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75" r:id="rId3"/>
    <p:sldId id="276" r:id="rId4"/>
    <p:sldId id="291" r:id="rId5"/>
    <p:sldId id="278" r:id="rId6"/>
    <p:sldId id="280" r:id="rId7"/>
    <p:sldId id="281" r:id="rId8"/>
    <p:sldId id="289" r:id="rId9"/>
    <p:sldId id="282" r:id="rId10"/>
    <p:sldId id="290" r:id="rId11"/>
    <p:sldId id="266" r:id="rId12"/>
    <p:sldId id="292" r:id="rId13"/>
    <p:sldId id="293" r:id="rId14"/>
    <p:sldId id="294" r:id="rId15"/>
    <p:sldId id="295" r:id="rId16"/>
    <p:sldId id="296" r:id="rId17"/>
    <p:sldId id="297" r:id="rId18"/>
    <p:sldId id="298"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113" d="100"/>
          <a:sy n="113" d="100"/>
        </p:scale>
        <p:origin x="614"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55121da3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55121da3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55121da36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55121da3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uFNmhgM9ghVrtqN3MXaofxDlLePb3yIi#scrollTo=sYsHyY8uH6tb" TargetMode="External"/><Relationship Id="rId2" Type="http://schemas.openxmlformats.org/officeDocument/2006/relationships/hyperlink" Target="https://colab.research.google.com/drive/1W6ZYw5oAN7V85utFkXkCQq3iBWjqP1WB" TargetMode="Externa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www.youtube.com/watch?v=ZeQVkEWo2x0" TargetMode="External"/><Relationship Id="rId4" Type="http://schemas.openxmlformats.org/officeDocument/2006/relationships/hyperlink" Target="https://www.analyticsvidhya.com/blog/2020/05/pycaret-machine-learning-model-second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ycaret/pycaret-demo-td" TargetMode="External"/><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hyperlink" Target="https://can01.safelinks.protection.outlook.com/?url=https%3A%2F%2Fwww.pycaret.org%2Finstall&amp;data=02%7C01%7Cmoez.ali%40queensu.ca%7C4c58d8ef437b455756eb08d7f8f4e141%7Cd61ecb3b38b142d582c4efb2838b925c%7C1%7C0%7C637251602941044227&amp;sdata=eb0t%2BWFWkreaJK3%2Bh%2BWGU%2B7bjbr3nCndOAXzFLFjP%2BE%3D&amp;reserved=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linuxcontainers.org/lxd/introduction/" TargetMode="External"/><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hyperlink" Target="https://linuxcontainers.or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ycaret/pycaret-demo-td" TargetMode="External"/><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hyperlink" Target="https://can01.safelinks.protection.outlook.com/?url=https%3A%2F%2Fwww.pycaret.org%2Finstall&amp;data=02%7C01%7Cmoez.ali%40queensu.ca%7C4c58d8ef437b455756eb08d7f8f4e141%7Cd61ecb3b38b142d582c4efb2838b925c%7C1%7C0%7C637251602941044227&amp;sdata=eb0t%2BWFWkreaJK3%2Bh%2BWGU%2B7bjbr3nCndOAXzFLFjP%2BE%3D&amp;reserved=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medium.com/@moez_62905/" TargetMode="External"/><Relationship Id="rId3" Type="http://schemas.openxmlformats.org/officeDocument/2006/relationships/hyperlink" Target="https://www.linkedin.com/in/profile-moez/"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twitter.com/moezpycaretorg1" TargetMode="External"/><Relationship Id="rId11" Type="http://schemas.openxmlformats.org/officeDocument/2006/relationships/image" Target="../media/image1.png"/><Relationship Id="rId5" Type="http://schemas.openxmlformats.org/officeDocument/2006/relationships/image" Target="../media/image5.jpg"/><Relationship Id="rId10" Type="http://schemas.openxmlformats.org/officeDocument/2006/relationships/hyperlink" Target="mailto:moez@pycaret.org" TargetMode="External"/><Relationship Id="rId4" Type="http://schemas.openxmlformats.org/officeDocument/2006/relationships/image" Target="../media/image4.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github.com/pycaret/pycaret" TargetMode="External"/><Relationship Id="rId7" Type="http://schemas.openxmlformats.org/officeDocument/2006/relationships/hyperlink" Target="https://www.github.com/pycaret/pycaret-demo-td" TargetMode="External"/><Relationship Id="rId2" Type="http://schemas.openxmlformats.org/officeDocument/2006/relationships/hyperlink" Target="https://www.pycaret.org/" TargetMode="External"/><Relationship Id="rId1" Type="http://schemas.openxmlformats.org/officeDocument/2006/relationships/slideLayout" Target="../slideLayouts/slideLayout2.xml"/><Relationship Id="rId6" Type="http://schemas.openxmlformats.org/officeDocument/2006/relationships/hyperlink" Target="https://medium.com/@moez_62905/" TargetMode="External"/><Relationship Id="rId5" Type="http://schemas.openxmlformats.org/officeDocument/2006/relationships/hyperlink" Target="https://www.youtube.com/channel/UCxA1YTYJ9BEeo50lxyI_B3g" TargetMode="External"/><Relationship Id="rId4" Type="http://schemas.openxmlformats.org/officeDocument/2006/relationships/hyperlink" Target="https://www.linkedin.com/company/pycare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towardsdatascience.com/how-to-implement-clustering-in-power-bi-using-pycaret-4b5e34b1405b" TargetMode="External"/><Relationship Id="rId4" Type="http://schemas.openxmlformats.org/officeDocument/2006/relationships/hyperlink" Target="https://towardsdatascience.com/deploy-machine-learning-model-on-google-kubernetes-engine-94daac85108b"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owardsdatascience.com/build-your-first-anomaly-detector-in-power-bi-using-pycaret-2b41b363244e"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towardsdatascience.com/deploy-machine-learning-pipeline-on-cloud-using-docker-container-bec64458dc01"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towardsdatascience.com/build-and-deploy-your-first-machine-learning-web-app-e020db344a99"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towardsdatascience.com/machine-learning-in-power-bi-using-pycaret-34307f09394a"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2oxLDir7foQ" TargetMode="External"/><Relationship Id="rId7" Type="http://schemas.openxmlformats.org/officeDocument/2006/relationships/image" Target="../media/image1.png"/><Relationship Id="rId2" Type="http://schemas.openxmlformats.org/officeDocument/2006/relationships/hyperlink" Target="https://www.youtube.com/watch?v=2xAgLKUN6Xs" TargetMode="External"/><Relationship Id="rId1" Type="http://schemas.openxmlformats.org/officeDocument/2006/relationships/slideLayout" Target="../slideLayouts/slideLayout3.xml"/><Relationship Id="rId6" Type="http://schemas.openxmlformats.org/officeDocument/2006/relationships/hyperlink" Target="https://www.youtube.com/watch?v=XYAGwts5qGw" TargetMode="External"/><Relationship Id="rId5" Type="http://schemas.openxmlformats.org/officeDocument/2006/relationships/hyperlink" Target="https://www.youtube.com/watch?v=G6ShuoM3T1M" TargetMode="External"/><Relationship Id="rId4" Type="http://schemas.openxmlformats.org/officeDocument/2006/relationships/hyperlink" Target="https://www.youtube.com/watch?v=q0dxYDq1A40&amp;t=2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machine-learning-in-tableau-with-pycaret-166ffac9b22e" TargetMode="External"/><Relationship Id="rId2" Type="http://schemas.openxmlformats.org/officeDocument/2006/relationships/hyperlink" Target="https://towardsdatascience.com/machine-learning-in-sql-using-pycaret-87aff377d90c" TargetMode="Externa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towardsdatascience.com/machine-learning-to-predict-gold-price-returns-4bdb0506b132" TargetMode="External"/><Relationship Id="rId4" Type="http://schemas.openxmlformats.org/officeDocument/2006/relationships/hyperlink" Target="https://towardsdatascience.com/predicting-crashes-in-gold-prices-using-machine-learning-5769f54849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79023"/>
            <a:ext cx="8520600" cy="8219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Introducing PyCaret 2.0</a:t>
            </a:r>
            <a:endParaRPr sz="2800" dirty="0"/>
          </a:p>
        </p:txBody>
      </p:sp>
      <p:sp>
        <p:nvSpPr>
          <p:cNvPr id="55" name="Google Shape;55;p13"/>
          <p:cNvSpPr txBox="1">
            <a:spLocks noGrp="1"/>
          </p:cNvSpPr>
          <p:nvPr>
            <p:ph type="subTitle" idx="1"/>
          </p:nvPr>
        </p:nvSpPr>
        <p:spPr>
          <a:xfrm>
            <a:off x="311700" y="1825724"/>
            <a:ext cx="8520600" cy="5963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1600" dirty="0"/>
              <a:t>July 28</a:t>
            </a:r>
            <a:r>
              <a:rPr lang="en" sz="1600" dirty="0"/>
              <a:t>, 2020</a:t>
            </a:r>
            <a:endParaRPr sz="1600" dirty="0"/>
          </a:p>
          <a:p>
            <a:pPr marL="0" lvl="0" indent="0" algn="l" rtl="0">
              <a:spcBef>
                <a:spcPts val="0"/>
              </a:spcBef>
              <a:spcAft>
                <a:spcPts val="0"/>
              </a:spcAft>
              <a:buNone/>
            </a:pPr>
            <a:endParaRPr dirty="0"/>
          </a:p>
        </p:txBody>
      </p:sp>
      <p:pic>
        <p:nvPicPr>
          <p:cNvPr id="3" name="Picture 2" descr="A picture containing table, drawing&#10;&#10;Description automatically generated">
            <a:extLst>
              <a:ext uri="{FF2B5EF4-FFF2-40B4-BE49-F238E27FC236}">
                <a16:creationId xmlns:a16="http://schemas.microsoft.com/office/drawing/2014/main" id="{CB66A060-FC47-404C-A5DD-FCD827DB4EB6}"/>
              </a:ext>
            </a:extLst>
          </p:cNvPr>
          <p:cNvPicPr>
            <a:picLocks noChangeAspect="1"/>
          </p:cNvPicPr>
          <p:nvPr/>
        </p:nvPicPr>
        <p:blipFill>
          <a:blip r:embed="rId3"/>
          <a:stretch>
            <a:fillRect/>
          </a:stretch>
        </p:blipFill>
        <p:spPr>
          <a:xfrm>
            <a:off x="3440504" y="390943"/>
            <a:ext cx="1903762" cy="279085"/>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B0EA61FD-6C58-453E-8BE7-F21606A91943}"/>
              </a:ext>
            </a:extLst>
          </p:cNvPr>
          <p:cNvPicPr>
            <a:picLocks noChangeAspect="1"/>
          </p:cNvPicPr>
          <p:nvPr/>
        </p:nvPicPr>
        <p:blipFill>
          <a:blip r:embed="rId4"/>
          <a:stretch>
            <a:fillRect/>
          </a:stretch>
        </p:blipFill>
        <p:spPr>
          <a:xfrm>
            <a:off x="1334347" y="2687587"/>
            <a:ext cx="6903720" cy="22356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BE0-7587-409C-9D1A-724DC541C453}"/>
              </a:ext>
            </a:extLst>
          </p:cNvPr>
          <p:cNvSpPr>
            <a:spLocks noGrp="1"/>
          </p:cNvSpPr>
          <p:nvPr>
            <p:ph type="title"/>
          </p:nvPr>
        </p:nvSpPr>
        <p:spPr>
          <a:xfrm>
            <a:off x="311700" y="230713"/>
            <a:ext cx="8520600" cy="572700"/>
          </a:xfrm>
        </p:spPr>
        <p:txBody>
          <a:bodyPr/>
          <a:lstStyle/>
          <a:p>
            <a:r>
              <a:rPr lang="en-CA" dirty="0"/>
              <a:t>Resources (cont.)</a:t>
            </a:r>
          </a:p>
        </p:txBody>
      </p:sp>
      <p:sp>
        <p:nvSpPr>
          <p:cNvPr id="3" name="Text Placeholder 2">
            <a:extLst>
              <a:ext uri="{FF2B5EF4-FFF2-40B4-BE49-F238E27FC236}">
                <a16:creationId xmlns:a16="http://schemas.microsoft.com/office/drawing/2014/main" id="{06E6FFFC-6088-490F-A98E-979362483C08}"/>
              </a:ext>
            </a:extLst>
          </p:cNvPr>
          <p:cNvSpPr>
            <a:spLocks noGrp="1"/>
          </p:cNvSpPr>
          <p:nvPr>
            <p:ph type="body" idx="1"/>
          </p:nvPr>
        </p:nvSpPr>
        <p:spPr>
          <a:xfrm>
            <a:off x="311700" y="992981"/>
            <a:ext cx="8520600" cy="3919806"/>
          </a:xfrm>
        </p:spPr>
        <p:txBody>
          <a:bodyPr/>
          <a:lstStyle/>
          <a:p>
            <a:r>
              <a:rPr lang="en-US" sz="1600" dirty="0"/>
              <a:t>Binary Classification Notebook by </a:t>
            </a:r>
            <a:r>
              <a:rPr lang="en-US" sz="1600" b="1" i="1" dirty="0"/>
              <a:t>Murali Tedla</a:t>
            </a:r>
            <a:endParaRPr lang="en-US" b="1" i="1" dirty="0"/>
          </a:p>
          <a:p>
            <a:pPr marL="114300" indent="0">
              <a:buNone/>
            </a:pPr>
            <a:r>
              <a:rPr lang="en-CA" sz="1200" u="sng" dirty="0">
                <a:hlinkClick r:id="rId2"/>
              </a:rPr>
              <a:t>https://colab.research.google.com/drive/1W6ZYw5oAN7V85utFkXkCQq3iBWjqP1WB</a:t>
            </a:r>
            <a:endParaRPr lang="en-CA" sz="1200" u="sng" dirty="0"/>
          </a:p>
          <a:p>
            <a:pPr marL="114300" indent="0">
              <a:buNone/>
            </a:pPr>
            <a:endParaRPr lang="en-CA" sz="1200" dirty="0"/>
          </a:p>
          <a:p>
            <a:r>
              <a:rPr lang="en-US" sz="1600" dirty="0"/>
              <a:t>Wine Quality Prediction by </a:t>
            </a:r>
            <a:r>
              <a:rPr lang="en-US" sz="1600" b="1" i="1" dirty="0"/>
              <a:t>Abhinav Arora</a:t>
            </a:r>
            <a:endParaRPr lang="en-US" b="1" i="1" dirty="0"/>
          </a:p>
          <a:p>
            <a:pPr marL="114300" indent="0">
              <a:buNone/>
            </a:pPr>
            <a:r>
              <a:rPr lang="en-CA" sz="1200" dirty="0">
                <a:hlinkClick r:id="rId3"/>
              </a:rPr>
              <a:t>https://colab.research.google.com/drive/1uFNmhgM9ghVrtqN3MXaofxDlLePb3yIi#scrollTo=sYsHyY8uH6tb</a:t>
            </a:r>
            <a:endParaRPr lang="en-CA" sz="1200" dirty="0"/>
          </a:p>
          <a:p>
            <a:pPr marL="114300" indent="0">
              <a:buNone/>
            </a:pPr>
            <a:endParaRPr lang="en-CA" sz="1200" dirty="0"/>
          </a:p>
          <a:p>
            <a:r>
              <a:rPr lang="en-US" sz="1600" dirty="0"/>
              <a:t>Build your machine learning models by </a:t>
            </a:r>
            <a:r>
              <a:rPr lang="en-US" sz="1600" b="1" i="1" dirty="0"/>
              <a:t>Lakshay Arora</a:t>
            </a:r>
          </a:p>
          <a:p>
            <a:pPr marL="114300" indent="0">
              <a:buNone/>
            </a:pPr>
            <a:r>
              <a:rPr lang="en-CA" sz="1200" dirty="0">
                <a:hlinkClick r:id="rId4"/>
              </a:rPr>
              <a:t>https://www.analyticsvidhya.com/blog/2020/05/pycaret-machine-learning-model-seconds/</a:t>
            </a:r>
            <a:endParaRPr lang="en-CA" sz="1200" dirty="0"/>
          </a:p>
          <a:p>
            <a:pPr marL="114300" indent="0">
              <a:buNone/>
            </a:pPr>
            <a:endParaRPr lang="en-CA" sz="1200" dirty="0"/>
          </a:p>
          <a:p>
            <a:r>
              <a:rPr lang="en-US" sz="1600" dirty="0"/>
              <a:t>PyCaret’s Integration with Power BI (1 Hour Video Tutorial)</a:t>
            </a:r>
            <a:endParaRPr lang="en-US" sz="1600" b="1" i="1" dirty="0"/>
          </a:p>
          <a:p>
            <a:pPr marL="114300" indent="0">
              <a:buNone/>
            </a:pPr>
            <a:r>
              <a:rPr lang="en-CA" sz="1200" dirty="0">
                <a:hlinkClick r:id="rId5"/>
              </a:rPr>
              <a:t>https://www.youtube.com/watch?v=ZeQVkEWo2x0</a:t>
            </a:r>
            <a:endParaRPr lang="en-CA" sz="1200" dirty="0"/>
          </a:p>
          <a:p>
            <a:pPr marL="114300" indent="0">
              <a:buNone/>
            </a:pPr>
            <a:endParaRPr lang="en-CA" sz="1200" i="1" dirty="0"/>
          </a:p>
          <a:p>
            <a:r>
              <a:rPr lang="en-US" sz="1600" dirty="0"/>
              <a:t>Anomaly Detection using PyCaret by </a:t>
            </a:r>
            <a:r>
              <a:rPr lang="en-US" sz="1600" b="1" i="1" dirty="0"/>
              <a:t>Krish Naik</a:t>
            </a:r>
            <a:r>
              <a:rPr lang="en-US" sz="1600" dirty="0"/>
              <a:t> (Video Tutorial)</a:t>
            </a:r>
            <a:endParaRPr lang="en-US" sz="1600" b="1" i="1" dirty="0"/>
          </a:p>
          <a:p>
            <a:pPr marL="114300" indent="0">
              <a:buNone/>
            </a:pPr>
            <a:r>
              <a:rPr lang="en-CA" sz="1200" dirty="0">
                <a:hlinkClick r:id="rId5"/>
              </a:rPr>
              <a:t>https://www.youtube.com/watch?v=ZeQVkEWo2x0</a:t>
            </a:r>
            <a:endParaRPr lang="en-CA" sz="1200" dirty="0"/>
          </a:p>
          <a:p>
            <a:pPr marL="114300" indent="0">
              <a:buNone/>
            </a:pPr>
            <a:endParaRPr lang="en-CA" sz="1200" dirty="0"/>
          </a:p>
          <a:p>
            <a:pPr marL="114300" indent="0">
              <a:buNone/>
            </a:pPr>
            <a:endParaRPr lang="en-US" sz="1200" i="1" dirty="0"/>
          </a:p>
          <a:p>
            <a:pPr marL="114300" indent="0">
              <a:buNone/>
            </a:pPr>
            <a:r>
              <a:rPr lang="en-US" i="1" dirty="0"/>
              <a:t> 	</a:t>
            </a:r>
            <a:endParaRPr lang="en-CA" i="1" dirty="0"/>
          </a:p>
        </p:txBody>
      </p:sp>
      <p:pic>
        <p:nvPicPr>
          <p:cNvPr id="4" name="Google Shape;150;p23">
            <a:extLst>
              <a:ext uri="{FF2B5EF4-FFF2-40B4-BE49-F238E27FC236}">
                <a16:creationId xmlns:a16="http://schemas.microsoft.com/office/drawing/2014/main" id="{4636B985-9DEF-48C0-B618-F9501A95E3FF}"/>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142501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311700" y="273575"/>
            <a:ext cx="664536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What is </a:t>
            </a:r>
            <a:r>
              <a:rPr lang="en" dirty="0"/>
              <a:t>PyCaret?</a:t>
            </a:r>
            <a:endParaRPr dirty="0"/>
          </a:p>
        </p:txBody>
      </p:sp>
      <p:sp>
        <p:nvSpPr>
          <p:cNvPr id="149" name="Google Shape;149;p23"/>
          <p:cNvSpPr txBox="1">
            <a:spLocks noGrp="1"/>
          </p:cNvSpPr>
          <p:nvPr>
            <p:ph type="body" idx="1"/>
          </p:nvPr>
        </p:nvSpPr>
        <p:spPr>
          <a:xfrm>
            <a:off x="311700" y="1204862"/>
            <a:ext cx="8520600" cy="117502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PyCaret is an open source, low-code machine learning library in Python that aims to reduce the cycle time from hypothesis to insights. PyCaret can be used for rapidly developing and deploying machine learning pipeline. </a:t>
            </a:r>
            <a:endParaRPr sz="1600" dirty="0"/>
          </a:p>
        </p:txBody>
      </p:sp>
      <p:grpSp>
        <p:nvGrpSpPr>
          <p:cNvPr id="151" name="Google Shape;151;p23"/>
          <p:cNvGrpSpPr/>
          <p:nvPr/>
        </p:nvGrpSpPr>
        <p:grpSpPr>
          <a:xfrm>
            <a:off x="698031" y="2640800"/>
            <a:ext cx="7747938" cy="1493500"/>
            <a:chOff x="1147838" y="3086875"/>
            <a:chExt cx="7747938" cy="1493500"/>
          </a:xfrm>
        </p:grpSpPr>
        <p:pic>
          <p:nvPicPr>
            <p:cNvPr id="152" name="Google Shape;152;p23"/>
            <p:cNvPicPr preferRelativeResize="0"/>
            <p:nvPr/>
          </p:nvPicPr>
          <p:blipFill>
            <a:blip r:embed="rId3">
              <a:alphaModFix/>
            </a:blip>
            <a:stretch>
              <a:fillRect/>
            </a:stretch>
          </p:blipFill>
          <p:spPr>
            <a:xfrm>
              <a:off x="1427575" y="3229075"/>
              <a:ext cx="1026326" cy="890624"/>
            </a:xfrm>
            <a:prstGeom prst="rect">
              <a:avLst/>
            </a:prstGeom>
            <a:noFill/>
            <a:ln>
              <a:noFill/>
            </a:ln>
          </p:spPr>
        </p:pic>
        <p:sp>
          <p:nvSpPr>
            <p:cNvPr id="153" name="Google Shape;153;p23"/>
            <p:cNvSpPr txBox="1"/>
            <p:nvPr/>
          </p:nvSpPr>
          <p:spPr>
            <a:xfrm>
              <a:off x="1147838" y="4119700"/>
              <a:ext cx="15858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EASY TO USE</a:t>
              </a:r>
              <a:endParaRPr b="1"/>
            </a:p>
          </p:txBody>
        </p:sp>
        <p:pic>
          <p:nvPicPr>
            <p:cNvPr id="154" name="Google Shape;154;p23"/>
            <p:cNvPicPr preferRelativeResize="0"/>
            <p:nvPr/>
          </p:nvPicPr>
          <p:blipFill>
            <a:blip r:embed="rId4">
              <a:alphaModFix/>
            </a:blip>
            <a:stretch>
              <a:fillRect/>
            </a:stretch>
          </p:blipFill>
          <p:spPr>
            <a:xfrm>
              <a:off x="4227899" y="3086875"/>
              <a:ext cx="1175002" cy="1175024"/>
            </a:xfrm>
            <a:prstGeom prst="rect">
              <a:avLst/>
            </a:prstGeom>
            <a:noFill/>
            <a:ln>
              <a:noFill/>
            </a:ln>
          </p:spPr>
        </p:pic>
        <p:sp>
          <p:nvSpPr>
            <p:cNvPr id="155" name="Google Shape;155;p23"/>
            <p:cNvSpPr txBox="1"/>
            <p:nvPr/>
          </p:nvSpPr>
          <p:spPr>
            <a:xfrm>
              <a:off x="3833400" y="4173275"/>
              <a:ext cx="20709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PRODUCTIVITY TOOL</a:t>
              </a:r>
              <a:endParaRPr b="1"/>
            </a:p>
          </p:txBody>
        </p:sp>
        <p:sp>
          <p:nvSpPr>
            <p:cNvPr id="156" name="Google Shape;156;p23"/>
            <p:cNvSpPr txBox="1"/>
            <p:nvPr/>
          </p:nvSpPr>
          <p:spPr>
            <a:xfrm>
              <a:off x="7048975" y="4173275"/>
              <a:ext cx="1846800" cy="4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BUSINESS READY</a:t>
              </a:r>
              <a:endParaRPr b="1"/>
            </a:p>
          </p:txBody>
        </p:sp>
        <p:pic>
          <p:nvPicPr>
            <p:cNvPr id="157" name="Google Shape;157;p23"/>
            <p:cNvPicPr preferRelativeResize="0"/>
            <p:nvPr/>
          </p:nvPicPr>
          <p:blipFill>
            <a:blip r:embed="rId5">
              <a:alphaModFix/>
            </a:blip>
            <a:stretch>
              <a:fillRect/>
            </a:stretch>
          </p:blipFill>
          <p:spPr>
            <a:xfrm>
              <a:off x="7406875" y="3229075"/>
              <a:ext cx="944227" cy="944200"/>
            </a:xfrm>
            <a:prstGeom prst="rect">
              <a:avLst/>
            </a:prstGeom>
            <a:noFill/>
            <a:ln>
              <a:noFill/>
            </a:ln>
          </p:spPr>
        </p:pic>
      </p:grpSp>
      <p:pic>
        <p:nvPicPr>
          <p:cNvPr id="12" name="Google Shape;150;p23">
            <a:extLst>
              <a:ext uri="{FF2B5EF4-FFF2-40B4-BE49-F238E27FC236}">
                <a16:creationId xmlns:a16="http://schemas.microsoft.com/office/drawing/2014/main" id="{E3DCF37C-7D92-4D88-BA79-B8031E10A16D}"/>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21D9-9E41-4493-B2FD-82DBA3DF260D}"/>
              </a:ext>
            </a:extLst>
          </p:cNvPr>
          <p:cNvSpPr>
            <a:spLocks noGrp="1"/>
          </p:cNvSpPr>
          <p:nvPr>
            <p:ph type="title"/>
          </p:nvPr>
        </p:nvSpPr>
        <p:spPr>
          <a:xfrm>
            <a:off x="311700" y="76725"/>
            <a:ext cx="8520600" cy="572700"/>
          </a:xfrm>
        </p:spPr>
        <p:txBody>
          <a:bodyPr/>
          <a:lstStyle/>
          <a:p>
            <a:r>
              <a:rPr lang="en-CA" dirty="0"/>
              <a:t>Demo 1 – Feature Preview</a:t>
            </a:r>
          </a:p>
        </p:txBody>
      </p:sp>
      <p:pic>
        <p:nvPicPr>
          <p:cNvPr id="4" name="Google Shape;150;p23">
            <a:extLst>
              <a:ext uri="{FF2B5EF4-FFF2-40B4-BE49-F238E27FC236}">
                <a16:creationId xmlns:a16="http://schemas.microsoft.com/office/drawing/2014/main" id="{A7B358BB-5711-4C07-8401-32E37DE8C09D}"/>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7" name="Google Shape;207;p29">
            <a:extLst>
              <a:ext uri="{FF2B5EF4-FFF2-40B4-BE49-F238E27FC236}">
                <a16:creationId xmlns:a16="http://schemas.microsoft.com/office/drawing/2014/main" id="{93077EF6-C4CD-4B80-AEB0-FF388C040651}"/>
              </a:ext>
            </a:extLst>
          </p:cNvPr>
          <p:cNvSpPr txBox="1"/>
          <p:nvPr/>
        </p:nvSpPr>
        <p:spPr>
          <a:xfrm>
            <a:off x="143777" y="781212"/>
            <a:ext cx="8173876" cy="1542042"/>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100"/>
              </a:spcBef>
              <a:spcAft>
                <a:spcPts val="0"/>
              </a:spcAft>
              <a:buClr>
                <a:srgbClr val="201F1E"/>
              </a:buClr>
              <a:buSzPts val="1400"/>
              <a:buFont typeface="Arial"/>
              <a:buAutoNum type="arabicPeriod"/>
            </a:pPr>
            <a:r>
              <a:rPr lang="en" dirty="0">
                <a:solidFill>
                  <a:srgbClr val="201F1E"/>
                </a:solidFill>
                <a:highlight>
                  <a:srgbClr val="FFFFFF"/>
                </a:highlight>
              </a:rPr>
              <a:t>Clone repository from </a:t>
            </a:r>
            <a:r>
              <a:rPr lang="en-CA" u="sng" dirty="0">
                <a:solidFill>
                  <a:schemeClr val="hlink"/>
                </a:solidFill>
                <a:highlight>
                  <a:srgbClr val="FFFFFF"/>
                </a:highlight>
                <a:hlinkClick r:id="rId3"/>
              </a:rPr>
              <a:t>https://github.com/pycaret/pycaret-demo-td</a:t>
            </a:r>
            <a:endParaRPr dirty="0">
              <a:solidFill>
                <a:srgbClr val="201F1E"/>
              </a:solidFill>
              <a:highlight>
                <a:srgbClr val="FFFFFF"/>
              </a:highlight>
            </a:endParaRPr>
          </a:p>
          <a:p>
            <a:pPr marL="457200" lvl="0" indent="-317500" algn="l" rtl="0">
              <a:lnSpc>
                <a:spcPct val="115000"/>
              </a:lnSpc>
              <a:spcBef>
                <a:spcPts val="0"/>
              </a:spcBef>
              <a:spcAft>
                <a:spcPts val="0"/>
              </a:spcAft>
              <a:buClr>
                <a:srgbClr val="201F1E"/>
              </a:buClr>
              <a:buSzPts val="1400"/>
              <a:buFont typeface="Arial"/>
              <a:buAutoNum type="arabicPeriod"/>
            </a:pPr>
            <a:r>
              <a:rPr lang="en" dirty="0">
                <a:solidFill>
                  <a:srgbClr val="201F1E"/>
                </a:solidFill>
                <a:highlight>
                  <a:srgbClr val="FFFFFF"/>
                </a:highlight>
              </a:rPr>
              <a:t>Install PyCaret by running "</a:t>
            </a:r>
            <a:r>
              <a:rPr lang="en" dirty="0">
                <a:solidFill>
                  <a:srgbClr val="201F1E"/>
                </a:solidFill>
                <a:highlight>
                  <a:srgbClr val="FFFF00"/>
                </a:highlight>
              </a:rPr>
              <a:t>pip install pycaret-nightly</a:t>
            </a:r>
            <a:r>
              <a:rPr lang="en" dirty="0">
                <a:solidFill>
                  <a:srgbClr val="201F1E"/>
                </a:solidFill>
                <a:highlight>
                  <a:srgbClr val="FFFFFF"/>
                </a:highlight>
              </a:rPr>
              <a:t>" in Notebook or in Anaconda prompt</a:t>
            </a:r>
            <a:endParaRPr dirty="0">
              <a:solidFill>
                <a:srgbClr val="201F1E"/>
              </a:solidFill>
              <a:highlight>
                <a:srgbClr val="FFFFFF"/>
              </a:highlight>
            </a:endParaRPr>
          </a:p>
          <a:p>
            <a:pPr marL="457200" lvl="0" indent="-317500" algn="l" rtl="0">
              <a:lnSpc>
                <a:spcPct val="115000"/>
              </a:lnSpc>
              <a:spcBef>
                <a:spcPts val="0"/>
              </a:spcBef>
              <a:spcAft>
                <a:spcPts val="0"/>
              </a:spcAft>
              <a:buClr>
                <a:srgbClr val="201F1E"/>
              </a:buClr>
              <a:buSzPts val="1400"/>
              <a:buFont typeface="Arial"/>
              <a:buAutoNum type="arabicPeriod"/>
            </a:pPr>
            <a:r>
              <a:rPr lang="en" dirty="0">
                <a:solidFill>
                  <a:srgbClr val="201F1E"/>
                </a:solidFill>
                <a:highlight>
                  <a:srgbClr val="FFFFFF"/>
                </a:highlight>
              </a:rPr>
              <a:t>If you are using MAC OS, you might have to install LightGBM separately. Follow instructions on this link: </a:t>
            </a:r>
            <a:r>
              <a:rPr lang="en" u="sng" dirty="0">
                <a:solidFill>
                  <a:schemeClr val="hlink"/>
                </a:solidFill>
                <a:highlight>
                  <a:srgbClr val="FFFFFF"/>
                </a:highlight>
                <a:hlinkClick r:id="rId4"/>
              </a:rPr>
              <a:t>https://www.pycaret.org/install</a:t>
            </a:r>
            <a:endParaRPr u="sng" dirty="0">
              <a:solidFill>
                <a:schemeClr val="hlink"/>
              </a:solidFill>
              <a:highlight>
                <a:srgbClr val="FFFFFF"/>
              </a:highlight>
            </a:endParaRPr>
          </a:p>
          <a:p>
            <a:pPr marL="0" lvl="0" indent="0" algn="l" rtl="0">
              <a:spcBef>
                <a:spcPts val="0"/>
              </a:spcBef>
              <a:spcAft>
                <a:spcPts val="0"/>
              </a:spcAft>
              <a:buNone/>
            </a:pPr>
            <a:endParaRPr sz="1700" dirty="0"/>
          </a:p>
        </p:txBody>
      </p:sp>
      <p:pic>
        <p:nvPicPr>
          <p:cNvPr id="9" name="Picture 8">
            <a:extLst>
              <a:ext uri="{FF2B5EF4-FFF2-40B4-BE49-F238E27FC236}">
                <a16:creationId xmlns:a16="http://schemas.microsoft.com/office/drawing/2014/main" id="{BF3E04F3-6C95-495C-9FF3-B6C130E2E515}"/>
              </a:ext>
            </a:extLst>
          </p:cNvPr>
          <p:cNvPicPr>
            <a:picLocks noChangeAspect="1"/>
          </p:cNvPicPr>
          <p:nvPr/>
        </p:nvPicPr>
        <p:blipFill>
          <a:blip r:embed="rId5"/>
          <a:stretch>
            <a:fillRect/>
          </a:stretch>
        </p:blipFill>
        <p:spPr>
          <a:xfrm>
            <a:off x="735675" y="2323254"/>
            <a:ext cx="7365231" cy="2511230"/>
          </a:xfrm>
          <a:prstGeom prst="rect">
            <a:avLst/>
          </a:prstGeom>
        </p:spPr>
      </p:pic>
    </p:spTree>
    <p:extLst>
      <p:ext uri="{BB962C8B-B14F-4D97-AF65-F5344CB8AC3E}">
        <p14:creationId xmlns:p14="http://schemas.microsoft.com/office/powerpoint/2010/main" val="378264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211650"/>
            <a:ext cx="8520600" cy="572700"/>
          </a:xfrm>
        </p:spPr>
        <p:txBody>
          <a:bodyPr/>
          <a:lstStyle/>
          <a:p>
            <a:r>
              <a:rPr lang="en-CA" dirty="0"/>
              <a:t>What is deployment?</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5" name="Rectangle 4">
            <a:extLst>
              <a:ext uri="{FF2B5EF4-FFF2-40B4-BE49-F238E27FC236}">
                <a16:creationId xmlns:a16="http://schemas.microsoft.com/office/drawing/2014/main" id="{D0004971-27D1-4AD5-B614-D039DF1C6026}"/>
              </a:ext>
            </a:extLst>
          </p:cNvPr>
          <p:cNvSpPr/>
          <p:nvPr/>
        </p:nvSpPr>
        <p:spPr>
          <a:xfrm>
            <a:off x="311700" y="1021525"/>
            <a:ext cx="8236247" cy="1154675"/>
          </a:xfrm>
          <a:prstGeom prst="rect">
            <a:avLst/>
          </a:prstGeom>
        </p:spPr>
        <p:txBody>
          <a:bodyPr wrap="square">
            <a:spAutoFit/>
          </a:bodyPr>
          <a:lstStyle/>
          <a:p>
            <a:pPr>
              <a:lnSpc>
                <a:spcPct val="150000"/>
              </a:lnSpc>
            </a:pPr>
            <a:r>
              <a:rPr lang="en-US" sz="1600" dirty="0">
                <a:solidFill>
                  <a:srgbClr val="292929"/>
                </a:solidFill>
                <a:latin typeface="+mj-lt"/>
              </a:rPr>
              <a:t>The deployment of machine learning models is the process of making models available in production where web applications, enterprise software and APIs can consume the trained model by providing new data points and generating predictions.</a:t>
            </a:r>
            <a:endParaRPr lang="en-CA" sz="1600" dirty="0">
              <a:latin typeface="+mj-lt"/>
            </a:endParaRPr>
          </a:p>
        </p:txBody>
      </p:sp>
      <p:pic>
        <p:nvPicPr>
          <p:cNvPr id="7" name="Picture 6">
            <a:extLst>
              <a:ext uri="{FF2B5EF4-FFF2-40B4-BE49-F238E27FC236}">
                <a16:creationId xmlns:a16="http://schemas.microsoft.com/office/drawing/2014/main" id="{06B0206E-7C18-4CF0-98A3-29B77AC5DE03}"/>
              </a:ext>
            </a:extLst>
          </p:cNvPr>
          <p:cNvPicPr>
            <a:picLocks noChangeAspect="1"/>
          </p:cNvPicPr>
          <p:nvPr/>
        </p:nvPicPr>
        <p:blipFill>
          <a:blip r:embed="rId3"/>
          <a:stretch>
            <a:fillRect/>
          </a:stretch>
        </p:blipFill>
        <p:spPr>
          <a:xfrm>
            <a:off x="2566851" y="2571750"/>
            <a:ext cx="3441096" cy="2136659"/>
          </a:xfrm>
          <a:prstGeom prst="rect">
            <a:avLst/>
          </a:prstGeom>
        </p:spPr>
      </p:pic>
    </p:spTree>
    <p:extLst>
      <p:ext uri="{BB962C8B-B14F-4D97-AF65-F5344CB8AC3E}">
        <p14:creationId xmlns:p14="http://schemas.microsoft.com/office/powerpoint/2010/main" val="2446797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211650"/>
            <a:ext cx="8520600" cy="572700"/>
          </a:xfrm>
        </p:spPr>
        <p:txBody>
          <a:bodyPr/>
          <a:lstStyle/>
          <a:p>
            <a:r>
              <a:rPr lang="en-CA" dirty="0"/>
              <a:t>What is a container?</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pic>
        <p:nvPicPr>
          <p:cNvPr id="6" name="Picture 5">
            <a:extLst>
              <a:ext uri="{FF2B5EF4-FFF2-40B4-BE49-F238E27FC236}">
                <a16:creationId xmlns:a16="http://schemas.microsoft.com/office/drawing/2014/main" id="{4A8CF94D-B6AD-4701-A272-3ECEE92D6F29}"/>
              </a:ext>
            </a:extLst>
          </p:cNvPr>
          <p:cNvPicPr>
            <a:picLocks noChangeAspect="1"/>
          </p:cNvPicPr>
          <p:nvPr/>
        </p:nvPicPr>
        <p:blipFill>
          <a:blip r:embed="rId3"/>
          <a:stretch>
            <a:fillRect/>
          </a:stretch>
        </p:blipFill>
        <p:spPr>
          <a:xfrm>
            <a:off x="1459819" y="2363792"/>
            <a:ext cx="5966977" cy="2339543"/>
          </a:xfrm>
          <a:prstGeom prst="rect">
            <a:avLst/>
          </a:prstGeom>
        </p:spPr>
      </p:pic>
      <p:sp>
        <p:nvSpPr>
          <p:cNvPr id="8" name="Rectangle 7">
            <a:extLst>
              <a:ext uri="{FF2B5EF4-FFF2-40B4-BE49-F238E27FC236}">
                <a16:creationId xmlns:a16="http://schemas.microsoft.com/office/drawing/2014/main" id="{FCD0E028-9020-4DCC-BE5E-6A023F851F57}"/>
              </a:ext>
            </a:extLst>
          </p:cNvPr>
          <p:cNvSpPr/>
          <p:nvPr/>
        </p:nvSpPr>
        <p:spPr>
          <a:xfrm>
            <a:off x="521547" y="985173"/>
            <a:ext cx="7477760" cy="1021883"/>
          </a:xfrm>
          <a:prstGeom prst="rect">
            <a:avLst/>
          </a:prstGeom>
        </p:spPr>
        <p:txBody>
          <a:bodyPr wrap="square">
            <a:spAutoFit/>
          </a:bodyPr>
          <a:lstStyle/>
          <a:p>
            <a:pPr>
              <a:lnSpc>
                <a:spcPct val="150000"/>
              </a:lnSpc>
            </a:pPr>
            <a:r>
              <a:rPr lang="en-US" dirty="0">
                <a:latin typeface="+mj-lt"/>
              </a:rPr>
              <a:t>The most intuitive way to understand containers is to think them as </a:t>
            </a:r>
            <a:r>
              <a:rPr lang="en-US" b="1" dirty="0">
                <a:latin typeface="+mj-lt"/>
              </a:rPr>
              <a:t>containers on a ship </a:t>
            </a:r>
            <a:r>
              <a:rPr lang="en-US" dirty="0">
                <a:latin typeface="+mj-lt"/>
              </a:rPr>
              <a:t>where the goal is to isolate the </a:t>
            </a:r>
            <a:r>
              <a:rPr lang="en-US" i="1" dirty="0">
                <a:latin typeface="+mj-lt"/>
              </a:rPr>
              <a:t>contents </a:t>
            </a:r>
            <a:r>
              <a:rPr lang="en-US" dirty="0">
                <a:latin typeface="+mj-lt"/>
              </a:rPr>
              <a:t>of one container from the others so they don’t get mixed up. This is exactly what containers are used for in data science.</a:t>
            </a:r>
            <a:endParaRPr lang="en-CA" dirty="0">
              <a:latin typeface="+mj-lt"/>
            </a:endParaRPr>
          </a:p>
        </p:txBody>
      </p:sp>
    </p:spTree>
    <p:extLst>
      <p:ext uri="{BB962C8B-B14F-4D97-AF65-F5344CB8AC3E}">
        <p14:creationId xmlns:p14="http://schemas.microsoft.com/office/powerpoint/2010/main" val="1644912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153815"/>
            <a:ext cx="8520600" cy="572700"/>
          </a:xfrm>
        </p:spPr>
        <p:txBody>
          <a:bodyPr/>
          <a:lstStyle/>
          <a:p>
            <a:r>
              <a:rPr lang="en-CA" dirty="0"/>
              <a:t>Why not just use virtual machines?</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pic>
        <p:nvPicPr>
          <p:cNvPr id="5" name="Picture 4">
            <a:extLst>
              <a:ext uri="{FF2B5EF4-FFF2-40B4-BE49-F238E27FC236}">
                <a16:creationId xmlns:a16="http://schemas.microsoft.com/office/drawing/2014/main" id="{A332CADA-2DF4-493E-8520-84E87FACF1ED}"/>
              </a:ext>
            </a:extLst>
          </p:cNvPr>
          <p:cNvPicPr>
            <a:picLocks noChangeAspect="1"/>
          </p:cNvPicPr>
          <p:nvPr/>
        </p:nvPicPr>
        <p:blipFill>
          <a:blip r:embed="rId3"/>
          <a:stretch>
            <a:fillRect/>
          </a:stretch>
        </p:blipFill>
        <p:spPr>
          <a:xfrm>
            <a:off x="964207" y="1113625"/>
            <a:ext cx="6344220" cy="3654504"/>
          </a:xfrm>
          <a:prstGeom prst="rect">
            <a:avLst/>
          </a:prstGeom>
        </p:spPr>
      </p:pic>
    </p:spTree>
    <p:extLst>
      <p:ext uri="{BB962C8B-B14F-4D97-AF65-F5344CB8AC3E}">
        <p14:creationId xmlns:p14="http://schemas.microsoft.com/office/powerpoint/2010/main" val="4292887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153815"/>
            <a:ext cx="8520600" cy="572700"/>
          </a:xfrm>
        </p:spPr>
        <p:txBody>
          <a:bodyPr/>
          <a:lstStyle/>
          <a:p>
            <a:r>
              <a:rPr lang="en-CA" dirty="0"/>
              <a:t>What is Docker?</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3" name="Rectangle 2">
            <a:extLst>
              <a:ext uri="{FF2B5EF4-FFF2-40B4-BE49-F238E27FC236}">
                <a16:creationId xmlns:a16="http://schemas.microsoft.com/office/drawing/2014/main" id="{BF1F1553-B92F-4ABC-8989-1331DBB23743}"/>
              </a:ext>
            </a:extLst>
          </p:cNvPr>
          <p:cNvSpPr/>
          <p:nvPr/>
        </p:nvSpPr>
        <p:spPr>
          <a:xfrm>
            <a:off x="397997" y="1017589"/>
            <a:ext cx="8348006" cy="1021883"/>
          </a:xfrm>
          <a:prstGeom prst="rect">
            <a:avLst/>
          </a:prstGeom>
        </p:spPr>
        <p:txBody>
          <a:bodyPr wrap="square">
            <a:spAutoFit/>
          </a:bodyPr>
          <a:lstStyle/>
          <a:p>
            <a:pPr>
              <a:lnSpc>
                <a:spcPct val="150000"/>
              </a:lnSpc>
            </a:pPr>
            <a:r>
              <a:rPr lang="en-US" dirty="0">
                <a:latin typeface="+mj-lt"/>
              </a:rPr>
              <a:t>Docker is a company that provides software (also called Docker) that allows users to build, run and manage containers.</a:t>
            </a:r>
            <a:r>
              <a:rPr lang="en-US" dirty="0">
                <a:solidFill>
                  <a:srgbClr val="292929"/>
                </a:solidFill>
                <a:latin typeface="+mj-lt"/>
              </a:rPr>
              <a:t> While Docker’s container are the most common, there are other less famous </a:t>
            </a:r>
            <a:r>
              <a:rPr lang="en-US" i="1" dirty="0">
                <a:solidFill>
                  <a:srgbClr val="292929"/>
                </a:solidFill>
                <a:latin typeface="+mj-lt"/>
              </a:rPr>
              <a:t>alternatives</a:t>
            </a:r>
            <a:r>
              <a:rPr lang="en-US" dirty="0">
                <a:solidFill>
                  <a:srgbClr val="292929"/>
                </a:solidFill>
                <a:latin typeface="+mj-lt"/>
              </a:rPr>
              <a:t> such as </a:t>
            </a:r>
            <a:r>
              <a:rPr lang="en-US" dirty="0">
                <a:latin typeface="+mj-lt"/>
                <a:hlinkClick r:id="rId3"/>
              </a:rPr>
              <a:t>LXD</a:t>
            </a:r>
            <a:r>
              <a:rPr lang="en-US" dirty="0">
                <a:solidFill>
                  <a:srgbClr val="292929"/>
                </a:solidFill>
                <a:latin typeface="+mj-lt"/>
              </a:rPr>
              <a:t> and </a:t>
            </a:r>
            <a:r>
              <a:rPr lang="en-US" dirty="0">
                <a:latin typeface="+mj-lt"/>
                <a:hlinkClick r:id="rId4"/>
              </a:rPr>
              <a:t>LXC</a:t>
            </a:r>
            <a:r>
              <a:rPr lang="en-US" dirty="0">
                <a:solidFill>
                  <a:srgbClr val="292929"/>
                </a:solidFill>
                <a:latin typeface="+mj-lt"/>
              </a:rPr>
              <a:t> that provides container solution.</a:t>
            </a:r>
            <a:endParaRPr lang="en-CA" dirty="0">
              <a:latin typeface="+mj-lt"/>
            </a:endParaRPr>
          </a:p>
        </p:txBody>
      </p:sp>
      <p:pic>
        <p:nvPicPr>
          <p:cNvPr id="7" name="Picture 6">
            <a:extLst>
              <a:ext uri="{FF2B5EF4-FFF2-40B4-BE49-F238E27FC236}">
                <a16:creationId xmlns:a16="http://schemas.microsoft.com/office/drawing/2014/main" id="{204EBE26-CCB4-4C1F-A6AB-5D992B69F25D}"/>
              </a:ext>
            </a:extLst>
          </p:cNvPr>
          <p:cNvPicPr>
            <a:picLocks noChangeAspect="1"/>
          </p:cNvPicPr>
          <p:nvPr/>
        </p:nvPicPr>
        <p:blipFill>
          <a:blip r:embed="rId5"/>
          <a:stretch>
            <a:fillRect/>
          </a:stretch>
        </p:blipFill>
        <p:spPr>
          <a:xfrm>
            <a:off x="3440768" y="2596727"/>
            <a:ext cx="1950889" cy="861135"/>
          </a:xfrm>
          <a:prstGeom prst="rect">
            <a:avLst/>
          </a:prstGeom>
        </p:spPr>
      </p:pic>
    </p:spTree>
    <p:extLst>
      <p:ext uri="{BB962C8B-B14F-4D97-AF65-F5344CB8AC3E}">
        <p14:creationId xmlns:p14="http://schemas.microsoft.com/office/powerpoint/2010/main" val="3878364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E1F5-CC42-4C47-BCAA-19AB6630B600}"/>
              </a:ext>
            </a:extLst>
          </p:cNvPr>
          <p:cNvSpPr>
            <a:spLocks noGrp="1"/>
          </p:cNvSpPr>
          <p:nvPr>
            <p:ph type="title"/>
          </p:nvPr>
        </p:nvSpPr>
        <p:spPr>
          <a:xfrm>
            <a:off x="311700" y="153815"/>
            <a:ext cx="8520600" cy="572700"/>
          </a:xfrm>
        </p:spPr>
        <p:txBody>
          <a:bodyPr/>
          <a:lstStyle/>
          <a:p>
            <a:r>
              <a:rPr lang="en-CA" dirty="0"/>
              <a:t>Flask</a:t>
            </a:r>
          </a:p>
        </p:txBody>
      </p:sp>
      <p:pic>
        <p:nvPicPr>
          <p:cNvPr id="4" name="Google Shape;150;p23">
            <a:extLst>
              <a:ext uri="{FF2B5EF4-FFF2-40B4-BE49-F238E27FC236}">
                <a16:creationId xmlns:a16="http://schemas.microsoft.com/office/drawing/2014/main" id="{2F94C16E-0B80-4CAA-87AA-54DDE4FC9233}"/>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3" name="Rectangle 2">
            <a:extLst>
              <a:ext uri="{FF2B5EF4-FFF2-40B4-BE49-F238E27FC236}">
                <a16:creationId xmlns:a16="http://schemas.microsoft.com/office/drawing/2014/main" id="{BF1F1553-B92F-4ABC-8989-1331DBB23743}"/>
              </a:ext>
            </a:extLst>
          </p:cNvPr>
          <p:cNvSpPr/>
          <p:nvPr/>
        </p:nvSpPr>
        <p:spPr>
          <a:xfrm>
            <a:off x="328570" y="1017589"/>
            <a:ext cx="8348006" cy="1021883"/>
          </a:xfrm>
          <a:prstGeom prst="rect">
            <a:avLst/>
          </a:prstGeom>
        </p:spPr>
        <p:txBody>
          <a:bodyPr wrap="square">
            <a:spAutoFit/>
          </a:bodyPr>
          <a:lstStyle/>
          <a:p>
            <a:pPr>
              <a:lnSpc>
                <a:spcPct val="150000"/>
              </a:lnSpc>
            </a:pPr>
            <a:r>
              <a:rPr lang="en-US" dirty="0">
                <a:latin typeface="+mj-lt"/>
              </a:rPr>
              <a:t>Flask is a web framework. This means flask provides you with tools, libraries and technologies that allow you to build a web application. This web application can be some web pages, a blog, a wiki or go as big as a web-based calendar application or a commercial website.</a:t>
            </a:r>
            <a:endParaRPr lang="en-CA" dirty="0">
              <a:latin typeface="+mj-lt"/>
            </a:endParaRPr>
          </a:p>
        </p:txBody>
      </p:sp>
      <p:pic>
        <p:nvPicPr>
          <p:cNvPr id="6" name="Picture 5" descr="A close up of a logo&#10;&#10;Description automatically generated">
            <a:extLst>
              <a:ext uri="{FF2B5EF4-FFF2-40B4-BE49-F238E27FC236}">
                <a16:creationId xmlns:a16="http://schemas.microsoft.com/office/drawing/2014/main" id="{519F84DB-A38C-4637-9A56-6181FABB639F}"/>
              </a:ext>
            </a:extLst>
          </p:cNvPr>
          <p:cNvPicPr>
            <a:picLocks noChangeAspect="1"/>
          </p:cNvPicPr>
          <p:nvPr/>
        </p:nvPicPr>
        <p:blipFill>
          <a:blip r:embed="rId3"/>
          <a:stretch>
            <a:fillRect/>
          </a:stretch>
        </p:blipFill>
        <p:spPr>
          <a:xfrm>
            <a:off x="2997200" y="2330546"/>
            <a:ext cx="3010747" cy="1505374"/>
          </a:xfrm>
          <a:prstGeom prst="rect">
            <a:avLst/>
          </a:prstGeom>
        </p:spPr>
      </p:pic>
    </p:spTree>
    <p:extLst>
      <p:ext uri="{BB962C8B-B14F-4D97-AF65-F5344CB8AC3E}">
        <p14:creationId xmlns:p14="http://schemas.microsoft.com/office/powerpoint/2010/main" val="3524704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621D9-9E41-4493-B2FD-82DBA3DF260D}"/>
              </a:ext>
            </a:extLst>
          </p:cNvPr>
          <p:cNvSpPr>
            <a:spLocks noGrp="1"/>
          </p:cNvSpPr>
          <p:nvPr>
            <p:ph type="title"/>
          </p:nvPr>
        </p:nvSpPr>
        <p:spPr>
          <a:xfrm>
            <a:off x="311700" y="76725"/>
            <a:ext cx="8520600" cy="572700"/>
          </a:xfrm>
        </p:spPr>
        <p:txBody>
          <a:bodyPr/>
          <a:lstStyle/>
          <a:p>
            <a:r>
              <a:rPr lang="en-CA" dirty="0"/>
              <a:t>Demo 2 – Docker + Deployment</a:t>
            </a:r>
          </a:p>
        </p:txBody>
      </p:sp>
      <p:pic>
        <p:nvPicPr>
          <p:cNvPr id="4" name="Google Shape;150;p23">
            <a:extLst>
              <a:ext uri="{FF2B5EF4-FFF2-40B4-BE49-F238E27FC236}">
                <a16:creationId xmlns:a16="http://schemas.microsoft.com/office/drawing/2014/main" id="{A7B358BB-5711-4C07-8401-32E37DE8C09D}"/>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
        <p:nvSpPr>
          <p:cNvPr id="7" name="Google Shape;207;p29">
            <a:extLst>
              <a:ext uri="{FF2B5EF4-FFF2-40B4-BE49-F238E27FC236}">
                <a16:creationId xmlns:a16="http://schemas.microsoft.com/office/drawing/2014/main" id="{93077EF6-C4CD-4B80-AEB0-FF388C040651}"/>
              </a:ext>
            </a:extLst>
          </p:cNvPr>
          <p:cNvSpPr txBox="1"/>
          <p:nvPr/>
        </p:nvSpPr>
        <p:spPr>
          <a:xfrm>
            <a:off x="143777" y="781212"/>
            <a:ext cx="8173876" cy="1406575"/>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100"/>
              </a:spcBef>
              <a:spcAft>
                <a:spcPts val="0"/>
              </a:spcAft>
              <a:buClr>
                <a:srgbClr val="201F1E"/>
              </a:buClr>
              <a:buSzPts val="1400"/>
              <a:buFont typeface="Arial"/>
              <a:buAutoNum type="arabicPeriod"/>
            </a:pPr>
            <a:r>
              <a:rPr lang="en" dirty="0">
                <a:solidFill>
                  <a:srgbClr val="201F1E"/>
                </a:solidFill>
                <a:highlight>
                  <a:srgbClr val="FFFFFF"/>
                </a:highlight>
              </a:rPr>
              <a:t>Clone repository from </a:t>
            </a:r>
            <a:r>
              <a:rPr lang="en-CA" u="sng" dirty="0">
                <a:solidFill>
                  <a:schemeClr val="hlink"/>
                </a:solidFill>
                <a:highlight>
                  <a:srgbClr val="FFFFFF"/>
                </a:highlight>
                <a:hlinkClick r:id="rId3"/>
              </a:rPr>
              <a:t>https://github.com/pycaret/pycaret-demo-td</a:t>
            </a:r>
            <a:endParaRPr dirty="0">
              <a:solidFill>
                <a:srgbClr val="201F1E"/>
              </a:solidFill>
              <a:highlight>
                <a:srgbClr val="FFFFFF"/>
              </a:highlight>
            </a:endParaRPr>
          </a:p>
          <a:p>
            <a:pPr marL="457200" lvl="0" indent="-317500" algn="l" rtl="0">
              <a:lnSpc>
                <a:spcPct val="115000"/>
              </a:lnSpc>
              <a:spcBef>
                <a:spcPts val="0"/>
              </a:spcBef>
              <a:spcAft>
                <a:spcPts val="0"/>
              </a:spcAft>
              <a:buClr>
                <a:srgbClr val="201F1E"/>
              </a:buClr>
              <a:buSzPts val="1400"/>
              <a:buFont typeface="Arial"/>
              <a:buAutoNum type="arabicPeriod"/>
            </a:pPr>
            <a:r>
              <a:rPr lang="en" dirty="0">
                <a:solidFill>
                  <a:srgbClr val="201F1E"/>
                </a:solidFill>
                <a:highlight>
                  <a:srgbClr val="FFFFFF"/>
                </a:highlight>
              </a:rPr>
              <a:t>Install PyCaret by running "</a:t>
            </a:r>
            <a:r>
              <a:rPr lang="en" dirty="0">
                <a:solidFill>
                  <a:srgbClr val="201F1E"/>
                </a:solidFill>
                <a:highlight>
                  <a:srgbClr val="FFFF00"/>
                </a:highlight>
              </a:rPr>
              <a:t>pip install pycaret-nightly</a:t>
            </a:r>
            <a:r>
              <a:rPr lang="en" dirty="0">
                <a:solidFill>
                  <a:srgbClr val="201F1E"/>
                </a:solidFill>
                <a:highlight>
                  <a:srgbClr val="FFFFFF"/>
                </a:highlight>
              </a:rPr>
              <a:t>" in Notebook or in Anaconda prompt</a:t>
            </a:r>
            <a:endParaRPr dirty="0">
              <a:solidFill>
                <a:srgbClr val="201F1E"/>
              </a:solidFill>
              <a:highlight>
                <a:srgbClr val="FFFFFF"/>
              </a:highlight>
            </a:endParaRPr>
          </a:p>
          <a:p>
            <a:pPr marL="457200" lvl="0" indent="-317500" algn="l" rtl="0">
              <a:lnSpc>
                <a:spcPct val="115000"/>
              </a:lnSpc>
              <a:spcBef>
                <a:spcPts val="0"/>
              </a:spcBef>
              <a:spcAft>
                <a:spcPts val="0"/>
              </a:spcAft>
              <a:buClr>
                <a:srgbClr val="201F1E"/>
              </a:buClr>
              <a:buSzPts val="1400"/>
              <a:buFont typeface="Arial"/>
              <a:buAutoNum type="arabicPeriod"/>
            </a:pPr>
            <a:r>
              <a:rPr lang="en" dirty="0">
                <a:solidFill>
                  <a:srgbClr val="201F1E"/>
                </a:solidFill>
                <a:highlight>
                  <a:srgbClr val="FFFFFF"/>
                </a:highlight>
              </a:rPr>
              <a:t>If you are using MAC OS, you might have to install LightGBM separately. Follow instructions on this link: </a:t>
            </a:r>
            <a:r>
              <a:rPr lang="en" u="sng" dirty="0">
                <a:solidFill>
                  <a:schemeClr val="hlink"/>
                </a:solidFill>
                <a:highlight>
                  <a:srgbClr val="FFFFFF"/>
                </a:highlight>
                <a:hlinkClick r:id="rId4"/>
              </a:rPr>
              <a:t>https://www.pycaret.org/install</a:t>
            </a:r>
            <a:endParaRPr u="sng" dirty="0">
              <a:solidFill>
                <a:schemeClr val="hlink"/>
              </a:solidFill>
              <a:highlight>
                <a:srgbClr val="FFFFFF"/>
              </a:highlight>
            </a:endParaRPr>
          </a:p>
          <a:p>
            <a:pPr marL="0" lvl="0" indent="0" algn="l" rtl="0">
              <a:spcBef>
                <a:spcPts val="0"/>
              </a:spcBef>
              <a:spcAft>
                <a:spcPts val="0"/>
              </a:spcAft>
              <a:buNone/>
            </a:pPr>
            <a:endParaRPr sz="1700" dirty="0"/>
          </a:p>
        </p:txBody>
      </p:sp>
    </p:spTree>
    <p:extLst>
      <p:ext uri="{BB962C8B-B14F-4D97-AF65-F5344CB8AC3E}">
        <p14:creationId xmlns:p14="http://schemas.microsoft.com/office/powerpoint/2010/main" val="3002623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Thank you</a:t>
            </a:r>
            <a:endParaRPr dirty="0"/>
          </a:p>
        </p:txBody>
      </p:sp>
      <p:sp>
        <p:nvSpPr>
          <p:cNvPr id="221" name="Google Shape;22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Questions?</a:t>
            </a:r>
            <a:endParaRPr/>
          </a:p>
        </p:txBody>
      </p:sp>
      <p:pic>
        <p:nvPicPr>
          <p:cNvPr id="4" name="Google Shape;150;p23">
            <a:extLst>
              <a:ext uri="{FF2B5EF4-FFF2-40B4-BE49-F238E27FC236}">
                <a16:creationId xmlns:a16="http://schemas.microsoft.com/office/drawing/2014/main" id="{988ACAF2-62A0-44A0-9C0F-9B93F08FAEDE}"/>
              </a:ext>
            </a:extLst>
          </p:cNvPr>
          <p:cNvPicPr preferRelativeResize="0"/>
          <p:nvPr/>
        </p:nvPicPr>
        <p:blipFill>
          <a:blip r:embed="rId3">
            <a:alphaModFix/>
          </a:blip>
          <a:stretch>
            <a:fillRect/>
          </a:stretch>
        </p:blipFill>
        <p:spPr>
          <a:xfrm>
            <a:off x="7585712" y="127725"/>
            <a:ext cx="1415413" cy="17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977227" y="272413"/>
            <a:ext cx="2587504" cy="628068"/>
          </a:xfrm>
        </p:spPr>
        <p:txBody>
          <a:bodyPr/>
          <a:lstStyle/>
          <a:p>
            <a:pPr algn="l"/>
            <a:r>
              <a:rPr lang="en-CA" sz="2800" dirty="0"/>
              <a:t>About me</a:t>
            </a:r>
          </a:p>
        </p:txBody>
      </p:sp>
      <p:pic>
        <p:nvPicPr>
          <p:cNvPr id="7" name="Picture 6">
            <a:extLst>
              <a:ext uri="{FF2B5EF4-FFF2-40B4-BE49-F238E27FC236}">
                <a16:creationId xmlns:a16="http://schemas.microsoft.com/office/drawing/2014/main" id="{89A4A56F-0271-41A9-9063-C674F37103AB}"/>
              </a:ext>
            </a:extLst>
          </p:cNvPr>
          <p:cNvPicPr>
            <a:picLocks noChangeAspect="1"/>
          </p:cNvPicPr>
          <p:nvPr/>
        </p:nvPicPr>
        <p:blipFill>
          <a:blip r:embed="rId2"/>
          <a:srcRect/>
          <a:stretch/>
        </p:blipFill>
        <p:spPr>
          <a:xfrm>
            <a:off x="132519" y="150392"/>
            <a:ext cx="753080" cy="753080"/>
          </a:xfrm>
          <a:prstGeom prst="rect">
            <a:avLst/>
          </a:prstGeom>
        </p:spPr>
      </p:pic>
      <p:sp>
        <p:nvSpPr>
          <p:cNvPr id="8" name="TextBox 7">
            <a:extLst>
              <a:ext uri="{FF2B5EF4-FFF2-40B4-BE49-F238E27FC236}">
                <a16:creationId xmlns:a16="http://schemas.microsoft.com/office/drawing/2014/main" id="{A0C2AC5B-CD16-4FBB-8763-2EB9B4D781FE}"/>
              </a:ext>
            </a:extLst>
          </p:cNvPr>
          <p:cNvSpPr txBox="1"/>
          <p:nvPr/>
        </p:nvSpPr>
        <p:spPr>
          <a:xfrm>
            <a:off x="233119" y="1304643"/>
            <a:ext cx="7486650" cy="1969770"/>
          </a:xfrm>
          <a:prstGeom prst="rect">
            <a:avLst/>
          </a:prstGeom>
          <a:noFill/>
        </p:spPr>
        <p:txBody>
          <a:bodyPr wrap="square" rtlCol="0">
            <a:spAutoFit/>
          </a:bodyPr>
          <a:lstStyle/>
          <a:p>
            <a:pPr marL="285750" indent="-285750">
              <a:buFont typeface="Arial" panose="020B0604020202020204" pitchFamily="34" charset="0"/>
              <a:buChar char="•"/>
            </a:pPr>
            <a:r>
              <a:rPr lang="en-CA" sz="1200" dirty="0"/>
              <a:t>Data Analytics Leader by day and passionate Data Scientist by night</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Active open-source contributor</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Member of CPA, CMA, Canada and ACMA, UK, CGMA </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Lived and worked in Asia, Middle East, East Africa, North America</a:t>
            </a:r>
          </a:p>
          <a:p>
            <a:pPr marL="285750" indent="-285750">
              <a:buFont typeface="Arial" panose="020B0604020202020204" pitchFamily="34" charset="0"/>
              <a:buChar char="•"/>
            </a:pPr>
            <a:endParaRPr lang="en-CA" sz="1200" dirty="0"/>
          </a:p>
          <a:p>
            <a:pPr marL="285750" indent="-285750">
              <a:buFont typeface="Arial" panose="020B0604020202020204" pitchFamily="34" charset="0"/>
              <a:buChar char="•"/>
            </a:pPr>
            <a:r>
              <a:rPr lang="en-CA" sz="1200" dirty="0"/>
              <a:t>Currently based in Toronto, Canada</a:t>
            </a:r>
          </a:p>
          <a:p>
            <a:endParaRPr lang="en-CA" dirty="0"/>
          </a:p>
        </p:txBody>
      </p:sp>
      <p:sp>
        <p:nvSpPr>
          <p:cNvPr id="9" name="Rectangle 8">
            <a:extLst>
              <a:ext uri="{FF2B5EF4-FFF2-40B4-BE49-F238E27FC236}">
                <a16:creationId xmlns:a16="http://schemas.microsoft.com/office/drawing/2014/main" id="{963ED692-BFED-43BE-8C81-1974DF099332}"/>
              </a:ext>
            </a:extLst>
          </p:cNvPr>
          <p:cNvSpPr/>
          <p:nvPr/>
        </p:nvSpPr>
        <p:spPr>
          <a:xfrm>
            <a:off x="885599" y="3482685"/>
            <a:ext cx="2965877" cy="276999"/>
          </a:xfrm>
          <a:prstGeom prst="rect">
            <a:avLst/>
          </a:prstGeom>
        </p:spPr>
        <p:txBody>
          <a:bodyPr wrap="none">
            <a:spAutoFit/>
          </a:bodyPr>
          <a:lstStyle/>
          <a:p>
            <a:r>
              <a:rPr lang="en-CA" sz="1200" dirty="0">
                <a:hlinkClick r:id="rId3"/>
              </a:rPr>
              <a:t>https://www.linkedin.com/in/profile-moez/</a:t>
            </a:r>
            <a:endParaRPr lang="en-CA" sz="1200" dirty="0"/>
          </a:p>
        </p:txBody>
      </p:sp>
      <p:pic>
        <p:nvPicPr>
          <p:cNvPr id="11" name="Picture 10" descr="A picture containing drawing&#10;&#10;Description automatically generated">
            <a:extLst>
              <a:ext uri="{FF2B5EF4-FFF2-40B4-BE49-F238E27FC236}">
                <a16:creationId xmlns:a16="http://schemas.microsoft.com/office/drawing/2014/main" id="{B86475EB-F33B-4A3F-B8D3-A8FD751278E0}"/>
              </a:ext>
            </a:extLst>
          </p:cNvPr>
          <p:cNvPicPr>
            <a:picLocks noChangeAspect="1"/>
          </p:cNvPicPr>
          <p:nvPr/>
        </p:nvPicPr>
        <p:blipFill>
          <a:blip r:embed="rId4"/>
          <a:stretch>
            <a:fillRect/>
          </a:stretch>
        </p:blipFill>
        <p:spPr>
          <a:xfrm>
            <a:off x="233119" y="3474442"/>
            <a:ext cx="586242" cy="307777"/>
          </a:xfrm>
          <a:prstGeom prst="rect">
            <a:avLst/>
          </a:prstGeom>
        </p:spPr>
      </p:pic>
      <p:pic>
        <p:nvPicPr>
          <p:cNvPr id="13" name="Picture 12">
            <a:extLst>
              <a:ext uri="{FF2B5EF4-FFF2-40B4-BE49-F238E27FC236}">
                <a16:creationId xmlns:a16="http://schemas.microsoft.com/office/drawing/2014/main" id="{E1636C95-F555-466D-9ECF-054D162971C8}"/>
              </a:ext>
            </a:extLst>
          </p:cNvPr>
          <p:cNvPicPr>
            <a:picLocks noChangeAspect="1"/>
          </p:cNvPicPr>
          <p:nvPr/>
        </p:nvPicPr>
        <p:blipFill>
          <a:blip r:embed="rId5"/>
          <a:srcRect/>
          <a:stretch/>
        </p:blipFill>
        <p:spPr>
          <a:xfrm flipH="1">
            <a:off x="346560" y="3886801"/>
            <a:ext cx="359359" cy="358640"/>
          </a:xfrm>
          <a:prstGeom prst="rect">
            <a:avLst/>
          </a:prstGeom>
        </p:spPr>
      </p:pic>
      <p:sp>
        <p:nvSpPr>
          <p:cNvPr id="14" name="Rectangle 13">
            <a:extLst>
              <a:ext uri="{FF2B5EF4-FFF2-40B4-BE49-F238E27FC236}">
                <a16:creationId xmlns:a16="http://schemas.microsoft.com/office/drawing/2014/main" id="{61AD6D18-6B39-4821-969E-CBD54FF2EE22}"/>
              </a:ext>
            </a:extLst>
          </p:cNvPr>
          <p:cNvSpPr/>
          <p:nvPr/>
        </p:nvSpPr>
        <p:spPr>
          <a:xfrm>
            <a:off x="885599" y="3912233"/>
            <a:ext cx="2619628" cy="276999"/>
          </a:xfrm>
          <a:prstGeom prst="rect">
            <a:avLst/>
          </a:prstGeom>
        </p:spPr>
        <p:txBody>
          <a:bodyPr wrap="none">
            <a:spAutoFit/>
          </a:bodyPr>
          <a:lstStyle/>
          <a:p>
            <a:r>
              <a:rPr lang="en-CA" sz="1200" dirty="0">
                <a:hlinkClick r:id="rId6"/>
              </a:rPr>
              <a:t>https://twitter.com/moezpycaretorg1</a:t>
            </a:r>
            <a:endParaRPr lang="en-CA" sz="1200" dirty="0"/>
          </a:p>
        </p:txBody>
      </p:sp>
      <p:pic>
        <p:nvPicPr>
          <p:cNvPr id="17" name="Picture 16">
            <a:extLst>
              <a:ext uri="{FF2B5EF4-FFF2-40B4-BE49-F238E27FC236}">
                <a16:creationId xmlns:a16="http://schemas.microsoft.com/office/drawing/2014/main" id="{ED7E2016-CDC3-427A-97F1-87FFA46165A1}"/>
              </a:ext>
            </a:extLst>
          </p:cNvPr>
          <p:cNvPicPr>
            <a:picLocks noChangeAspect="1"/>
          </p:cNvPicPr>
          <p:nvPr/>
        </p:nvPicPr>
        <p:blipFill>
          <a:blip r:embed="rId7"/>
          <a:stretch>
            <a:fillRect/>
          </a:stretch>
        </p:blipFill>
        <p:spPr>
          <a:xfrm>
            <a:off x="4577377" y="3569638"/>
            <a:ext cx="586242" cy="163257"/>
          </a:xfrm>
          <a:prstGeom prst="rect">
            <a:avLst/>
          </a:prstGeom>
        </p:spPr>
      </p:pic>
      <p:sp>
        <p:nvSpPr>
          <p:cNvPr id="18" name="Rectangle 17">
            <a:extLst>
              <a:ext uri="{FF2B5EF4-FFF2-40B4-BE49-F238E27FC236}">
                <a16:creationId xmlns:a16="http://schemas.microsoft.com/office/drawing/2014/main" id="{2001313C-376C-44E9-8B0D-8E76E7E6E94F}"/>
              </a:ext>
            </a:extLst>
          </p:cNvPr>
          <p:cNvSpPr/>
          <p:nvPr/>
        </p:nvSpPr>
        <p:spPr>
          <a:xfrm>
            <a:off x="5343299" y="3474442"/>
            <a:ext cx="2653290" cy="276999"/>
          </a:xfrm>
          <a:prstGeom prst="rect">
            <a:avLst/>
          </a:prstGeom>
        </p:spPr>
        <p:txBody>
          <a:bodyPr wrap="none">
            <a:spAutoFit/>
          </a:bodyPr>
          <a:lstStyle/>
          <a:p>
            <a:r>
              <a:rPr lang="en-CA" sz="1200" dirty="0">
                <a:hlinkClick r:id="rId8"/>
              </a:rPr>
              <a:t>https://medium.com/@moez_62905/</a:t>
            </a:r>
            <a:endParaRPr lang="en-CA" sz="1200" dirty="0"/>
          </a:p>
        </p:txBody>
      </p:sp>
      <p:pic>
        <p:nvPicPr>
          <p:cNvPr id="20" name="Picture 19" descr="A picture containing clock&#10;&#10;Description automatically generated">
            <a:extLst>
              <a:ext uri="{FF2B5EF4-FFF2-40B4-BE49-F238E27FC236}">
                <a16:creationId xmlns:a16="http://schemas.microsoft.com/office/drawing/2014/main" id="{C8CD2394-B976-4F83-8B85-2FA9951C8B3F}"/>
              </a:ext>
            </a:extLst>
          </p:cNvPr>
          <p:cNvPicPr>
            <a:picLocks noChangeAspect="1"/>
          </p:cNvPicPr>
          <p:nvPr/>
        </p:nvPicPr>
        <p:blipFill>
          <a:blip r:embed="rId9"/>
          <a:stretch>
            <a:fillRect/>
          </a:stretch>
        </p:blipFill>
        <p:spPr>
          <a:xfrm>
            <a:off x="4624580" y="3851420"/>
            <a:ext cx="335756" cy="335756"/>
          </a:xfrm>
          <a:prstGeom prst="rect">
            <a:avLst/>
          </a:prstGeom>
        </p:spPr>
      </p:pic>
      <p:sp>
        <p:nvSpPr>
          <p:cNvPr id="22" name="Rectangle 21">
            <a:extLst>
              <a:ext uri="{FF2B5EF4-FFF2-40B4-BE49-F238E27FC236}">
                <a16:creationId xmlns:a16="http://schemas.microsoft.com/office/drawing/2014/main" id="{BDA01FB2-E014-42AE-AE53-DEE6022F4DFA}"/>
              </a:ext>
            </a:extLst>
          </p:cNvPr>
          <p:cNvSpPr/>
          <p:nvPr/>
        </p:nvSpPr>
        <p:spPr>
          <a:xfrm>
            <a:off x="5343299" y="3889020"/>
            <a:ext cx="1483098" cy="276999"/>
          </a:xfrm>
          <a:prstGeom prst="rect">
            <a:avLst/>
          </a:prstGeom>
        </p:spPr>
        <p:txBody>
          <a:bodyPr wrap="none">
            <a:spAutoFit/>
          </a:bodyPr>
          <a:lstStyle/>
          <a:p>
            <a:r>
              <a:rPr lang="en-CA" sz="1200" dirty="0">
                <a:hlinkClick r:id="rId10"/>
              </a:rPr>
              <a:t>moez@pycaret.org</a:t>
            </a:r>
            <a:endParaRPr lang="en-CA" sz="1200" dirty="0"/>
          </a:p>
        </p:txBody>
      </p:sp>
      <p:pic>
        <p:nvPicPr>
          <p:cNvPr id="15" name="Google Shape;150;p23">
            <a:extLst>
              <a:ext uri="{FF2B5EF4-FFF2-40B4-BE49-F238E27FC236}">
                <a16:creationId xmlns:a16="http://schemas.microsoft.com/office/drawing/2014/main" id="{61E0399A-65C4-4AF2-8A96-D6286A5CF82B}"/>
              </a:ext>
            </a:extLst>
          </p:cNvPr>
          <p:cNvPicPr preferRelativeResize="0"/>
          <p:nvPr/>
        </p:nvPicPr>
        <p:blipFill>
          <a:blip r:embed="rId11">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393616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271464" y="112375"/>
            <a:ext cx="6904036" cy="628068"/>
          </a:xfrm>
        </p:spPr>
        <p:txBody>
          <a:bodyPr/>
          <a:lstStyle/>
          <a:p>
            <a:pPr algn="l"/>
            <a:r>
              <a:rPr lang="en-CA" sz="2800" dirty="0"/>
              <a:t>Important Links</a:t>
            </a:r>
          </a:p>
        </p:txBody>
      </p:sp>
      <p:sp>
        <p:nvSpPr>
          <p:cNvPr id="8" name="TextBox 7">
            <a:extLst>
              <a:ext uri="{FF2B5EF4-FFF2-40B4-BE49-F238E27FC236}">
                <a16:creationId xmlns:a16="http://schemas.microsoft.com/office/drawing/2014/main" id="{A0C2AC5B-CD16-4FBB-8763-2EB9B4D781FE}"/>
              </a:ext>
            </a:extLst>
          </p:cNvPr>
          <p:cNvSpPr txBox="1"/>
          <p:nvPr/>
        </p:nvSpPr>
        <p:spPr>
          <a:xfrm>
            <a:off x="271464" y="1058719"/>
            <a:ext cx="8729661" cy="2739211"/>
          </a:xfrm>
          <a:prstGeom prst="rect">
            <a:avLst/>
          </a:prstGeom>
          <a:noFill/>
        </p:spPr>
        <p:txBody>
          <a:bodyPr wrap="square" rtlCol="0">
            <a:spAutoFit/>
          </a:bodyPr>
          <a:lstStyle/>
          <a:p>
            <a:pPr marL="285750" indent="-285750">
              <a:buFont typeface="Arial" panose="020B0604020202020204" pitchFamily="34" charset="0"/>
              <a:buChar char="•"/>
            </a:pPr>
            <a:r>
              <a:rPr lang="en-CA" dirty="0"/>
              <a:t>Official : </a:t>
            </a:r>
            <a:r>
              <a:rPr lang="en-CA" dirty="0">
                <a:hlinkClick r:id="rId2"/>
              </a:rPr>
              <a:t>https://www.pycaret.org</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PyCaret GitHub : </a:t>
            </a:r>
            <a:r>
              <a:rPr lang="en-CA" dirty="0">
                <a:hlinkClick r:id="rId3"/>
              </a:rPr>
              <a:t>https://www.github.com/pycaret/pycaret</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LinkedIn : </a:t>
            </a:r>
            <a:r>
              <a:rPr lang="en-CA" dirty="0">
                <a:hlinkClick r:id="rId4"/>
              </a:rPr>
              <a:t>https://www.linkedin.com/company/pycaret</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YouTube : </a:t>
            </a:r>
            <a:r>
              <a:rPr lang="en-CA" dirty="0">
                <a:hlinkClick r:id="rId5"/>
              </a:rPr>
              <a:t>https://www.youtube.com/channel/UCxA1YTYJ9BEeo50lxyI_B3g</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Medium : </a:t>
            </a:r>
            <a:r>
              <a:rPr lang="en-CA" dirty="0">
                <a:hlinkClick r:id="rId6"/>
              </a:rPr>
              <a:t>https://medium.com/@moez_62905/</a:t>
            </a: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sz="1200" dirty="0">
                <a:highlight>
                  <a:srgbClr val="FFFF00"/>
                </a:highlight>
              </a:rPr>
              <a:t>Today’s Presentation and Demo : </a:t>
            </a:r>
            <a:r>
              <a:rPr lang="en-CA" sz="1200" dirty="0">
                <a:highlight>
                  <a:srgbClr val="FFFF00"/>
                </a:highlight>
                <a:hlinkClick r:id="rId7"/>
              </a:rPr>
              <a:t>https://www.github.com/pycaret/pycaret-demo-td</a:t>
            </a:r>
            <a:endParaRPr lang="en-CA" dirty="0"/>
          </a:p>
          <a:p>
            <a:endParaRPr lang="en-CA" sz="1800" dirty="0"/>
          </a:p>
        </p:txBody>
      </p:sp>
      <p:sp>
        <p:nvSpPr>
          <p:cNvPr id="16" name="Rectangle 15">
            <a:extLst>
              <a:ext uri="{FF2B5EF4-FFF2-40B4-BE49-F238E27FC236}">
                <a16:creationId xmlns:a16="http://schemas.microsoft.com/office/drawing/2014/main" id="{BF499159-91A5-49B4-A96B-65376CC4751D}"/>
              </a:ext>
            </a:extLst>
          </p:cNvPr>
          <p:cNvSpPr/>
          <p:nvPr/>
        </p:nvSpPr>
        <p:spPr>
          <a:xfrm>
            <a:off x="403038" y="4188993"/>
            <a:ext cx="4083169" cy="307777"/>
          </a:xfrm>
          <a:prstGeom prst="rect">
            <a:avLst/>
          </a:prstGeom>
        </p:spPr>
        <p:txBody>
          <a:bodyPr wrap="none">
            <a:spAutoFit/>
          </a:bodyPr>
          <a:lstStyle/>
          <a:p>
            <a:pPr lvl="0">
              <a:spcBef>
                <a:spcPts val="1600"/>
              </a:spcBef>
              <a:buClr>
                <a:schemeClr val="dk1"/>
              </a:buClr>
              <a:buSzPts val="1100"/>
            </a:pPr>
            <a:r>
              <a:rPr lang="en-US" dirty="0"/>
              <a:t>Follow hashtag </a:t>
            </a:r>
            <a:r>
              <a:rPr lang="en-US" b="1" dirty="0"/>
              <a:t>#pycaret </a:t>
            </a:r>
            <a:r>
              <a:rPr lang="en-US" dirty="0"/>
              <a:t>on LinkedIn and Twitter</a:t>
            </a:r>
          </a:p>
        </p:txBody>
      </p:sp>
      <p:pic>
        <p:nvPicPr>
          <p:cNvPr id="6" name="Google Shape;150;p23">
            <a:extLst>
              <a:ext uri="{FF2B5EF4-FFF2-40B4-BE49-F238E27FC236}">
                <a16:creationId xmlns:a16="http://schemas.microsoft.com/office/drawing/2014/main" id="{71BFC3B8-A52B-4917-B715-C998CED7B625}"/>
              </a:ext>
            </a:extLst>
          </p:cNvPr>
          <p:cNvPicPr preferRelativeResize="0"/>
          <p:nvPr/>
        </p:nvPicPr>
        <p:blipFill>
          <a:blip r:embed="rId8">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89182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271464" y="112375"/>
            <a:ext cx="6726236" cy="628068"/>
          </a:xfrm>
        </p:spPr>
        <p:txBody>
          <a:bodyPr/>
          <a:lstStyle/>
          <a:p>
            <a:pPr algn="l"/>
            <a:r>
              <a:rPr lang="en-CA" sz="2800" dirty="0"/>
              <a:t>Agenda</a:t>
            </a:r>
          </a:p>
        </p:txBody>
      </p:sp>
      <p:sp>
        <p:nvSpPr>
          <p:cNvPr id="8" name="TextBox 7">
            <a:extLst>
              <a:ext uri="{FF2B5EF4-FFF2-40B4-BE49-F238E27FC236}">
                <a16:creationId xmlns:a16="http://schemas.microsoft.com/office/drawing/2014/main" id="{A0C2AC5B-CD16-4FBB-8763-2EB9B4D781FE}"/>
              </a:ext>
            </a:extLst>
          </p:cNvPr>
          <p:cNvSpPr txBox="1"/>
          <p:nvPr/>
        </p:nvSpPr>
        <p:spPr>
          <a:xfrm>
            <a:off x="271464" y="1058719"/>
            <a:ext cx="8729661" cy="2462213"/>
          </a:xfrm>
          <a:prstGeom prst="rect">
            <a:avLst/>
          </a:prstGeom>
          <a:noFill/>
        </p:spPr>
        <p:txBody>
          <a:bodyPr wrap="square" rtlCol="0">
            <a:spAutoFit/>
          </a:bodyPr>
          <a:lstStyle/>
          <a:p>
            <a:pPr marL="285750" indent="-285750">
              <a:buFont typeface="Arial" panose="020B0604020202020204" pitchFamily="34" charset="0"/>
              <a:buChar char="•"/>
            </a:pPr>
            <a:r>
              <a:rPr lang="en-CA" dirty="0"/>
              <a:t>What is PyCaret?</a:t>
            </a:r>
          </a:p>
          <a:p>
            <a:endParaRPr lang="en-CA" dirty="0"/>
          </a:p>
          <a:p>
            <a:pPr marL="285750" indent="-285750">
              <a:buFont typeface="Arial" panose="020B0604020202020204" pitchFamily="34" charset="0"/>
              <a:buChar char="•"/>
            </a:pPr>
            <a:r>
              <a:rPr lang="en-CA" dirty="0"/>
              <a:t>Demo</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highlight>
                  <a:srgbClr val="FFFF00"/>
                </a:highlight>
              </a:rPr>
              <a:t>Use-case: Insurance Charges Prediction</a:t>
            </a:r>
          </a:p>
          <a:p>
            <a:r>
              <a:rPr lang="en-CA" dirty="0"/>
              <a:t>	</a:t>
            </a:r>
            <a:r>
              <a:rPr lang="en-CA" dirty="0">
                <a:sym typeface="Wingdings" panose="05000000000000000000" pitchFamily="2" charset="2"/>
              </a:rPr>
              <a:t></a:t>
            </a:r>
            <a:r>
              <a:rPr lang="en-CA" dirty="0"/>
              <a:t> Develop machine learning pipeline using PyCaret</a:t>
            </a:r>
          </a:p>
          <a:p>
            <a:r>
              <a:rPr lang="en-CA" dirty="0"/>
              <a:t>	</a:t>
            </a:r>
            <a:r>
              <a:rPr lang="en-CA" dirty="0">
                <a:sym typeface="Wingdings" panose="05000000000000000000" pitchFamily="2" charset="2"/>
              </a:rPr>
              <a:t></a:t>
            </a:r>
            <a:r>
              <a:rPr lang="en-CA" dirty="0"/>
              <a:t> Build web service and front-end using Flask</a:t>
            </a:r>
          </a:p>
          <a:p>
            <a:r>
              <a:rPr lang="en-CA" dirty="0"/>
              <a:t>	</a:t>
            </a:r>
            <a:r>
              <a:rPr lang="en-CA" dirty="0">
                <a:sym typeface="Wingdings" panose="05000000000000000000" pitchFamily="2" charset="2"/>
              </a:rPr>
              <a:t></a:t>
            </a:r>
            <a:r>
              <a:rPr lang="en-CA" dirty="0"/>
              <a:t> Containerize it using Docker</a:t>
            </a:r>
          </a:p>
          <a:p>
            <a:r>
              <a:rPr lang="en-CA" dirty="0"/>
              <a:t>	</a:t>
            </a:r>
            <a:r>
              <a:rPr lang="en-CA" dirty="0">
                <a:sym typeface="Wingdings" panose="05000000000000000000" pitchFamily="2" charset="2"/>
              </a:rPr>
              <a:t></a:t>
            </a:r>
            <a:r>
              <a:rPr lang="en-CA" dirty="0"/>
              <a:t> Deploy it as a web service on Microsoft Azure</a:t>
            </a:r>
          </a:p>
          <a:p>
            <a:endParaRPr lang="en-CA" dirty="0"/>
          </a:p>
          <a:p>
            <a:pPr marL="285750" indent="-285750">
              <a:buFont typeface="Arial" panose="020B0604020202020204" pitchFamily="34" charset="0"/>
              <a:buChar char="•"/>
            </a:pPr>
            <a:r>
              <a:rPr lang="en-CA" dirty="0"/>
              <a:t>Questions?</a:t>
            </a:r>
          </a:p>
        </p:txBody>
      </p:sp>
      <p:pic>
        <p:nvPicPr>
          <p:cNvPr id="6" name="Google Shape;150;p23">
            <a:extLst>
              <a:ext uri="{FF2B5EF4-FFF2-40B4-BE49-F238E27FC236}">
                <a16:creationId xmlns:a16="http://schemas.microsoft.com/office/drawing/2014/main" id="{7B087197-7776-424E-82C2-8CD0AF7B4646}"/>
              </a:ext>
            </a:extLst>
          </p:cNvPr>
          <p:cNvPicPr preferRelativeResize="0"/>
          <p:nvPr/>
        </p:nvPicPr>
        <p:blipFill>
          <a:blip r:embed="rId2">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371925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211688" y="279188"/>
            <a:ext cx="8520600" cy="628068"/>
          </a:xfrm>
        </p:spPr>
        <p:txBody>
          <a:bodyPr/>
          <a:lstStyle/>
          <a:p>
            <a:pPr algn="l"/>
            <a:r>
              <a:rPr lang="en-CA" dirty="0"/>
              <a:t>Resources</a:t>
            </a:r>
          </a:p>
        </p:txBody>
      </p:sp>
      <p:pic>
        <p:nvPicPr>
          <p:cNvPr id="3" name="Picture 2">
            <a:extLst>
              <a:ext uri="{FF2B5EF4-FFF2-40B4-BE49-F238E27FC236}">
                <a16:creationId xmlns:a16="http://schemas.microsoft.com/office/drawing/2014/main" id="{C9EF2063-3F6F-4622-847F-CEEBE6743DC9}"/>
              </a:ext>
            </a:extLst>
          </p:cNvPr>
          <p:cNvPicPr>
            <a:picLocks noChangeAspect="1"/>
          </p:cNvPicPr>
          <p:nvPr/>
        </p:nvPicPr>
        <p:blipFill>
          <a:blip r:embed="rId2"/>
          <a:stretch>
            <a:fillRect/>
          </a:stretch>
        </p:blipFill>
        <p:spPr>
          <a:xfrm>
            <a:off x="283126" y="1138967"/>
            <a:ext cx="4067418" cy="2831746"/>
          </a:xfrm>
          <a:prstGeom prst="rect">
            <a:avLst/>
          </a:prstGeom>
        </p:spPr>
      </p:pic>
      <p:pic>
        <p:nvPicPr>
          <p:cNvPr id="4" name="Picture 3">
            <a:extLst>
              <a:ext uri="{FF2B5EF4-FFF2-40B4-BE49-F238E27FC236}">
                <a16:creationId xmlns:a16="http://schemas.microsoft.com/office/drawing/2014/main" id="{77A3A1F9-8EDC-4036-80B6-A693F9A605BE}"/>
              </a:ext>
            </a:extLst>
          </p:cNvPr>
          <p:cNvPicPr>
            <a:picLocks noChangeAspect="1"/>
          </p:cNvPicPr>
          <p:nvPr/>
        </p:nvPicPr>
        <p:blipFill>
          <a:blip r:embed="rId3"/>
          <a:stretch>
            <a:fillRect/>
          </a:stretch>
        </p:blipFill>
        <p:spPr>
          <a:xfrm>
            <a:off x="4458820" y="1138967"/>
            <a:ext cx="4352047" cy="2860927"/>
          </a:xfrm>
          <a:prstGeom prst="rect">
            <a:avLst/>
          </a:prstGeom>
        </p:spPr>
      </p:pic>
      <p:sp>
        <p:nvSpPr>
          <p:cNvPr id="5" name="Rectangle 4">
            <a:extLst>
              <a:ext uri="{FF2B5EF4-FFF2-40B4-BE49-F238E27FC236}">
                <a16:creationId xmlns:a16="http://schemas.microsoft.com/office/drawing/2014/main" id="{7B485CE1-1800-476C-AB26-796350A8F32F}"/>
              </a:ext>
            </a:extLst>
          </p:cNvPr>
          <p:cNvSpPr/>
          <p:nvPr/>
        </p:nvSpPr>
        <p:spPr>
          <a:xfrm>
            <a:off x="211688" y="4052650"/>
            <a:ext cx="4067418" cy="738664"/>
          </a:xfrm>
          <a:prstGeom prst="rect">
            <a:avLst/>
          </a:prstGeom>
        </p:spPr>
        <p:txBody>
          <a:bodyPr wrap="square">
            <a:spAutoFit/>
          </a:bodyPr>
          <a:lstStyle/>
          <a:p>
            <a:r>
              <a:rPr lang="en-CA" dirty="0">
                <a:hlinkClick r:id="rId4"/>
              </a:rPr>
              <a:t>https://towardsdatascience.com/deploy-machine-learning-model-on-google-kubernetes-engine-94daac85108b</a:t>
            </a:r>
            <a:endParaRPr lang="en-CA" dirty="0"/>
          </a:p>
        </p:txBody>
      </p:sp>
      <p:sp>
        <p:nvSpPr>
          <p:cNvPr id="6" name="Rectangle 5">
            <a:extLst>
              <a:ext uri="{FF2B5EF4-FFF2-40B4-BE49-F238E27FC236}">
                <a16:creationId xmlns:a16="http://schemas.microsoft.com/office/drawing/2014/main" id="{F10CB277-C75F-4748-A9E3-F9183F905B63}"/>
              </a:ext>
            </a:extLst>
          </p:cNvPr>
          <p:cNvSpPr/>
          <p:nvPr/>
        </p:nvSpPr>
        <p:spPr>
          <a:xfrm>
            <a:off x="4396030" y="4052650"/>
            <a:ext cx="4414837" cy="523220"/>
          </a:xfrm>
          <a:prstGeom prst="rect">
            <a:avLst/>
          </a:prstGeom>
        </p:spPr>
        <p:txBody>
          <a:bodyPr wrap="square">
            <a:spAutoFit/>
          </a:bodyPr>
          <a:lstStyle/>
          <a:p>
            <a:r>
              <a:rPr lang="en-CA" dirty="0">
                <a:hlinkClick r:id="rId5"/>
              </a:rPr>
              <a:t>https://towardsdatascience.com/how-to-implement-clustering-in-power-bi-using-pycaret-4b5e34b1405b</a:t>
            </a:r>
            <a:endParaRPr lang="en-CA" dirty="0"/>
          </a:p>
        </p:txBody>
      </p:sp>
      <p:pic>
        <p:nvPicPr>
          <p:cNvPr id="9" name="Google Shape;150;p23">
            <a:extLst>
              <a:ext uri="{FF2B5EF4-FFF2-40B4-BE49-F238E27FC236}">
                <a16:creationId xmlns:a16="http://schemas.microsoft.com/office/drawing/2014/main" id="{307896C6-572E-48B9-9040-D31E9E89240E}"/>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3165659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211688" y="279188"/>
            <a:ext cx="8520600" cy="628068"/>
          </a:xfrm>
        </p:spPr>
        <p:txBody>
          <a:bodyPr/>
          <a:lstStyle/>
          <a:p>
            <a:pPr algn="l"/>
            <a:r>
              <a:rPr lang="en-CA" dirty="0"/>
              <a:t>Resources (cont.)</a:t>
            </a:r>
          </a:p>
        </p:txBody>
      </p:sp>
      <p:pic>
        <p:nvPicPr>
          <p:cNvPr id="7" name="Picture 6">
            <a:extLst>
              <a:ext uri="{FF2B5EF4-FFF2-40B4-BE49-F238E27FC236}">
                <a16:creationId xmlns:a16="http://schemas.microsoft.com/office/drawing/2014/main" id="{426F997D-4E72-463C-9248-C2ED40A5DA0A}"/>
              </a:ext>
            </a:extLst>
          </p:cNvPr>
          <p:cNvPicPr>
            <a:picLocks noChangeAspect="1"/>
          </p:cNvPicPr>
          <p:nvPr/>
        </p:nvPicPr>
        <p:blipFill>
          <a:blip r:embed="rId2"/>
          <a:stretch>
            <a:fillRect/>
          </a:stretch>
        </p:blipFill>
        <p:spPr>
          <a:xfrm>
            <a:off x="154538" y="995969"/>
            <a:ext cx="4174650" cy="2947381"/>
          </a:xfrm>
          <a:prstGeom prst="rect">
            <a:avLst/>
          </a:prstGeom>
        </p:spPr>
      </p:pic>
      <p:sp>
        <p:nvSpPr>
          <p:cNvPr id="8" name="Rectangle 7">
            <a:extLst>
              <a:ext uri="{FF2B5EF4-FFF2-40B4-BE49-F238E27FC236}">
                <a16:creationId xmlns:a16="http://schemas.microsoft.com/office/drawing/2014/main" id="{D88B6B06-CF93-496C-9BC7-157966B09EBB}"/>
              </a:ext>
            </a:extLst>
          </p:cNvPr>
          <p:cNvSpPr/>
          <p:nvPr/>
        </p:nvSpPr>
        <p:spPr>
          <a:xfrm>
            <a:off x="211688" y="4052650"/>
            <a:ext cx="4067418" cy="738664"/>
          </a:xfrm>
          <a:prstGeom prst="rect">
            <a:avLst/>
          </a:prstGeom>
        </p:spPr>
        <p:txBody>
          <a:bodyPr wrap="square">
            <a:spAutoFit/>
          </a:bodyPr>
          <a:lstStyle/>
          <a:p>
            <a:r>
              <a:rPr lang="en-CA" dirty="0">
                <a:hlinkClick r:id="rId3"/>
              </a:rPr>
              <a:t>https://towardsdatascience.com/build-your-first-anomaly-detector-in-power-bi-using-pycaret-2b41b363244e</a:t>
            </a:r>
            <a:endParaRPr lang="en-CA" dirty="0"/>
          </a:p>
        </p:txBody>
      </p:sp>
      <p:pic>
        <p:nvPicPr>
          <p:cNvPr id="9" name="Picture 8">
            <a:extLst>
              <a:ext uri="{FF2B5EF4-FFF2-40B4-BE49-F238E27FC236}">
                <a16:creationId xmlns:a16="http://schemas.microsoft.com/office/drawing/2014/main" id="{E2F0416F-F388-45EB-A269-A72F8BE8D26E}"/>
              </a:ext>
            </a:extLst>
          </p:cNvPr>
          <p:cNvPicPr>
            <a:picLocks noChangeAspect="1"/>
          </p:cNvPicPr>
          <p:nvPr/>
        </p:nvPicPr>
        <p:blipFill>
          <a:blip r:embed="rId4"/>
          <a:stretch>
            <a:fillRect/>
          </a:stretch>
        </p:blipFill>
        <p:spPr>
          <a:xfrm>
            <a:off x="4471987" y="995969"/>
            <a:ext cx="4260301" cy="2984175"/>
          </a:xfrm>
          <a:prstGeom prst="rect">
            <a:avLst/>
          </a:prstGeom>
        </p:spPr>
      </p:pic>
      <p:sp>
        <p:nvSpPr>
          <p:cNvPr id="10" name="Rectangle 9">
            <a:extLst>
              <a:ext uri="{FF2B5EF4-FFF2-40B4-BE49-F238E27FC236}">
                <a16:creationId xmlns:a16="http://schemas.microsoft.com/office/drawing/2014/main" id="{774783F3-C14E-438C-8B70-D5A147C89090}"/>
              </a:ext>
            </a:extLst>
          </p:cNvPr>
          <p:cNvSpPr/>
          <p:nvPr/>
        </p:nvSpPr>
        <p:spPr>
          <a:xfrm>
            <a:off x="4414837" y="4052650"/>
            <a:ext cx="4572000" cy="738664"/>
          </a:xfrm>
          <a:prstGeom prst="rect">
            <a:avLst/>
          </a:prstGeom>
        </p:spPr>
        <p:txBody>
          <a:bodyPr>
            <a:spAutoFit/>
          </a:bodyPr>
          <a:lstStyle/>
          <a:p>
            <a:r>
              <a:rPr lang="en-CA" dirty="0">
                <a:hlinkClick r:id="rId5"/>
              </a:rPr>
              <a:t>https://towardsdatascience.com/deploy-machine-learning-pipeline-on-cloud-using-docker-container-bec64458dc01</a:t>
            </a:r>
            <a:endParaRPr lang="en-CA" dirty="0"/>
          </a:p>
        </p:txBody>
      </p:sp>
      <p:pic>
        <p:nvPicPr>
          <p:cNvPr id="11" name="Google Shape;150;p23">
            <a:extLst>
              <a:ext uri="{FF2B5EF4-FFF2-40B4-BE49-F238E27FC236}">
                <a16:creationId xmlns:a16="http://schemas.microsoft.com/office/drawing/2014/main" id="{537360FB-C459-4D85-9120-104CA9E3C32E}"/>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95715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70D7-6431-455D-B9AE-FD211518C400}"/>
              </a:ext>
            </a:extLst>
          </p:cNvPr>
          <p:cNvSpPr>
            <a:spLocks noGrp="1"/>
          </p:cNvSpPr>
          <p:nvPr>
            <p:ph type="title"/>
          </p:nvPr>
        </p:nvSpPr>
        <p:spPr>
          <a:xfrm>
            <a:off x="111672" y="295933"/>
            <a:ext cx="8960889" cy="628068"/>
          </a:xfrm>
        </p:spPr>
        <p:txBody>
          <a:bodyPr/>
          <a:lstStyle/>
          <a:p>
            <a:pPr algn="l"/>
            <a:r>
              <a:rPr lang="en-CA" dirty="0"/>
              <a:t>Resources (cont.)</a:t>
            </a:r>
          </a:p>
        </p:txBody>
      </p:sp>
      <p:pic>
        <p:nvPicPr>
          <p:cNvPr id="3" name="Picture 2">
            <a:extLst>
              <a:ext uri="{FF2B5EF4-FFF2-40B4-BE49-F238E27FC236}">
                <a16:creationId xmlns:a16="http://schemas.microsoft.com/office/drawing/2014/main" id="{D172A2A1-C9FC-4A10-8B50-0FD02DCC619F}"/>
              </a:ext>
            </a:extLst>
          </p:cNvPr>
          <p:cNvPicPr>
            <a:picLocks noChangeAspect="1"/>
          </p:cNvPicPr>
          <p:nvPr/>
        </p:nvPicPr>
        <p:blipFill>
          <a:blip r:embed="rId2"/>
          <a:stretch>
            <a:fillRect/>
          </a:stretch>
        </p:blipFill>
        <p:spPr>
          <a:xfrm>
            <a:off x="154158" y="995969"/>
            <a:ext cx="4232103" cy="2984175"/>
          </a:xfrm>
          <a:prstGeom prst="rect">
            <a:avLst/>
          </a:prstGeom>
        </p:spPr>
      </p:pic>
      <p:sp>
        <p:nvSpPr>
          <p:cNvPr id="4" name="Rectangle 3">
            <a:extLst>
              <a:ext uri="{FF2B5EF4-FFF2-40B4-BE49-F238E27FC236}">
                <a16:creationId xmlns:a16="http://schemas.microsoft.com/office/drawing/2014/main" id="{15E7E271-553D-4A68-AE56-4A3E6BFF20AF}"/>
              </a:ext>
            </a:extLst>
          </p:cNvPr>
          <p:cNvSpPr/>
          <p:nvPr/>
        </p:nvSpPr>
        <p:spPr>
          <a:xfrm>
            <a:off x="107156" y="4147531"/>
            <a:ext cx="4232103" cy="738664"/>
          </a:xfrm>
          <a:prstGeom prst="rect">
            <a:avLst/>
          </a:prstGeom>
        </p:spPr>
        <p:txBody>
          <a:bodyPr wrap="square">
            <a:spAutoFit/>
          </a:bodyPr>
          <a:lstStyle/>
          <a:p>
            <a:r>
              <a:rPr lang="en-CA" dirty="0">
                <a:hlinkClick r:id="rId3"/>
              </a:rPr>
              <a:t>https://towardsdatascience.com/build-and-deploy-your-first-machine-learning-web-app-e020db344a99</a:t>
            </a:r>
            <a:endParaRPr lang="en-CA" dirty="0"/>
          </a:p>
        </p:txBody>
      </p:sp>
      <p:pic>
        <p:nvPicPr>
          <p:cNvPr id="5" name="Picture 4">
            <a:extLst>
              <a:ext uri="{FF2B5EF4-FFF2-40B4-BE49-F238E27FC236}">
                <a16:creationId xmlns:a16="http://schemas.microsoft.com/office/drawing/2014/main" id="{2C26BB95-953F-4DE5-B601-D1D112F73566}"/>
              </a:ext>
            </a:extLst>
          </p:cNvPr>
          <p:cNvPicPr>
            <a:picLocks noChangeAspect="1"/>
          </p:cNvPicPr>
          <p:nvPr/>
        </p:nvPicPr>
        <p:blipFill>
          <a:blip r:embed="rId4"/>
          <a:stretch>
            <a:fillRect/>
          </a:stretch>
        </p:blipFill>
        <p:spPr>
          <a:xfrm>
            <a:off x="4436269" y="995969"/>
            <a:ext cx="4650581" cy="3007625"/>
          </a:xfrm>
          <a:prstGeom prst="rect">
            <a:avLst/>
          </a:prstGeom>
        </p:spPr>
      </p:pic>
      <p:sp>
        <p:nvSpPr>
          <p:cNvPr id="6" name="Rectangle 5">
            <a:extLst>
              <a:ext uri="{FF2B5EF4-FFF2-40B4-BE49-F238E27FC236}">
                <a16:creationId xmlns:a16="http://schemas.microsoft.com/office/drawing/2014/main" id="{CFC0D188-5CFD-4DF8-BE11-5E61E058FA0E}"/>
              </a:ext>
            </a:extLst>
          </p:cNvPr>
          <p:cNvSpPr/>
          <p:nvPr/>
        </p:nvSpPr>
        <p:spPr>
          <a:xfrm>
            <a:off x="4421980" y="4147531"/>
            <a:ext cx="4572000" cy="523220"/>
          </a:xfrm>
          <a:prstGeom prst="rect">
            <a:avLst/>
          </a:prstGeom>
        </p:spPr>
        <p:txBody>
          <a:bodyPr>
            <a:spAutoFit/>
          </a:bodyPr>
          <a:lstStyle/>
          <a:p>
            <a:r>
              <a:rPr lang="en-CA" dirty="0">
                <a:hlinkClick r:id="rId5"/>
              </a:rPr>
              <a:t>https://towardsdatascience.com/machine-learning-in-power-bi-using-pycaret-34307f09394a</a:t>
            </a:r>
            <a:endParaRPr lang="en-CA" dirty="0"/>
          </a:p>
        </p:txBody>
      </p:sp>
      <p:pic>
        <p:nvPicPr>
          <p:cNvPr id="11" name="Google Shape;150;p23">
            <a:extLst>
              <a:ext uri="{FF2B5EF4-FFF2-40B4-BE49-F238E27FC236}">
                <a16:creationId xmlns:a16="http://schemas.microsoft.com/office/drawing/2014/main" id="{75779399-2B4B-48C5-9108-77203F1FEEA5}"/>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389672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BE0-7587-409C-9D1A-724DC541C453}"/>
              </a:ext>
            </a:extLst>
          </p:cNvPr>
          <p:cNvSpPr>
            <a:spLocks noGrp="1"/>
          </p:cNvSpPr>
          <p:nvPr>
            <p:ph type="title"/>
          </p:nvPr>
        </p:nvSpPr>
        <p:spPr>
          <a:xfrm>
            <a:off x="311700" y="230713"/>
            <a:ext cx="8520600" cy="572700"/>
          </a:xfrm>
        </p:spPr>
        <p:txBody>
          <a:bodyPr/>
          <a:lstStyle/>
          <a:p>
            <a:r>
              <a:rPr lang="en-CA" dirty="0"/>
              <a:t>Resources (cont.) – Official Video Tutorials</a:t>
            </a:r>
          </a:p>
        </p:txBody>
      </p:sp>
      <p:sp>
        <p:nvSpPr>
          <p:cNvPr id="3" name="Text Placeholder 2">
            <a:extLst>
              <a:ext uri="{FF2B5EF4-FFF2-40B4-BE49-F238E27FC236}">
                <a16:creationId xmlns:a16="http://schemas.microsoft.com/office/drawing/2014/main" id="{06E6FFFC-6088-490F-A98E-979362483C08}"/>
              </a:ext>
            </a:extLst>
          </p:cNvPr>
          <p:cNvSpPr>
            <a:spLocks noGrp="1"/>
          </p:cNvSpPr>
          <p:nvPr>
            <p:ph type="body" idx="1"/>
          </p:nvPr>
        </p:nvSpPr>
        <p:spPr>
          <a:xfrm>
            <a:off x="311700" y="992981"/>
            <a:ext cx="8520600" cy="3919806"/>
          </a:xfrm>
        </p:spPr>
        <p:txBody>
          <a:bodyPr/>
          <a:lstStyle/>
          <a:p>
            <a:r>
              <a:rPr lang="en-US" sz="1600" dirty="0"/>
              <a:t>Binary Classification Video Tutorial</a:t>
            </a:r>
            <a:endParaRPr lang="en-US" i="1" dirty="0"/>
          </a:p>
          <a:p>
            <a:pPr marL="114300" indent="0">
              <a:buNone/>
            </a:pPr>
            <a:r>
              <a:rPr lang="en-CA" sz="1200" dirty="0">
                <a:hlinkClick r:id="rId2"/>
              </a:rPr>
              <a:t>https://www.youtube.com/watch?v=2xAgLKUN6Xs</a:t>
            </a:r>
            <a:endParaRPr lang="en-CA" sz="1200" dirty="0"/>
          </a:p>
          <a:p>
            <a:pPr marL="114300" indent="0">
              <a:buNone/>
            </a:pPr>
            <a:endParaRPr lang="en-CA" sz="1200" dirty="0"/>
          </a:p>
          <a:p>
            <a:r>
              <a:rPr lang="en-US" sz="1600" dirty="0"/>
              <a:t>Clustering in PyCaret Video Tutorial</a:t>
            </a:r>
            <a:endParaRPr lang="en-US" i="1" dirty="0"/>
          </a:p>
          <a:p>
            <a:pPr marL="114300" indent="0">
              <a:buNone/>
            </a:pPr>
            <a:r>
              <a:rPr lang="en-CA" sz="1200" dirty="0">
                <a:hlinkClick r:id="rId3"/>
              </a:rPr>
              <a:t>https://www.youtube.com/watch?v=2oxLDir7foQ</a:t>
            </a:r>
            <a:endParaRPr lang="en-CA" sz="1200" dirty="0"/>
          </a:p>
          <a:p>
            <a:pPr marL="114300" indent="0">
              <a:buNone/>
            </a:pPr>
            <a:endParaRPr lang="en-CA" sz="1200" dirty="0"/>
          </a:p>
          <a:p>
            <a:r>
              <a:rPr lang="en-US" sz="1600" dirty="0"/>
              <a:t>Anomaly Detection in PyCaret Video Tutorial</a:t>
            </a:r>
            <a:endParaRPr lang="en-US" sz="1200" i="1" dirty="0"/>
          </a:p>
          <a:p>
            <a:pPr marL="114300" indent="0">
              <a:buNone/>
            </a:pPr>
            <a:r>
              <a:rPr lang="en-CA" sz="1200" dirty="0">
                <a:hlinkClick r:id="rId4"/>
              </a:rPr>
              <a:t>https://www.youtube.com/watch?v=q0dxYDq1A40&amp;t=2s</a:t>
            </a:r>
            <a:endParaRPr lang="en-CA" sz="1200" dirty="0"/>
          </a:p>
          <a:p>
            <a:pPr marL="114300" indent="0">
              <a:buNone/>
            </a:pPr>
            <a:endParaRPr lang="en-US" dirty="0"/>
          </a:p>
          <a:p>
            <a:r>
              <a:rPr lang="en-US" sz="1600" dirty="0"/>
              <a:t>Topic Modeling in PyCaret Video Tutorial</a:t>
            </a:r>
            <a:endParaRPr lang="en-US" sz="1600" i="1" dirty="0"/>
          </a:p>
          <a:p>
            <a:pPr marL="114300" indent="0">
              <a:buNone/>
            </a:pPr>
            <a:r>
              <a:rPr lang="en-CA" sz="1200" dirty="0">
                <a:hlinkClick r:id="rId5"/>
              </a:rPr>
              <a:t>https://www.youtube.com/watch?v=G6ShuoM3T1M</a:t>
            </a:r>
            <a:endParaRPr lang="en-CA" sz="1200" dirty="0"/>
          </a:p>
          <a:p>
            <a:pPr marL="114300" indent="0">
              <a:buNone/>
            </a:pPr>
            <a:endParaRPr lang="en-CA" sz="1400" u="sng" dirty="0"/>
          </a:p>
          <a:p>
            <a:r>
              <a:rPr lang="en-US" sz="1600" dirty="0"/>
              <a:t>Association Rule Mining in PyCaret Video Tutorial</a:t>
            </a:r>
            <a:endParaRPr lang="en-US" sz="1600" i="1" dirty="0"/>
          </a:p>
          <a:p>
            <a:pPr marL="114300" indent="0">
              <a:buNone/>
            </a:pPr>
            <a:r>
              <a:rPr lang="en-CA" sz="1200" dirty="0">
                <a:hlinkClick r:id="rId6"/>
              </a:rPr>
              <a:t>https://www.youtube.com/watch?v=XYAGwts5qGw</a:t>
            </a:r>
            <a:endParaRPr lang="en-CA" sz="1400" i="1" u="sng" dirty="0"/>
          </a:p>
          <a:p>
            <a:pPr marL="114300" indent="0">
              <a:buNone/>
            </a:pPr>
            <a:endParaRPr lang="en-US" sz="1400" i="1" dirty="0"/>
          </a:p>
          <a:p>
            <a:pPr marL="114300" indent="0">
              <a:buNone/>
            </a:pPr>
            <a:r>
              <a:rPr lang="en-US" i="1" dirty="0"/>
              <a:t> 	</a:t>
            </a:r>
            <a:endParaRPr lang="en-CA" i="1" dirty="0"/>
          </a:p>
        </p:txBody>
      </p:sp>
      <p:pic>
        <p:nvPicPr>
          <p:cNvPr id="5" name="Google Shape;150;p23">
            <a:extLst>
              <a:ext uri="{FF2B5EF4-FFF2-40B4-BE49-F238E27FC236}">
                <a16:creationId xmlns:a16="http://schemas.microsoft.com/office/drawing/2014/main" id="{7D2C2692-5428-44D8-ACB5-849E3EF0E82D}"/>
              </a:ext>
            </a:extLst>
          </p:cNvPr>
          <p:cNvPicPr preferRelativeResize="0"/>
          <p:nvPr/>
        </p:nvPicPr>
        <p:blipFill>
          <a:blip r:embed="rId7">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426455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5BE0-7587-409C-9D1A-724DC541C453}"/>
              </a:ext>
            </a:extLst>
          </p:cNvPr>
          <p:cNvSpPr>
            <a:spLocks noGrp="1"/>
          </p:cNvSpPr>
          <p:nvPr>
            <p:ph type="title"/>
          </p:nvPr>
        </p:nvSpPr>
        <p:spPr>
          <a:xfrm>
            <a:off x="311700" y="230713"/>
            <a:ext cx="8520600" cy="572700"/>
          </a:xfrm>
        </p:spPr>
        <p:txBody>
          <a:bodyPr/>
          <a:lstStyle/>
          <a:p>
            <a:r>
              <a:rPr lang="en-CA" dirty="0"/>
              <a:t>Resources (cont.)</a:t>
            </a:r>
          </a:p>
        </p:txBody>
      </p:sp>
      <p:sp>
        <p:nvSpPr>
          <p:cNvPr id="3" name="Text Placeholder 2">
            <a:extLst>
              <a:ext uri="{FF2B5EF4-FFF2-40B4-BE49-F238E27FC236}">
                <a16:creationId xmlns:a16="http://schemas.microsoft.com/office/drawing/2014/main" id="{06E6FFFC-6088-490F-A98E-979362483C08}"/>
              </a:ext>
            </a:extLst>
          </p:cNvPr>
          <p:cNvSpPr>
            <a:spLocks noGrp="1"/>
          </p:cNvSpPr>
          <p:nvPr>
            <p:ph type="body" idx="1"/>
          </p:nvPr>
        </p:nvSpPr>
        <p:spPr>
          <a:xfrm>
            <a:off x="311700" y="992981"/>
            <a:ext cx="8520600" cy="3919806"/>
          </a:xfrm>
        </p:spPr>
        <p:txBody>
          <a:bodyPr/>
          <a:lstStyle/>
          <a:p>
            <a:r>
              <a:rPr lang="en-US" sz="1600" dirty="0"/>
              <a:t>Machine Learning in SQL by </a:t>
            </a:r>
            <a:r>
              <a:rPr lang="en-US" sz="1600" b="1" i="1" dirty="0"/>
              <a:t>Umar Farooque</a:t>
            </a:r>
            <a:endParaRPr lang="en-US" b="1" i="1" dirty="0"/>
          </a:p>
          <a:p>
            <a:pPr marL="114300" indent="0">
              <a:buNone/>
            </a:pPr>
            <a:r>
              <a:rPr lang="en-CA" sz="1200" dirty="0">
                <a:hlinkClick r:id="rId2"/>
              </a:rPr>
              <a:t>https://towardsdatascience.com/machine-learning-in-sql-using-pycaret-87aff377d90c</a:t>
            </a:r>
            <a:endParaRPr lang="en-CA" sz="1200" dirty="0"/>
          </a:p>
          <a:p>
            <a:pPr marL="114300" indent="0">
              <a:buNone/>
            </a:pPr>
            <a:endParaRPr lang="en-CA" sz="1200" dirty="0"/>
          </a:p>
          <a:p>
            <a:r>
              <a:rPr lang="en-US" sz="1600" dirty="0"/>
              <a:t>PyCaret’s integration with Tableau by </a:t>
            </a:r>
            <a:r>
              <a:rPr lang="en-US" sz="1600" b="1" i="1" dirty="0"/>
              <a:t>Andrew Cowan-Nagora</a:t>
            </a:r>
            <a:endParaRPr lang="en-US" b="1" i="1" dirty="0"/>
          </a:p>
          <a:p>
            <a:pPr marL="114300" indent="0">
              <a:buNone/>
            </a:pPr>
            <a:r>
              <a:rPr lang="en-CA" sz="1200" dirty="0">
                <a:hlinkClick r:id="rId3"/>
              </a:rPr>
              <a:t>https://towardsdatascience.com/machine-learning-in-tableau-with-pycaret-166ffac9b22e</a:t>
            </a:r>
            <a:endParaRPr lang="en-CA" sz="1200" dirty="0"/>
          </a:p>
          <a:p>
            <a:pPr marL="114300" indent="0">
              <a:buNone/>
            </a:pPr>
            <a:endParaRPr lang="en-CA" sz="1200" dirty="0"/>
          </a:p>
          <a:p>
            <a:r>
              <a:rPr lang="en-US" sz="1600" dirty="0"/>
              <a:t>NLP Classification using PyCaret by </a:t>
            </a:r>
            <a:r>
              <a:rPr lang="en-US" sz="1600" b="1" i="1" dirty="0"/>
              <a:t>Prateek Baghel</a:t>
            </a:r>
            <a:endParaRPr lang="en-US" sz="1200" b="1" i="1" dirty="0"/>
          </a:p>
          <a:p>
            <a:pPr marL="114300" indent="0">
              <a:buNone/>
            </a:pPr>
            <a:r>
              <a:rPr lang="en-CA" sz="1200" u="sng" dirty="0">
                <a:hlinkClick r:id="rId4"/>
              </a:rPr>
              <a:t>https://towardsdatascience.com/predicting-crashes-in-gold-prices-using-machine-learning-5769f548496</a:t>
            </a:r>
            <a:endParaRPr lang="en-CA" sz="1200" u="sng" dirty="0"/>
          </a:p>
          <a:p>
            <a:pPr marL="114300" indent="0">
              <a:buNone/>
            </a:pPr>
            <a:endParaRPr lang="en-US" dirty="0"/>
          </a:p>
          <a:p>
            <a:r>
              <a:rPr lang="en-US" sz="1600" dirty="0"/>
              <a:t>Predict Gold Price Returns using PyCaret by </a:t>
            </a:r>
            <a:r>
              <a:rPr lang="en-US" sz="1600" b="1" i="1" dirty="0"/>
              <a:t>Riazuddin Mohammad</a:t>
            </a:r>
          </a:p>
          <a:p>
            <a:pPr marL="114300" indent="0">
              <a:buNone/>
            </a:pPr>
            <a:r>
              <a:rPr lang="en-CA" sz="1200" u="sng" dirty="0">
                <a:hlinkClick r:id="rId5"/>
              </a:rPr>
              <a:t>https://towardsdatascience.com/machine-learning-to-predict-gold-price-returns-4bdb0506b132</a:t>
            </a:r>
            <a:endParaRPr lang="en-CA" sz="1200" u="sng" dirty="0"/>
          </a:p>
          <a:p>
            <a:pPr marL="114300" indent="0">
              <a:buNone/>
            </a:pPr>
            <a:endParaRPr lang="en-CA" sz="1400" u="sng" dirty="0"/>
          </a:p>
          <a:p>
            <a:r>
              <a:rPr lang="en-US" sz="1600" dirty="0"/>
              <a:t>Predict Crashes in Gold Price using PyCaret by </a:t>
            </a:r>
            <a:r>
              <a:rPr lang="en-US" sz="1600" b="1" i="1" dirty="0"/>
              <a:t>Riazuddin Mohammad</a:t>
            </a:r>
          </a:p>
          <a:p>
            <a:pPr marL="114300" indent="0">
              <a:buNone/>
            </a:pPr>
            <a:r>
              <a:rPr lang="en-CA" sz="1200" u="sng" dirty="0">
                <a:hlinkClick r:id="rId4"/>
              </a:rPr>
              <a:t>https://towardsdatascience.com/predicting-crashes-in-gold-prices-using-machine-learning-5769f548496</a:t>
            </a:r>
            <a:endParaRPr lang="en-CA" sz="1200" u="sng" dirty="0"/>
          </a:p>
          <a:p>
            <a:pPr marL="114300" indent="0">
              <a:buNone/>
            </a:pPr>
            <a:endParaRPr lang="en-CA" sz="1400" i="1" u="sng" dirty="0"/>
          </a:p>
          <a:p>
            <a:pPr marL="114300" indent="0">
              <a:buNone/>
            </a:pPr>
            <a:endParaRPr lang="en-US" sz="1400" i="1" dirty="0"/>
          </a:p>
          <a:p>
            <a:pPr marL="114300" indent="0">
              <a:buNone/>
            </a:pPr>
            <a:r>
              <a:rPr lang="en-US" i="1" dirty="0"/>
              <a:t> 	</a:t>
            </a:r>
            <a:endParaRPr lang="en-CA" i="1" dirty="0"/>
          </a:p>
        </p:txBody>
      </p:sp>
      <p:pic>
        <p:nvPicPr>
          <p:cNvPr id="4" name="Google Shape;150;p23">
            <a:extLst>
              <a:ext uri="{FF2B5EF4-FFF2-40B4-BE49-F238E27FC236}">
                <a16:creationId xmlns:a16="http://schemas.microsoft.com/office/drawing/2014/main" id="{5397BD35-B094-46CC-B719-C4A76C5EB8DF}"/>
              </a:ext>
            </a:extLst>
          </p:cNvPr>
          <p:cNvPicPr preferRelativeResize="0"/>
          <p:nvPr/>
        </p:nvPicPr>
        <p:blipFill>
          <a:blip r:embed="rId6">
            <a:alphaModFix/>
          </a:blip>
          <a:stretch>
            <a:fillRect/>
          </a:stretch>
        </p:blipFill>
        <p:spPr>
          <a:xfrm>
            <a:off x="7585712" y="127725"/>
            <a:ext cx="1415413" cy="172500"/>
          </a:xfrm>
          <a:prstGeom prst="rect">
            <a:avLst/>
          </a:prstGeom>
          <a:noFill/>
          <a:ln>
            <a:noFill/>
          </a:ln>
        </p:spPr>
      </p:pic>
    </p:spTree>
    <p:extLst>
      <p:ext uri="{BB962C8B-B14F-4D97-AF65-F5344CB8AC3E}">
        <p14:creationId xmlns:p14="http://schemas.microsoft.com/office/powerpoint/2010/main" val="24786895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968</Words>
  <Application>Microsoft Office PowerPoint</Application>
  <PresentationFormat>On-screen Show (16:9)</PresentationFormat>
  <Paragraphs>127</Paragraphs>
  <Slides>19</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Simple Light</vt:lpstr>
      <vt:lpstr>Introducing PyCaret 2.0</vt:lpstr>
      <vt:lpstr>About me</vt:lpstr>
      <vt:lpstr>Important Links</vt:lpstr>
      <vt:lpstr>Agenda</vt:lpstr>
      <vt:lpstr>Resources</vt:lpstr>
      <vt:lpstr>Resources (cont.)</vt:lpstr>
      <vt:lpstr>Resources (cont.)</vt:lpstr>
      <vt:lpstr>Resources (cont.) – Official Video Tutorials</vt:lpstr>
      <vt:lpstr>Resources (cont.)</vt:lpstr>
      <vt:lpstr>Resources (cont.)</vt:lpstr>
      <vt:lpstr>What is PyCaret?</vt:lpstr>
      <vt:lpstr>Demo 1 – Feature Preview</vt:lpstr>
      <vt:lpstr>What is deployment?</vt:lpstr>
      <vt:lpstr>What is a container?</vt:lpstr>
      <vt:lpstr>Why not just use virtual machines?</vt:lpstr>
      <vt:lpstr>What is Docker?</vt:lpstr>
      <vt:lpstr>Flask</vt:lpstr>
      <vt:lpstr>Demo 2 – Docker +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PyCaret 1.0.0</dc:title>
  <cp:lastModifiedBy>Moez Sajwani</cp:lastModifiedBy>
  <cp:revision>68</cp:revision>
  <dcterms:modified xsi:type="dcterms:W3CDTF">2020-07-28T20:59:48Z</dcterms:modified>
</cp:coreProperties>
</file>