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75" r:id="rId3"/>
    <p:sldId id="276" r:id="rId4"/>
    <p:sldId id="291" r:id="rId5"/>
    <p:sldId id="278" r:id="rId6"/>
    <p:sldId id="280" r:id="rId7"/>
    <p:sldId id="281" r:id="rId8"/>
    <p:sldId id="289" r:id="rId9"/>
    <p:sldId id="282" r:id="rId10"/>
    <p:sldId id="290" r:id="rId11"/>
    <p:sldId id="303" r:id="rId12"/>
    <p:sldId id="300" r:id="rId13"/>
    <p:sldId id="301" r:id="rId14"/>
    <p:sldId id="302" r:id="rId15"/>
    <p:sldId id="308" r:id="rId16"/>
    <p:sldId id="266" r:id="rId17"/>
    <p:sldId id="292" r:id="rId18"/>
    <p:sldId id="304" r:id="rId19"/>
    <p:sldId id="293" r:id="rId20"/>
    <p:sldId id="294" r:id="rId21"/>
    <p:sldId id="295" r:id="rId22"/>
    <p:sldId id="296" r:id="rId23"/>
    <p:sldId id="297" r:id="rId24"/>
    <p:sldId id="298" r:id="rId25"/>
    <p:sldId id="305" r:id="rId26"/>
    <p:sldId id="306" r:id="rId27"/>
    <p:sldId id="307" r:id="rId28"/>
    <p:sldId id="27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3" d="100"/>
          <a:sy n="113" d="100"/>
        </p:scale>
        <p:origin x="61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55121da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55121da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55121da3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55121da3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FNmhgM9ghVrtqN3MXaofxDlLePb3yIi#scrollTo=sYsHyY8uH6tb" TargetMode="External"/><Relationship Id="rId2" Type="http://schemas.openxmlformats.org/officeDocument/2006/relationships/hyperlink" Target="https://colab.research.google.com/drive/1W6ZYw5oAN7V85utFkXkCQq3iBWjqP1WB"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youtube.com/watch?v=ZeQVkEWo2x0" TargetMode="External"/><Relationship Id="rId4" Type="http://schemas.openxmlformats.org/officeDocument/2006/relationships/hyperlink" Target="https://www.analyticsvidhya.com/blog/2020/05/pycaret-machine-learning-model-second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xlab.com/blog/things-to-consider-while-managing-machine-learning-projects/machine-learning-and-project-management-life-cycle-2/" TargetMode="External"/><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tackoverflow.com/questions/36575097/image-inside-of-artwork/36575381"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ycaret/pycaret-demo-td" TargetMode="External"/><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https://can01.safelinks.protection.outlook.com/?url=https%3A%2F%2Fwww.pycaret.org%2Finstall&amp;data=02%7C01%7Cmoez.ali%40queensu.ca%7C4c58d8ef437b455756eb08d7f8f4e141%7Cd61ecb3b38b142d582c4efb2838b925c%7C1%7C0%7C637251602941044227&amp;sdata=eb0t%2BWFWkreaJK3%2Bh%2BWGU%2B7bjbr3nCndOAXzFLFjP%2BE%3D&amp;reserved=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moez_62905/" TargetMode="External"/><Relationship Id="rId3" Type="http://schemas.openxmlformats.org/officeDocument/2006/relationships/hyperlink" Target="https://www.linkedin.com/in/profile-moez/"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twitter.com/moezpycaretorg1" TargetMode="External"/><Relationship Id="rId11" Type="http://schemas.openxmlformats.org/officeDocument/2006/relationships/image" Target="../media/image1.png"/><Relationship Id="rId5" Type="http://schemas.openxmlformats.org/officeDocument/2006/relationships/image" Target="../media/image5.jpg"/><Relationship Id="rId10" Type="http://schemas.openxmlformats.org/officeDocument/2006/relationships/hyperlink" Target="mailto:moez@pycaret.org" TargetMode="External"/><Relationship Id="rId4" Type="http://schemas.openxmlformats.org/officeDocument/2006/relationships/image" Target="../media/image4.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linuxcontainers.org/lxd/introduction/" TargetMode="External"/><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hyperlink" Target="https://linuxcontainers.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deploy-machine-learning-pipeline-on-cloud-using-docker-container-bec64458dc01"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docs.docker.com/docker-for-windows/install-windows-home/" TargetMode="External"/><Relationship Id="rId4" Type="http://schemas.openxmlformats.org/officeDocument/2006/relationships/hyperlink" Target="https://hub.docker.com/editions/community/docker-ce-desktop-window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ithub.com/pycaret/pycaret" TargetMode="External"/><Relationship Id="rId7" Type="http://schemas.openxmlformats.org/officeDocument/2006/relationships/hyperlink" Target="https://www.github.com/pycaret/pycaret-demo-td" TargetMode="External"/><Relationship Id="rId2" Type="http://schemas.openxmlformats.org/officeDocument/2006/relationships/hyperlink" Target="https://www.pycaret.org/" TargetMode="External"/><Relationship Id="rId1" Type="http://schemas.openxmlformats.org/officeDocument/2006/relationships/slideLayout" Target="../slideLayouts/slideLayout2.xml"/><Relationship Id="rId6" Type="http://schemas.openxmlformats.org/officeDocument/2006/relationships/hyperlink" Target="https://medium.com/@moez_62905/" TargetMode="External"/><Relationship Id="rId5" Type="http://schemas.openxmlformats.org/officeDocument/2006/relationships/hyperlink" Target="https://www.youtube.com/channel/UCxA1YTYJ9BEeo50lxyI_B3g" TargetMode="External"/><Relationship Id="rId4" Type="http://schemas.openxmlformats.org/officeDocument/2006/relationships/hyperlink" Target="https://www.linkedin.com/company/pycar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how-to-implement-clustering-in-power-bi-using-pycaret-4b5e34b1405b" TargetMode="External"/><Relationship Id="rId4" Type="http://schemas.openxmlformats.org/officeDocument/2006/relationships/hyperlink" Target="https://towardsdatascience.com/deploy-machine-learning-model-on-google-kubernetes-engine-94daac85108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build-your-first-anomaly-detector-in-power-bi-using-pycaret-2b41b363244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deploy-machine-learning-pipeline-on-cloud-using-docker-container-bec64458dc01"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build-and-deploy-your-first-machine-learning-web-app-e020db344a99"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machine-learning-in-power-bi-using-pycaret-34307f09394a"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2oxLDir7foQ" TargetMode="External"/><Relationship Id="rId7" Type="http://schemas.openxmlformats.org/officeDocument/2006/relationships/image" Target="../media/image1.png"/><Relationship Id="rId2" Type="http://schemas.openxmlformats.org/officeDocument/2006/relationships/hyperlink" Target="https://www.youtube.com/watch?v=2xAgLKUN6Xs" TargetMode="External"/><Relationship Id="rId1" Type="http://schemas.openxmlformats.org/officeDocument/2006/relationships/slideLayout" Target="../slideLayouts/slideLayout3.xml"/><Relationship Id="rId6" Type="http://schemas.openxmlformats.org/officeDocument/2006/relationships/hyperlink" Target="https://www.youtube.com/watch?v=XYAGwts5qGw" TargetMode="External"/><Relationship Id="rId5" Type="http://schemas.openxmlformats.org/officeDocument/2006/relationships/hyperlink" Target="https://www.youtube.com/watch?v=G6ShuoM3T1M" TargetMode="External"/><Relationship Id="rId4" Type="http://schemas.openxmlformats.org/officeDocument/2006/relationships/hyperlink" Target="https://www.youtube.com/watch?v=q0dxYDq1A40&amp;t=2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tableau-with-pycaret-166ffac9b22e" TargetMode="External"/><Relationship Id="rId2" Type="http://schemas.openxmlformats.org/officeDocument/2006/relationships/hyperlink" Target="https://towardsdatascience.com/machine-learning-in-sql-using-pycaret-87aff377d90c"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towardsdatascience.com/machine-learning-to-predict-gold-price-returns-4bdb0506b132" TargetMode="External"/><Relationship Id="rId4" Type="http://schemas.openxmlformats.org/officeDocument/2006/relationships/hyperlink" Target="https://towardsdatascience.com/predicting-crashes-in-gold-prices-using-machine-learning-5769f5484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79023"/>
            <a:ext cx="8520600" cy="821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Introducing PyCaret 2.0</a:t>
            </a:r>
            <a:endParaRPr sz="2800" dirty="0"/>
          </a:p>
        </p:txBody>
      </p:sp>
      <p:sp>
        <p:nvSpPr>
          <p:cNvPr id="55" name="Google Shape;55;p13"/>
          <p:cNvSpPr txBox="1">
            <a:spLocks noGrp="1"/>
          </p:cNvSpPr>
          <p:nvPr>
            <p:ph type="subTitle" idx="1"/>
          </p:nvPr>
        </p:nvSpPr>
        <p:spPr>
          <a:xfrm>
            <a:off x="311700" y="1825724"/>
            <a:ext cx="8520600" cy="596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1600" dirty="0"/>
              <a:t>July 28</a:t>
            </a:r>
            <a:r>
              <a:rPr lang="en" sz="1600" dirty="0"/>
              <a:t>, 2020</a:t>
            </a:r>
            <a:endParaRPr sz="1600" dirty="0"/>
          </a:p>
          <a:p>
            <a:pPr marL="0" lvl="0" indent="0" algn="l" rtl="0">
              <a:spcBef>
                <a:spcPts val="0"/>
              </a:spcBef>
              <a:spcAft>
                <a:spcPts val="0"/>
              </a:spcAft>
              <a:buNone/>
            </a:pPr>
            <a:endParaRPr dirty="0"/>
          </a:p>
        </p:txBody>
      </p:sp>
      <p:pic>
        <p:nvPicPr>
          <p:cNvPr id="3" name="Picture 2" descr="A picture containing table, drawing&#10;&#10;Description automatically generated">
            <a:extLst>
              <a:ext uri="{FF2B5EF4-FFF2-40B4-BE49-F238E27FC236}">
                <a16:creationId xmlns:a16="http://schemas.microsoft.com/office/drawing/2014/main" id="{CB66A060-FC47-404C-A5DD-FCD827DB4EB6}"/>
              </a:ext>
            </a:extLst>
          </p:cNvPr>
          <p:cNvPicPr>
            <a:picLocks noChangeAspect="1"/>
          </p:cNvPicPr>
          <p:nvPr/>
        </p:nvPicPr>
        <p:blipFill>
          <a:blip r:embed="rId3"/>
          <a:stretch>
            <a:fillRect/>
          </a:stretch>
        </p:blipFill>
        <p:spPr>
          <a:xfrm>
            <a:off x="3440504" y="390943"/>
            <a:ext cx="1903762" cy="27908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B0EA61FD-6C58-453E-8BE7-F21606A91943}"/>
              </a:ext>
            </a:extLst>
          </p:cNvPr>
          <p:cNvPicPr>
            <a:picLocks noChangeAspect="1"/>
          </p:cNvPicPr>
          <p:nvPr/>
        </p:nvPicPr>
        <p:blipFill>
          <a:blip r:embed="rId4"/>
          <a:stretch>
            <a:fillRect/>
          </a:stretch>
        </p:blipFill>
        <p:spPr>
          <a:xfrm>
            <a:off x="1334347" y="2687587"/>
            <a:ext cx="6903720" cy="22356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Notebook by </a:t>
            </a:r>
            <a:r>
              <a:rPr lang="en-US" sz="1600" b="1" i="1" dirty="0"/>
              <a:t>Murali Tedla</a:t>
            </a:r>
            <a:endParaRPr lang="en-US" b="1" i="1" dirty="0"/>
          </a:p>
          <a:p>
            <a:pPr marL="114300" indent="0">
              <a:buNone/>
            </a:pPr>
            <a:r>
              <a:rPr lang="en-CA" sz="1200" u="sng" dirty="0">
                <a:hlinkClick r:id="rId2"/>
              </a:rPr>
              <a:t>https://colab.research.google.com/drive/1W6ZYw5oAN7V85utFkXkCQq3iBWjqP1WB</a:t>
            </a:r>
            <a:endParaRPr lang="en-CA" sz="1200" u="sng" dirty="0"/>
          </a:p>
          <a:p>
            <a:pPr marL="114300" indent="0">
              <a:buNone/>
            </a:pPr>
            <a:endParaRPr lang="en-CA" sz="1200" dirty="0"/>
          </a:p>
          <a:p>
            <a:r>
              <a:rPr lang="en-US" sz="1600" dirty="0"/>
              <a:t>Wine Quality Prediction by </a:t>
            </a:r>
            <a:r>
              <a:rPr lang="en-US" sz="1600" b="1" i="1" dirty="0"/>
              <a:t>Abhinav Arora</a:t>
            </a:r>
            <a:endParaRPr lang="en-US" b="1" i="1" dirty="0"/>
          </a:p>
          <a:p>
            <a:pPr marL="114300" indent="0">
              <a:buNone/>
            </a:pPr>
            <a:r>
              <a:rPr lang="en-CA" sz="1200" dirty="0">
                <a:hlinkClick r:id="rId3"/>
              </a:rPr>
              <a:t>https://colab.research.google.com/drive/1uFNmhgM9ghVrtqN3MXaofxDlLePb3yIi#scrollTo=sYsHyY8uH6tb</a:t>
            </a:r>
            <a:endParaRPr lang="en-CA" sz="1200" dirty="0"/>
          </a:p>
          <a:p>
            <a:pPr marL="114300" indent="0">
              <a:buNone/>
            </a:pPr>
            <a:endParaRPr lang="en-CA" sz="1200" dirty="0"/>
          </a:p>
          <a:p>
            <a:r>
              <a:rPr lang="en-US" sz="1600" dirty="0"/>
              <a:t>Build your machine learning models by </a:t>
            </a:r>
            <a:r>
              <a:rPr lang="en-US" sz="1600" b="1" i="1" dirty="0"/>
              <a:t>Lakshay Arora</a:t>
            </a:r>
          </a:p>
          <a:p>
            <a:pPr marL="114300" indent="0">
              <a:buNone/>
            </a:pPr>
            <a:r>
              <a:rPr lang="en-CA" sz="1200" dirty="0">
                <a:hlinkClick r:id="rId4"/>
              </a:rPr>
              <a:t>https://www.analyticsvidhya.com/blog/2020/05/pycaret-machine-learning-model-seconds/</a:t>
            </a:r>
            <a:endParaRPr lang="en-CA" sz="1200" dirty="0"/>
          </a:p>
          <a:p>
            <a:pPr marL="114300" indent="0">
              <a:buNone/>
            </a:pPr>
            <a:endParaRPr lang="en-CA" sz="1200" dirty="0"/>
          </a:p>
          <a:p>
            <a:r>
              <a:rPr lang="en-US" sz="1600" dirty="0"/>
              <a:t>PyCaret’s Integration with Power BI (1 Hour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i="1" dirty="0"/>
          </a:p>
          <a:p>
            <a:r>
              <a:rPr lang="en-US" sz="1600" dirty="0"/>
              <a:t>Anomaly Detection using PyCaret by </a:t>
            </a:r>
            <a:r>
              <a:rPr lang="en-US" sz="1600" b="1" i="1" dirty="0"/>
              <a:t>Krish Naik</a:t>
            </a:r>
            <a:r>
              <a:rPr lang="en-US" sz="1600" dirty="0"/>
              <a:t>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dirty="0"/>
          </a:p>
          <a:p>
            <a:pPr marL="114300" indent="0">
              <a:buNone/>
            </a:pPr>
            <a:endParaRPr lang="en-US" sz="12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4250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09087" y="1971459"/>
            <a:ext cx="2763393" cy="649821"/>
          </a:xfrm>
        </p:spPr>
        <p:txBody>
          <a:bodyPr/>
          <a:lstStyle/>
          <a:p>
            <a:r>
              <a:rPr lang="en-CA" dirty="0"/>
              <a:t>Let’s get started</a:t>
            </a:r>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93710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37DE340-9B9A-4CE2-93B7-F640CC1DF895}"/>
              </a:ext>
            </a:extLst>
          </p:cNvPr>
          <p:cNvPicPr>
            <a:picLocks noChangeAspect="1"/>
          </p:cNvPicPr>
          <p:nvPr/>
        </p:nvPicPr>
        <p:blipFill>
          <a:blip r:embed="rId2"/>
          <a:stretch>
            <a:fillRect/>
          </a:stretch>
        </p:blipFill>
        <p:spPr>
          <a:xfrm>
            <a:off x="414794" y="429861"/>
            <a:ext cx="8143418" cy="4283777"/>
          </a:xfrm>
          <a:prstGeom prst="rect">
            <a:avLst/>
          </a:prstGeom>
        </p:spPr>
      </p:pic>
      <p:sp>
        <p:nvSpPr>
          <p:cNvPr id="8" name="Rectangle 7">
            <a:extLst>
              <a:ext uri="{FF2B5EF4-FFF2-40B4-BE49-F238E27FC236}">
                <a16:creationId xmlns:a16="http://schemas.microsoft.com/office/drawing/2014/main" id="{BC289786-3C03-4706-AB46-3346677AB865}"/>
              </a:ext>
            </a:extLst>
          </p:cNvPr>
          <p:cNvSpPr/>
          <p:nvPr/>
        </p:nvSpPr>
        <p:spPr>
          <a:xfrm>
            <a:off x="135730" y="4669455"/>
            <a:ext cx="8872537" cy="215444"/>
          </a:xfrm>
          <a:prstGeom prst="rect">
            <a:avLst/>
          </a:prstGeom>
        </p:spPr>
        <p:txBody>
          <a:bodyPr wrap="square">
            <a:spAutoFit/>
          </a:bodyPr>
          <a:lstStyle/>
          <a:p>
            <a:r>
              <a:rPr lang="en-CA" sz="800" dirty="0">
                <a:hlinkClick r:id="rId3"/>
              </a:rPr>
              <a:t>https://cloudxlab.com/blog/things-to-consider-while-managing-machine-learning-projects/machine-learning-and-project-management-life-cycle-2/</a:t>
            </a:r>
            <a:endParaRPr lang="en-CA" sz="800" dirty="0"/>
          </a:p>
        </p:txBody>
      </p:sp>
      <p:sp>
        <p:nvSpPr>
          <p:cNvPr id="14" name="Rectangle 13">
            <a:extLst>
              <a:ext uri="{FF2B5EF4-FFF2-40B4-BE49-F238E27FC236}">
                <a16:creationId xmlns:a16="http://schemas.microsoft.com/office/drawing/2014/main" id="{E95B127D-CE7A-4A7B-906A-521877574EEA}"/>
              </a:ext>
            </a:extLst>
          </p:cNvPr>
          <p:cNvSpPr/>
          <p:nvPr/>
        </p:nvSpPr>
        <p:spPr>
          <a:xfrm>
            <a:off x="4486503" y="814387"/>
            <a:ext cx="4157207" cy="2407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descr="A person holding a necklace&#10;&#10;Description automatically generated">
            <a:extLst>
              <a:ext uri="{FF2B5EF4-FFF2-40B4-BE49-F238E27FC236}">
                <a16:creationId xmlns:a16="http://schemas.microsoft.com/office/drawing/2014/main" id="{7D0BC7DF-CA6F-4DC6-8469-16362D135B7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15087" y="252721"/>
            <a:ext cx="492919" cy="492919"/>
          </a:xfrm>
          <a:prstGeom prst="rect">
            <a:avLst/>
          </a:prstGeom>
        </p:spPr>
      </p:pic>
      <p:pic>
        <p:nvPicPr>
          <p:cNvPr id="6" name="Google Shape;150;p23">
            <a:extLst>
              <a:ext uri="{FF2B5EF4-FFF2-40B4-BE49-F238E27FC236}">
                <a16:creationId xmlns:a16="http://schemas.microsoft.com/office/drawing/2014/main" id="{938905A5-6EAA-49FE-B23B-47FA290507F8}"/>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4130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DE65A0-3C86-469F-B889-AFED54D99C51}"/>
              </a:ext>
            </a:extLst>
          </p:cNvPr>
          <p:cNvSpPr>
            <a:spLocks noGrp="1"/>
          </p:cNvSpPr>
          <p:nvPr>
            <p:ph type="title"/>
          </p:nvPr>
        </p:nvSpPr>
        <p:spPr>
          <a:xfrm>
            <a:off x="311700" y="490508"/>
            <a:ext cx="8520600" cy="572700"/>
          </a:xfrm>
        </p:spPr>
        <p:txBody>
          <a:bodyPr/>
          <a:lstStyle/>
          <a:p>
            <a:r>
              <a:rPr lang="en-CA" dirty="0"/>
              <a:t>Granular ML Life Cycle</a:t>
            </a:r>
          </a:p>
        </p:txBody>
      </p:sp>
      <p:grpSp>
        <p:nvGrpSpPr>
          <p:cNvPr id="69" name="Group 68">
            <a:extLst>
              <a:ext uri="{FF2B5EF4-FFF2-40B4-BE49-F238E27FC236}">
                <a16:creationId xmlns:a16="http://schemas.microsoft.com/office/drawing/2014/main" id="{71EB188B-EB91-4216-80FB-AB2C2EDF4D9C}"/>
              </a:ext>
            </a:extLst>
          </p:cNvPr>
          <p:cNvGrpSpPr/>
          <p:nvPr/>
        </p:nvGrpSpPr>
        <p:grpSpPr>
          <a:xfrm>
            <a:off x="378619" y="1485900"/>
            <a:ext cx="8147456" cy="572700"/>
            <a:chOff x="378619" y="1485900"/>
            <a:chExt cx="8147456" cy="572700"/>
          </a:xfrm>
        </p:grpSpPr>
        <p:sp>
          <p:nvSpPr>
            <p:cNvPr id="2" name="Rectangle 1">
              <a:extLst>
                <a:ext uri="{FF2B5EF4-FFF2-40B4-BE49-F238E27FC236}">
                  <a16:creationId xmlns:a16="http://schemas.microsoft.com/office/drawing/2014/main" id="{5B62BCC7-6A22-4799-8DC5-DEFC31A59E17}"/>
                </a:ext>
              </a:extLst>
            </p:cNvPr>
            <p:cNvSpPr/>
            <p:nvPr/>
          </p:nvSpPr>
          <p:spPr>
            <a:xfrm>
              <a:off x="378619" y="1485900"/>
              <a:ext cx="978693" cy="572700"/>
            </a:xfrm>
            <a:prstGeom prst="rect">
              <a:avLst/>
            </a:prstGeom>
            <a:solidFill>
              <a:schemeClr val="accent5">
                <a:lumMod val="20000"/>
                <a:lumOff val="8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Business Problem</a:t>
              </a:r>
            </a:p>
          </p:txBody>
        </p:sp>
        <p:sp>
          <p:nvSpPr>
            <p:cNvPr id="9" name="Rectangle 8">
              <a:extLst>
                <a:ext uri="{FF2B5EF4-FFF2-40B4-BE49-F238E27FC236}">
                  <a16:creationId xmlns:a16="http://schemas.microsoft.com/office/drawing/2014/main" id="{1E419E4D-59A1-41F2-86A3-3B2245774953}"/>
                </a:ext>
              </a:extLst>
            </p:cNvPr>
            <p:cNvSpPr/>
            <p:nvPr/>
          </p:nvSpPr>
          <p:spPr>
            <a:xfrm>
              <a:off x="1566860"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Define ML Objective</a:t>
              </a:r>
            </a:p>
          </p:txBody>
        </p:sp>
        <p:sp>
          <p:nvSpPr>
            <p:cNvPr id="10" name="Rectangle 9">
              <a:extLst>
                <a:ext uri="{FF2B5EF4-FFF2-40B4-BE49-F238E27FC236}">
                  <a16:creationId xmlns:a16="http://schemas.microsoft.com/office/drawing/2014/main" id="{DC13B654-E65E-457D-8B71-B1BB8A906CFA}"/>
                </a:ext>
              </a:extLst>
            </p:cNvPr>
            <p:cNvSpPr/>
            <p:nvPr/>
          </p:nvSpPr>
          <p:spPr>
            <a:xfrm>
              <a:off x="2755105"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Collect Data</a:t>
              </a:r>
            </a:p>
          </p:txBody>
        </p:sp>
        <p:sp>
          <p:nvSpPr>
            <p:cNvPr id="11" name="Rectangle 10">
              <a:extLst>
                <a:ext uri="{FF2B5EF4-FFF2-40B4-BE49-F238E27FC236}">
                  <a16:creationId xmlns:a16="http://schemas.microsoft.com/office/drawing/2014/main" id="{C2B63F48-8FF5-4355-ADC1-F3E94BE31216}"/>
                </a:ext>
              </a:extLst>
            </p:cNvPr>
            <p:cNvSpPr/>
            <p:nvPr/>
          </p:nvSpPr>
          <p:spPr>
            <a:xfrm>
              <a:off x="3950494"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Analyze</a:t>
              </a:r>
            </a:p>
          </p:txBody>
        </p:sp>
        <p:sp>
          <p:nvSpPr>
            <p:cNvPr id="12" name="Rectangle 11">
              <a:extLst>
                <a:ext uri="{FF2B5EF4-FFF2-40B4-BE49-F238E27FC236}">
                  <a16:creationId xmlns:a16="http://schemas.microsoft.com/office/drawing/2014/main" id="{0845DF40-A6F9-4189-A268-D6F49463FF85}"/>
                </a:ext>
              </a:extLst>
            </p:cNvPr>
            <p:cNvSpPr/>
            <p:nvPr/>
          </p:nvSpPr>
          <p:spPr>
            <a:xfrm>
              <a:off x="7547382"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Impute Missing Values</a:t>
              </a:r>
            </a:p>
          </p:txBody>
        </p:sp>
        <p:sp>
          <p:nvSpPr>
            <p:cNvPr id="18" name="Rectangle 17">
              <a:extLst>
                <a:ext uri="{FF2B5EF4-FFF2-40B4-BE49-F238E27FC236}">
                  <a16:creationId xmlns:a16="http://schemas.microsoft.com/office/drawing/2014/main" id="{66A847B6-8044-498F-8A42-49EDC3486A7C}"/>
                </a:ext>
              </a:extLst>
            </p:cNvPr>
            <p:cNvSpPr/>
            <p:nvPr/>
          </p:nvSpPr>
          <p:spPr>
            <a:xfrm>
              <a:off x="5145883"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Train Test Split</a:t>
              </a:r>
            </a:p>
          </p:txBody>
        </p:sp>
        <p:sp>
          <p:nvSpPr>
            <p:cNvPr id="19" name="Rectangle 18">
              <a:extLst>
                <a:ext uri="{FF2B5EF4-FFF2-40B4-BE49-F238E27FC236}">
                  <a16:creationId xmlns:a16="http://schemas.microsoft.com/office/drawing/2014/main" id="{8394477E-56A5-4536-AD28-014908421BB4}"/>
                </a:ext>
              </a:extLst>
            </p:cNvPr>
            <p:cNvSpPr/>
            <p:nvPr/>
          </p:nvSpPr>
          <p:spPr>
            <a:xfrm>
              <a:off x="6341272"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Handle Datatypes</a:t>
              </a:r>
            </a:p>
          </p:txBody>
        </p:sp>
        <p:cxnSp>
          <p:nvCxnSpPr>
            <p:cNvPr id="4" name="Straight Arrow Connector 3">
              <a:extLst>
                <a:ext uri="{FF2B5EF4-FFF2-40B4-BE49-F238E27FC236}">
                  <a16:creationId xmlns:a16="http://schemas.microsoft.com/office/drawing/2014/main" id="{988B5473-4DAD-45DE-A13D-21F9274ADB0D}"/>
                </a:ext>
              </a:extLst>
            </p:cNvPr>
            <p:cNvCxnSpPr>
              <a:stCxn id="2" idx="3"/>
              <a:endCxn id="9" idx="1"/>
            </p:cNvCxnSpPr>
            <p:nvPr/>
          </p:nvCxnSpPr>
          <p:spPr>
            <a:xfrm>
              <a:off x="1357312"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70DBCB-D34E-4678-9C8F-51B794EED25A}"/>
                </a:ext>
              </a:extLst>
            </p:cNvPr>
            <p:cNvCxnSpPr/>
            <p:nvPr/>
          </p:nvCxnSpPr>
          <p:spPr>
            <a:xfrm>
              <a:off x="2545553"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2AFFA63-A035-4094-997B-EB613F4C62E9}"/>
                </a:ext>
              </a:extLst>
            </p:cNvPr>
            <p:cNvCxnSpPr/>
            <p:nvPr/>
          </p:nvCxnSpPr>
          <p:spPr>
            <a:xfrm>
              <a:off x="374094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801832D-8E44-4C80-9042-9B35336B2373}"/>
                </a:ext>
              </a:extLst>
            </p:cNvPr>
            <p:cNvCxnSpPr/>
            <p:nvPr/>
          </p:nvCxnSpPr>
          <p:spPr>
            <a:xfrm>
              <a:off x="493633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46E73B-CB72-41E0-A9E7-06ACFD651062}"/>
                </a:ext>
              </a:extLst>
            </p:cNvPr>
            <p:cNvCxnSpPr/>
            <p:nvPr/>
          </p:nvCxnSpPr>
          <p:spPr>
            <a:xfrm>
              <a:off x="613172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E4F428-9630-4D65-B204-7F1327D754B2}"/>
                </a:ext>
              </a:extLst>
            </p:cNvPr>
            <p:cNvCxnSpPr/>
            <p:nvPr/>
          </p:nvCxnSpPr>
          <p:spPr>
            <a:xfrm>
              <a:off x="7319965"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53AE3ABE-9C56-4461-8E4F-6BE1B3BEA431}"/>
              </a:ext>
            </a:extLst>
          </p:cNvPr>
          <p:cNvGrpSpPr/>
          <p:nvPr/>
        </p:nvGrpSpPr>
        <p:grpSpPr>
          <a:xfrm>
            <a:off x="371464" y="2058600"/>
            <a:ext cx="8154610" cy="867295"/>
            <a:chOff x="371464" y="2058600"/>
            <a:chExt cx="8154610" cy="867295"/>
          </a:xfrm>
        </p:grpSpPr>
        <p:sp>
          <p:nvSpPr>
            <p:cNvPr id="15" name="Rectangle 14">
              <a:extLst>
                <a:ext uri="{FF2B5EF4-FFF2-40B4-BE49-F238E27FC236}">
                  <a16:creationId xmlns:a16="http://schemas.microsoft.com/office/drawing/2014/main" id="{FFCC0236-D80B-49B6-9D60-3E754F5BBEC0}"/>
                </a:ext>
              </a:extLst>
            </p:cNvPr>
            <p:cNvSpPr/>
            <p:nvPr/>
          </p:nvSpPr>
          <p:spPr>
            <a:xfrm>
              <a:off x="7547381"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Encodings</a:t>
              </a:r>
            </a:p>
          </p:txBody>
        </p:sp>
        <p:sp>
          <p:nvSpPr>
            <p:cNvPr id="20" name="Rectangle 19">
              <a:extLst>
                <a:ext uri="{FF2B5EF4-FFF2-40B4-BE49-F238E27FC236}">
                  <a16:creationId xmlns:a16="http://schemas.microsoft.com/office/drawing/2014/main" id="{8F4EB048-8256-45FF-9BFD-377E9FC4B236}"/>
                </a:ext>
              </a:extLst>
            </p:cNvPr>
            <p:cNvSpPr/>
            <p:nvPr/>
          </p:nvSpPr>
          <p:spPr>
            <a:xfrm>
              <a:off x="6341272"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Scaling</a:t>
              </a:r>
            </a:p>
          </p:txBody>
        </p:sp>
        <p:sp>
          <p:nvSpPr>
            <p:cNvPr id="21" name="Rectangle 20">
              <a:extLst>
                <a:ext uri="{FF2B5EF4-FFF2-40B4-BE49-F238E27FC236}">
                  <a16:creationId xmlns:a16="http://schemas.microsoft.com/office/drawing/2014/main" id="{CEE03FB4-FFFD-4809-A1E9-E7894E6690AC}"/>
                </a:ext>
              </a:extLst>
            </p:cNvPr>
            <p:cNvSpPr/>
            <p:nvPr/>
          </p:nvSpPr>
          <p:spPr>
            <a:xfrm>
              <a:off x="5145882"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Transformations</a:t>
              </a:r>
            </a:p>
          </p:txBody>
        </p:sp>
        <p:sp>
          <p:nvSpPr>
            <p:cNvPr id="22" name="Rectangle 21">
              <a:extLst>
                <a:ext uri="{FF2B5EF4-FFF2-40B4-BE49-F238E27FC236}">
                  <a16:creationId xmlns:a16="http://schemas.microsoft.com/office/drawing/2014/main" id="{9E75DC17-A532-4103-B7EC-E0CF2B10B1C3}"/>
                </a:ext>
              </a:extLst>
            </p:cNvPr>
            <p:cNvSpPr/>
            <p:nvPr/>
          </p:nvSpPr>
          <p:spPr>
            <a:xfrm>
              <a:off x="3950492" y="2339238"/>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Engineering</a:t>
              </a:r>
            </a:p>
          </p:txBody>
        </p:sp>
        <p:sp>
          <p:nvSpPr>
            <p:cNvPr id="23" name="Rectangle 22">
              <a:extLst>
                <a:ext uri="{FF2B5EF4-FFF2-40B4-BE49-F238E27FC236}">
                  <a16:creationId xmlns:a16="http://schemas.microsoft.com/office/drawing/2014/main" id="{EF3D4FF4-DD66-417F-B8E0-BD1C69E9C61D}"/>
                </a:ext>
              </a:extLst>
            </p:cNvPr>
            <p:cNvSpPr/>
            <p:nvPr/>
          </p:nvSpPr>
          <p:spPr>
            <a:xfrm>
              <a:off x="2755099"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Interaction</a:t>
              </a:r>
            </a:p>
          </p:txBody>
        </p:sp>
        <p:sp>
          <p:nvSpPr>
            <p:cNvPr id="24" name="Rectangle 23">
              <a:extLst>
                <a:ext uri="{FF2B5EF4-FFF2-40B4-BE49-F238E27FC236}">
                  <a16:creationId xmlns:a16="http://schemas.microsoft.com/office/drawing/2014/main" id="{9836D39B-188D-44DB-8B9E-EEEC6BC6B69A}"/>
                </a:ext>
              </a:extLst>
            </p:cNvPr>
            <p:cNvSpPr/>
            <p:nvPr/>
          </p:nvSpPr>
          <p:spPr>
            <a:xfrm>
              <a:off x="1566857"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Selection</a:t>
              </a:r>
            </a:p>
          </p:txBody>
        </p:sp>
        <p:sp>
          <p:nvSpPr>
            <p:cNvPr id="25" name="Rectangle 24">
              <a:extLst>
                <a:ext uri="{FF2B5EF4-FFF2-40B4-BE49-F238E27FC236}">
                  <a16:creationId xmlns:a16="http://schemas.microsoft.com/office/drawing/2014/main" id="{73209AAF-9A51-4B74-B791-64C2E0BE2C2B}"/>
                </a:ext>
              </a:extLst>
            </p:cNvPr>
            <p:cNvSpPr/>
            <p:nvPr/>
          </p:nvSpPr>
          <p:spPr>
            <a:xfrm>
              <a:off x="371464"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i="1" dirty="0">
                  <a:solidFill>
                    <a:schemeClr val="tx1"/>
                  </a:solidFill>
                </a:rPr>
                <a:t>… zillion other things</a:t>
              </a:r>
            </a:p>
          </p:txBody>
        </p:sp>
        <p:cxnSp>
          <p:nvCxnSpPr>
            <p:cNvPr id="31" name="Straight Arrow Connector 30">
              <a:extLst>
                <a:ext uri="{FF2B5EF4-FFF2-40B4-BE49-F238E27FC236}">
                  <a16:creationId xmlns:a16="http://schemas.microsoft.com/office/drawing/2014/main" id="{D4B399E0-A0E7-456B-8353-5BB00084D6D8}"/>
                </a:ext>
              </a:extLst>
            </p:cNvPr>
            <p:cNvCxnSpPr>
              <a:stCxn id="15" idx="1"/>
              <a:endCxn id="20" idx="3"/>
            </p:cNvCxnSpPr>
            <p:nvPr/>
          </p:nvCxnSpPr>
          <p:spPr>
            <a:xfrm flipH="1">
              <a:off x="7319965"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E80FC2F-D9B7-4D9D-BF96-3C34CE54E8AD}"/>
                </a:ext>
              </a:extLst>
            </p:cNvPr>
            <p:cNvCxnSpPr/>
            <p:nvPr/>
          </p:nvCxnSpPr>
          <p:spPr>
            <a:xfrm flipH="1">
              <a:off x="6113856"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6528AB-ED3A-467A-BCBD-F2D705CB16DF}"/>
                </a:ext>
              </a:extLst>
            </p:cNvPr>
            <p:cNvCxnSpPr/>
            <p:nvPr/>
          </p:nvCxnSpPr>
          <p:spPr>
            <a:xfrm flipH="1">
              <a:off x="4918466"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17D117-C708-4321-802F-14633CECE32C}"/>
                </a:ext>
              </a:extLst>
            </p:cNvPr>
            <p:cNvCxnSpPr/>
            <p:nvPr/>
          </p:nvCxnSpPr>
          <p:spPr>
            <a:xfrm flipH="1">
              <a:off x="3723076" y="2639545"/>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50DF3D9-A5D8-463C-B9EF-AF7A9D40CA1B}"/>
                </a:ext>
              </a:extLst>
            </p:cNvPr>
            <p:cNvCxnSpPr/>
            <p:nvPr/>
          </p:nvCxnSpPr>
          <p:spPr>
            <a:xfrm flipH="1">
              <a:off x="2545553" y="2617513"/>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F0A3C-5187-4A89-BE48-1DFC3B76093E}"/>
                </a:ext>
              </a:extLst>
            </p:cNvPr>
            <p:cNvCxnSpPr/>
            <p:nvPr/>
          </p:nvCxnSpPr>
          <p:spPr>
            <a:xfrm flipH="1">
              <a:off x="1319213" y="2639545"/>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AD410B-3085-43AF-98FB-0E0CDD5D38CE}"/>
                </a:ext>
              </a:extLst>
            </p:cNvPr>
            <p:cNvCxnSpPr>
              <a:stCxn id="12" idx="2"/>
              <a:endCxn id="15" idx="0"/>
            </p:cNvCxnSpPr>
            <p:nvPr/>
          </p:nvCxnSpPr>
          <p:spPr>
            <a:xfrm flipH="1">
              <a:off x="8036728" y="2058600"/>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AF512C0E-7D07-40BB-A01B-011BE423F1F3}"/>
              </a:ext>
            </a:extLst>
          </p:cNvPr>
          <p:cNvGrpSpPr/>
          <p:nvPr/>
        </p:nvGrpSpPr>
        <p:grpSpPr>
          <a:xfrm>
            <a:off x="378619" y="2943084"/>
            <a:ext cx="8156966" cy="853338"/>
            <a:chOff x="378619" y="2943084"/>
            <a:chExt cx="8156966" cy="853338"/>
          </a:xfrm>
        </p:grpSpPr>
        <p:sp>
          <p:nvSpPr>
            <p:cNvPr id="41" name="Rectangle 40">
              <a:extLst>
                <a:ext uri="{FF2B5EF4-FFF2-40B4-BE49-F238E27FC236}">
                  <a16:creationId xmlns:a16="http://schemas.microsoft.com/office/drawing/2014/main" id="{BE3613B1-9884-42C6-9B22-68E25F6592DE}"/>
                </a:ext>
              </a:extLst>
            </p:cNvPr>
            <p:cNvSpPr/>
            <p:nvPr/>
          </p:nvSpPr>
          <p:spPr>
            <a:xfrm>
              <a:off x="378619"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Model Training</a:t>
              </a:r>
            </a:p>
          </p:txBody>
        </p:sp>
        <p:cxnSp>
          <p:nvCxnSpPr>
            <p:cNvPr id="42" name="Straight Arrow Connector 41">
              <a:extLst>
                <a:ext uri="{FF2B5EF4-FFF2-40B4-BE49-F238E27FC236}">
                  <a16:creationId xmlns:a16="http://schemas.microsoft.com/office/drawing/2014/main" id="{26F7F68A-611A-4D5E-BE78-68FAED708E4A}"/>
                </a:ext>
              </a:extLst>
            </p:cNvPr>
            <p:cNvCxnSpPr/>
            <p:nvPr/>
          </p:nvCxnSpPr>
          <p:spPr>
            <a:xfrm flipH="1">
              <a:off x="867964" y="2943084"/>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F1BB1E5-1AD2-481F-AAFA-5161543C2DB4}"/>
                </a:ext>
              </a:extLst>
            </p:cNvPr>
            <p:cNvSpPr/>
            <p:nvPr/>
          </p:nvSpPr>
          <p:spPr>
            <a:xfrm>
              <a:off x="1566857"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Cross Validation</a:t>
              </a:r>
            </a:p>
          </p:txBody>
        </p:sp>
        <p:sp>
          <p:nvSpPr>
            <p:cNvPr id="44" name="Rectangle 43">
              <a:extLst>
                <a:ext uri="{FF2B5EF4-FFF2-40B4-BE49-F238E27FC236}">
                  <a16:creationId xmlns:a16="http://schemas.microsoft.com/office/drawing/2014/main" id="{7E5090A3-2373-4739-AD3B-27A5DA1260CE}"/>
                </a:ext>
              </a:extLst>
            </p:cNvPr>
            <p:cNvSpPr/>
            <p:nvPr/>
          </p:nvSpPr>
          <p:spPr>
            <a:xfrm>
              <a:off x="2755099"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sp>
          <p:nvSpPr>
            <p:cNvPr id="45" name="Rectangle 44">
              <a:extLst>
                <a:ext uri="{FF2B5EF4-FFF2-40B4-BE49-F238E27FC236}">
                  <a16:creationId xmlns:a16="http://schemas.microsoft.com/office/drawing/2014/main" id="{25BFFD83-EE8D-404E-9153-0AFE491B8B45}"/>
                </a:ext>
              </a:extLst>
            </p:cNvPr>
            <p:cNvSpPr/>
            <p:nvPr/>
          </p:nvSpPr>
          <p:spPr>
            <a:xfrm>
              <a:off x="3957638"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Hyperparameter tuning</a:t>
              </a:r>
            </a:p>
          </p:txBody>
        </p:sp>
        <p:sp>
          <p:nvSpPr>
            <p:cNvPr id="46" name="Rectangle 45">
              <a:extLst>
                <a:ext uri="{FF2B5EF4-FFF2-40B4-BE49-F238E27FC236}">
                  <a16:creationId xmlns:a16="http://schemas.microsoft.com/office/drawing/2014/main" id="{56D27CEF-00C4-49C0-A7EB-5CD342345990}"/>
                </a:ext>
              </a:extLst>
            </p:cNvPr>
            <p:cNvSpPr/>
            <p:nvPr/>
          </p:nvSpPr>
          <p:spPr>
            <a:xfrm>
              <a:off x="5135160"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p>
          </p:txBody>
        </p:sp>
        <p:sp>
          <p:nvSpPr>
            <p:cNvPr id="47" name="Rectangle 46">
              <a:extLst>
                <a:ext uri="{FF2B5EF4-FFF2-40B4-BE49-F238E27FC236}">
                  <a16:creationId xmlns:a16="http://schemas.microsoft.com/office/drawing/2014/main" id="{863A04AF-AECD-45EA-B8B2-2D0EE0315278}"/>
                </a:ext>
              </a:extLst>
            </p:cNvPr>
            <p:cNvSpPr/>
            <p:nvPr/>
          </p:nvSpPr>
          <p:spPr>
            <a:xfrm>
              <a:off x="6359140"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Ensemble Model</a:t>
              </a:r>
            </a:p>
          </p:txBody>
        </p:sp>
        <p:sp>
          <p:nvSpPr>
            <p:cNvPr id="48" name="Rectangle 47">
              <a:extLst>
                <a:ext uri="{FF2B5EF4-FFF2-40B4-BE49-F238E27FC236}">
                  <a16:creationId xmlns:a16="http://schemas.microsoft.com/office/drawing/2014/main" id="{958406A9-5696-467A-98E4-F3B16EBD6322}"/>
                </a:ext>
              </a:extLst>
            </p:cNvPr>
            <p:cNvSpPr/>
            <p:nvPr/>
          </p:nvSpPr>
          <p:spPr>
            <a:xfrm>
              <a:off x="7556889"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p>
          </p:txBody>
        </p:sp>
        <p:cxnSp>
          <p:nvCxnSpPr>
            <p:cNvPr id="49" name="Straight Arrow Connector 48">
              <a:extLst>
                <a:ext uri="{FF2B5EF4-FFF2-40B4-BE49-F238E27FC236}">
                  <a16:creationId xmlns:a16="http://schemas.microsoft.com/office/drawing/2014/main" id="{A61BB147-45D6-467F-BC20-468784D2A570}"/>
                </a:ext>
              </a:extLst>
            </p:cNvPr>
            <p:cNvCxnSpPr/>
            <p:nvPr/>
          </p:nvCxnSpPr>
          <p:spPr>
            <a:xfrm>
              <a:off x="1357312" y="3479483"/>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0FA5FBE-35DB-411C-93C4-D7C931C10832}"/>
                </a:ext>
              </a:extLst>
            </p:cNvPr>
            <p:cNvCxnSpPr/>
            <p:nvPr/>
          </p:nvCxnSpPr>
          <p:spPr>
            <a:xfrm>
              <a:off x="2563421" y="3482464"/>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B43EE9-FE26-4D49-805B-405C5E5E9EB2}"/>
                </a:ext>
              </a:extLst>
            </p:cNvPr>
            <p:cNvCxnSpPr/>
            <p:nvPr/>
          </p:nvCxnSpPr>
          <p:spPr>
            <a:xfrm>
              <a:off x="3740944"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E77728C-C70F-45DD-8CC4-EAF3CC32A9FE}"/>
                </a:ext>
              </a:extLst>
            </p:cNvPr>
            <p:cNvCxnSpPr/>
            <p:nvPr/>
          </p:nvCxnSpPr>
          <p:spPr>
            <a:xfrm>
              <a:off x="4936334" y="3513053"/>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211A57-CCBE-476E-8CBD-EBC0AF72AF85}"/>
                </a:ext>
              </a:extLst>
            </p:cNvPr>
            <p:cNvCxnSpPr/>
            <p:nvPr/>
          </p:nvCxnSpPr>
          <p:spPr>
            <a:xfrm>
              <a:off x="6131724"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9E177C9-AE27-4A9F-AD88-1DB8C85D93BA}"/>
                </a:ext>
              </a:extLst>
            </p:cNvPr>
            <p:cNvCxnSpPr/>
            <p:nvPr/>
          </p:nvCxnSpPr>
          <p:spPr>
            <a:xfrm>
              <a:off x="7347341"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7F3152E-6894-499C-B78C-83AF246668FC}"/>
              </a:ext>
            </a:extLst>
          </p:cNvPr>
          <p:cNvGrpSpPr/>
          <p:nvPr/>
        </p:nvGrpSpPr>
        <p:grpSpPr>
          <a:xfrm>
            <a:off x="369082" y="3799654"/>
            <a:ext cx="8166503" cy="891598"/>
            <a:chOff x="369082" y="3799654"/>
            <a:chExt cx="8166503" cy="891598"/>
          </a:xfrm>
        </p:grpSpPr>
        <p:cxnSp>
          <p:nvCxnSpPr>
            <p:cNvPr id="55" name="Straight Arrow Connector 54">
              <a:extLst>
                <a:ext uri="{FF2B5EF4-FFF2-40B4-BE49-F238E27FC236}">
                  <a16:creationId xmlns:a16="http://schemas.microsoft.com/office/drawing/2014/main" id="{D1EED6EF-966C-41A2-87EC-1FF2FED3D86A}"/>
                </a:ext>
              </a:extLst>
            </p:cNvPr>
            <p:cNvCxnSpPr/>
            <p:nvPr/>
          </p:nvCxnSpPr>
          <p:spPr>
            <a:xfrm flipH="1">
              <a:off x="8046237" y="3799654"/>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2E07638-B198-4942-B048-D51DA76152D8}"/>
                </a:ext>
              </a:extLst>
            </p:cNvPr>
            <p:cNvSpPr/>
            <p:nvPr/>
          </p:nvSpPr>
          <p:spPr>
            <a:xfrm>
              <a:off x="7556889" y="410820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Blend Models</a:t>
              </a:r>
            </a:p>
          </p:txBody>
        </p:sp>
        <p:sp>
          <p:nvSpPr>
            <p:cNvPr id="57" name="Rectangle 56">
              <a:extLst>
                <a:ext uri="{FF2B5EF4-FFF2-40B4-BE49-F238E27FC236}">
                  <a16:creationId xmlns:a16="http://schemas.microsoft.com/office/drawing/2014/main" id="{813A701B-7CEE-43C7-AA90-C7AA2CF76A32}"/>
                </a:ext>
              </a:extLst>
            </p:cNvPr>
            <p:cNvSpPr/>
            <p:nvPr/>
          </p:nvSpPr>
          <p:spPr>
            <a:xfrm>
              <a:off x="5135160" y="410820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Stack Models</a:t>
              </a:r>
            </a:p>
          </p:txBody>
        </p:sp>
        <p:cxnSp>
          <p:nvCxnSpPr>
            <p:cNvPr id="58" name="Straight Arrow Connector 57">
              <a:extLst>
                <a:ext uri="{FF2B5EF4-FFF2-40B4-BE49-F238E27FC236}">
                  <a16:creationId xmlns:a16="http://schemas.microsoft.com/office/drawing/2014/main" id="{F2D9316C-94C5-41DE-8766-C9324499B778}"/>
                </a:ext>
              </a:extLst>
            </p:cNvPr>
            <p:cNvCxnSpPr/>
            <p:nvPr/>
          </p:nvCxnSpPr>
          <p:spPr>
            <a:xfrm flipH="1">
              <a:off x="7323529" y="4393624"/>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26364727-8EEA-422B-B412-BF027307841D}"/>
                </a:ext>
              </a:extLst>
            </p:cNvPr>
            <p:cNvSpPr/>
            <p:nvPr/>
          </p:nvSpPr>
          <p:spPr>
            <a:xfrm>
              <a:off x="6366268" y="411855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cxnSp>
          <p:nvCxnSpPr>
            <p:cNvPr id="60" name="Straight Arrow Connector 59">
              <a:extLst>
                <a:ext uri="{FF2B5EF4-FFF2-40B4-BE49-F238E27FC236}">
                  <a16:creationId xmlns:a16="http://schemas.microsoft.com/office/drawing/2014/main" id="{8B2091AA-AE39-4407-9E22-7F80D7C30C02}"/>
                </a:ext>
              </a:extLst>
            </p:cNvPr>
            <p:cNvCxnSpPr/>
            <p:nvPr/>
          </p:nvCxnSpPr>
          <p:spPr>
            <a:xfrm flipH="1">
              <a:off x="6124575"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003F45C-6B17-425A-9397-FE9756E265D1}"/>
                </a:ext>
              </a:extLst>
            </p:cNvPr>
            <p:cNvSpPr/>
            <p:nvPr/>
          </p:nvSpPr>
          <p:spPr>
            <a:xfrm>
              <a:off x="1553759" y="411855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i="1" dirty="0">
                  <a:solidFill>
                    <a:schemeClr val="tx1"/>
                  </a:solidFill>
                </a:rPr>
                <a:t>… zillion other things</a:t>
              </a:r>
            </a:p>
          </p:txBody>
        </p:sp>
        <p:sp>
          <p:nvSpPr>
            <p:cNvPr id="62" name="Rectangle 61">
              <a:extLst>
                <a:ext uri="{FF2B5EF4-FFF2-40B4-BE49-F238E27FC236}">
                  <a16:creationId xmlns:a16="http://schemas.microsoft.com/office/drawing/2014/main" id="{F59AA74F-481E-4700-9F02-26565D9FFEFE}"/>
                </a:ext>
              </a:extLst>
            </p:cNvPr>
            <p:cNvSpPr/>
            <p:nvPr/>
          </p:nvSpPr>
          <p:spPr>
            <a:xfrm>
              <a:off x="3957638" y="4107274"/>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cxnSp>
          <p:nvCxnSpPr>
            <p:cNvPr id="63" name="Straight Arrow Connector 62">
              <a:extLst>
                <a:ext uri="{FF2B5EF4-FFF2-40B4-BE49-F238E27FC236}">
                  <a16:creationId xmlns:a16="http://schemas.microsoft.com/office/drawing/2014/main" id="{E8432CF0-A6E4-4680-944A-BFDD9603F75E}"/>
                </a:ext>
              </a:extLst>
            </p:cNvPr>
            <p:cNvCxnSpPr/>
            <p:nvPr/>
          </p:nvCxnSpPr>
          <p:spPr>
            <a:xfrm flipH="1">
              <a:off x="4907744"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810CC2EC-13CE-4A52-8C38-5038E97DFE26}"/>
                </a:ext>
              </a:extLst>
            </p:cNvPr>
            <p:cNvSpPr/>
            <p:nvPr/>
          </p:nvSpPr>
          <p:spPr>
            <a:xfrm>
              <a:off x="369082" y="4107274"/>
              <a:ext cx="978696" cy="572700"/>
            </a:xfrm>
            <a:prstGeom prst="rect">
              <a:avLst/>
            </a:prstGeom>
            <a:solidFill>
              <a:schemeClr val="accent5">
                <a:lumMod val="20000"/>
                <a:lumOff val="8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Deploy Model</a:t>
              </a:r>
            </a:p>
          </p:txBody>
        </p:sp>
        <p:sp>
          <p:nvSpPr>
            <p:cNvPr id="65" name="Rectangle 64">
              <a:extLst>
                <a:ext uri="{FF2B5EF4-FFF2-40B4-BE49-F238E27FC236}">
                  <a16:creationId xmlns:a16="http://schemas.microsoft.com/office/drawing/2014/main" id="{E865FD68-4700-4A88-BE65-F815BC8F36EF}"/>
                </a:ext>
              </a:extLst>
            </p:cNvPr>
            <p:cNvSpPr/>
            <p:nvPr/>
          </p:nvSpPr>
          <p:spPr>
            <a:xfrm>
              <a:off x="2744380" y="4107274"/>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Analyze Plots</a:t>
              </a:r>
            </a:p>
          </p:txBody>
        </p:sp>
        <p:cxnSp>
          <p:nvCxnSpPr>
            <p:cNvPr id="66" name="Straight Arrow Connector 65">
              <a:extLst>
                <a:ext uri="{FF2B5EF4-FFF2-40B4-BE49-F238E27FC236}">
                  <a16:creationId xmlns:a16="http://schemas.microsoft.com/office/drawing/2014/main" id="{36F454C7-18AD-4503-96F0-84BA24EA26B3}"/>
                </a:ext>
              </a:extLst>
            </p:cNvPr>
            <p:cNvCxnSpPr/>
            <p:nvPr/>
          </p:nvCxnSpPr>
          <p:spPr>
            <a:xfrm flipH="1">
              <a:off x="3723076"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387DCEC-9CF7-4929-B871-7695F536E22D}"/>
                </a:ext>
              </a:extLst>
            </p:cNvPr>
            <p:cNvCxnSpPr/>
            <p:nvPr/>
          </p:nvCxnSpPr>
          <p:spPr>
            <a:xfrm flipH="1">
              <a:off x="2516964"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194551D-3B30-4A3B-A4AA-44A761F26919}"/>
                </a:ext>
              </a:extLst>
            </p:cNvPr>
            <p:cNvCxnSpPr/>
            <p:nvPr/>
          </p:nvCxnSpPr>
          <p:spPr>
            <a:xfrm flipH="1">
              <a:off x="1326343"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3" name="Google Shape;150;p23">
            <a:extLst>
              <a:ext uri="{FF2B5EF4-FFF2-40B4-BE49-F238E27FC236}">
                <a16:creationId xmlns:a16="http://schemas.microsoft.com/office/drawing/2014/main" id="{23FD0F01-79FC-46CB-B831-9663684FA218}"/>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5585DD60-757A-421A-BC64-4C77675F7087}"/>
              </a:ext>
            </a:extLst>
          </p:cNvPr>
          <p:cNvSpPr/>
          <p:nvPr/>
        </p:nvSpPr>
        <p:spPr>
          <a:xfrm>
            <a:off x="3165672" y="2548204"/>
            <a:ext cx="2443298" cy="769441"/>
          </a:xfrm>
          <a:prstGeom prst="rect">
            <a:avLst/>
          </a:prstGeom>
          <a:solidFill>
            <a:srgbClr val="FF0000"/>
          </a:solidFill>
        </p:spPr>
        <p:txBody>
          <a:bodyPr wrap="none" lIns="91440" tIns="45720" rIns="91440" bIns="45720">
            <a:spAutoFit/>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REPEAT</a:t>
            </a:r>
          </a:p>
        </p:txBody>
      </p:sp>
    </p:spTree>
    <p:extLst>
      <p:ext uri="{BB962C8B-B14F-4D97-AF65-F5344CB8AC3E}">
        <p14:creationId xmlns:p14="http://schemas.microsoft.com/office/powerpoint/2010/main" val="3853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DE65A0-3C86-469F-B889-AFED54D99C51}"/>
              </a:ext>
            </a:extLst>
          </p:cNvPr>
          <p:cNvSpPr>
            <a:spLocks noGrp="1"/>
          </p:cNvSpPr>
          <p:nvPr>
            <p:ph type="title"/>
          </p:nvPr>
        </p:nvSpPr>
        <p:spPr>
          <a:xfrm>
            <a:off x="199718" y="113807"/>
            <a:ext cx="8520600" cy="572700"/>
          </a:xfrm>
        </p:spPr>
        <p:txBody>
          <a:bodyPr/>
          <a:lstStyle/>
          <a:p>
            <a:r>
              <a:rPr lang="en-CA" dirty="0"/>
              <a:t>PyCaret can help you with:</a:t>
            </a:r>
          </a:p>
        </p:txBody>
      </p:sp>
      <p:pic>
        <p:nvPicPr>
          <p:cNvPr id="73" name="Google Shape;150;p23">
            <a:extLst>
              <a:ext uri="{FF2B5EF4-FFF2-40B4-BE49-F238E27FC236}">
                <a16:creationId xmlns:a16="http://schemas.microsoft.com/office/drawing/2014/main" id="{23FD0F01-79FC-46CB-B831-9663684FA218}"/>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grpSp>
        <p:nvGrpSpPr>
          <p:cNvPr id="103" name="Group 102">
            <a:extLst>
              <a:ext uri="{FF2B5EF4-FFF2-40B4-BE49-F238E27FC236}">
                <a16:creationId xmlns:a16="http://schemas.microsoft.com/office/drawing/2014/main" id="{9992EF0C-86C5-49CE-9088-2D8C0B1882D2}"/>
              </a:ext>
            </a:extLst>
          </p:cNvPr>
          <p:cNvGrpSpPr/>
          <p:nvPr/>
        </p:nvGrpSpPr>
        <p:grpSpPr>
          <a:xfrm>
            <a:off x="1384202" y="3154469"/>
            <a:ext cx="6375596" cy="1592191"/>
            <a:chOff x="1384202" y="3154469"/>
            <a:chExt cx="6375596" cy="1592191"/>
          </a:xfrm>
        </p:grpSpPr>
        <p:grpSp>
          <p:nvGrpSpPr>
            <p:cNvPr id="87" name="Group 86">
              <a:extLst>
                <a:ext uri="{FF2B5EF4-FFF2-40B4-BE49-F238E27FC236}">
                  <a16:creationId xmlns:a16="http://schemas.microsoft.com/office/drawing/2014/main" id="{9E16A546-FCCA-4967-8C12-3DDB6150488A}"/>
                </a:ext>
              </a:extLst>
            </p:cNvPr>
            <p:cNvGrpSpPr/>
            <p:nvPr/>
          </p:nvGrpSpPr>
          <p:grpSpPr>
            <a:xfrm>
              <a:off x="3968791" y="3194033"/>
              <a:ext cx="1026243" cy="1552627"/>
              <a:chOff x="4119412" y="1332878"/>
              <a:chExt cx="1026243" cy="1552627"/>
            </a:xfrm>
          </p:grpSpPr>
          <p:pic>
            <p:nvPicPr>
              <p:cNvPr id="84" name="Picture 83" descr="A close up of a sign&#10;&#10;Description automatically generated">
                <a:extLst>
                  <a:ext uri="{FF2B5EF4-FFF2-40B4-BE49-F238E27FC236}">
                    <a16:creationId xmlns:a16="http://schemas.microsoft.com/office/drawing/2014/main" id="{E02ECBF6-92FE-477C-BF09-7D291D95877C}"/>
                  </a:ext>
                </a:extLst>
              </p:cNvPr>
              <p:cNvPicPr>
                <a:picLocks noChangeAspect="1"/>
              </p:cNvPicPr>
              <p:nvPr/>
            </p:nvPicPr>
            <p:blipFill>
              <a:blip r:embed="rId3"/>
              <a:stretch>
                <a:fillRect/>
              </a:stretch>
            </p:blipFill>
            <p:spPr>
              <a:xfrm>
                <a:off x="4128239" y="1332878"/>
                <a:ext cx="964800" cy="964800"/>
              </a:xfrm>
              <a:prstGeom prst="rect">
                <a:avLst/>
              </a:prstGeom>
            </p:spPr>
          </p:pic>
          <p:sp>
            <p:nvSpPr>
              <p:cNvPr id="85" name="TextBox 84">
                <a:extLst>
                  <a:ext uri="{FF2B5EF4-FFF2-40B4-BE49-F238E27FC236}">
                    <a16:creationId xmlns:a16="http://schemas.microsoft.com/office/drawing/2014/main" id="{E777E75C-147F-4848-A9D7-F5E1015E42FF}"/>
                  </a:ext>
                </a:extLst>
              </p:cNvPr>
              <p:cNvSpPr txBox="1"/>
              <p:nvPr/>
            </p:nvSpPr>
            <p:spPr>
              <a:xfrm>
                <a:off x="4119412" y="2300730"/>
                <a:ext cx="1026243" cy="584775"/>
              </a:xfrm>
              <a:prstGeom prst="rect">
                <a:avLst/>
              </a:prstGeom>
              <a:noFill/>
            </p:spPr>
            <p:txBody>
              <a:bodyPr wrap="none" rtlCol="0">
                <a:spAutoFit/>
              </a:bodyPr>
              <a:lstStyle/>
              <a:p>
                <a:pPr algn="ctr"/>
                <a:r>
                  <a:rPr lang="en-CA" sz="1600" dirty="0"/>
                  <a:t>Model </a:t>
                </a:r>
              </a:p>
              <a:p>
                <a:pPr algn="ctr"/>
                <a:r>
                  <a:rPr lang="en-CA" sz="1600" dirty="0"/>
                  <a:t>Selection</a:t>
                </a:r>
              </a:p>
            </p:txBody>
          </p:sp>
        </p:grpSp>
        <p:grpSp>
          <p:nvGrpSpPr>
            <p:cNvPr id="89" name="Group 88">
              <a:extLst>
                <a:ext uri="{FF2B5EF4-FFF2-40B4-BE49-F238E27FC236}">
                  <a16:creationId xmlns:a16="http://schemas.microsoft.com/office/drawing/2014/main" id="{CC1CDC80-E2D6-4434-9D5C-B70836774835}"/>
                </a:ext>
              </a:extLst>
            </p:cNvPr>
            <p:cNvGrpSpPr/>
            <p:nvPr/>
          </p:nvGrpSpPr>
          <p:grpSpPr>
            <a:xfrm>
              <a:off x="1384202" y="3183106"/>
              <a:ext cx="1473480" cy="1549575"/>
              <a:chOff x="7285493" y="1102625"/>
              <a:chExt cx="1473480" cy="1549575"/>
            </a:xfrm>
          </p:grpSpPr>
          <p:pic>
            <p:nvPicPr>
              <p:cNvPr id="82" name="Picture 81" descr="A picture containing object, clock&#10;&#10;Description automatically generated">
                <a:extLst>
                  <a:ext uri="{FF2B5EF4-FFF2-40B4-BE49-F238E27FC236}">
                    <a16:creationId xmlns:a16="http://schemas.microsoft.com/office/drawing/2014/main" id="{C90FC164-3839-451A-AF3B-DF6F40C9CE13}"/>
                  </a:ext>
                </a:extLst>
              </p:cNvPr>
              <p:cNvPicPr>
                <a:picLocks noChangeAspect="1"/>
              </p:cNvPicPr>
              <p:nvPr/>
            </p:nvPicPr>
            <p:blipFill>
              <a:blip r:embed="rId4"/>
              <a:stretch>
                <a:fillRect/>
              </a:stretch>
            </p:blipFill>
            <p:spPr>
              <a:xfrm>
                <a:off x="7504496" y="1102625"/>
                <a:ext cx="964800" cy="964799"/>
              </a:xfrm>
              <a:prstGeom prst="rect">
                <a:avLst/>
              </a:prstGeom>
            </p:spPr>
          </p:pic>
          <p:sp>
            <p:nvSpPr>
              <p:cNvPr id="88" name="TextBox 87">
                <a:extLst>
                  <a:ext uri="{FF2B5EF4-FFF2-40B4-BE49-F238E27FC236}">
                    <a16:creationId xmlns:a16="http://schemas.microsoft.com/office/drawing/2014/main" id="{A349124F-C388-4548-9440-528768139CAD}"/>
                  </a:ext>
                </a:extLst>
              </p:cNvPr>
              <p:cNvSpPr txBox="1"/>
              <p:nvPr/>
            </p:nvSpPr>
            <p:spPr>
              <a:xfrm>
                <a:off x="7285493" y="2067425"/>
                <a:ext cx="1473480" cy="584775"/>
              </a:xfrm>
              <a:prstGeom prst="rect">
                <a:avLst/>
              </a:prstGeom>
              <a:noFill/>
            </p:spPr>
            <p:txBody>
              <a:bodyPr wrap="none" rtlCol="0">
                <a:spAutoFit/>
              </a:bodyPr>
              <a:lstStyle/>
              <a:p>
                <a:pPr algn="ctr"/>
                <a:r>
                  <a:rPr lang="en-CA" sz="1600" dirty="0"/>
                  <a:t>Analysis &amp; </a:t>
                </a:r>
              </a:p>
              <a:p>
                <a:pPr algn="ctr"/>
                <a:r>
                  <a:rPr lang="en-CA" sz="1600" dirty="0"/>
                  <a:t>Interpretability</a:t>
                </a:r>
              </a:p>
            </p:txBody>
          </p:sp>
        </p:grpSp>
        <p:grpSp>
          <p:nvGrpSpPr>
            <p:cNvPr id="100" name="Group 99">
              <a:extLst>
                <a:ext uri="{FF2B5EF4-FFF2-40B4-BE49-F238E27FC236}">
                  <a16:creationId xmlns:a16="http://schemas.microsoft.com/office/drawing/2014/main" id="{CDFDB6EC-48D4-415C-BEFB-160A5AF43597}"/>
                </a:ext>
              </a:extLst>
            </p:cNvPr>
            <p:cNvGrpSpPr/>
            <p:nvPr/>
          </p:nvGrpSpPr>
          <p:grpSpPr>
            <a:xfrm>
              <a:off x="6480282" y="3154469"/>
              <a:ext cx="1279516" cy="1544376"/>
              <a:chOff x="3623851" y="2775311"/>
              <a:chExt cx="1279516" cy="1544376"/>
            </a:xfrm>
          </p:grpSpPr>
          <p:pic>
            <p:nvPicPr>
              <p:cNvPr id="93" name="Picture 92" descr="A picture containing clock&#10;&#10;Description automatically generated">
                <a:extLst>
                  <a:ext uri="{FF2B5EF4-FFF2-40B4-BE49-F238E27FC236}">
                    <a16:creationId xmlns:a16="http://schemas.microsoft.com/office/drawing/2014/main" id="{AE68D9D1-4327-40BA-B58C-63D777E76C38}"/>
                  </a:ext>
                </a:extLst>
              </p:cNvPr>
              <p:cNvPicPr>
                <a:picLocks noChangeAspect="1"/>
              </p:cNvPicPr>
              <p:nvPr/>
            </p:nvPicPr>
            <p:blipFill>
              <a:blip r:embed="rId5"/>
              <a:stretch>
                <a:fillRect/>
              </a:stretch>
            </p:blipFill>
            <p:spPr>
              <a:xfrm>
                <a:off x="3713475" y="2775311"/>
                <a:ext cx="964800" cy="964800"/>
              </a:xfrm>
              <a:prstGeom prst="rect">
                <a:avLst/>
              </a:prstGeom>
            </p:spPr>
          </p:pic>
          <p:sp>
            <p:nvSpPr>
              <p:cNvPr id="94" name="TextBox 93">
                <a:extLst>
                  <a:ext uri="{FF2B5EF4-FFF2-40B4-BE49-F238E27FC236}">
                    <a16:creationId xmlns:a16="http://schemas.microsoft.com/office/drawing/2014/main" id="{254FAC91-A999-45B1-90ED-457E223BFD9A}"/>
                  </a:ext>
                </a:extLst>
              </p:cNvPr>
              <p:cNvSpPr txBox="1"/>
              <p:nvPr/>
            </p:nvSpPr>
            <p:spPr>
              <a:xfrm>
                <a:off x="3623851" y="3734912"/>
                <a:ext cx="1279516" cy="584775"/>
              </a:xfrm>
              <a:prstGeom prst="rect">
                <a:avLst/>
              </a:prstGeom>
              <a:noFill/>
            </p:spPr>
            <p:txBody>
              <a:bodyPr wrap="none" rtlCol="0">
                <a:spAutoFit/>
              </a:bodyPr>
              <a:lstStyle/>
              <a:p>
                <a:pPr algn="ctr"/>
                <a:r>
                  <a:rPr lang="en-CA" sz="1600" dirty="0"/>
                  <a:t>Experiment </a:t>
                </a:r>
              </a:p>
              <a:p>
                <a:pPr algn="ctr"/>
                <a:r>
                  <a:rPr lang="en-CA" sz="1600" dirty="0"/>
                  <a:t>Logging</a:t>
                </a:r>
              </a:p>
            </p:txBody>
          </p:sp>
        </p:grpSp>
      </p:grpSp>
      <p:grpSp>
        <p:nvGrpSpPr>
          <p:cNvPr id="102" name="Group 101">
            <a:extLst>
              <a:ext uri="{FF2B5EF4-FFF2-40B4-BE49-F238E27FC236}">
                <a16:creationId xmlns:a16="http://schemas.microsoft.com/office/drawing/2014/main" id="{EEB06F0D-D310-4AC2-875D-77548A2929B0}"/>
              </a:ext>
            </a:extLst>
          </p:cNvPr>
          <p:cNvGrpSpPr/>
          <p:nvPr/>
        </p:nvGrpSpPr>
        <p:grpSpPr>
          <a:xfrm>
            <a:off x="1469963" y="1132515"/>
            <a:ext cx="6437514" cy="1654821"/>
            <a:chOff x="1625750" y="1170003"/>
            <a:chExt cx="6437514" cy="1654821"/>
          </a:xfrm>
        </p:grpSpPr>
        <p:grpSp>
          <p:nvGrpSpPr>
            <p:cNvPr id="76" name="Group 75">
              <a:extLst>
                <a:ext uri="{FF2B5EF4-FFF2-40B4-BE49-F238E27FC236}">
                  <a16:creationId xmlns:a16="http://schemas.microsoft.com/office/drawing/2014/main" id="{78B22411-A910-43A0-9617-5B0D39269CDA}"/>
                </a:ext>
              </a:extLst>
            </p:cNvPr>
            <p:cNvGrpSpPr/>
            <p:nvPr/>
          </p:nvGrpSpPr>
          <p:grpSpPr>
            <a:xfrm>
              <a:off x="1625750" y="1245554"/>
              <a:ext cx="1301958" cy="1572497"/>
              <a:chOff x="789702" y="1603733"/>
              <a:chExt cx="1301958" cy="1572497"/>
            </a:xfrm>
          </p:grpSpPr>
          <p:pic>
            <p:nvPicPr>
              <p:cNvPr id="38" name="Picture 37" descr="A picture containing clock, meter&#10;&#10;Description automatically generated">
                <a:extLst>
                  <a:ext uri="{FF2B5EF4-FFF2-40B4-BE49-F238E27FC236}">
                    <a16:creationId xmlns:a16="http://schemas.microsoft.com/office/drawing/2014/main" id="{CB58D91B-AB4C-4394-8D1B-57A0CADC4109}"/>
                  </a:ext>
                </a:extLst>
              </p:cNvPr>
              <p:cNvPicPr>
                <a:picLocks noChangeAspect="1"/>
              </p:cNvPicPr>
              <p:nvPr/>
            </p:nvPicPr>
            <p:blipFill>
              <a:blip r:embed="rId6"/>
              <a:stretch>
                <a:fillRect/>
              </a:stretch>
            </p:blipFill>
            <p:spPr>
              <a:xfrm>
                <a:off x="895383" y="1603733"/>
                <a:ext cx="964800" cy="964800"/>
              </a:xfrm>
              <a:prstGeom prst="rect">
                <a:avLst/>
              </a:prstGeom>
            </p:spPr>
          </p:pic>
          <p:sp>
            <p:nvSpPr>
              <p:cNvPr id="75" name="TextBox 74">
                <a:extLst>
                  <a:ext uri="{FF2B5EF4-FFF2-40B4-BE49-F238E27FC236}">
                    <a16:creationId xmlns:a16="http://schemas.microsoft.com/office/drawing/2014/main" id="{0CA13C09-FC09-4650-923E-4BA5DDBB74E6}"/>
                  </a:ext>
                </a:extLst>
              </p:cNvPr>
              <p:cNvSpPr txBox="1"/>
              <p:nvPr/>
            </p:nvSpPr>
            <p:spPr>
              <a:xfrm>
                <a:off x="789702" y="2591455"/>
                <a:ext cx="1301958" cy="584775"/>
              </a:xfrm>
              <a:prstGeom prst="rect">
                <a:avLst/>
              </a:prstGeom>
              <a:noFill/>
            </p:spPr>
            <p:txBody>
              <a:bodyPr wrap="none" rtlCol="0">
                <a:spAutoFit/>
              </a:bodyPr>
              <a:lstStyle/>
              <a:p>
                <a:pPr algn="ctr"/>
                <a:r>
                  <a:rPr lang="en-CA" sz="1600" dirty="0"/>
                  <a:t>Data </a:t>
                </a:r>
              </a:p>
              <a:p>
                <a:pPr algn="ctr"/>
                <a:r>
                  <a:rPr lang="en-CA" sz="1600" dirty="0"/>
                  <a:t>Preparation </a:t>
                </a:r>
              </a:p>
            </p:txBody>
          </p:sp>
        </p:grpSp>
        <p:grpSp>
          <p:nvGrpSpPr>
            <p:cNvPr id="86" name="Group 85">
              <a:extLst>
                <a:ext uri="{FF2B5EF4-FFF2-40B4-BE49-F238E27FC236}">
                  <a16:creationId xmlns:a16="http://schemas.microsoft.com/office/drawing/2014/main" id="{97E7045F-5583-4EF3-9B4E-786471A0C1B8}"/>
                </a:ext>
              </a:extLst>
            </p:cNvPr>
            <p:cNvGrpSpPr/>
            <p:nvPr/>
          </p:nvGrpSpPr>
          <p:grpSpPr>
            <a:xfrm>
              <a:off x="4078649" y="1170003"/>
              <a:ext cx="1041010" cy="1654821"/>
              <a:chOff x="2322551" y="1332878"/>
              <a:chExt cx="1041010" cy="1654821"/>
            </a:xfrm>
          </p:grpSpPr>
          <p:pic>
            <p:nvPicPr>
              <p:cNvPr id="8" name="Picture 7" descr="A picture containing clock&#10;&#10;Description automatically generated">
                <a:extLst>
                  <a:ext uri="{FF2B5EF4-FFF2-40B4-BE49-F238E27FC236}">
                    <a16:creationId xmlns:a16="http://schemas.microsoft.com/office/drawing/2014/main" id="{D456AD79-C259-409D-A6C7-761D4E273013}"/>
                  </a:ext>
                </a:extLst>
              </p:cNvPr>
              <p:cNvPicPr>
                <a:picLocks noChangeAspect="1"/>
              </p:cNvPicPr>
              <p:nvPr/>
            </p:nvPicPr>
            <p:blipFill>
              <a:blip r:embed="rId7"/>
              <a:stretch>
                <a:fillRect/>
              </a:stretch>
            </p:blipFill>
            <p:spPr>
              <a:xfrm>
                <a:off x="2322551" y="1332878"/>
                <a:ext cx="964013" cy="964013"/>
              </a:xfrm>
              <a:prstGeom prst="rect">
                <a:avLst/>
              </a:prstGeom>
            </p:spPr>
          </p:pic>
          <p:sp>
            <p:nvSpPr>
              <p:cNvPr id="80" name="TextBox 79">
                <a:extLst>
                  <a:ext uri="{FF2B5EF4-FFF2-40B4-BE49-F238E27FC236}">
                    <a16:creationId xmlns:a16="http://schemas.microsoft.com/office/drawing/2014/main" id="{935AC5DC-912D-4822-957A-2E239D02462C}"/>
                  </a:ext>
                </a:extLst>
              </p:cNvPr>
              <p:cNvSpPr txBox="1"/>
              <p:nvPr/>
            </p:nvSpPr>
            <p:spPr>
              <a:xfrm>
                <a:off x="2369378" y="2341368"/>
                <a:ext cx="994183" cy="646331"/>
              </a:xfrm>
              <a:prstGeom prst="rect">
                <a:avLst/>
              </a:prstGeom>
              <a:noFill/>
            </p:spPr>
            <p:txBody>
              <a:bodyPr wrap="none" rtlCol="0">
                <a:spAutoFit/>
              </a:bodyPr>
              <a:lstStyle/>
              <a:p>
                <a:pPr algn="ctr"/>
                <a:r>
                  <a:rPr lang="en-CA" sz="1600" dirty="0"/>
                  <a:t>Model </a:t>
                </a:r>
              </a:p>
              <a:p>
                <a:pPr algn="ctr"/>
                <a:r>
                  <a:rPr lang="en-CA" sz="1600" dirty="0"/>
                  <a:t>Training</a:t>
                </a:r>
                <a:r>
                  <a:rPr lang="en-CA" sz="2000" dirty="0"/>
                  <a:t> </a:t>
                </a:r>
              </a:p>
            </p:txBody>
          </p:sp>
        </p:grpSp>
        <p:pic>
          <p:nvPicPr>
            <p:cNvPr id="98" name="Picture 97" descr="A close up of a sign&#10;&#10;Description automatically generated">
              <a:extLst>
                <a:ext uri="{FF2B5EF4-FFF2-40B4-BE49-F238E27FC236}">
                  <a16:creationId xmlns:a16="http://schemas.microsoft.com/office/drawing/2014/main" id="{3300626C-F0BF-4E67-9F0D-C77088BD68C1}"/>
                </a:ext>
              </a:extLst>
            </p:cNvPr>
            <p:cNvPicPr>
              <a:picLocks noChangeAspect="1"/>
            </p:cNvPicPr>
            <p:nvPr/>
          </p:nvPicPr>
          <p:blipFill>
            <a:blip r:embed="rId8"/>
            <a:stretch>
              <a:fillRect/>
            </a:stretch>
          </p:blipFill>
          <p:spPr>
            <a:xfrm>
              <a:off x="6690643" y="1213693"/>
              <a:ext cx="964800" cy="964800"/>
            </a:xfrm>
            <a:prstGeom prst="rect">
              <a:avLst/>
            </a:prstGeom>
          </p:spPr>
        </p:pic>
        <p:sp>
          <p:nvSpPr>
            <p:cNvPr id="99" name="TextBox 98">
              <a:extLst>
                <a:ext uri="{FF2B5EF4-FFF2-40B4-BE49-F238E27FC236}">
                  <a16:creationId xmlns:a16="http://schemas.microsoft.com/office/drawing/2014/main" id="{1DFD5179-CB04-40CA-919D-150B25240C47}"/>
                </a:ext>
              </a:extLst>
            </p:cNvPr>
            <p:cNvSpPr txBox="1"/>
            <p:nvPr/>
          </p:nvSpPr>
          <p:spPr>
            <a:xfrm>
              <a:off x="6395820" y="2232823"/>
              <a:ext cx="1667444" cy="584775"/>
            </a:xfrm>
            <a:prstGeom prst="rect">
              <a:avLst/>
            </a:prstGeom>
            <a:noFill/>
          </p:spPr>
          <p:txBody>
            <a:bodyPr wrap="none" rtlCol="0">
              <a:spAutoFit/>
            </a:bodyPr>
            <a:lstStyle/>
            <a:p>
              <a:pPr algn="ctr"/>
              <a:r>
                <a:rPr lang="en-CA" sz="1600" dirty="0"/>
                <a:t>Hyperparameter</a:t>
              </a:r>
            </a:p>
            <a:p>
              <a:pPr algn="ctr"/>
              <a:r>
                <a:rPr lang="en-CA" sz="1600" dirty="0"/>
                <a:t>Tuning</a:t>
              </a:r>
            </a:p>
          </p:txBody>
        </p:sp>
      </p:grpSp>
    </p:spTree>
    <p:extLst>
      <p:ext uri="{BB962C8B-B14F-4D97-AF65-F5344CB8AC3E}">
        <p14:creationId xmlns:p14="http://schemas.microsoft.com/office/powerpoint/2010/main" val="272440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DE65A0-3C86-469F-B889-AFED54D99C51}"/>
              </a:ext>
            </a:extLst>
          </p:cNvPr>
          <p:cNvSpPr>
            <a:spLocks noGrp="1"/>
          </p:cNvSpPr>
          <p:nvPr>
            <p:ph type="title"/>
          </p:nvPr>
        </p:nvSpPr>
        <p:spPr>
          <a:xfrm>
            <a:off x="199718" y="113807"/>
            <a:ext cx="7135802" cy="572700"/>
          </a:xfrm>
        </p:spPr>
        <p:txBody>
          <a:bodyPr/>
          <a:lstStyle/>
          <a:p>
            <a:r>
              <a:rPr lang="en-CA" dirty="0"/>
              <a:t>Machine Learning use-case supported:</a:t>
            </a:r>
          </a:p>
        </p:txBody>
      </p:sp>
      <p:pic>
        <p:nvPicPr>
          <p:cNvPr id="73" name="Google Shape;150;p23">
            <a:extLst>
              <a:ext uri="{FF2B5EF4-FFF2-40B4-BE49-F238E27FC236}">
                <a16:creationId xmlns:a16="http://schemas.microsoft.com/office/drawing/2014/main" id="{23FD0F01-79FC-46CB-B831-9663684FA218}"/>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2" name="TextBox 1">
            <a:extLst>
              <a:ext uri="{FF2B5EF4-FFF2-40B4-BE49-F238E27FC236}">
                <a16:creationId xmlns:a16="http://schemas.microsoft.com/office/drawing/2014/main" id="{DAC6F593-4D95-4008-8315-F2565C795F9C}"/>
              </a:ext>
            </a:extLst>
          </p:cNvPr>
          <p:cNvSpPr txBox="1"/>
          <p:nvPr/>
        </p:nvSpPr>
        <p:spPr>
          <a:xfrm>
            <a:off x="372534" y="1205653"/>
            <a:ext cx="3512500" cy="3139321"/>
          </a:xfrm>
          <a:prstGeom prst="rect">
            <a:avLst/>
          </a:prstGeom>
          <a:noFill/>
        </p:spPr>
        <p:txBody>
          <a:bodyPr wrap="none" rtlCol="0">
            <a:spAutoFit/>
          </a:bodyPr>
          <a:lstStyle/>
          <a:p>
            <a:pPr marL="285750" indent="-285750">
              <a:buFont typeface="Arial" panose="020B0604020202020204" pitchFamily="34" charset="0"/>
              <a:buChar char="•"/>
            </a:pPr>
            <a:r>
              <a:rPr lang="en-CA" sz="1800" dirty="0"/>
              <a:t>Classification</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Regression</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Clustering</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Anomaly Detection</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Natural Language Processing</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Association Rule Mining</a:t>
            </a:r>
          </a:p>
        </p:txBody>
      </p:sp>
      <p:sp>
        <p:nvSpPr>
          <p:cNvPr id="3" name="Rectangle: Rounded Corners 2">
            <a:extLst>
              <a:ext uri="{FF2B5EF4-FFF2-40B4-BE49-F238E27FC236}">
                <a16:creationId xmlns:a16="http://schemas.microsoft.com/office/drawing/2014/main" id="{56D43ADB-5417-4DCC-9A16-EDDEDD918D9D}"/>
              </a:ext>
            </a:extLst>
          </p:cNvPr>
          <p:cNvSpPr/>
          <p:nvPr/>
        </p:nvSpPr>
        <p:spPr>
          <a:xfrm>
            <a:off x="5452533" y="1766086"/>
            <a:ext cx="2052320" cy="10092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Time Series Module in development</a:t>
            </a:r>
          </a:p>
        </p:txBody>
      </p:sp>
    </p:spTree>
    <p:extLst>
      <p:ext uri="{BB962C8B-B14F-4D97-AF65-F5344CB8AC3E}">
        <p14:creationId xmlns:p14="http://schemas.microsoft.com/office/powerpoint/2010/main" val="179359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273575"/>
            <a:ext cx="66453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What is </a:t>
            </a:r>
            <a:r>
              <a:rPr lang="en" dirty="0"/>
              <a:t>PyCaret?</a:t>
            </a:r>
            <a:endParaRPr dirty="0"/>
          </a:p>
        </p:txBody>
      </p:sp>
      <p:sp>
        <p:nvSpPr>
          <p:cNvPr id="149" name="Google Shape;149;p23"/>
          <p:cNvSpPr txBox="1">
            <a:spLocks noGrp="1"/>
          </p:cNvSpPr>
          <p:nvPr>
            <p:ph type="body" idx="1"/>
          </p:nvPr>
        </p:nvSpPr>
        <p:spPr>
          <a:xfrm>
            <a:off x="311700" y="1055283"/>
            <a:ext cx="8520600" cy="11750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PyCaret is an open source, low-code machine learning library and end-to-end model management tool created to help you automate your machine learning workflows in Python. It is commonly used for rapid prototyping and deployment of ML pipelines.</a:t>
            </a:r>
            <a:endParaRPr sz="1600" dirty="0"/>
          </a:p>
        </p:txBody>
      </p:sp>
      <p:grpSp>
        <p:nvGrpSpPr>
          <p:cNvPr id="151" name="Google Shape;151;p23"/>
          <p:cNvGrpSpPr/>
          <p:nvPr/>
        </p:nvGrpSpPr>
        <p:grpSpPr>
          <a:xfrm>
            <a:off x="698031" y="2640800"/>
            <a:ext cx="7747938" cy="1493500"/>
            <a:chOff x="1147838" y="3086875"/>
            <a:chExt cx="7747938" cy="1493500"/>
          </a:xfrm>
        </p:grpSpPr>
        <p:pic>
          <p:nvPicPr>
            <p:cNvPr id="152" name="Google Shape;152;p23"/>
            <p:cNvPicPr preferRelativeResize="0"/>
            <p:nvPr/>
          </p:nvPicPr>
          <p:blipFill>
            <a:blip r:embed="rId3">
              <a:alphaModFix/>
            </a:blip>
            <a:stretch>
              <a:fillRect/>
            </a:stretch>
          </p:blipFill>
          <p:spPr>
            <a:xfrm>
              <a:off x="1427575" y="3229075"/>
              <a:ext cx="1026326" cy="890624"/>
            </a:xfrm>
            <a:prstGeom prst="rect">
              <a:avLst/>
            </a:prstGeom>
            <a:noFill/>
            <a:ln>
              <a:noFill/>
            </a:ln>
          </p:spPr>
        </p:pic>
        <p:sp>
          <p:nvSpPr>
            <p:cNvPr id="153" name="Google Shape;153;p23"/>
            <p:cNvSpPr txBox="1"/>
            <p:nvPr/>
          </p:nvSpPr>
          <p:spPr>
            <a:xfrm>
              <a:off x="1147838" y="4119700"/>
              <a:ext cx="1585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EASY TO USE</a:t>
              </a:r>
              <a:endParaRPr b="1"/>
            </a:p>
          </p:txBody>
        </p:sp>
        <p:pic>
          <p:nvPicPr>
            <p:cNvPr id="154" name="Google Shape;154;p23"/>
            <p:cNvPicPr preferRelativeResize="0"/>
            <p:nvPr/>
          </p:nvPicPr>
          <p:blipFill>
            <a:blip r:embed="rId4">
              <a:alphaModFix/>
            </a:blip>
            <a:stretch>
              <a:fillRect/>
            </a:stretch>
          </p:blipFill>
          <p:spPr>
            <a:xfrm>
              <a:off x="4227899" y="3086875"/>
              <a:ext cx="1175002" cy="1175024"/>
            </a:xfrm>
            <a:prstGeom prst="rect">
              <a:avLst/>
            </a:prstGeom>
            <a:noFill/>
            <a:ln>
              <a:noFill/>
            </a:ln>
          </p:spPr>
        </p:pic>
        <p:sp>
          <p:nvSpPr>
            <p:cNvPr id="155" name="Google Shape;155;p23"/>
            <p:cNvSpPr txBox="1"/>
            <p:nvPr/>
          </p:nvSpPr>
          <p:spPr>
            <a:xfrm>
              <a:off x="3833400" y="4173275"/>
              <a:ext cx="20709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PRODUCTIVITY TOOL</a:t>
              </a:r>
              <a:endParaRPr b="1"/>
            </a:p>
          </p:txBody>
        </p:sp>
        <p:sp>
          <p:nvSpPr>
            <p:cNvPr id="156" name="Google Shape;156;p23"/>
            <p:cNvSpPr txBox="1"/>
            <p:nvPr/>
          </p:nvSpPr>
          <p:spPr>
            <a:xfrm>
              <a:off x="7048975" y="4173275"/>
              <a:ext cx="1846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BUSINESS READY</a:t>
              </a:r>
              <a:endParaRPr b="1"/>
            </a:p>
          </p:txBody>
        </p:sp>
        <p:pic>
          <p:nvPicPr>
            <p:cNvPr id="157" name="Google Shape;157;p23"/>
            <p:cNvPicPr preferRelativeResize="0"/>
            <p:nvPr/>
          </p:nvPicPr>
          <p:blipFill>
            <a:blip r:embed="rId5">
              <a:alphaModFix/>
            </a:blip>
            <a:stretch>
              <a:fillRect/>
            </a:stretch>
          </p:blipFill>
          <p:spPr>
            <a:xfrm>
              <a:off x="7406875" y="3229075"/>
              <a:ext cx="944227" cy="944200"/>
            </a:xfrm>
            <a:prstGeom prst="rect">
              <a:avLst/>
            </a:prstGeom>
            <a:noFill/>
            <a:ln>
              <a:noFill/>
            </a:ln>
          </p:spPr>
        </p:pic>
      </p:grpSp>
      <p:pic>
        <p:nvPicPr>
          <p:cNvPr id="12" name="Google Shape;150;p23">
            <a:extLst>
              <a:ext uri="{FF2B5EF4-FFF2-40B4-BE49-F238E27FC236}">
                <a16:creationId xmlns:a16="http://schemas.microsoft.com/office/drawing/2014/main" id="{E3DCF37C-7D92-4D88-BA79-B8031E10A16D}"/>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Demo 1 – Feature Preview</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7" name="Google Shape;207;p29">
            <a:extLst>
              <a:ext uri="{FF2B5EF4-FFF2-40B4-BE49-F238E27FC236}">
                <a16:creationId xmlns:a16="http://schemas.microsoft.com/office/drawing/2014/main" id="{93077EF6-C4CD-4B80-AEB0-FF388C040651}"/>
              </a:ext>
            </a:extLst>
          </p:cNvPr>
          <p:cNvSpPr txBox="1"/>
          <p:nvPr/>
        </p:nvSpPr>
        <p:spPr>
          <a:xfrm>
            <a:off x="143777" y="781212"/>
            <a:ext cx="8173876" cy="154204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201F1E"/>
              </a:buClr>
              <a:buSzPts val="1400"/>
              <a:buFont typeface="Arial"/>
              <a:buAutoNum type="arabicPeriod"/>
            </a:pPr>
            <a:r>
              <a:rPr lang="en" dirty="0">
                <a:solidFill>
                  <a:srgbClr val="201F1E"/>
                </a:solidFill>
                <a:highlight>
                  <a:srgbClr val="FFFFFF"/>
                </a:highlight>
              </a:rPr>
              <a:t>Clone repository from </a:t>
            </a:r>
            <a:r>
              <a:rPr lang="en-CA" u="sng" dirty="0">
                <a:solidFill>
                  <a:schemeClr val="hlink"/>
                </a:solidFill>
                <a:highlight>
                  <a:srgbClr val="FFFFFF"/>
                </a:highlight>
                <a:hlinkClick r:id="rId3"/>
              </a:rPr>
              <a:t>https://github.com/pycaret/pycaret-demo-td</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Install PyCaret by running "</a:t>
            </a:r>
            <a:r>
              <a:rPr lang="en" dirty="0">
                <a:solidFill>
                  <a:srgbClr val="201F1E"/>
                </a:solidFill>
                <a:highlight>
                  <a:srgbClr val="FFFF00"/>
                </a:highlight>
              </a:rPr>
              <a:t>pip install pycaret-nightly</a:t>
            </a:r>
            <a:r>
              <a:rPr lang="en" dirty="0">
                <a:solidFill>
                  <a:srgbClr val="201F1E"/>
                </a:solidFill>
                <a:highlight>
                  <a:srgbClr val="FFFFFF"/>
                </a:highlight>
              </a:rPr>
              <a:t>" in Notebook or in Anaconda prompt</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If you are using MAC OS, you might have to install LightGBM separately. Follow instructions on this link: </a:t>
            </a:r>
            <a:r>
              <a:rPr lang="en" u="sng" dirty="0">
                <a:solidFill>
                  <a:schemeClr val="hlink"/>
                </a:solidFill>
                <a:highlight>
                  <a:srgbClr val="FFFFFF"/>
                </a:highlight>
                <a:hlinkClick r:id="rId4"/>
              </a:rPr>
              <a:t>https://www.pycaret.org/install</a:t>
            </a:r>
            <a:endParaRPr u="sng" dirty="0">
              <a:solidFill>
                <a:schemeClr val="hlink"/>
              </a:solidFill>
              <a:highlight>
                <a:srgbClr val="FFFFFF"/>
              </a:highlight>
            </a:endParaRPr>
          </a:p>
          <a:p>
            <a:pPr marL="0" lvl="0" indent="0" algn="l" rtl="0">
              <a:spcBef>
                <a:spcPts val="0"/>
              </a:spcBef>
              <a:spcAft>
                <a:spcPts val="0"/>
              </a:spcAft>
              <a:buNone/>
            </a:pPr>
            <a:endParaRPr sz="1700" dirty="0"/>
          </a:p>
        </p:txBody>
      </p:sp>
      <p:pic>
        <p:nvPicPr>
          <p:cNvPr id="9" name="Picture 8">
            <a:extLst>
              <a:ext uri="{FF2B5EF4-FFF2-40B4-BE49-F238E27FC236}">
                <a16:creationId xmlns:a16="http://schemas.microsoft.com/office/drawing/2014/main" id="{BF3E04F3-6C95-495C-9FF3-B6C130E2E515}"/>
              </a:ext>
            </a:extLst>
          </p:cNvPr>
          <p:cNvPicPr>
            <a:picLocks noChangeAspect="1"/>
          </p:cNvPicPr>
          <p:nvPr/>
        </p:nvPicPr>
        <p:blipFill>
          <a:blip r:embed="rId5"/>
          <a:stretch>
            <a:fillRect/>
          </a:stretch>
        </p:blipFill>
        <p:spPr>
          <a:xfrm>
            <a:off x="735675" y="2323254"/>
            <a:ext cx="7365231" cy="2511230"/>
          </a:xfrm>
          <a:prstGeom prst="rect">
            <a:avLst/>
          </a:prstGeom>
        </p:spPr>
      </p:pic>
    </p:spTree>
    <p:extLst>
      <p:ext uri="{BB962C8B-B14F-4D97-AF65-F5344CB8AC3E}">
        <p14:creationId xmlns:p14="http://schemas.microsoft.com/office/powerpoint/2010/main" val="378264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061673" y="1933187"/>
            <a:ext cx="2702433" cy="572700"/>
          </a:xfrm>
        </p:spPr>
        <p:txBody>
          <a:bodyPr/>
          <a:lstStyle/>
          <a:p>
            <a:r>
              <a:rPr lang="en-CA" dirty="0"/>
              <a:t>End of Demo 1</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18400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deployment?</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5" name="Rectangle 4">
            <a:extLst>
              <a:ext uri="{FF2B5EF4-FFF2-40B4-BE49-F238E27FC236}">
                <a16:creationId xmlns:a16="http://schemas.microsoft.com/office/drawing/2014/main" id="{D0004971-27D1-4AD5-B614-D039DF1C6026}"/>
              </a:ext>
            </a:extLst>
          </p:cNvPr>
          <p:cNvSpPr/>
          <p:nvPr/>
        </p:nvSpPr>
        <p:spPr>
          <a:xfrm>
            <a:off x="311700" y="1021525"/>
            <a:ext cx="8236247" cy="1154675"/>
          </a:xfrm>
          <a:prstGeom prst="rect">
            <a:avLst/>
          </a:prstGeom>
        </p:spPr>
        <p:txBody>
          <a:bodyPr wrap="square">
            <a:spAutoFit/>
          </a:bodyPr>
          <a:lstStyle/>
          <a:p>
            <a:pPr>
              <a:lnSpc>
                <a:spcPct val="150000"/>
              </a:lnSpc>
            </a:pPr>
            <a:r>
              <a:rPr lang="en-US" sz="1600" dirty="0">
                <a:solidFill>
                  <a:srgbClr val="292929"/>
                </a:solidFill>
                <a:latin typeface="+mj-lt"/>
              </a:rPr>
              <a:t>The deployment of machine learning models is the process of making models available in production where web applications, enterprise software and APIs can consume the trained model by providing new data points and generating predictions.</a:t>
            </a:r>
            <a:endParaRPr lang="en-CA" sz="1600" dirty="0">
              <a:latin typeface="+mj-lt"/>
            </a:endParaRPr>
          </a:p>
        </p:txBody>
      </p:sp>
      <p:pic>
        <p:nvPicPr>
          <p:cNvPr id="7" name="Picture 6">
            <a:extLst>
              <a:ext uri="{FF2B5EF4-FFF2-40B4-BE49-F238E27FC236}">
                <a16:creationId xmlns:a16="http://schemas.microsoft.com/office/drawing/2014/main" id="{06B0206E-7C18-4CF0-98A3-29B77AC5DE03}"/>
              </a:ext>
            </a:extLst>
          </p:cNvPr>
          <p:cNvPicPr>
            <a:picLocks noChangeAspect="1"/>
          </p:cNvPicPr>
          <p:nvPr/>
        </p:nvPicPr>
        <p:blipFill>
          <a:blip r:embed="rId3"/>
          <a:stretch>
            <a:fillRect/>
          </a:stretch>
        </p:blipFill>
        <p:spPr>
          <a:xfrm>
            <a:off x="2566851" y="2571750"/>
            <a:ext cx="3441096" cy="2136659"/>
          </a:xfrm>
          <a:prstGeom prst="rect">
            <a:avLst/>
          </a:prstGeom>
        </p:spPr>
      </p:pic>
    </p:spTree>
    <p:extLst>
      <p:ext uri="{BB962C8B-B14F-4D97-AF65-F5344CB8AC3E}">
        <p14:creationId xmlns:p14="http://schemas.microsoft.com/office/powerpoint/2010/main" val="244679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977227" y="272413"/>
            <a:ext cx="2587504" cy="628068"/>
          </a:xfrm>
        </p:spPr>
        <p:txBody>
          <a:bodyPr/>
          <a:lstStyle/>
          <a:p>
            <a:pPr algn="l"/>
            <a:r>
              <a:rPr lang="en-CA" sz="2800" dirty="0"/>
              <a:t>About me</a:t>
            </a:r>
          </a:p>
        </p:txBody>
      </p:sp>
      <p:pic>
        <p:nvPicPr>
          <p:cNvPr id="7" name="Picture 6">
            <a:extLst>
              <a:ext uri="{FF2B5EF4-FFF2-40B4-BE49-F238E27FC236}">
                <a16:creationId xmlns:a16="http://schemas.microsoft.com/office/drawing/2014/main" id="{89A4A56F-0271-41A9-9063-C674F37103AB}"/>
              </a:ext>
            </a:extLst>
          </p:cNvPr>
          <p:cNvPicPr>
            <a:picLocks noChangeAspect="1"/>
          </p:cNvPicPr>
          <p:nvPr/>
        </p:nvPicPr>
        <p:blipFill>
          <a:blip r:embed="rId2"/>
          <a:srcRect/>
          <a:stretch/>
        </p:blipFill>
        <p:spPr>
          <a:xfrm>
            <a:off x="132519" y="150392"/>
            <a:ext cx="753080" cy="753080"/>
          </a:xfrm>
          <a:prstGeom prst="rect">
            <a:avLst/>
          </a:prstGeom>
        </p:spPr>
      </p:pic>
      <p:sp>
        <p:nvSpPr>
          <p:cNvPr id="8" name="TextBox 7">
            <a:extLst>
              <a:ext uri="{FF2B5EF4-FFF2-40B4-BE49-F238E27FC236}">
                <a16:creationId xmlns:a16="http://schemas.microsoft.com/office/drawing/2014/main" id="{A0C2AC5B-CD16-4FBB-8763-2EB9B4D781FE}"/>
              </a:ext>
            </a:extLst>
          </p:cNvPr>
          <p:cNvSpPr txBox="1"/>
          <p:nvPr/>
        </p:nvSpPr>
        <p:spPr>
          <a:xfrm>
            <a:off x="233119" y="1304643"/>
            <a:ext cx="7486650" cy="1969770"/>
          </a:xfrm>
          <a:prstGeom prst="rect">
            <a:avLst/>
          </a:prstGeom>
          <a:noFill/>
        </p:spPr>
        <p:txBody>
          <a:bodyPr wrap="square" rtlCol="0">
            <a:spAutoFit/>
          </a:bodyPr>
          <a:lstStyle/>
          <a:p>
            <a:pPr marL="285750" indent="-285750">
              <a:buFont typeface="Arial" panose="020B0604020202020204" pitchFamily="34" charset="0"/>
              <a:buChar char="•"/>
            </a:pPr>
            <a:r>
              <a:rPr lang="en-CA" sz="1200" dirty="0"/>
              <a:t>Data Analytics Leader by day and passionate Data Scientist by night</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Active open-source contributor</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Member of CPA, CMA, Canada and ACMA, UK, CGMA </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Lived and worked in Asia, Middle East, East Africa, North America</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Currently based in Toronto, Canada</a:t>
            </a:r>
          </a:p>
          <a:p>
            <a:endParaRPr lang="en-CA" dirty="0"/>
          </a:p>
        </p:txBody>
      </p:sp>
      <p:sp>
        <p:nvSpPr>
          <p:cNvPr id="9" name="Rectangle 8">
            <a:extLst>
              <a:ext uri="{FF2B5EF4-FFF2-40B4-BE49-F238E27FC236}">
                <a16:creationId xmlns:a16="http://schemas.microsoft.com/office/drawing/2014/main" id="{963ED692-BFED-43BE-8C81-1974DF099332}"/>
              </a:ext>
            </a:extLst>
          </p:cNvPr>
          <p:cNvSpPr/>
          <p:nvPr/>
        </p:nvSpPr>
        <p:spPr>
          <a:xfrm>
            <a:off x="885599" y="3482685"/>
            <a:ext cx="2965877" cy="276999"/>
          </a:xfrm>
          <a:prstGeom prst="rect">
            <a:avLst/>
          </a:prstGeom>
        </p:spPr>
        <p:txBody>
          <a:bodyPr wrap="none">
            <a:spAutoFit/>
          </a:bodyPr>
          <a:lstStyle/>
          <a:p>
            <a:r>
              <a:rPr lang="en-CA" sz="1200" dirty="0">
                <a:hlinkClick r:id="rId3"/>
              </a:rPr>
              <a:t>https://www.linkedin.com/in/profile-moez/</a:t>
            </a:r>
            <a:endParaRPr lang="en-CA" sz="1200" dirty="0"/>
          </a:p>
        </p:txBody>
      </p:sp>
      <p:pic>
        <p:nvPicPr>
          <p:cNvPr id="11" name="Picture 10" descr="A picture containing drawing&#10;&#10;Description automatically generated">
            <a:extLst>
              <a:ext uri="{FF2B5EF4-FFF2-40B4-BE49-F238E27FC236}">
                <a16:creationId xmlns:a16="http://schemas.microsoft.com/office/drawing/2014/main" id="{B86475EB-F33B-4A3F-B8D3-A8FD751278E0}"/>
              </a:ext>
            </a:extLst>
          </p:cNvPr>
          <p:cNvPicPr>
            <a:picLocks noChangeAspect="1"/>
          </p:cNvPicPr>
          <p:nvPr/>
        </p:nvPicPr>
        <p:blipFill>
          <a:blip r:embed="rId4"/>
          <a:stretch>
            <a:fillRect/>
          </a:stretch>
        </p:blipFill>
        <p:spPr>
          <a:xfrm>
            <a:off x="233119" y="3474442"/>
            <a:ext cx="586242" cy="307777"/>
          </a:xfrm>
          <a:prstGeom prst="rect">
            <a:avLst/>
          </a:prstGeom>
        </p:spPr>
      </p:pic>
      <p:pic>
        <p:nvPicPr>
          <p:cNvPr id="13" name="Picture 12">
            <a:extLst>
              <a:ext uri="{FF2B5EF4-FFF2-40B4-BE49-F238E27FC236}">
                <a16:creationId xmlns:a16="http://schemas.microsoft.com/office/drawing/2014/main" id="{E1636C95-F555-466D-9ECF-054D162971C8}"/>
              </a:ext>
            </a:extLst>
          </p:cNvPr>
          <p:cNvPicPr>
            <a:picLocks noChangeAspect="1"/>
          </p:cNvPicPr>
          <p:nvPr/>
        </p:nvPicPr>
        <p:blipFill>
          <a:blip r:embed="rId5"/>
          <a:srcRect/>
          <a:stretch/>
        </p:blipFill>
        <p:spPr>
          <a:xfrm flipH="1">
            <a:off x="346560" y="3886801"/>
            <a:ext cx="359359" cy="358640"/>
          </a:xfrm>
          <a:prstGeom prst="rect">
            <a:avLst/>
          </a:prstGeom>
        </p:spPr>
      </p:pic>
      <p:sp>
        <p:nvSpPr>
          <p:cNvPr id="14" name="Rectangle 13">
            <a:extLst>
              <a:ext uri="{FF2B5EF4-FFF2-40B4-BE49-F238E27FC236}">
                <a16:creationId xmlns:a16="http://schemas.microsoft.com/office/drawing/2014/main" id="{61AD6D18-6B39-4821-969E-CBD54FF2EE22}"/>
              </a:ext>
            </a:extLst>
          </p:cNvPr>
          <p:cNvSpPr/>
          <p:nvPr/>
        </p:nvSpPr>
        <p:spPr>
          <a:xfrm>
            <a:off x="885599" y="3912233"/>
            <a:ext cx="2619628" cy="276999"/>
          </a:xfrm>
          <a:prstGeom prst="rect">
            <a:avLst/>
          </a:prstGeom>
        </p:spPr>
        <p:txBody>
          <a:bodyPr wrap="none">
            <a:spAutoFit/>
          </a:bodyPr>
          <a:lstStyle/>
          <a:p>
            <a:r>
              <a:rPr lang="en-CA" sz="1200" dirty="0">
                <a:hlinkClick r:id="rId6"/>
              </a:rPr>
              <a:t>https://twitter.com/moezpycaretorg1</a:t>
            </a:r>
            <a:endParaRPr lang="en-CA" sz="1200" dirty="0"/>
          </a:p>
        </p:txBody>
      </p:sp>
      <p:pic>
        <p:nvPicPr>
          <p:cNvPr id="17" name="Picture 16">
            <a:extLst>
              <a:ext uri="{FF2B5EF4-FFF2-40B4-BE49-F238E27FC236}">
                <a16:creationId xmlns:a16="http://schemas.microsoft.com/office/drawing/2014/main" id="{ED7E2016-CDC3-427A-97F1-87FFA46165A1}"/>
              </a:ext>
            </a:extLst>
          </p:cNvPr>
          <p:cNvPicPr>
            <a:picLocks noChangeAspect="1"/>
          </p:cNvPicPr>
          <p:nvPr/>
        </p:nvPicPr>
        <p:blipFill>
          <a:blip r:embed="rId7"/>
          <a:stretch>
            <a:fillRect/>
          </a:stretch>
        </p:blipFill>
        <p:spPr>
          <a:xfrm>
            <a:off x="4577377" y="3569638"/>
            <a:ext cx="586242" cy="163257"/>
          </a:xfrm>
          <a:prstGeom prst="rect">
            <a:avLst/>
          </a:prstGeom>
        </p:spPr>
      </p:pic>
      <p:sp>
        <p:nvSpPr>
          <p:cNvPr id="18" name="Rectangle 17">
            <a:extLst>
              <a:ext uri="{FF2B5EF4-FFF2-40B4-BE49-F238E27FC236}">
                <a16:creationId xmlns:a16="http://schemas.microsoft.com/office/drawing/2014/main" id="{2001313C-376C-44E9-8B0D-8E76E7E6E94F}"/>
              </a:ext>
            </a:extLst>
          </p:cNvPr>
          <p:cNvSpPr/>
          <p:nvPr/>
        </p:nvSpPr>
        <p:spPr>
          <a:xfrm>
            <a:off x="5343299" y="3474442"/>
            <a:ext cx="2653290" cy="276999"/>
          </a:xfrm>
          <a:prstGeom prst="rect">
            <a:avLst/>
          </a:prstGeom>
        </p:spPr>
        <p:txBody>
          <a:bodyPr wrap="none">
            <a:spAutoFit/>
          </a:bodyPr>
          <a:lstStyle/>
          <a:p>
            <a:r>
              <a:rPr lang="en-CA" sz="1200" dirty="0">
                <a:hlinkClick r:id="rId8"/>
              </a:rPr>
              <a:t>https://medium.com/@moez_62905/</a:t>
            </a:r>
            <a:endParaRPr lang="en-CA" sz="1200" dirty="0"/>
          </a:p>
        </p:txBody>
      </p:sp>
      <p:pic>
        <p:nvPicPr>
          <p:cNvPr id="20" name="Picture 19" descr="A picture containing clock&#10;&#10;Description automatically generated">
            <a:extLst>
              <a:ext uri="{FF2B5EF4-FFF2-40B4-BE49-F238E27FC236}">
                <a16:creationId xmlns:a16="http://schemas.microsoft.com/office/drawing/2014/main" id="{C8CD2394-B976-4F83-8B85-2FA9951C8B3F}"/>
              </a:ext>
            </a:extLst>
          </p:cNvPr>
          <p:cNvPicPr>
            <a:picLocks noChangeAspect="1"/>
          </p:cNvPicPr>
          <p:nvPr/>
        </p:nvPicPr>
        <p:blipFill>
          <a:blip r:embed="rId9"/>
          <a:stretch>
            <a:fillRect/>
          </a:stretch>
        </p:blipFill>
        <p:spPr>
          <a:xfrm>
            <a:off x="4624580" y="3851420"/>
            <a:ext cx="335756" cy="335756"/>
          </a:xfrm>
          <a:prstGeom prst="rect">
            <a:avLst/>
          </a:prstGeom>
        </p:spPr>
      </p:pic>
      <p:sp>
        <p:nvSpPr>
          <p:cNvPr id="22" name="Rectangle 21">
            <a:extLst>
              <a:ext uri="{FF2B5EF4-FFF2-40B4-BE49-F238E27FC236}">
                <a16:creationId xmlns:a16="http://schemas.microsoft.com/office/drawing/2014/main" id="{BDA01FB2-E014-42AE-AE53-DEE6022F4DFA}"/>
              </a:ext>
            </a:extLst>
          </p:cNvPr>
          <p:cNvSpPr/>
          <p:nvPr/>
        </p:nvSpPr>
        <p:spPr>
          <a:xfrm>
            <a:off x="5343299" y="3889020"/>
            <a:ext cx="1483098" cy="276999"/>
          </a:xfrm>
          <a:prstGeom prst="rect">
            <a:avLst/>
          </a:prstGeom>
        </p:spPr>
        <p:txBody>
          <a:bodyPr wrap="none">
            <a:spAutoFit/>
          </a:bodyPr>
          <a:lstStyle/>
          <a:p>
            <a:r>
              <a:rPr lang="en-CA" sz="1200" dirty="0">
                <a:hlinkClick r:id="rId10"/>
              </a:rPr>
              <a:t>moez@pycaret.org</a:t>
            </a:r>
            <a:endParaRPr lang="en-CA" sz="1200" dirty="0"/>
          </a:p>
        </p:txBody>
      </p:sp>
      <p:pic>
        <p:nvPicPr>
          <p:cNvPr id="15" name="Google Shape;150;p23">
            <a:extLst>
              <a:ext uri="{FF2B5EF4-FFF2-40B4-BE49-F238E27FC236}">
                <a16:creationId xmlns:a16="http://schemas.microsoft.com/office/drawing/2014/main" id="{61E0399A-65C4-4AF2-8A96-D6286A5CF82B}"/>
              </a:ext>
            </a:extLst>
          </p:cNvPr>
          <p:cNvPicPr preferRelativeResize="0"/>
          <p:nvPr/>
        </p:nvPicPr>
        <p:blipFill>
          <a:blip r:embed="rId11">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93616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a container?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6" name="Picture 5">
            <a:extLst>
              <a:ext uri="{FF2B5EF4-FFF2-40B4-BE49-F238E27FC236}">
                <a16:creationId xmlns:a16="http://schemas.microsoft.com/office/drawing/2014/main" id="{4A8CF94D-B6AD-4701-A272-3ECEE92D6F29}"/>
              </a:ext>
            </a:extLst>
          </p:cNvPr>
          <p:cNvPicPr>
            <a:picLocks noChangeAspect="1"/>
          </p:cNvPicPr>
          <p:nvPr/>
        </p:nvPicPr>
        <p:blipFill>
          <a:blip r:embed="rId3"/>
          <a:stretch>
            <a:fillRect/>
          </a:stretch>
        </p:blipFill>
        <p:spPr>
          <a:xfrm>
            <a:off x="1459819" y="2363792"/>
            <a:ext cx="5966977" cy="2339543"/>
          </a:xfrm>
          <a:prstGeom prst="rect">
            <a:avLst/>
          </a:prstGeom>
        </p:spPr>
      </p:pic>
      <p:sp>
        <p:nvSpPr>
          <p:cNvPr id="8" name="Rectangle 7">
            <a:extLst>
              <a:ext uri="{FF2B5EF4-FFF2-40B4-BE49-F238E27FC236}">
                <a16:creationId xmlns:a16="http://schemas.microsoft.com/office/drawing/2014/main" id="{FCD0E028-9020-4DCC-BE5E-6A023F851F57}"/>
              </a:ext>
            </a:extLst>
          </p:cNvPr>
          <p:cNvSpPr/>
          <p:nvPr/>
        </p:nvSpPr>
        <p:spPr>
          <a:xfrm>
            <a:off x="521547" y="985173"/>
            <a:ext cx="7477760" cy="1021883"/>
          </a:xfrm>
          <a:prstGeom prst="rect">
            <a:avLst/>
          </a:prstGeom>
        </p:spPr>
        <p:txBody>
          <a:bodyPr wrap="square">
            <a:spAutoFit/>
          </a:bodyPr>
          <a:lstStyle/>
          <a:p>
            <a:pPr>
              <a:lnSpc>
                <a:spcPct val="150000"/>
              </a:lnSpc>
            </a:pPr>
            <a:r>
              <a:rPr lang="en-US" dirty="0">
                <a:latin typeface="+mj-lt"/>
              </a:rPr>
              <a:t>The most intuitive way to understand containers is to think them as </a:t>
            </a:r>
            <a:r>
              <a:rPr lang="en-US" b="1" dirty="0">
                <a:latin typeface="+mj-lt"/>
              </a:rPr>
              <a:t>containers on a ship </a:t>
            </a:r>
            <a:r>
              <a:rPr lang="en-US" dirty="0">
                <a:latin typeface="+mj-lt"/>
              </a:rPr>
              <a:t>where the goal is to isolate the </a:t>
            </a:r>
            <a:r>
              <a:rPr lang="en-US" i="1" dirty="0">
                <a:latin typeface="+mj-lt"/>
              </a:rPr>
              <a:t>contents </a:t>
            </a:r>
            <a:r>
              <a:rPr lang="en-US" dirty="0">
                <a:latin typeface="+mj-lt"/>
              </a:rPr>
              <a:t>of one container from the others so they don’t get mixed up. This is exactly what containers are used for in data science.</a:t>
            </a:r>
            <a:endParaRPr lang="en-CA" dirty="0">
              <a:latin typeface="+mj-lt"/>
            </a:endParaRPr>
          </a:p>
        </p:txBody>
      </p:sp>
    </p:spTree>
    <p:extLst>
      <p:ext uri="{BB962C8B-B14F-4D97-AF65-F5344CB8AC3E}">
        <p14:creationId xmlns:p14="http://schemas.microsoft.com/office/powerpoint/2010/main" val="164491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Why not just use virtual machines?</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Picture 4">
            <a:extLst>
              <a:ext uri="{FF2B5EF4-FFF2-40B4-BE49-F238E27FC236}">
                <a16:creationId xmlns:a16="http://schemas.microsoft.com/office/drawing/2014/main" id="{A332CADA-2DF4-493E-8520-84E87FACF1ED}"/>
              </a:ext>
            </a:extLst>
          </p:cNvPr>
          <p:cNvPicPr>
            <a:picLocks noChangeAspect="1"/>
          </p:cNvPicPr>
          <p:nvPr/>
        </p:nvPicPr>
        <p:blipFill>
          <a:blip r:embed="rId3"/>
          <a:stretch>
            <a:fillRect/>
          </a:stretch>
        </p:blipFill>
        <p:spPr>
          <a:xfrm>
            <a:off x="964207" y="1113625"/>
            <a:ext cx="6344220" cy="3654504"/>
          </a:xfrm>
          <a:prstGeom prst="rect">
            <a:avLst/>
          </a:prstGeom>
        </p:spPr>
      </p:pic>
    </p:spTree>
    <p:extLst>
      <p:ext uri="{BB962C8B-B14F-4D97-AF65-F5344CB8AC3E}">
        <p14:creationId xmlns:p14="http://schemas.microsoft.com/office/powerpoint/2010/main" val="429288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What is Docker?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97997" y="1017589"/>
            <a:ext cx="8348006" cy="1021883"/>
          </a:xfrm>
          <a:prstGeom prst="rect">
            <a:avLst/>
          </a:prstGeom>
        </p:spPr>
        <p:txBody>
          <a:bodyPr wrap="square">
            <a:spAutoFit/>
          </a:bodyPr>
          <a:lstStyle/>
          <a:p>
            <a:pPr>
              <a:lnSpc>
                <a:spcPct val="150000"/>
              </a:lnSpc>
            </a:pPr>
            <a:r>
              <a:rPr lang="en-US" dirty="0">
                <a:latin typeface="+mj-lt"/>
              </a:rPr>
              <a:t>Docker is a company that provides software (also called Docker) that allows users to build, run and manage containers.</a:t>
            </a:r>
            <a:r>
              <a:rPr lang="en-US" dirty="0">
                <a:solidFill>
                  <a:srgbClr val="292929"/>
                </a:solidFill>
                <a:latin typeface="+mj-lt"/>
              </a:rPr>
              <a:t> While Docker’s container are the most common, there are other less famous </a:t>
            </a:r>
            <a:r>
              <a:rPr lang="en-US" i="1" dirty="0">
                <a:solidFill>
                  <a:srgbClr val="292929"/>
                </a:solidFill>
                <a:latin typeface="+mj-lt"/>
              </a:rPr>
              <a:t>alternatives</a:t>
            </a:r>
            <a:r>
              <a:rPr lang="en-US" dirty="0">
                <a:solidFill>
                  <a:srgbClr val="292929"/>
                </a:solidFill>
                <a:latin typeface="+mj-lt"/>
              </a:rPr>
              <a:t> such as </a:t>
            </a:r>
            <a:r>
              <a:rPr lang="en-US" dirty="0">
                <a:latin typeface="+mj-lt"/>
                <a:hlinkClick r:id="rId3"/>
              </a:rPr>
              <a:t>LXD</a:t>
            </a:r>
            <a:r>
              <a:rPr lang="en-US" dirty="0">
                <a:solidFill>
                  <a:srgbClr val="292929"/>
                </a:solidFill>
                <a:latin typeface="+mj-lt"/>
              </a:rPr>
              <a:t> and </a:t>
            </a:r>
            <a:r>
              <a:rPr lang="en-US" dirty="0">
                <a:latin typeface="+mj-lt"/>
                <a:hlinkClick r:id="rId4"/>
              </a:rPr>
              <a:t>LXC</a:t>
            </a:r>
            <a:r>
              <a:rPr lang="en-US" dirty="0">
                <a:solidFill>
                  <a:srgbClr val="292929"/>
                </a:solidFill>
                <a:latin typeface="+mj-lt"/>
              </a:rPr>
              <a:t> that provides container solution.</a:t>
            </a:r>
            <a:endParaRPr lang="en-CA" dirty="0">
              <a:latin typeface="+mj-lt"/>
            </a:endParaRPr>
          </a:p>
        </p:txBody>
      </p:sp>
      <p:pic>
        <p:nvPicPr>
          <p:cNvPr id="7" name="Picture 6">
            <a:extLst>
              <a:ext uri="{FF2B5EF4-FFF2-40B4-BE49-F238E27FC236}">
                <a16:creationId xmlns:a16="http://schemas.microsoft.com/office/drawing/2014/main" id="{204EBE26-CCB4-4C1F-A6AB-5D992B69F25D}"/>
              </a:ext>
            </a:extLst>
          </p:cNvPr>
          <p:cNvPicPr>
            <a:picLocks noChangeAspect="1"/>
          </p:cNvPicPr>
          <p:nvPr/>
        </p:nvPicPr>
        <p:blipFill>
          <a:blip r:embed="rId5"/>
          <a:stretch>
            <a:fillRect/>
          </a:stretch>
        </p:blipFill>
        <p:spPr>
          <a:xfrm>
            <a:off x="3440768" y="2596727"/>
            <a:ext cx="1950889" cy="861135"/>
          </a:xfrm>
          <a:prstGeom prst="rect">
            <a:avLst/>
          </a:prstGeom>
        </p:spPr>
      </p:pic>
    </p:spTree>
    <p:extLst>
      <p:ext uri="{BB962C8B-B14F-4D97-AF65-F5344CB8AC3E}">
        <p14:creationId xmlns:p14="http://schemas.microsoft.com/office/powerpoint/2010/main" val="3878364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Flask</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28570" y="1017589"/>
            <a:ext cx="8348006" cy="1021883"/>
          </a:xfrm>
          <a:prstGeom prst="rect">
            <a:avLst/>
          </a:prstGeom>
        </p:spPr>
        <p:txBody>
          <a:bodyPr wrap="square">
            <a:spAutoFit/>
          </a:bodyPr>
          <a:lstStyle/>
          <a:p>
            <a:pPr>
              <a:lnSpc>
                <a:spcPct val="150000"/>
              </a:lnSpc>
            </a:pPr>
            <a:r>
              <a:rPr lang="en-US" dirty="0">
                <a:latin typeface="+mj-lt"/>
              </a:rPr>
              <a:t>Flask is a web framework. This means flask provides you with tools, libraries and technologies that allow you to build a web application. This web application can be some web pages, a blog, a wiki or go as big as a web-based calendar application or a commercial website.</a:t>
            </a:r>
            <a:endParaRPr lang="en-CA" dirty="0">
              <a:latin typeface="+mj-lt"/>
            </a:endParaRPr>
          </a:p>
        </p:txBody>
      </p:sp>
      <p:pic>
        <p:nvPicPr>
          <p:cNvPr id="6" name="Picture 5" descr="A close up of a logo&#10;&#10;Description automatically generated">
            <a:extLst>
              <a:ext uri="{FF2B5EF4-FFF2-40B4-BE49-F238E27FC236}">
                <a16:creationId xmlns:a16="http://schemas.microsoft.com/office/drawing/2014/main" id="{519F84DB-A38C-4637-9A56-6181FABB639F}"/>
              </a:ext>
            </a:extLst>
          </p:cNvPr>
          <p:cNvPicPr>
            <a:picLocks noChangeAspect="1"/>
          </p:cNvPicPr>
          <p:nvPr/>
        </p:nvPicPr>
        <p:blipFill>
          <a:blip r:embed="rId3"/>
          <a:stretch>
            <a:fillRect/>
          </a:stretch>
        </p:blipFill>
        <p:spPr>
          <a:xfrm>
            <a:off x="2997200" y="2330546"/>
            <a:ext cx="3010747" cy="1505374"/>
          </a:xfrm>
          <a:prstGeom prst="rect">
            <a:avLst/>
          </a:prstGeom>
        </p:spPr>
      </p:pic>
    </p:spTree>
    <p:extLst>
      <p:ext uri="{BB962C8B-B14F-4D97-AF65-F5344CB8AC3E}">
        <p14:creationId xmlns:p14="http://schemas.microsoft.com/office/powerpoint/2010/main" val="3524704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Demo 2 – Docker + Deployment</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Picture 4">
            <a:hlinkClick r:id="rId3"/>
            <a:extLst>
              <a:ext uri="{FF2B5EF4-FFF2-40B4-BE49-F238E27FC236}">
                <a16:creationId xmlns:a16="http://schemas.microsoft.com/office/drawing/2014/main" id="{41A6739D-498D-4E45-83ED-21F2754B512C}"/>
              </a:ext>
            </a:extLst>
          </p:cNvPr>
          <p:cNvPicPr>
            <a:picLocks noChangeAspect="1"/>
          </p:cNvPicPr>
          <p:nvPr/>
        </p:nvPicPr>
        <p:blipFill>
          <a:blip r:embed="rId4"/>
          <a:stretch>
            <a:fillRect/>
          </a:stretch>
        </p:blipFill>
        <p:spPr>
          <a:xfrm>
            <a:off x="1380227" y="1025171"/>
            <a:ext cx="5487933" cy="2961413"/>
          </a:xfrm>
          <a:prstGeom prst="rect">
            <a:avLst/>
          </a:prstGeom>
        </p:spPr>
      </p:pic>
      <p:sp>
        <p:nvSpPr>
          <p:cNvPr id="6" name="Rectangle 5">
            <a:extLst>
              <a:ext uri="{FF2B5EF4-FFF2-40B4-BE49-F238E27FC236}">
                <a16:creationId xmlns:a16="http://schemas.microsoft.com/office/drawing/2014/main" id="{70AEBB3D-4B9D-4822-BB26-434626D9D0AD}"/>
              </a:ext>
            </a:extLst>
          </p:cNvPr>
          <p:cNvSpPr/>
          <p:nvPr/>
        </p:nvSpPr>
        <p:spPr>
          <a:xfrm>
            <a:off x="2157306" y="4118329"/>
            <a:ext cx="4572000" cy="738664"/>
          </a:xfrm>
          <a:prstGeom prst="rect">
            <a:avLst/>
          </a:prstGeom>
        </p:spPr>
        <p:txBody>
          <a:bodyPr>
            <a:spAutoFit/>
          </a:bodyPr>
          <a:lstStyle/>
          <a:p>
            <a:r>
              <a:rPr lang="en-CA" dirty="0">
                <a:hlinkClick r:id="rId3"/>
              </a:rPr>
              <a:t>https://towardsdatascience.com/deploy-machine-learning-pipeline-on-cloud-using-docker-container-bec64458dc01</a:t>
            </a:r>
            <a:endParaRPr lang="en-CA" dirty="0"/>
          </a:p>
        </p:txBody>
      </p:sp>
    </p:spTree>
    <p:extLst>
      <p:ext uri="{BB962C8B-B14F-4D97-AF65-F5344CB8AC3E}">
        <p14:creationId xmlns:p14="http://schemas.microsoft.com/office/powerpoint/2010/main" val="300262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Install Docker Desktop for Windows</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7" name="Picture 6">
            <a:extLst>
              <a:ext uri="{FF2B5EF4-FFF2-40B4-BE49-F238E27FC236}">
                <a16:creationId xmlns:a16="http://schemas.microsoft.com/office/drawing/2014/main" id="{EE49B036-E3BA-479A-885D-A5C5D576DC36}"/>
              </a:ext>
            </a:extLst>
          </p:cNvPr>
          <p:cNvPicPr>
            <a:picLocks noChangeAspect="1"/>
          </p:cNvPicPr>
          <p:nvPr/>
        </p:nvPicPr>
        <p:blipFill>
          <a:blip r:embed="rId3"/>
          <a:stretch>
            <a:fillRect/>
          </a:stretch>
        </p:blipFill>
        <p:spPr>
          <a:xfrm>
            <a:off x="1168534" y="931157"/>
            <a:ext cx="6698560" cy="2126164"/>
          </a:xfrm>
          <a:prstGeom prst="rect">
            <a:avLst/>
          </a:prstGeom>
        </p:spPr>
      </p:pic>
      <p:sp>
        <p:nvSpPr>
          <p:cNvPr id="8" name="Rectangle 7">
            <a:extLst>
              <a:ext uri="{FF2B5EF4-FFF2-40B4-BE49-F238E27FC236}">
                <a16:creationId xmlns:a16="http://schemas.microsoft.com/office/drawing/2014/main" id="{CD2955AC-D46F-48F0-8AB2-DDB9873773CA}"/>
              </a:ext>
            </a:extLst>
          </p:cNvPr>
          <p:cNvSpPr/>
          <p:nvPr/>
        </p:nvSpPr>
        <p:spPr>
          <a:xfrm>
            <a:off x="1574379" y="3031276"/>
            <a:ext cx="6011333" cy="307777"/>
          </a:xfrm>
          <a:prstGeom prst="rect">
            <a:avLst/>
          </a:prstGeom>
        </p:spPr>
        <p:txBody>
          <a:bodyPr wrap="square">
            <a:spAutoFit/>
          </a:bodyPr>
          <a:lstStyle/>
          <a:p>
            <a:r>
              <a:rPr lang="en-CA" dirty="0">
                <a:latin typeface="medium-content-sans-serif-font"/>
                <a:hlinkClick r:id="rId4"/>
              </a:rPr>
              <a:t>https://hub.docker.com/editions/community/docker-ce-desktop-windows/</a:t>
            </a:r>
            <a:endParaRPr lang="en-CA" dirty="0"/>
          </a:p>
        </p:txBody>
      </p:sp>
      <p:sp>
        <p:nvSpPr>
          <p:cNvPr id="10" name="Rectangle 9">
            <a:extLst>
              <a:ext uri="{FF2B5EF4-FFF2-40B4-BE49-F238E27FC236}">
                <a16:creationId xmlns:a16="http://schemas.microsoft.com/office/drawing/2014/main" id="{31200A9B-DC94-4764-A5B7-9C3113ADC9CC}"/>
              </a:ext>
            </a:extLst>
          </p:cNvPr>
          <p:cNvSpPr/>
          <p:nvPr/>
        </p:nvSpPr>
        <p:spPr>
          <a:xfrm>
            <a:off x="1039840" y="3899304"/>
            <a:ext cx="7196667" cy="307777"/>
          </a:xfrm>
          <a:prstGeom prst="rect">
            <a:avLst/>
          </a:prstGeom>
        </p:spPr>
        <p:txBody>
          <a:bodyPr wrap="square">
            <a:spAutoFit/>
          </a:bodyPr>
          <a:lstStyle/>
          <a:p>
            <a:r>
              <a:rPr lang="en-CA" dirty="0"/>
              <a:t>For Windows Home : </a:t>
            </a:r>
            <a:r>
              <a:rPr lang="en-CA" dirty="0">
                <a:hlinkClick r:id="rId5"/>
              </a:rPr>
              <a:t>https://docs.docker.com/docker-for-windows/install-windows-home/</a:t>
            </a:r>
            <a:endParaRPr lang="en-CA" dirty="0"/>
          </a:p>
        </p:txBody>
      </p:sp>
    </p:spTree>
    <p:extLst>
      <p:ext uri="{BB962C8B-B14F-4D97-AF65-F5344CB8AC3E}">
        <p14:creationId xmlns:p14="http://schemas.microsoft.com/office/powerpoint/2010/main" val="402260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Create Container Registry</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Picture 4">
            <a:extLst>
              <a:ext uri="{FF2B5EF4-FFF2-40B4-BE49-F238E27FC236}">
                <a16:creationId xmlns:a16="http://schemas.microsoft.com/office/drawing/2014/main" id="{7F904591-6053-477C-B57E-5EDD4AB0FB25}"/>
              </a:ext>
            </a:extLst>
          </p:cNvPr>
          <p:cNvPicPr>
            <a:picLocks noChangeAspect="1"/>
          </p:cNvPicPr>
          <p:nvPr/>
        </p:nvPicPr>
        <p:blipFill>
          <a:blip r:embed="rId3"/>
          <a:stretch>
            <a:fillRect/>
          </a:stretch>
        </p:blipFill>
        <p:spPr>
          <a:xfrm>
            <a:off x="511483" y="1029819"/>
            <a:ext cx="7552074" cy="3490262"/>
          </a:xfrm>
          <a:prstGeom prst="rect">
            <a:avLst/>
          </a:prstGeom>
        </p:spPr>
      </p:pic>
    </p:spTree>
    <p:extLst>
      <p:ext uri="{BB962C8B-B14F-4D97-AF65-F5344CB8AC3E}">
        <p14:creationId xmlns:p14="http://schemas.microsoft.com/office/powerpoint/2010/main" val="2350342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Build Docker Image</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618E7EFC-962A-4884-89A2-0E81FC97CCCE}"/>
              </a:ext>
            </a:extLst>
          </p:cNvPr>
          <p:cNvSpPr/>
          <p:nvPr/>
        </p:nvSpPr>
        <p:spPr>
          <a:xfrm>
            <a:off x="311700" y="1007448"/>
            <a:ext cx="7528559" cy="2462213"/>
          </a:xfrm>
          <a:prstGeom prst="rect">
            <a:avLst/>
          </a:prstGeom>
        </p:spPr>
        <p:txBody>
          <a:bodyPr wrap="square">
            <a:spAutoFit/>
          </a:bodyPr>
          <a:lstStyle/>
          <a:p>
            <a:r>
              <a:rPr lang="en-CA" b="1" dirty="0">
                <a:highlight>
                  <a:srgbClr val="FFFF00"/>
                </a:highlight>
              </a:rPr>
              <a:t># build docker image</a:t>
            </a:r>
          </a:p>
          <a:p>
            <a:r>
              <a:rPr lang="en-CA" dirty="0"/>
              <a:t>docker build -t tdbank.azurecr.io/</a:t>
            </a:r>
            <a:r>
              <a:rPr lang="en-CA" dirty="0" err="1"/>
              <a:t>pycaret-insurance:latest</a:t>
            </a:r>
            <a:r>
              <a:rPr lang="en-CA" dirty="0"/>
              <a:t> .</a:t>
            </a:r>
          </a:p>
          <a:p>
            <a:endParaRPr lang="en-CA" dirty="0"/>
          </a:p>
          <a:p>
            <a:r>
              <a:rPr lang="en-CA" b="1" dirty="0">
                <a:highlight>
                  <a:srgbClr val="FFFF00"/>
                </a:highlight>
              </a:rPr>
              <a:t>#run container locally</a:t>
            </a:r>
          </a:p>
          <a:p>
            <a:r>
              <a:rPr lang="en-CA" dirty="0"/>
              <a:t>docker run -d -p 5000:5000 tdbank.azurecr.io/pycaret-insurance</a:t>
            </a:r>
          </a:p>
          <a:p>
            <a:endParaRPr lang="en-CA" dirty="0"/>
          </a:p>
          <a:p>
            <a:r>
              <a:rPr lang="en-CA" b="1" dirty="0">
                <a:highlight>
                  <a:srgbClr val="FFFF00"/>
                </a:highlight>
              </a:rPr>
              <a:t>#authenticate registry (one-time)</a:t>
            </a:r>
          </a:p>
          <a:p>
            <a:r>
              <a:rPr lang="en-CA" dirty="0"/>
              <a:t>docker login tdbank.azurecr.io</a:t>
            </a:r>
          </a:p>
          <a:p>
            <a:endParaRPr lang="en-CA" dirty="0"/>
          </a:p>
          <a:p>
            <a:r>
              <a:rPr lang="en-CA" b="1" dirty="0">
                <a:highlight>
                  <a:srgbClr val="FFFF00"/>
                </a:highlight>
              </a:rPr>
              <a:t>#push image to registry</a:t>
            </a:r>
          </a:p>
          <a:p>
            <a:r>
              <a:rPr lang="en-CA" dirty="0"/>
              <a:t>docker push tdbank.azurecr.io/</a:t>
            </a:r>
            <a:r>
              <a:rPr lang="en-CA" dirty="0" err="1"/>
              <a:t>pycaret-insurance:latest</a:t>
            </a:r>
            <a:endParaRPr lang="en-CA" dirty="0"/>
          </a:p>
        </p:txBody>
      </p:sp>
    </p:spTree>
    <p:extLst>
      <p:ext uri="{BB962C8B-B14F-4D97-AF65-F5344CB8AC3E}">
        <p14:creationId xmlns:p14="http://schemas.microsoft.com/office/powerpoint/2010/main" val="51295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a:t>
            </a:r>
            <a:endParaRPr dirty="0"/>
          </a:p>
        </p:txBody>
      </p:sp>
      <p:sp>
        <p:nvSpPr>
          <p:cNvPr id="221" name="Google Shape;22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Questions?</a:t>
            </a:r>
            <a:endParaRPr/>
          </a:p>
        </p:txBody>
      </p:sp>
      <p:pic>
        <p:nvPicPr>
          <p:cNvPr id="4" name="Google Shape;150;p23">
            <a:extLst>
              <a:ext uri="{FF2B5EF4-FFF2-40B4-BE49-F238E27FC236}">
                <a16:creationId xmlns:a16="http://schemas.microsoft.com/office/drawing/2014/main" id="{988ACAF2-62A0-44A0-9C0F-9B93F08FAEDE}"/>
              </a:ext>
            </a:extLst>
          </p:cNvPr>
          <p:cNvPicPr preferRelativeResize="0"/>
          <p:nvPr/>
        </p:nvPicPr>
        <p:blipFill>
          <a:blip r:embed="rId3">
            <a:alphaModFix/>
          </a:blip>
          <a:stretch>
            <a:fillRect/>
          </a:stretch>
        </p:blipFill>
        <p:spPr>
          <a:xfrm>
            <a:off x="7585712" y="127725"/>
            <a:ext cx="1415413" cy="17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904036" cy="628068"/>
          </a:xfrm>
        </p:spPr>
        <p:txBody>
          <a:bodyPr/>
          <a:lstStyle/>
          <a:p>
            <a:pPr algn="l"/>
            <a:r>
              <a:rPr lang="en-CA" sz="2800" dirty="0"/>
              <a:t>Important Links</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2739211"/>
          </a:xfrm>
          <a:prstGeom prst="rect">
            <a:avLst/>
          </a:prstGeom>
          <a:noFill/>
        </p:spPr>
        <p:txBody>
          <a:bodyPr wrap="square" rtlCol="0">
            <a:spAutoFit/>
          </a:bodyPr>
          <a:lstStyle/>
          <a:p>
            <a:pPr marL="285750" indent="-285750">
              <a:buFont typeface="Arial" panose="020B0604020202020204" pitchFamily="34" charset="0"/>
              <a:buChar char="•"/>
            </a:pPr>
            <a:r>
              <a:rPr lang="en-CA" dirty="0"/>
              <a:t>Official : </a:t>
            </a:r>
            <a:r>
              <a:rPr lang="en-CA" dirty="0">
                <a:hlinkClick r:id="rId2"/>
              </a:rPr>
              <a:t>https://www.pycaret.org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PyCaret GitHub : </a:t>
            </a:r>
            <a:r>
              <a:rPr lang="en-CA" dirty="0">
                <a:hlinkClick r:id="rId3"/>
              </a:rPr>
              <a:t>https://www.github.com/pycaret/pycaret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LinkedIn : </a:t>
            </a:r>
            <a:r>
              <a:rPr lang="en-CA" dirty="0">
                <a:hlinkClick r:id="rId4"/>
              </a:rPr>
              <a:t>https://www.linkedin.com/company/pycaret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YouTube : </a:t>
            </a:r>
            <a:r>
              <a:rPr lang="en-CA" dirty="0">
                <a:hlinkClick r:id="rId5"/>
              </a:rPr>
              <a:t>https://www.youtube.com/channel/UCxA1YTYJ9BEeo50lxyI_B3g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Medium : </a:t>
            </a:r>
            <a:r>
              <a:rPr lang="en-CA" dirty="0">
                <a:hlinkClick r:id="rId6"/>
              </a:rPr>
              <a:t>https://medium.com/@moez_62905/</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z="1200" dirty="0">
                <a:highlight>
                  <a:srgbClr val="FFFF00"/>
                </a:highlight>
              </a:rPr>
              <a:t>Today’s Presentation and Demo : </a:t>
            </a:r>
            <a:r>
              <a:rPr lang="en-CA" sz="1200" dirty="0">
                <a:highlight>
                  <a:srgbClr val="FFFF00"/>
                </a:highlight>
                <a:hlinkClick r:id="rId7"/>
              </a:rPr>
              <a:t>https://www.github.com/pycaret/pycaret-demo-td</a:t>
            </a:r>
            <a:endParaRPr lang="en-CA" dirty="0"/>
          </a:p>
          <a:p>
            <a:endParaRPr lang="en-CA" sz="1800" dirty="0"/>
          </a:p>
        </p:txBody>
      </p:sp>
      <p:sp>
        <p:nvSpPr>
          <p:cNvPr id="16" name="Rectangle 15">
            <a:extLst>
              <a:ext uri="{FF2B5EF4-FFF2-40B4-BE49-F238E27FC236}">
                <a16:creationId xmlns:a16="http://schemas.microsoft.com/office/drawing/2014/main" id="{BF499159-91A5-49B4-A96B-65376CC4751D}"/>
              </a:ext>
            </a:extLst>
          </p:cNvPr>
          <p:cNvSpPr/>
          <p:nvPr/>
        </p:nvSpPr>
        <p:spPr>
          <a:xfrm>
            <a:off x="403038" y="4188993"/>
            <a:ext cx="4083169" cy="307777"/>
          </a:xfrm>
          <a:prstGeom prst="rect">
            <a:avLst/>
          </a:prstGeom>
        </p:spPr>
        <p:txBody>
          <a:bodyPr wrap="none">
            <a:spAutoFit/>
          </a:bodyPr>
          <a:lstStyle/>
          <a:p>
            <a:pPr lvl="0">
              <a:spcBef>
                <a:spcPts val="1600"/>
              </a:spcBef>
              <a:buClr>
                <a:schemeClr val="dk1"/>
              </a:buClr>
              <a:buSzPts val="1100"/>
            </a:pPr>
            <a:r>
              <a:rPr lang="en-US" dirty="0"/>
              <a:t>Follow hashtag </a:t>
            </a:r>
            <a:r>
              <a:rPr lang="en-US" b="1" dirty="0"/>
              <a:t>#pycaret </a:t>
            </a:r>
            <a:r>
              <a:rPr lang="en-US" dirty="0"/>
              <a:t>on LinkedIn and Twitter</a:t>
            </a:r>
          </a:p>
        </p:txBody>
      </p:sp>
      <p:pic>
        <p:nvPicPr>
          <p:cNvPr id="6" name="Google Shape;150;p23">
            <a:extLst>
              <a:ext uri="{FF2B5EF4-FFF2-40B4-BE49-F238E27FC236}">
                <a16:creationId xmlns:a16="http://schemas.microsoft.com/office/drawing/2014/main" id="{71BFC3B8-A52B-4917-B715-C998CED7B625}"/>
              </a:ext>
            </a:extLst>
          </p:cNvPr>
          <p:cNvPicPr preferRelativeResize="0"/>
          <p:nvPr/>
        </p:nvPicPr>
        <p:blipFill>
          <a:blip r:embed="rId8">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8918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726236" cy="628068"/>
          </a:xfrm>
        </p:spPr>
        <p:txBody>
          <a:bodyPr/>
          <a:lstStyle/>
          <a:p>
            <a:pPr algn="l"/>
            <a:r>
              <a:rPr lang="en-CA" sz="2800" dirty="0"/>
              <a:t>Agenda</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2462213"/>
          </a:xfrm>
          <a:prstGeom prst="rect">
            <a:avLst/>
          </a:prstGeom>
          <a:noFill/>
        </p:spPr>
        <p:txBody>
          <a:bodyPr wrap="square" rtlCol="0">
            <a:spAutoFit/>
          </a:bodyPr>
          <a:lstStyle/>
          <a:p>
            <a:pPr marL="285750" indent="-285750">
              <a:buFont typeface="Arial" panose="020B0604020202020204" pitchFamily="34" charset="0"/>
              <a:buChar char="•"/>
            </a:pPr>
            <a:r>
              <a:rPr lang="en-CA" dirty="0"/>
              <a:t>What is PyCaret?</a:t>
            </a:r>
          </a:p>
          <a:p>
            <a:endParaRPr lang="en-CA" dirty="0"/>
          </a:p>
          <a:p>
            <a:pPr marL="285750" indent="-285750">
              <a:buFont typeface="Arial" panose="020B0604020202020204" pitchFamily="34" charset="0"/>
              <a:buChar char="•"/>
            </a:pPr>
            <a:r>
              <a:rPr lang="en-CA" dirty="0"/>
              <a:t>Demo</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highlight>
                  <a:srgbClr val="FFFF00"/>
                </a:highlight>
              </a:rPr>
              <a:t>Use-case: Insurance Charges Prediction</a:t>
            </a:r>
          </a:p>
          <a:p>
            <a:r>
              <a:rPr lang="en-CA" dirty="0"/>
              <a:t>	</a:t>
            </a:r>
            <a:r>
              <a:rPr lang="en-CA" dirty="0">
                <a:sym typeface="Wingdings" panose="05000000000000000000" pitchFamily="2" charset="2"/>
              </a:rPr>
              <a:t></a:t>
            </a:r>
            <a:r>
              <a:rPr lang="en-CA" dirty="0"/>
              <a:t> Develop machine learning pipeline using PyCaret</a:t>
            </a:r>
          </a:p>
          <a:p>
            <a:r>
              <a:rPr lang="en-CA" dirty="0"/>
              <a:t>	</a:t>
            </a:r>
            <a:r>
              <a:rPr lang="en-CA" dirty="0">
                <a:sym typeface="Wingdings" panose="05000000000000000000" pitchFamily="2" charset="2"/>
              </a:rPr>
              <a:t></a:t>
            </a:r>
            <a:r>
              <a:rPr lang="en-CA" dirty="0"/>
              <a:t> Build web service and front-end using Flask</a:t>
            </a:r>
          </a:p>
          <a:p>
            <a:r>
              <a:rPr lang="en-CA" dirty="0"/>
              <a:t>	</a:t>
            </a:r>
            <a:r>
              <a:rPr lang="en-CA" dirty="0">
                <a:sym typeface="Wingdings" panose="05000000000000000000" pitchFamily="2" charset="2"/>
              </a:rPr>
              <a:t></a:t>
            </a:r>
            <a:r>
              <a:rPr lang="en-CA" dirty="0"/>
              <a:t> Containerize it using Docker</a:t>
            </a:r>
          </a:p>
          <a:p>
            <a:r>
              <a:rPr lang="en-CA" dirty="0"/>
              <a:t>	</a:t>
            </a:r>
            <a:r>
              <a:rPr lang="en-CA" dirty="0">
                <a:sym typeface="Wingdings" panose="05000000000000000000" pitchFamily="2" charset="2"/>
              </a:rPr>
              <a:t></a:t>
            </a:r>
            <a:r>
              <a:rPr lang="en-CA" dirty="0"/>
              <a:t> Deploy it as a web service on Microsoft Azure</a:t>
            </a:r>
          </a:p>
          <a:p>
            <a:endParaRPr lang="en-CA" dirty="0"/>
          </a:p>
          <a:p>
            <a:pPr marL="285750" indent="-285750">
              <a:buFont typeface="Arial" panose="020B0604020202020204" pitchFamily="34" charset="0"/>
              <a:buChar char="•"/>
            </a:pPr>
            <a:r>
              <a:rPr lang="en-CA" dirty="0"/>
              <a:t>Questions?</a:t>
            </a:r>
          </a:p>
        </p:txBody>
      </p:sp>
      <p:pic>
        <p:nvPicPr>
          <p:cNvPr id="6" name="Google Shape;150;p23">
            <a:extLst>
              <a:ext uri="{FF2B5EF4-FFF2-40B4-BE49-F238E27FC236}">
                <a16:creationId xmlns:a16="http://schemas.microsoft.com/office/drawing/2014/main" id="{7B087197-7776-424E-82C2-8CD0AF7B4646}"/>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71925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a:t>
            </a:r>
          </a:p>
        </p:txBody>
      </p:sp>
      <p:pic>
        <p:nvPicPr>
          <p:cNvPr id="3" name="Picture 2">
            <a:extLst>
              <a:ext uri="{FF2B5EF4-FFF2-40B4-BE49-F238E27FC236}">
                <a16:creationId xmlns:a16="http://schemas.microsoft.com/office/drawing/2014/main" id="{C9EF2063-3F6F-4622-847F-CEEBE6743DC9}"/>
              </a:ext>
            </a:extLst>
          </p:cNvPr>
          <p:cNvPicPr>
            <a:picLocks noChangeAspect="1"/>
          </p:cNvPicPr>
          <p:nvPr/>
        </p:nvPicPr>
        <p:blipFill>
          <a:blip r:embed="rId2"/>
          <a:stretch>
            <a:fillRect/>
          </a:stretch>
        </p:blipFill>
        <p:spPr>
          <a:xfrm>
            <a:off x="283126" y="1138967"/>
            <a:ext cx="4067418" cy="2831746"/>
          </a:xfrm>
          <a:prstGeom prst="rect">
            <a:avLst/>
          </a:prstGeom>
        </p:spPr>
      </p:pic>
      <p:pic>
        <p:nvPicPr>
          <p:cNvPr id="4" name="Picture 3">
            <a:extLst>
              <a:ext uri="{FF2B5EF4-FFF2-40B4-BE49-F238E27FC236}">
                <a16:creationId xmlns:a16="http://schemas.microsoft.com/office/drawing/2014/main" id="{77A3A1F9-8EDC-4036-80B6-A693F9A605BE}"/>
              </a:ext>
            </a:extLst>
          </p:cNvPr>
          <p:cNvPicPr>
            <a:picLocks noChangeAspect="1"/>
          </p:cNvPicPr>
          <p:nvPr/>
        </p:nvPicPr>
        <p:blipFill>
          <a:blip r:embed="rId3"/>
          <a:stretch>
            <a:fillRect/>
          </a:stretch>
        </p:blipFill>
        <p:spPr>
          <a:xfrm>
            <a:off x="4458820" y="1138967"/>
            <a:ext cx="4352047" cy="2860927"/>
          </a:xfrm>
          <a:prstGeom prst="rect">
            <a:avLst/>
          </a:prstGeom>
        </p:spPr>
      </p:pic>
      <p:sp>
        <p:nvSpPr>
          <p:cNvPr id="5" name="Rectangle 4">
            <a:extLst>
              <a:ext uri="{FF2B5EF4-FFF2-40B4-BE49-F238E27FC236}">
                <a16:creationId xmlns:a16="http://schemas.microsoft.com/office/drawing/2014/main" id="{7B485CE1-1800-476C-AB26-796350A8F32F}"/>
              </a:ext>
            </a:extLst>
          </p:cNvPr>
          <p:cNvSpPr/>
          <p:nvPr/>
        </p:nvSpPr>
        <p:spPr>
          <a:xfrm>
            <a:off x="211688" y="4052650"/>
            <a:ext cx="4067418" cy="738664"/>
          </a:xfrm>
          <a:prstGeom prst="rect">
            <a:avLst/>
          </a:prstGeom>
        </p:spPr>
        <p:txBody>
          <a:bodyPr wrap="square">
            <a:spAutoFit/>
          </a:bodyPr>
          <a:lstStyle/>
          <a:p>
            <a:r>
              <a:rPr lang="en-CA" dirty="0">
                <a:hlinkClick r:id="rId4"/>
              </a:rPr>
              <a:t>https://towardsdatascience.com/deploy-machine-learning-model-on-google-kubernetes-engine-94daac85108b</a:t>
            </a:r>
            <a:endParaRPr lang="en-CA" dirty="0"/>
          </a:p>
        </p:txBody>
      </p:sp>
      <p:sp>
        <p:nvSpPr>
          <p:cNvPr id="6" name="Rectangle 5">
            <a:extLst>
              <a:ext uri="{FF2B5EF4-FFF2-40B4-BE49-F238E27FC236}">
                <a16:creationId xmlns:a16="http://schemas.microsoft.com/office/drawing/2014/main" id="{F10CB277-C75F-4748-A9E3-F9183F905B63}"/>
              </a:ext>
            </a:extLst>
          </p:cNvPr>
          <p:cNvSpPr/>
          <p:nvPr/>
        </p:nvSpPr>
        <p:spPr>
          <a:xfrm>
            <a:off x="4396030" y="4052650"/>
            <a:ext cx="4414837" cy="523220"/>
          </a:xfrm>
          <a:prstGeom prst="rect">
            <a:avLst/>
          </a:prstGeom>
        </p:spPr>
        <p:txBody>
          <a:bodyPr wrap="square">
            <a:spAutoFit/>
          </a:bodyPr>
          <a:lstStyle/>
          <a:p>
            <a:r>
              <a:rPr lang="en-CA" dirty="0">
                <a:hlinkClick r:id="rId5"/>
              </a:rPr>
              <a:t>https://towardsdatascience.com/how-to-implement-clustering-in-power-bi-using-pycaret-4b5e34b1405b</a:t>
            </a:r>
            <a:endParaRPr lang="en-CA" dirty="0"/>
          </a:p>
        </p:txBody>
      </p:sp>
      <p:pic>
        <p:nvPicPr>
          <p:cNvPr id="9" name="Google Shape;150;p23">
            <a:extLst>
              <a:ext uri="{FF2B5EF4-FFF2-40B4-BE49-F238E27FC236}">
                <a16:creationId xmlns:a16="http://schemas.microsoft.com/office/drawing/2014/main" id="{307896C6-572E-48B9-9040-D31E9E89240E}"/>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16565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 (cont.)</a:t>
            </a:r>
          </a:p>
        </p:txBody>
      </p:sp>
      <p:pic>
        <p:nvPicPr>
          <p:cNvPr id="7" name="Picture 6">
            <a:extLst>
              <a:ext uri="{FF2B5EF4-FFF2-40B4-BE49-F238E27FC236}">
                <a16:creationId xmlns:a16="http://schemas.microsoft.com/office/drawing/2014/main" id="{426F997D-4E72-463C-9248-C2ED40A5DA0A}"/>
              </a:ext>
            </a:extLst>
          </p:cNvPr>
          <p:cNvPicPr>
            <a:picLocks noChangeAspect="1"/>
          </p:cNvPicPr>
          <p:nvPr/>
        </p:nvPicPr>
        <p:blipFill>
          <a:blip r:embed="rId2"/>
          <a:stretch>
            <a:fillRect/>
          </a:stretch>
        </p:blipFill>
        <p:spPr>
          <a:xfrm>
            <a:off x="154538" y="995969"/>
            <a:ext cx="4174650" cy="2947381"/>
          </a:xfrm>
          <a:prstGeom prst="rect">
            <a:avLst/>
          </a:prstGeom>
        </p:spPr>
      </p:pic>
      <p:sp>
        <p:nvSpPr>
          <p:cNvPr id="8" name="Rectangle 7">
            <a:extLst>
              <a:ext uri="{FF2B5EF4-FFF2-40B4-BE49-F238E27FC236}">
                <a16:creationId xmlns:a16="http://schemas.microsoft.com/office/drawing/2014/main" id="{D88B6B06-CF93-496C-9BC7-157966B09EBB}"/>
              </a:ext>
            </a:extLst>
          </p:cNvPr>
          <p:cNvSpPr/>
          <p:nvPr/>
        </p:nvSpPr>
        <p:spPr>
          <a:xfrm>
            <a:off x="211688" y="4052650"/>
            <a:ext cx="4067418" cy="738664"/>
          </a:xfrm>
          <a:prstGeom prst="rect">
            <a:avLst/>
          </a:prstGeom>
        </p:spPr>
        <p:txBody>
          <a:bodyPr wrap="square">
            <a:spAutoFit/>
          </a:bodyPr>
          <a:lstStyle/>
          <a:p>
            <a:r>
              <a:rPr lang="en-CA" dirty="0">
                <a:hlinkClick r:id="rId3"/>
              </a:rPr>
              <a:t>https://towardsdatascience.com/build-your-first-anomaly-detector-in-power-bi-using-pycaret-2b41b363244e</a:t>
            </a:r>
            <a:endParaRPr lang="en-CA" dirty="0"/>
          </a:p>
        </p:txBody>
      </p:sp>
      <p:pic>
        <p:nvPicPr>
          <p:cNvPr id="9" name="Picture 8">
            <a:extLst>
              <a:ext uri="{FF2B5EF4-FFF2-40B4-BE49-F238E27FC236}">
                <a16:creationId xmlns:a16="http://schemas.microsoft.com/office/drawing/2014/main" id="{E2F0416F-F388-45EB-A269-A72F8BE8D26E}"/>
              </a:ext>
            </a:extLst>
          </p:cNvPr>
          <p:cNvPicPr>
            <a:picLocks noChangeAspect="1"/>
          </p:cNvPicPr>
          <p:nvPr/>
        </p:nvPicPr>
        <p:blipFill>
          <a:blip r:embed="rId4"/>
          <a:stretch>
            <a:fillRect/>
          </a:stretch>
        </p:blipFill>
        <p:spPr>
          <a:xfrm>
            <a:off x="4471987" y="995969"/>
            <a:ext cx="4260301" cy="2984175"/>
          </a:xfrm>
          <a:prstGeom prst="rect">
            <a:avLst/>
          </a:prstGeom>
        </p:spPr>
      </p:pic>
      <p:sp>
        <p:nvSpPr>
          <p:cNvPr id="10" name="Rectangle 9">
            <a:extLst>
              <a:ext uri="{FF2B5EF4-FFF2-40B4-BE49-F238E27FC236}">
                <a16:creationId xmlns:a16="http://schemas.microsoft.com/office/drawing/2014/main" id="{774783F3-C14E-438C-8B70-D5A147C89090}"/>
              </a:ext>
            </a:extLst>
          </p:cNvPr>
          <p:cNvSpPr/>
          <p:nvPr/>
        </p:nvSpPr>
        <p:spPr>
          <a:xfrm>
            <a:off x="4414837" y="4052650"/>
            <a:ext cx="4572000" cy="738664"/>
          </a:xfrm>
          <a:prstGeom prst="rect">
            <a:avLst/>
          </a:prstGeom>
        </p:spPr>
        <p:txBody>
          <a:bodyPr>
            <a:spAutoFit/>
          </a:bodyPr>
          <a:lstStyle/>
          <a:p>
            <a:r>
              <a:rPr lang="en-CA" dirty="0">
                <a:hlinkClick r:id="rId5"/>
              </a:rPr>
              <a:t>https://towardsdatascience.com/deploy-machine-learning-pipeline-on-cloud-using-docker-container-bec64458dc01</a:t>
            </a:r>
            <a:endParaRPr lang="en-CA" dirty="0"/>
          </a:p>
        </p:txBody>
      </p:sp>
      <p:pic>
        <p:nvPicPr>
          <p:cNvPr id="11" name="Google Shape;150;p23">
            <a:extLst>
              <a:ext uri="{FF2B5EF4-FFF2-40B4-BE49-F238E27FC236}">
                <a16:creationId xmlns:a16="http://schemas.microsoft.com/office/drawing/2014/main" id="{537360FB-C459-4D85-9120-104CA9E3C32E}"/>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95715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11672" y="295933"/>
            <a:ext cx="8960889" cy="628068"/>
          </a:xfrm>
        </p:spPr>
        <p:txBody>
          <a:bodyPr/>
          <a:lstStyle/>
          <a:p>
            <a:pPr algn="l"/>
            <a:r>
              <a:rPr lang="en-CA" dirty="0"/>
              <a:t>Resources (cont.)</a:t>
            </a:r>
          </a:p>
        </p:txBody>
      </p:sp>
      <p:pic>
        <p:nvPicPr>
          <p:cNvPr id="3" name="Picture 2">
            <a:extLst>
              <a:ext uri="{FF2B5EF4-FFF2-40B4-BE49-F238E27FC236}">
                <a16:creationId xmlns:a16="http://schemas.microsoft.com/office/drawing/2014/main" id="{D172A2A1-C9FC-4A10-8B50-0FD02DCC619F}"/>
              </a:ext>
            </a:extLst>
          </p:cNvPr>
          <p:cNvPicPr>
            <a:picLocks noChangeAspect="1"/>
          </p:cNvPicPr>
          <p:nvPr/>
        </p:nvPicPr>
        <p:blipFill>
          <a:blip r:embed="rId2"/>
          <a:stretch>
            <a:fillRect/>
          </a:stretch>
        </p:blipFill>
        <p:spPr>
          <a:xfrm>
            <a:off x="154158" y="995969"/>
            <a:ext cx="4232103" cy="2984175"/>
          </a:xfrm>
          <a:prstGeom prst="rect">
            <a:avLst/>
          </a:prstGeom>
        </p:spPr>
      </p:pic>
      <p:sp>
        <p:nvSpPr>
          <p:cNvPr id="4" name="Rectangle 3">
            <a:extLst>
              <a:ext uri="{FF2B5EF4-FFF2-40B4-BE49-F238E27FC236}">
                <a16:creationId xmlns:a16="http://schemas.microsoft.com/office/drawing/2014/main" id="{15E7E271-553D-4A68-AE56-4A3E6BFF20AF}"/>
              </a:ext>
            </a:extLst>
          </p:cNvPr>
          <p:cNvSpPr/>
          <p:nvPr/>
        </p:nvSpPr>
        <p:spPr>
          <a:xfrm>
            <a:off x="107156" y="4147531"/>
            <a:ext cx="4232103" cy="738664"/>
          </a:xfrm>
          <a:prstGeom prst="rect">
            <a:avLst/>
          </a:prstGeom>
        </p:spPr>
        <p:txBody>
          <a:bodyPr wrap="square">
            <a:spAutoFit/>
          </a:bodyPr>
          <a:lstStyle/>
          <a:p>
            <a:r>
              <a:rPr lang="en-CA" dirty="0">
                <a:hlinkClick r:id="rId3"/>
              </a:rPr>
              <a:t>https://towardsdatascience.com/build-and-deploy-your-first-machine-learning-web-app-e020db344a99</a:t>
            </a:r>
            <a:endParaRPr lang="en-CA" dirty="0"/>
          </a:p>
        </p:txBody>
      </p:sp>
      <p:pic>
        <p:nvPicPr>
          <p:cNvPr id="5" name="Picture 4">
            <a:extLst>
              <a:ext uri="{FF2B5EF4-FFF2-40B4-BE49-F238E27FC236}">
                <a16:creationId xmlns:a16="http://schemas.microsoft.com/office/drawing/2014/main" id="{2C26BB95-953F-4DE5-B601-D1D112F73566}"/>
              </a:ext>
            </a:extLst>
          </p:cNvPr>
          <p:cNvPicPr>
            <a:picLocks noChangeAspect="1"/>
          </p:cNvPicPr>
          <p:nvPr/>
        </p:nvPicPr>
        <p:blipFill>
          <a:blip r:embed="rId4"/>
          <a:stretch>
            <a:fillRect/>
          </a:stretch>
        </p:blipFill>
        <p:spPr>
          <a:xfrm>
            <a:off x="4436269" y="995969"/>
            <a:ext cx="4650581" cy="3007625"/>
          </a:xfrm>
          <a:prstGeom prst="rect">
            <a:avLst/>
          </a:prstGeom>
        </p:spPr>
      </p:pic>
      <p:sp>
        <p:nvSpPr>
          <p:cNvPr id="6" name="Rectangle 5">
            <a:extLst>
              <a:ext uri="{FF2B5EF4-FFF2-40B4-BE49-F238E27FC236}">
                <a16:creationId xmlns:a16="http://schemas.microsoft.com/office/drawing/2014/main" id="{CFC0D188-5CFD-4DF8-BE11-5E61E058FA0E}"/>
              </a:ext>
            </a:extLst>
          </p:cNvPr>
          <p:cNvSpPr/>
          <p:nvPr/>
        </p:nvSpPr>
        <p:spPr>
          <a:xfrm>
            <a:off x="4421980" y="4147531"/>
            <a:ext cx="4572000" cy="523220"/>
          </a:xfrm>
          <a:prstGeom prst="rect">
            <a:avLst/>
          </a:prstGeom>
        </p:spPr>
        <p:txBody>
          <a:bodyPr>
            <a:spAutoFit/>
          </a:bodyPr>
          <a:lstStyle/>
          <a:p>
            <a:r>
              <a:rPr lang="en-CA" dirty="0">
                <a:hlinkClick r:id="rId5"/>
              </a:rPr>
              <a:t>https://towardsdatascience.com/machine-learning-in-power-bi-using-pycaret-34307f09394a</a:t>
            </a:r>
            <a:endParaRPr lang="en-CA"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89672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 – Official Video Tutorials</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Video Tutorial</a:t>
            </a:r>
            <a:endParaRPr lang="en-US" i="1" dirty="0"/>
          </a:p>
          <a:p>
            <a:pPr marL="114300" indent="0">
              <a:buNone/>
            </a:pPr>
            <a:r>
              <a:rPr lang="en-CA" sz="1200" dirty="0">
                <a:hlinkClick r:id="rId2"/>
              </a:rPr>
              <a:t>https://www.youtube.com/watch?v=2xAgLKUN6Xs</a:t>
            </a:r>
            <a:endParaRPr lang="en-CA" sz="1200" dirty="0"/>
          </a:p>
          <a:p>
            <a:pPr marL="114300" indent="0">
              <a:buNone/>
            </a:pPr>
            <a:endParaRPr lang="en-CA" sz="1200" dirty="0"/>
          </a:p>
          <a:p>
            <a:r>
              <a:rPr lang="en-US" sz="1600" dirty="0"/>
              <a:t>Clustering in PyCaret Video Tutorial</a:t>
            </a:r>
            <a:endParaRPr lang="en-US" i="1" dirty="0"/>
          </a:p>
          <a:p>
            <a:pPr marL="114300" indent="0">
              <a:buNone/>
            </a:pPr>
            <a:r>
              <a:rPr lang="en-CA" sz="1200" dirty="0">
                <a:hlinkClick r:id="rId3"/>
              </a:rPr>
              <a:t>https://www.youtube.com/watch?v=2oxLDir7foQ</a:t>
            </a:r>
            <a:endParaRPr lang="en-CA" sz="1200" dirty="0"/>
          </a:p>
          <a:p>
            <a:pPr marL="114300" indent="0">
              <a:buNone/>
            </a:pPr>
            <a:endParaRPr lang="en-CA" sz="1200" dirty="0"/>
          </a:p>
          <a:p>
            <a:r>
              <a:rPr lang="en-US" sz="1600" dirty="0"/>
              <a:t>Anomaly Detection in PyCaret Video Tutorial</a:t>
            </a:r>
            <a:endParaRPr lang="en-US" sz="1200" i="1" dirty="0"/>
          </a:p>
          <a:p>
            <a:pPr marL="114300" indent="0">
              <a:buNone/>
            </a:pPr>
            <a:r>
              <a:rPr lang="en-CA" sz="1200" dirty="0">
                <a:hlinkClick r:id="rId4"/>
              </a:rPr>
              <a:t>https://www.youtube.com/watch?v=q0dxYDq1A40&amp;t=2s</a:t>
            </a:r>
            <a:endParaRPr lang="en-CA" sz="1200" dirty="0"/>
          </a:p>
          <a:p>
            <a:pPr marL="114300" indent="0">
              <a:buNone/>
            </a:pPr>
            <a:endParaRPr lang="en-US" dirty="0"/>
          </a:p>
          <a:p>
            <a:r>
              <a:rPr lang="en-US" sz="1600" dirty="0"/>
              <a:t>Topic Modeling in PyCaret Video Tutorial</a:t>
            </a:r>
            <a:endParaRPr lang="en-US" sz="1600" i="1" dirty="0"/>
          </a:p>
          <a:p>
            <a:pPr marL="114300" indent="0">
              <a:buNone/>
            </a:pPr>
            <a:r>
              <a:rPr lang="en-CA" sz="1200" dirty="0">
                <a:hlinkClick r:id="rId5"/>
              </a:rPr>
              <a:t>https://www.youtube.com/watch?v=G6ShuoM3T1M</a:t>
            </a:r>
            <a:endParaRPr lang="en-CA" sz="1200" dirty="0"/>
          </a:p>
          <a:p>
            <a:pPr marL="114300" indent="0">
              <a:buNone/>
            </a:pPr>
            <a:endParaRPr lang="en-CA" sz="1400" u="sng" dirty="0"/>
          </a:p>
          <a:p>
            <a:r>
              <a:rPr lang="en-US" sz="1600" dirty="0"/>
              <a:t>Association Rule Mining in PyCaret Video Tutorial</a:t>
            </a:r>
            <a:endParaRPr lang="en-US" sz="1600" i="1" dirty="0"/>
          </a:p>
          <a:p>
            <a:pPr marL="114300" indent="0">
              <a:buNone/>
            </a:pPr>
            <a:r>
              <a:rPr lang="en-CA" sz="1200" dirty="0">
                <a:hlinkClick r:id="rId6"/>
              </a:rPr>
              <a:t>https://www.youtube.com/watch?v=XYAGwts5qGw</a:t>
            </a:r>
            <a:endParaRPr lang="en-CA" sz="1400" i="1" u="sng" dirty="0"/>
          </a:p>
          <a:p>
            <a:pPr marL="114300" indent="0">
              <a:buNone/>
            </a:pPr>
            <a:endParaRPr lang="en-US" sz="1400" i="1" dirty="0"/>
          </a:p>
          <a:p>
            <a:pPr marL="114300" indent="0">
              <a:buNone/>
            </a:pPr>
            <a:r>
              <a:rPr lang="en-US" i="1" dirty="0"/>
              <a:t> 	</a:t>
            </a:r>
            <a:endParaRPr lang="en-CA" i="1" dirty="0"/>
          </a:p>
        </p:txBody>
      </p:sp>
      <p:pic>
        <p:nvPicPr>
          <p:cNvPr id="5" name="Google Shape;150;p23">
            <a:extLst>
              <a:ext uri="{FF2B5EF4-FFF2-40B4-BE49-F238E27FC236}">
                <a16:creationId xmlns:a16="http://schemas.microsoft.com/office/drawing/2014/main" id="{7D2C2692-5428-44D8-ACB5-849E3EF0E82D}"/>
              </a:ext>
            </a:extLst>
          </p:cNvPr>
          <p:cNvPicPr preferRelativeResize="0"/>
          <p:nvPr/>
        </p:nvPicPr>
        <p:blipFill>
          <a:blip r:embed="rId7">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42645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Machine Learning in SQL by </a:t>
            </a:r>
            <a:r>
              <a:rPr lang="en-US" sz="1600" b="1" i="1" dirty="0"/>
              <a:t>Umar Farooque</a:t>
            </a:r>
            <a:endParaRPr lang="en-US" b="1" i="1" dirty="0"/>
          </a:p>
          <a:p>
            <a:pPr marL="114300" indent="0">
              <a:buNone/>
            </a:pPr>
            <a:r>
              <a:rPr lang="en-CA" sz="1200" dirty="0">
                <a:hlinkClick r:id="rId2"/>
              </a:rPr>
              <a:t>https://towardsdatascience.com/machine-learning-in-sql-using-pycaret-87aff377d90c</a:t>
            </a:r>
            <a:endParaRPr lang="en-CA" sz="1200" dirty="0"/>
          </a:p>
          <a:p>
            <a:pPr marL="114300" indent="0">
              <a:buNone/>
            </a:pPr>
            <a:endParaRPr lang="en-CA" sz="1200" dirty="0"/>
          </a:p>
          <a:p>
            <a:r>
              <a:rPr lang="en-US" sz="1600" dirty="0"/>
              <a:t>PyCaret’s integration with Tableau by </a:t>
            </a:r>
            <a:r>
              <a:rPr lang="en-US" sz="1600" b="1" i="1" dirty="0"/>
              <a:t>Andrew Cowan-Nagora</a:t>
            </a:r>
            <a:endParaRPr lang="en-US" b="1" i="1" dirty="0"/>
          </a:p>
          <a:p>
            <a:pPr marL="114300" indent="0">
              <a:buNone/>
            </a:pPr>
            <a:r>
              <a:rPr lang="en-CA" sz="1200" dirty="0">
                <a:hlinkClick r:id="rId3"/>
              </a:rPr>
              <a:t>https://towardsdatascience.com/machine-learning-in-tableau-with-pycaret-166ffac9b22e</a:t>
            </a:r>
            <a:endParaRPr lang="en-CA" sz="1200" dirty="0"/>
          </a:p>
          <a:p>
            <a:pPr marL="114300" indent="0">
              <a:buNone/>
            </a:pPr>
            <a:endParaRPr lang="en-CA" sz="1200" dirty="0"/>
          </a:p>
          <a:p>
            <a:r>
              <a:rPr lang="en-US" sz="1600" dirty="0"/>
              <a:t>NLP Classification using PyCaret by </a:t>
            </a:r>
            <a:r>
              <a:rPr lang="en-US" sz="1600" b="1" i="1" dirty="0"/>
              <a:t>Prateek Baghel</a:t>
            </a:r>
            <a:endParaRPr lang="en-US" sz="1200" b="1" i="1" dirty="0"/>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US" dirty="0"/>
          </a:p>
          <a:p>
            <a:r>
              <a:rPr lang="en-US" sz="1600" dirty="0"/>
              <a:t>Predict Gold Price Returns using PyCaret by </a:t>
            </a:r>
            <a:r>
              <a:rPr lang="en-US" sz="1600" b="1" i="1" dirty="0"/>
              <a:t>Riazuddin Mohammad</a:t>
            </a:r>
          </a:p>
          <a:p>
            <a:pPr marL="114300" indent="0">
              <a:buNone/>
            </a:pPr>
            <a:r>
              <a:rPr lang="en-CA" sz="1200" u="sng" dirty="0">
                <a:hlinkClick r:id="rId5"/>
              </a:rPr>
              <a:t>https://towardsdatascience.com/machine-learning-to-predict-gold-price-returns-4bdb0506b132</a:t>
            </a:r>
            <a:endParaRPr lang="en-CA" sz="1200" u="sng" dirty="0"/>
          </a:p>
          <a:p>
            <a:pPr marL="114300" indent="0">
              <a:buNone/>
            </a:pPr>
            <a:endParaRPr lang="en-CA" sz="1400" u="sng" dirty="0"/>
          </a:p>
          <a:p>
            <a:r>
              <a:rPr lang="en-US" sz="1600" dirty="0"/>
              <a:t>Predict Crashes in Gold Price using PyCaret by </a:t>
            </a:r>
            <a:r>
              <a:rPr lang="en-US" sz="1600" b="1" i="1" dirty="0"/>
              <a:t>Riazuddin Mohammad</a:t>
            </a:r>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CA" sz="1400" i="1" u="sng" dirty="0"/>
          </a:p>
          <a:p>
            <a:pPr marL="114300" indent="0">
              <a:buNone/>
            </a:pPr>
            <a:endParaRPr lang="en-US" sz="14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5397BD35-B094-46CC-B719-C4A76C5EB8D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24786895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1150</Words>
  <Application>Microsoft Office PowerPoint</Application>
  <PresentationFormat>On-screen Show (16:9)</PresentationFormat>
  <Paragraphs>200</Paragraphs>
  <Slides>28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medium-content-sans-serif-font</vt:lpstr>
      <vt:lpstr>Simple Light</vt:lpstr>
      <vt:lpstr>Introducing PyCaret 2.0</vt:lpstr>
      <vt:lpstr>About me</vt:lpstr>
      <vt:lpstr>Important Links</vt:lpstr>
      <vt:lpstr>Agenda</vt:lpstr>
      <vt:lpstr>Resources</vt:lpstr>
      <vt:lpstr>Resources (cont.)</vt:lpstr>
      <vt:lpstr>Resources (cont.)</vt:lpstr>
      <vt:lpstr>Resources (cont.) – Official Video Tutorials</vt:lpstr>
      <vt:lpstr>Resources (cont.)</vt:lpstr>
      <vt:lpstr>Resources (cont.)</vt:lpstr>
      <vt:lpstr>Let’s get started</vt:lpstr>
      <vt:lpstr>PowerPoint Presentation</vt:lpstr>
      <vt:lpstr>Granular ML Life Cycle</vt:lpstr>
      <vt:lpstr>PyCaret can help you with:</vt:lpstr>
      <vt:lpstr>Machine Learning use-case supported:</vt:lpstr>
      <vt:lpstr>What is PyCaret?</vt:lpstr>
      <vt:lpstr>Demo 1 – Feature Preview</vt:lpstr>
      <vt:lpstr>End of Demo 1</vt:lpstr>
      <vt:lpstr>What is deployment?</vt:lpstr>
      <vt:lpstr>What is a container?</vt:lpstr>
      <vt:lpstr>Why not just use virtual machines?</vt:lpstr>
      <vt:lpstr>What is Docker?</vt:lpstr>
      <vt:lpstr>Flask</vt:lpstr>
      <vt:lpstr>Demo 2 – Docker + Deployment</vt:lpstr>
      <vt:lpstr>Install Docker Desktop for Windows</vt:lpstr>
      <vt:lpstr>Create Container Registry</vt:lpstr>
      <vt:lpstr>Build Docker Image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PyCaret 1.0.0</dc:title>
  <cp:lastModifiedBy>Moez Sajwani</cp:lastModifiedBy>
  <cp:revision>77</cp:revision>
  <dcterms:modified xsi:type="dcterms:W3CDTF">2020-07-29T13:40:47Z</dcterms:modified>
</cp:coreProperties>
</file>