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00" r:id="rId1"/>
  </p:sldMasterIdLst>
  <p:notesMasterIdLst>
    <p:notesMasterId r:id="rId15"/>
  </p:notesMasterIdLst>
  <p:sldIdLst>
    <p:sldId id="1728" r:id="rId2"/>
    <p:sldId id="1729" r:id="rId3"/>
    <p:sldId id="1707" r:id="rId4"/>
    <p:sldId id="312" r:id="rId5"/>
    <p:sldId id="1727" r:id="rId6"/>
    <p:sldId id="1711" r:id="rId7"/>
    <p:sldId id="1709" r:id="rId8"/>
    <p:sldId id="1710" r:id="rId9"/>
    <p:sldId id="302" r:id="rId10"/>
    <p:sldId id="1712" r:id="rId11"/>
    <p:sldId id="1714" r:id="rId12"/>
    <p:sldId id="1717" r:id="rId13"/>
    <p:sldId id="17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R5sbwcbw2LsuAw/7Y6QkLXeS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616DF-D3D0-4FF2-965F-3F8EE5E6778F}">
  <a:tblStyle styleId="{160616DF-D3D0-4FF2-965F-3F8EE5E677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B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708"/>
  </p:normalViewPr>
  <p:slideViewPr>
    <p:cSldViewPr snapToGrid="0">
      <p:cViewPr varScale="1">
        <p:scale>
          <a:sx n="105" d="100"/>
          <a:sy n="105" d="100"/>
        </p:scale>
        <p:origin x="10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90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C0F8-4BEC-70EE-D473-7F785000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192D7-E554-8F4A-0839-C67DF7AC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51AD-E45C-D9E1-1C1C-800B8F9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CBCC-AB4B-CEB3-94D5-3CC68198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A658-C113-9EA9-497D-DC0E2047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111EB-D541-1C91-E6D1-2C5C431F5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4276-48C9-B883-186F-F9B42D7D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A72E-6C58-DD17-4328-07320558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9EB3-4689-B852-5B49-A437A93E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9B70-BC41-6608-8F0C-253C4F4F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48D9-3832-24A9-920B-12541A5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43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2A37D-82B4-3286-B10A-E79160442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A731-08E8-D186-251C-DC9D4F63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128A-7110-6C66-3D7D-5C9AA0E0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72AF-FF6D-F04F-498B-DAFBDA73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72CA-09CC-0298-6251-4293BDAE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9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647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475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29D0-406B-F26E-3BB0-770CFA51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CC00-DE4B-31BF-A944-09426FC7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3A1C-C018-09A2-1949-04299FE8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CBDB-1D56-E39D-2BA4-62BB7500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5CD4-8095-BB93-1EE0-10088FEC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0C34-5D76-FD2A-6895-E355525EE5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 rot="10800000"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7AA0-AD4E-5845-B6DA-729E9CE0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1D16-5471-EC32-5A53-4DDA3C69C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1377-7567-BA33-924E-431ED2E5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C47FB-6AF6-FB3D-763D-2F1D4FD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330B-5036-7B26-88AE-106DF947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759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78BA-9D92-E0CB-881B-EFD7B1E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73AC-7947-CF16-2E4B-9BF47D73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7171-ADD2-AA9B-9000-D7D8206A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C524-533B-7816-BD4C-6E6FBDB7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8186C-CD43-E9A8-5F93-1F802626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C7C7-DCA3-703F-A268-8190FFD6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7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32C5-B7D3-10B5-16F7-B70CF231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3BED-5900-2C33-792F-BB40866D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2A9C0-B22C-13E2-2354-641ED803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8132E-2FFB-C2B5-0A14-C2AD97433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28AB-99B1-92A9-8D28-68BB0186C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D64DE-71C7-3519-27FF-83B26139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F5C1B-BFAF-4812-53B7-4355FAE5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20097-6930-3544-2435-D67D8D7B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163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8E4-D3A2-7E0A-3E82-32E75596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B968-7EAF-0DF7-AF1E-48CB6886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2CED-DD7D-BECF-05BC-C96599D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4F90C-7EB1-1D3A-EB09-D23B6E0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1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79DC4-CEF5-2DF6-A586-F064D210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19367-286E-AD66-3273-36B3742A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CFE6-A588-9655-8A99-4C1297E4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3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D872-91EE-E09C-42E1-849DA1EB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3DBF-6A9C-EF5F-5662-EB513627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A366A-6019-6ECC-CC16-DC8E5DD6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D34E3-FD51-C385-7B14-E5DDF715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6535-F6FA-4561-FAE6-77CE48A3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BA72-F945-A866-04B0-DE8DC736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03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FFFA-BF21-5EE0-453F-2A32B0D4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B0DB6-261F-0E23-BA99-5EE4D28ED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7F37A-2927-4B35-CA2D-F41C47BD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F87BA-C320-9B04-9A2E-B631B3DF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E5BE-4756-3B78-F9E9-CBEBCA81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0DB5-BEB3-71AF-C106-A66071A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45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51317-C652-C9BE-9541-11436B20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99E0-B1FF-7624-9F86-99B77134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49D-67DD-4593-F934-063072105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7297-11DE-DBEF-FEFF-CDAB7751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8315-3781-9E59-4D59-BE6F32A4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ransition spd="med">
    <p:fade thruBlk="1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pycaret/pycaret-odsc2023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andscape.lfai.foundation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preview">
            <a:extLst>
              <a:ext uri="{FF2B5EF4-FFF2-40B4-BE49-F238E27FC236}">
                <a16:creationId xmlns:a16="http://schemas.microsoft.com/office/drawing/2014/main" id="{D8C0BDE7-353D-3947-2C80-52179AC78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9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2618105" y="4152947"/>
            <a:ext cx="6156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7423" y="2595954"/>
            <a:ext cx="4212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91" y="425012"/>
            <a:ext cx="9514403" cy="763600"/>
          </a:xfrm>
        </p:spPr>
        <p:txBody>
          <a:bodyPr/>
          <a:lstStyle/>
          <a:p>
            <a:r>
              <a:rPr lang="en-CA" b="1" dirty="0"/>
              <a:t>Use-cases supported in PyCaret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3077908" y="2013307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4916133" y="2013307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3077908" y="3551448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4916132" y="3551448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6796179" y="3551443"/>
            <a:ext cx="1526400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8634403" y="3551443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84181" y="236512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Barlow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384181" y="3909789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Barlow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6795438" y="2013307"/>
            <a:ext cx="1527141" cy="11783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Barlow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6484356" y="2631058"/>
            <a:ext cx="27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32585"/>
            <a:ext cx="11360800" cy="763600"/>
          </a:xfrm>
        </p:spPr>
        <p:txBody>
          <a:bodyPr/>
          <a:lstStyle/>
          <a:p>
            <a:r>
              <a:rPr lang="en-CA" b="1" dirty="0"/>
              <a:t>PyCaret metrics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8B9B02-AEC2-46BA-AC8E-9A1827DEFC57}"/>
              </a:ext>
            </a:extLst>
          </p:cNvPr>
          <p:cNvSpPr txBox="1">
            <a:spLocks/>
          </p:cNvSpPr>
          <p:nvPr/>
        </p:nvSpPr>
        <p:spPr>
          <a:xfrm>
            <a:off x="855101" y="3506770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CA" sz="2400" b="1" dirty="0">
                <a:solidFill>
                  <a:schemeClr val="accent2"/>
                </a:solidFill>
              </a:rPr>
              <a:t>Downloads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8929F-CCC5-4829-B6E5-DCD50FE2D9A3}"/>
              </a:ext>
            </a:extLst>
          </p:cNvPr>
          <p:cNvSpPr txBox="1">
            <a:spLocks/>
          </p:cNvSpPr>
          <p:nvPr/>
        </p:nvSpPr>
        <p:spPr>
          <a:xfrm>
            <a:off x="739995" y="2928564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CA" sz="3200" b="1" dirty="0"/>
              <a:t>10M+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492A26-A26E-4853-8C1B-69FF0AD4F814}"/>
              </a:ext>
            </a:extLst>
          </p:cNvPr>
          <p:cNvSpPr txBox="1">
            <a:spLocks/>
          </p:cNvSpPr>
          <p:nvPr/>
        </p:nvSpPr>
        <p:spPr>
          <a:xfrm>
            <a:off x="3480056" y="3506769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2400" b="1" dirty="0">
                <a:solidFill>
                  <a:schemeClr val="accent2"/>
                </a:solidFill>
              </a:rPr>
              <a:t>Git Stars</a:t>
            </a:r>
            <a:endParaRPr lang="en-CA" sz="2400" b="1" dirty="0">
              <a:solidFill>
                <a:schemeClr val="accent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4F31D2-1BD0-4C37-A01C-C9F328EE4075}"/>
              </a:ext>
            </a:extLst>
          </p:cNvPr>
          <p:cNvSpPr txBox="1">
            <a:spLocks/>
          </p:cNvSpPr>
          <p:nvPr/>
        </p:nvSpPr>
        <p:spPr>
          <a:xfrm>
            <a:off x="3515777" y="2928564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CA" sz="3200" b="1" dirty="0"/>
              <a:t>7,000+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D87AA1-7E97-4592-A4F2-AB311032F630}"/>
              </a:ext>
            </a:extLst>
          </p:cNvPr>
          <p:cNvSpPr txBox="1">
            <a:spLocks/>
          </p:cNvSpPr>
          <p:nvPr/>
        </p:nvSpPr>
        <p:spPr>
          <a:xfrm>
            <a:off x="6073588" y="3506771"/>
            <a:ext cx="2126496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Contributors</a:t>
            </a:r>
            <a:endParaRPr lang="en-CA" sz="2400" b="1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62B8E9-8827-47E0-8FE0-371D4E85FD9A}"/>
              </a:ext>
            </a:extLst>
          </p:cNvPr>
          <p:cNvSpPr txBox="1">
            <a:spLocks/>
          </p:cNvSpPr>
          <p:nvPr/>
        </p:nvSpPr>
        <p:spPr>
          <a:xfrm>
            <a:off x="6149002" y="2928565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CA" sz="3200" b="1" dirty="0"/>
              <a:t>100+</a:t>
            </a:r>
            <a:endParaRPr lang="en-CA" sz="28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4CC014-DFF0-464B-9207-7588FCA71CE8}"/>
              </a:ext>
            </a:extLst>
          </p:cNvPr>
          <p:cNvSpPr txBox="1">
            <a:spLocks/>
          </p:cNvSpPr>
          <p:nvPr/>
        </p:nvSpPr>
        <p:spPr>
          <a:xfrm>
            <a:off x="8959351" y="3506771"/>
            <a:ext cx="2126496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Commits</a:t>
            </a:r>
            <a:endParaRPr lang="en-CA" sz="2400" b="1" dirty="0">
              <a:solidFill>
                <a:schemeClr val="accent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596CDF-EE04-49B1-9073-1C9A5B0D83BF}"/>
              </a:ext>
            </a:extLst>
          </p:cNvPr>
          <p:cNvSpPr txBox="1">
            <a:spLocks/>
          </p:cNvSpPr>
          <p:nvPr/>
        </p:nvSpPr>
        <p:spPr>
          <a:xfrm>
            <a:off x="9052048" y="2928564"/>
            <a:ext cx="1941101" cy="57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4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"/>
              <a:buNone/>
              <a:defRPr sz="18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CA" sz="3200" b="1" dirty="0"/>
              <a:t>4,500+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50D05C-9DAF-418C-9989-31A0BFB8AD1B}"/>
              </a:ext>
            </a:extLst>
          </p:cNvPr>
          <p:cNvSpPr/>
          <p:nvPr/>
        </p:nvSpPr>
        <p:spPr>
          <a:xfrm>
            <a:off x="674214" y="2217656"/>
            <a:ext cx="2016515" cy="24226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1EBBA6-C8CE-43F1-B5AF-B6E490232F0C}"/>
              </a:ext>
            </a:extLst>
          </p:cNvPr>
          <p:cNvSpPr/>
          <p:nvPr/>
        </p:nvSpPr>
        <p:spPr>
          <a:xfrm>
            <a:off x="3478069" y="2199616"/>
            <a:ext cx="2016515" cy="24226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FD2075-FC04-4803-8179-297CC5A2E4F2}"/>
              </a:ext>
            </a:extLst>
          </p:cNvPr>
          <p:cNvSpPr/>
          <p:nvPr/>
        </p:nvSpPr>
        <p:spPr>
          <a:xfrm>
            <a:off x="6128578" y="2199616"/>
            <a:ext cx="2016515" cy="24226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E56900-4096-46C1-8F5C-41551BBC13D2}"/>
              </a:ext>
            </a:extLst>
          </p:cNvPr>
          <p:cNvSpPr/>
          <p:nvPr/>
        </p:nvSpPr>
        <p:spPr>
          <a:xfrm>
            <a:off x="8958191" y="2199616"/>
            <a:ext cx="2016515" cy="24226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21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0007"/>
            <a:ext cx="11360800" cy="970803"/>
          </a:xfrm>
        </p:spPr>
        <p:txBody>
          <a:bodyPr/>
          <a:lstStyle/>
          <a:p>
            <a:r>
              <a:rPr lang="en-CA" b="1" dirty="0"/>
              <a:t>Integrations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8EA778-C849-495E-8E39-8588A0EB0965}"/>
              </a:ext>
            </a:extLst>
          </p:cNvPr>
          <p:cNvGrpSpPr/>
          <p:nvPr/>
        </p:nvGrpSpPr>
        <p:grpSpPr>
          <a:xfrm>
            <a:off x="518315" y="1941534"/>
            <a:ext cx="10910241" cy="3791226"/>
            <a:chOff x="527368" y="1932481"/>
            <a:chExt cx="10910241" cy="3791226"/>
          </a:xfrm>
        </p:grpSpPr>
        <p:pic>
          <p:nvPicPr>
            <p:cNvPr id="9" name="Picture 6" descr="logo">
              <a:extLst>
                <a:ext uri="{FF2B5EF4-FFF2-40B4-BE49-F238E27FC236}">
                  <a16:creationId xmlns:a16="http://schemas.microsoft.com/office/drawing/2014/main" id="{9C2062BC-C214-4657-9B66-125A0C38B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84" y="2140136"/>
              <a:ext cx="1524000" cy="55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7F5565-4232-49F7-82AB-4737E7F1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184" y="3520283"/>
              <a:ext cx="1869668" cy="698765"/>
            </a:xfrm>
            <a:prstGeom prst="rect">
              <a:avLst/>
            </a:prstGeom>
          </p:spPr>
        </p:pic>
        <p:pic>
          <p:nvPicPr>
            <p:cNvPr id="2052" name="Picture 4" descr="CatBoost Machine Learning framework from Yandex boosts the range of AI |  ZDNet">
              <a:extLst>
                <a:ext uri="{FF2B5EF4-FFF2-40B4-BE49-F238E27FC236}">
                  <a16:creationId xmlns:a16="http://schemas.microsoft.com/office/drawing/2014/main" id="{079D55C2-BC96-461F-83D8-4B2580F7E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984" y="3272837"/>
              <a:ext cx="2582124" cy="108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gbm · GitHub Topics · GitHub">
              <a:extLst>
                <a:ext uri="{FF2B5EF4-FFF2-40B4-BE49-F238E27FC236}">
                  <a16:creationId xmlns:a16="http://schemas.microsoft.com/office/drawing/2014/main" id="{DB53AB0C-9640-4FBE-A875-FFE5038F5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462" y="3243372"/>
              <a:ext cx="2425831" cy="1212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034834-0EFF-4655-A8D9-BA7A5DBF9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2148" y="1963947"/>
              <a:ext cx="2049958" cy="8687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892096-A1ED-44C0-934A-C9B89AEF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368" y="5025789"/>
              <a:ext cx="2182694" cy="56152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6B4B5A58-F618-4F7F-B805-3173AB1AE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7065" y="3524259"/>
              <a:ext cx="2000544" cy="420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23CEE7B1-ABBA-4E55-AF20-BB2F43902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679" y="1975953"/>
              <a:ext cx="2141548" cy="78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09EAED-BA29-4051-99E9-CD003522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97434" y="4936242"/>
              <a:ext cx="1978038" cy="7874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946236-0038-42AE-A40C-2F56A1A8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69760" y="1932481"/>
              <a:ext cx="2032153" cy="7927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28618B-D29C-494C-9EB1-81DE7420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9269" y="5004439"/>
              <a:ext cx="2014797" cy="65107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B8F7A85-DC8F-4713-A217-EA5911E27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812" y="4927761"/>
              <a:ext cx="1821174" cy="65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987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DB9-67DE-750A-FBD3-273074D5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604D-E7DD-E9C6-3C61-0DA23D37E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D73BF3-6D54-EFA6-8314-6CF8B5F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2F8B-16F7-A3FA-A390-B8A8B450F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This presentation and demo is available on: </a:t>
            </a:r>
            <a:r>
              <a:rPr lang="en-CA" sz="2800" dirty="0">
                <a:latin typeface="Barlow"/>
                <a:cs typeface="Arial" panose="020B0604020202020204" pitchFamily="34" charset="0"/>
                <a:hlinkClick r:id="rId2"/>
              </a:rPr>
              <a:t>https://www.github.com/pycaret/pycaret-odsc2023</a:t>
            </a:r>
            <a:endParaRPr lang="en-CA" sz="3200" dirty="0">
              <a:latin typeface="Barlow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0" y="457976"/>
            <a:ext cx="3450005" cy="837424"/>
          </a:xfrm>
        </p:spPr>
        <p:txBody>
          <a:bodyPr/>
          <a:lstStyle/>
          <a:p>
            <a:pPr algn="l"/>
            <a:r>
              <a:rPr lang="en-CA" sz="4000" b="1" dirty="0"/>
              <a:t>Moez Ali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692" y="295281"/>
            <a:ext cx="1004107" cy="1004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9071016" y="6277879"/>
            <a:ext cx="102944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67" dirty="0">
                <a:latin typeface="Barlow"/>
              </a:rPr>
              <a:t>Moez Ali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891" y="6239872"/>
            <a:ext cx="781656" cy="410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10218413" y="6192847"/>
            <a:ext cx="479145" cy="4781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9CBFAE-9ED5-4F4D-B0CB-921CC551EA3C}"/>
              </a:ext>
            </a:extLst>
          </p:cNvPr>
          <p:cNvSpPr txBox="1"/>
          <p:nvPr/>
        </p:nvSpPr>
        <p:spPr>
          <a:xfrm>
            <a:off x="310824" y="1658579"/>
            <a:ext cx="11595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Barlow"/>
              </a:rPr>
              <a:t>Background:</a:t>
            </a:r>
            <a:r>
              <a:rPr lang="en-CA" sz="2400" dirty="0">
                <a:solidFill>
                  <a:schemeClr val="tx1"/>
                </a:solidFill>
                <a:latin typeface="Barlow"/>
              </a:rPr>
              <a:t> Finance + Economics + Data Science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Barlow"/>
              </a:rPr>
              <a:t>Industry: </a:t>
            </a:r>
            <a:r>
              <a:rPr lang="en-CA" sz="2400" dirty="0">
                <a:solidFill>
                  <a:schemeClr val="tx1"/>
                </a:solidFill>
                <a:latin typeface="Barlow"/>
              </a:rPr>
              <a:t>Healthcare + Education + Consulting + Fintech + Retail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Barlow"/>
              </a:rPr>
              <a:t>Current Work:</a:t>
            </a:r>
            <a:r>
              <a:rPr lang="en-CA" sz="2400" dirty="0">
                <a:solidFill>
                  <a:schemeClr val="tx1"/>
                </a:solidFill>
                <a:latin typeface="Barlow"/>
              </a:rPr>
              <a:t> AI Product Strategy Director @ Antuit.AI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solidFill>
                <a:schemeClr val="tx1"/>
              </a:solidFill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Barlow"/>
              </a:rPr>
              <a:t>Academic / Research:</a:t>
            </a:r>
            <a:r>
              <a:rPr lang="en-CA" sz="2400" dirty="0">
                <a:solidFill>
                  <a:schemeClr val="tx1"/>
                </a:solidFill>
                <a:latin typeface="Barlow"/>
              </a:rPr>
              <a:t> Queens University, Cornell University, University of Regina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Barlow"/>
              </a:rPr>
              <a:t>Open-source: </a:t>
            </a:r>
            <a:r>
              <a:rPr lang="en-CA" sz="2400" dirty="0">
                <a:solidFill>
                  <a:schemeClr val="tx1"/>
                </a:solidFill>
                <a:latin typeface="Barlow"/>
              </a:rPr>
              <a:t>PyCaret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9F6AB-0193-A4CE-B48C-D47D0066A627}"/>
              </a:ext>
            </a:extLst>
          </p:cNvPr>
          <p:cNvSpPr/>
          <p:nvPr/>
        </p:nvSpPr>
        <p:spPr>
          <a:xfrm>
            <a:off x="10722716" y="6261902"/>
            <a:ext cx="118333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67" dirty="0">
                <a:latin typeface="Barlow"/>
              </a:rPr>
              <a:t>@moezali</a:t>
            </a:r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8FF2B0-4E62-B342-94C3-513AB0CE28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6713"/>
            <a:ext cx="6157913" cy="1150937"/>
          </a:xfrm>
        </p:spPr>
        <p:txBody>
          <a:bodyPr>
            <a:normAutofit/>
          </a:bodyPr>
          <a:lstStyle/>
          <a:p>
            <a:r>
              <a:rPr lang="en-US" b="1" dirty="0"/>
              <a:t>By the end of this session: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9FF64-B70C-8FC9-B764-D764A8E4C6ED}"/>
              </a:ext>
            </a:extLst>
          </p:cNvPr>
          <p:cNvSpPr txBox="1"/>
          <p:nvPr/>
        </p:nvSpPr>
        <p:spPr>
          <a:xfrm>
            <a:off x="369901" y="1643974"/>
            <a:ext cx="11604848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rlow" panose="00000500000000000000" pitchFamily="2" charset="0"/>
              </a:rPr>
              <a:t>What is PyCaret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rlow" panose="00000500000000000000" pitchFamily="2" charset="0"/>
              </a:rPr>
              <a:t>Live demo: Use-case implementation in Python</a:t>
            </a:r>
          </a:p>
        </p:txBody>
      </p:sp>
      <p:pic>
        <p:nvPicPr>
          <p:cNvPr id="3074" name="Picture 2" descr="Live Demo? I also love to live dangerously... - Austin Power | Meme  Generator">
            <a:extLst>
              <a:ext uri="{FF2B5EF4-FFF2-40B4-BE49-F238E27FC236}">
                <a16:creationId xmlns:a16="http://schemas.microsoft.com/office/drawing/2014/main" id="{A76E515A-B1D0-C2EE-A3BB-3DCBD4EB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44" y="3531142"/>
            <a:ext cx="3013345" cy="25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12FE-8FB5-E5CF-239D-D862296F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04" y="500490"/>
            <a:ext cx="11360800" cy="763600"/>
          </a:xfrm>
        </p:spPr>
        <p:txBody>
          <a:bodyPr/>
          <a:lstStyle/>
          <a:p>
            <a:r>
              <a:rPr lang="en-US" b="1" dirty="0"/>
              <a:t>AI and Data Landscape - 2023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E42E-A046-9FE1-AE50-8343CB452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EB3E-DE8F-FA76-C94F-AAAA5A22DB70}"/>
              </a:ext>
            </a:extLst>
          </p:cNvPr>
          <p:cNvSpPr txBox="1"/>
          <p:nvPr/>
        </p:nvSpPr>
        <p:spPr>
          <a:xfrm>
            <a:off x="4785707" y="53213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Source: Linux Foundation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88C95-5A6A-291D-8409-FFB80361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1347497"/>
            <a:ext cx="10152709" cy="3795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C90416-B028-2A15-55EF-1927A58F5D76}"/>
              </a:ext>
            </a:extLst>
          </p:cNvPr>
          <p:cNvSpPr/>
          <p:nvPr/>
        </p:nvSpPr>
        <p:spPr>
          <a:xfrm>
            <a:off x="8352148" y="3553905"/>
            <a:ext cx="725864" cy="650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15600" y="364767"/>
            <a:ext cx="886048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PyCaret</a:t>
            </a:r>
            <a:endParaRPr b="1"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15600" y="1206120"/>
            <a:ext cx="11433893" cy="18357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2133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PyCaret is an open source, low-code machine learning library for building and deploying machine learning pipelines in Python. It is commonly used for rapid prototyping and primarily targeted towards Citizen Data Scientists.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930708" y="3766164"/>
            <a:ext cx="10330583" cy="1991333"/>
            <a:chOff x="1147838" y="3086875"/>
            <a:chExt cx="7747937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867" b="1" dirty="0"/>
                <a:t>EASY TO USE</a:t>
              </a:r>
              <a:endParaRPr sz="1867" b="1" dirty="0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55856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867" b="1" dirty="0"/>
                <a:t>PRODUCTIVITY TOOL</a:t>
              </a:r>
              <a:endParaRPr sz="1867" b="1" dirty="0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867" b="1" dirty="0"/>
                <a:t>BUSINESS READY</a:t>
              </a:r>
              <a:endParaRPr sz="1867" b="1" dirty="0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49;p23">
            <a:extLst>
              <a:ext uri="{FF2B5EF4-FFF2-40B4-BE49-F238E27FC236}">
                <a16:creationId xmlns:a16="http://schemas.microsoft.com/office/drawing/2014/main" id="{A895EF6F-3C84-6E2F-C3F6-95B57B4494DA}"/>
              </a:ext>
            </a:extLst>
          </p:cNvPr>
          <p:cNvSpPr txBox="1">
            <a:spLocks/>
          </p:cNvSpPr>
          <p:nvPr/>
        </p:nvSpPr>
        <p:spPr>
          <a:xfrm>
            <a:off x="415600" y="1206119"/>
            <a:ext cx="11433893" cy="1835777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tabLst/>
              <a:defRPr sz="36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Arial"/>
                <a:sym typeface="Barlow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tabLst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tabLst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tabLst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tabLst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PyCaret is an open source, </a:t>
            </a:r>
            <a:r>
              <a:rPr lang="en-US" sz="2400" dirty="0">
                <a:solidFill>
                  <a:schemeClr val="accent2"/>
                </a:solidFill>
              </a:rPr>
              <a:t>low-code</a:t>
            </a:r>
            <a:r>
              <a:rPr lang="en-US" sz="2400" dirty="0">
                <a:solidFill>
                  <a:schemeClr val="tx1"/>
                </a:solidFill>
              </a:rPr>
              <a:t> machine learning library for building and deploying machine learning pipelines in Python. It is commonly used for rapid prototyping and primarily targeted towards </a:t>
            </a:r>
            <a:r>
              <a:rPr lang="en-US" sz="2400" dirty="0">
                <a:solidFill>
                  <a:schemeClr val="accent2"/>
                </a:solidFill>
              </a:rPr>
              <a:t>Citizen Data Scientists.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55" y="266446"/>
            <a:ext cx="11360800" cy="837424"/>
          </a:xfrm>
        </p:spPr>
        <p:txBody>
          <a:bodyPr/>
          <a:lstStyle/>
          <a:p>
            <a:pPr algn="l"/>
            <a:r>
              <a:rPr lang="en-CA" dirty="0"/>
              <a:t>Machine Learning Life Cycle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93DEB57-DCBB-4F95-A4FA-1AA9BBC9E3D7}"/>
              </a:ext>
            </a:extLst>
          </p:cNvPr>
          <p:cNvSpPr/>
          <p:nvPr/>
        </p:nvSpPr>
        <p:spPr>
          <a:xfrm>
            <a:off x="40850" y="2692333"/>
            <a:ext cx="1853938" cy="9426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latin typeface="Barlow"/>
              </a:rPr>
              <a:t>Business Problem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7D826EF-8259-44CF-8968-424041888AA8}"/>
              </a:ext>
            </a:extLst>
          </p:cNvPr>
          <p:cNvSpPr/>
          <p:nvPr/>
        </p:nvSpPr>
        <p:spPr>
          <a:xfrm>
            <a:off x="1522532" y="2692329"/>
            <a:ext cx="2185344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Barlow"/>
              </a:rPr>
              <a:t>Data Sourcing &amp; ETL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5B7882AC-DE5F-413D-8815-647AE7C2F77E}"/>
              </a:ext>
            </a:extLst>
          </p:cNvPr>
          <p:cNvSpPr/>
          <p:nvPr/>
        </p:nvSpPr>
        <p:spPr>
          <a:xfrm>
            <a:off x="3347110" y="2692325"/>
            <a:ext cx="2536683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Barlow"/>
              </a:rPr>
              <a:t>Exploratory Data Analysis (</a:t>
            </a:r>
            <a:r>
              <a:rPr lang="en-CA" sz="1800">
                <a:solidFill>
                  <a:schemeClr val="bg1"/>
                </a:solidFill>
                <a:latin typeface="Barlow"/>
              </a:rPr>
              <a:t>EDA)</a:t>
            </a:r>
            <a:endParaRPr lang="en-CA" sz="1800" dirty="0">
              <a:solidFill>
                <a:schemeClr val="bg1"/>
              </a:solidFill>
              <a:latin typeface="Barlow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59418F0-41CF-4044-B994-6BE353138473}"/>
              </a:ext>
            </a:extLst>
          </p:cNvPr>
          <p:cNvSpPr/>
          <p:nvPr/>
        </p:nvSpPr>
        <p:spPr>
          <a:xfrm>
            <a:off x="5532455" y="2692325"/>
            <a:ext cx="2185344" cy="942681"/>
          </a:xfrm>
          <a:prstGeom prst="chevr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Barlow"/>
              </a:rPr>
              <a:t>Data Prep.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694C33A-1B04-4D88-B47F-9D85168E0601}"/>
              </a:ext>
            </a:extLst>
          </p:cNvPr>
          <p:cNvSpPr/>
          <p:nvPr/>
        </p:nvSpPr>
        <p:spPr>
          <a:xfrm>
            <a:off x="7381676" y="2688192"/>
            <a:ext cx="2456866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Barlow"/>
              </a:rPr>
              <a:t>Model Training &amp; Selection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2FFB71E-B47E-4130-9318-8D5065AD00E8}"/>
              </a:ext>
            </a:extLst>
          </p:cNvPr>
          <p:cNvSpPr/>
          <p:nvPr/>
        </p:nvSpPr>
        <p:spPr>
          <a:xfrm>
            <a:off x="9538742" y="2673275"/>
            <a:ext cx="2612408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Barlow"/>
              </a:rPr>
              <a:t>Deployment &amp;  Monitoring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6769E-D839-41D6-A31D-30E83D80CA50}"/>
              </a:ext>
            </a:extLst>
          </p:cNvPr>
          <p:cNvGrpSpPr/>
          <p:nvPr/>
        </p:nvGrpSpPr>
        <p:grpSpPr>
          <a:xfrm>
            <a:off x="2309567" y="2081163"/>
            <a:ext cx="8465270" cy="2128887"/>
            <a:chOff x="2309567" y="1528713"/>
            <a:chExt cx="8465270" cy="212888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D00E3A-B583-4E40-BBAF-3F0FD8D08622}"/>
                </a:ext>
              </a:extLst>
            </p:cNvPr>
            <p:cNvCxnSpPr/>
            <p:nvPr/>
          </p:nvCxnSpPr>
          <p:spPr>
            <a:xfrm>
              <a:off x="10774837" y="3167406"/>
              <a:ext cx="0" cy="490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0F4A9B-821B-445A-9759-277635CDD736}"/>
                </a:ext>
              </a:extLst>
            </p:cNvPr>
            <p:cNvCxnSpPr/>
            <p:nvPr/>
          </p:nvCxnSpPr>
          <p:spPr>
            <a:xfrm flipH="1">
              <a:off x="2309567" y="3657600"/>
              <a:ext cx="84652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63B098-A919-4322-A90B-4264E19A8F7D}"/>
                </a:ext>
              </a:extLst>
            </p:cNvPr>
            <p:cNvCxnSpPr/>
            <p:nvPr/>
          </p:nvCxnSpPr>
          <p:spPr>
            <a:xfrm>
              <a:off x="2309567" y="3167406"/>
              <a:ext cx="0" cy="490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B15095-3BC4-4765-83CC-238505B16951}"/>
                </a:ext>
              </a:extLst>
            </p:cNvPr>
            <p:cNvCxnSpPr/>
            <p:nvPr/>
          </p:nvCxnSpPr>
          <p:spPr>
            <a:xfrm>
              <a:off x="2309567" y="1528713"/>
              <a:ext cx="0" cy="490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B69C36-C506-43DF-8392-49FFF7E72F56}"/>
                </a:ext>
              </a:extLst>
            </p:cNvPr>
            <p:cNvCxnSpPr/>
            <p:nvPr/>
          </p:nvCxnSpPr>
          <p:spPr>
            <a:xfrm flipH="1">
              <a:off x="2309567" y="1528713"/>
              <a:ext cx="84652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8EA3BE-DA3A-44C9-8C36-FB72A80DFBE0}"/>
                </a:ext>
              </a:extLst>
            </p:cNvPr>
            <p:cNvCxnSpPr/>
            <p:nvPr/>
          </p:nvCxnSpPr>
          <p:spPr>
            <a:xfrm>
              <a:off x="10774837" y="1528713"/>
              <a:ext cx="0" cy="490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C51AF-3E9C-4181-B508-B0782128AE2A}"/>
                </a:ext>
              </a:extLst>
            </p:cNvPr>
            <p:cNvCxnSpPr/>
            <p:nvPr/>
          </p:nvCxnSpPr>
          <p:spPr>
            <a:xfrm flipH="1">
              <a:off x="10042688" y="3525625"/>
              <a:ext cx="263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351369-B175-474A-9FEC-BE52CA178F6E}"/>
                </a:ext>
              </a:extLst>
            </p:cNvPr>
            <p:cNvCxnSpPr/>
            <p:nvPr/>
          </p:nvCxnSpPr>
          <p:spPr>
            <a:xfrm flipH="1">
              <a:off x="8675205" y="3546050"/>
              <a:ext cx="263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0C07F5-D3B5-4105-A17C-7858B2F66DE7}"/>
                </a:ext>
              </a:extLst>
            </p:cNvPr>
            <p:cNvCxnSpPr/>
            <p:nvPr/>
          </p:nvCxnSpPr>
          <p:spPr>
            <a:xfrm flipH="1">
              <a:off x="6555745" y="3546050"/>
              <a:ext cx="263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ED42973-408D-4662-A20C-50F55702D905}"/>
                </a:ext>
              </a:extLst>
            </p:cNvPr>
            <p:cNvCxnSpPr/>
            <p:nvPr/>
          </p:nvCxnSpPr>
          <p:spPr>
            <a:xfrm flipH="1">
              <a:off x="4762107" y="3557048"/>
              <a:ext cx="263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10BA56-9195-4C20-9A15-7CFEA01C583E}"/>
                </a:ext>
              </a:extLst>
            </p:cNvPr>
            <p:cNvCxnSpPr/>
            <p:nvPr/>
          </p:nvCxnSpPr>
          <p:spPr>
            <a:xfrm flipH="1">
              <a:off x="3139721" y="3546050"/>
              <a:ext cx="263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D84156-4541-4859-81F8-2FCC2C46D4D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721" y="1879077"/>
              <a:ext cx="22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6A36E92-0037-4564-8C28-D6FF987EAD9B}"/>
                </a:ext>
              </a:extLst>
            </p:cNvPr>
            <p:cNvCxnSpPr>
              <a:cxnSpLocks/>
            </p:cNvCxnSpPr>
            <p:nvPr/>
          </p:nvCxnSpPr>
          <p:spPr>
            <a:xfrm>
              <a:off x="4648795" y="1879077"/>
              <a:ext cx="22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F5222A5-2B9A-4285-A21A-06310EB3F9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098" y="1879077"/>
              <a:ext cx="22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50D5A54-D5E5-4DCA-B85F-C740F526E6CF}"/>
                </a:ext>
              </a:extLst>
            </p:cNvPr>
            <p:cNvCxnSpPr>
              <a:cxnSpLocks/>
            </p:cNvCxnSpPr>
            <p:nvPr/>
          </p:nvCxnSpPr>
          <p:spPr>
            <a:xfrm>
              <a:off x="8580558" y="1879077"/>
              <a:ext cx="22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605C41-37EA-47A8-BED9-F34209DBEC2B}"/>
                </a:ext>
              </a:extLst>
            </p:cNvPr>
            <p:cNvCxnSpPr>
              <a:cxnSpLocks/>
            </p:cNvCxnSpPr>
            <p:nvPr/>
          </p:nvCxnSpPr>
          <p:spPr>
            <a:xfrm>
              <a:off x="9919164" y="1879077"/>
              <a:ext cx="22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3AA03171-EF83-438D-873F-961030E283D6}"/>
              </a:ext>
            </a:extLst>
          </p:cNvPr>
          <p:cNvSpPr/>
          <p:nvPr/>
        </p:nvSpPr>
        <p:spPr>
          <a:xfrm>
            <a:off x="5528816" y="2693728"/>
            <a:ext cx="2185344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Barlow"/>
              </a:rPr>
              <a:t>Data Prep.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7C980BF5-B05E-4567-8038-2CD42901931C}"/>
              </a:ext>
            </a:extLst>
          </p:cNvPr>
          <p:cNvSpPr/>
          <p:nvPr/>
        </p:nvSpPr>
        <p:spPr>
          <a:xfrm>
            <a:off x="7382251" y="2689941"/>
            <a:ext cx="2456866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Barlow"/>
              </a:rPr>
              <a:t>Model Training &amp; Selection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9BA70BF-8F3B-4134-B4A5-36CC8B439281}"/>
              </a:ext>
            </a:extLst>
          </p:cNvPr>
          <p:cNvSpPr/>
          <p:nvPr/>
        </p:nvSpPr>
        <p:spPr>
          <a:xfrm>
            <a:off x="9535576" y="2673275"/>
            <a:ext cx="2612409" cy="94268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Barlow"/>
              </a:rPr>
              <a:t>Deployment &amp;  Monitoring</a:t>
            </a:r>
          </a:p>
        </p:txBody>
      </p:sp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3" y="121547"/>
            <a:ext cx="11360800" cy="837424"/>
          </a:xfrm>
        </p:spPr>
        <p:txBody>
          <a:bodyPr/>
          <a:lstStyle/>
          <a:p>
            <a:pPr algn="l"/>
            <a:r>
              <a:rPr lang="en-CA" dirty="0"/>
              <a:t>Data Prep, Model Training and Selection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7DD852B-676A-45C4-A8D0-8F15EB9C95C8}"/>
              </a:ext>
            </a:extLst>
          </p:cNvPr>
          <p:cNvSpPr/>
          <p:nvPr/>
        </p:nvSpPr>
        <p:spPr>
          <a:xfrm>
            <a:off x="358220" y="1932511"/>
            <a:ext cx="612742" cy="617443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70B176-4385-424F-8559-1135CA4A1E39}"/>
              </a:ext>
            </a:extLst>
          </p:cNvPr>
          <p:cNvCxnSpPr>
            <a:cxnSpLocks/>
          </p:cNvCxnSpPr>
          <p:nvPr/>
        </p:nvCxnSpPr>
        <p:spPr>
          <a:xfrm>
            <a:off x="1018096" y="2304857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8560B-AED3-47DE-A7AE-BB1F90A496D1}"/>
              </a:ext>
            </a:extLst>
          </p:cNvPr>
          <p:cNvSpPr/>
          <p:nvPr/>
        </p:nvSpPr>
        <p:spPr>
          <a:xfrm>
            <a:off x="1376312" y="1857088"/>
            <a:ext cx="1036948" cy="7494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Train Test Split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FCE63D6-BBB3-4F6A-8024-8F34B54BC321}"/>
              </a:ext>
            </a:extLst>
          </p:cNvPr>
          <p:cNvSpPr/>
          <p:nvPr/>
        </p:nvSpPr>
        <p:spPr>
          <a:xfrm>
            <a:off x="1559352" y="3519990"/>
            <a:ext cx="633158" cy="66693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Test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25C679A5-361A-46B6-9520-8BEB43763964}"/>
              </a:ext>
            </a:extLst>
          </p:cNvPr>
          <p:cNvSpPr/>
          <p:nvPr/>
        </p:nvSpPr>
        <p:spPr>
          <a:xfrm>
            <a:off x="2809736" y="1961965"/>
            <a:ext cx="654677" cy="578561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Train</a:t>
            </a:r>
            <a:endParaRPr lang="en-CA" sz="1200" dirty="0">
              <a:latin typeface="Barlow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BBF078-B76F-4121-8B34-665A792C6214}"/>
              </a:ext>
            </a:extLst>
          </p:cNvPr>
          <p:cNvCxnSpPr>
            <a:cxnSpLocks/>
          </p:cNvCxnSpPr>
          <p:nvPr/>
        </p:nvCxnSpPr>
        <p:spPr>
          <a:xfrm flipV="1">
            <a:off x="2488675" y="2314280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DFD6A-7FD8-4F55-A5F5-AF1C2328B83A}"/>
              </a:ext>
            </a:extLst>
          </p:cNvPr>
          <p:cNvCxnSpPr>
            <a:cxnSpLocks/>
          </p:cNvCxnSpPr>
          <p:nvPr/>
        </p:nvCxnSpPr>
        <p:spPr>
          <a:xfrm flipV="1">
            <a:off x="3478492" y="2314280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F21619D-5434-4149-A642-6F45C23500C1}"/>
              </a:ext>
            </a:extLst>
          </p:cNvPr>
          <p:cNvSpPr/>
          <p:nvPr/>
        </p:nvSpPr>
        <p:spPr>
          <a:xfrm>
            <a:off x="3836707" y="1857090"/>
            <a:ext cx="1432861" cy="7423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Missing Values Imputation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29984C-F663-4D07-8A9D-8CD823BC6861}"/>
              </a:ext>
            </a:extLst>
          </p:cNvPr>
          <p:cNvCxnSpPr>
            <a:cxnSpLocks/>
          </p:cNvCxnSpPr>
          <p:nvPr/>
        </p:nvCxnSpPr>
        <p:spPr>
          <a:xfrm flipV="1">
            <a:off x="5326138" y="2288365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9BA88DA-FFD0-4892-8ADC-865851EECC50}"/>
              </a:ext>
            </a:extLst>
          </p:cNvPr>
          <p:cNvSpPr/>
          <p:nvPr/>
        </p:nvSpPr>
        <p:spPr>
          <a:xfrm>
            <a:off x="5687518" y="1857089"/>
            <a:ext cx="1282040" cy="7423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Feature Scaling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B0403E-7F31-4A84-870E-0334C01D0DE2}"/>
              </a:ext>
            </a:extLst>
          </p:cNvPr>
          <p:cNvSpPr/>
          <p:nvPr/>
        </p:nvSpPr>
        <p:spPr>
          <a:xfrm>
            <a:off x="7393733" y="1857088"/>
            <a:ext cx="1552295" cy="7423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Encodings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11B3E5-81D3-4941-B626-A2D1BB20D9B3}"/>
              </a:ext>
            </a:extLst>
          </p:cNvPr>
          <p:cNvCxnSpPr>
            <a:cxnSpLocks/>
          </p:cNvCxnSpPr>
          <p:nvPr/>
        </p:nvCxnSpPr>
        <p:spPr>
          <a:xfrm flipV="1">
            <a:off x="7030817" y="2295441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BD09A1A-05F1-45A0-AEC1-A99CB151F3C2}"/>
              </a:ext>
            </a:extLst>
          </p:cNvPr>
          <p:cNvSpPr/>
          <p:nvPr/>
        </p:nvSpPr>
        <p:spPr>
          <a:xfrm>
            <a:off x="9418925" y="1864156"/>
            <a:ext cx="1552295" cy="7423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Feature Engineering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E974DF-80D4-415A-8111-14CCB639A86F}"/>
              </a:ext>
            </a:extLst>
          </p:cNvPr>
          <p:cNvCxnSpPr>
            <a:cxnSpLocks/>
          </p:cNvCxnSpPr>
          <p:nvPr/>
        </p:nvCxnSpPr>
        <p:spPr>
          <a:xfrm flipV="1">
            <a:off x="9038474" y="2288364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D1A427-69D5-49E9-B25F-856F89AFC7A1}"/>
              </a:ext>
            </a:extLst>
          </p:cNvPr>
          <p:cNvCxnSpPr>
            <a:cxnSpLocks/>
          </p:cNvCxnSpPr>
          <p:nvPr/>
        </p:nvCxnSpPr>
        <p:spPr>
          <a:xfrm>
            <a:off x="10230388" y="2898750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8DF1A6C-B239-4E1C-A636-7CB6E7CEA740}"/>
              </a:ext>
            </a:extLst>
          </p:cNvPr>
          <p:cNvSpPr/>
          <p:nvPr/>
        </p:nvSpPr>
        <p:spPr>
          <a:xfrm>
            <a:off x="8731533" y="3576552"/>
            <a:ext cx="2960000" cy="23615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solidFill>
                  <a:schemeClr val="accent1"/>
                </a:solidFill>
                <a:latin typeface="Barlow"/>
              </a:rPr>
              <a:t>Cross Validation Environment</a:t>
            </a: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  <a:p>
            <a:pPr algn="ctr"/>
            <a:endParaRPr lang="en-CA" sz="1500" dirty="0">
              <a:solidFill>
                <a:schemeClr val="accent1"/>
              </a:solidFill>
              <a:latin typeface="Barlow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2DD5B45-6350-4D90-9571-578AD95F9C61}"/>
              </a:ext>
            </a:extLst>
          </p:cNvPr>
          <p:cNvSpPr/>
          <p:nvPr/>
        </p:nvSpPr>
        <p:spPr>
          <a:xfrm>
            <a:off x="8878652" y="4108379"/>
            <a:ext cx="1040091" cy="56560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Model Training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60E4D8D-C65F-40C3-B572-9F872ECBE6C5}"/>
              </a:ext>
            </a:extLst>
          </p:cNvPr>
          <p:cNvSpPr/>
          <p:nvPr/>
        </p:nvSpPr>
        <p:spPr>
          <a:xfrm>
            <a:off x="10391640" y="4116761"/>
            <a:ext cx="1040091" cy="56560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Model Tuning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6F0FA3-9E57-4F4B-9B3E-59D35C0D0F53}"/>
              </a:ext>
            </a:extLst>
          </p:cNvPr>
          <p:cNvSpPr/>
          <p:nvPr/>
        </p:nvSpPr>
        <p:spPr>
          <a:xfrm>
            <a:off x="10391639" y="5096688"/>
            <a:ext cx="1040091" cy="56560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Model Ensemble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D908D94-177E-4205-8015-3928D8A97F54}"/>
              </a:ext>
            </a:extLst>
          </p:cNvPr>
          <p:cNvSpPr/>
          <p:nvPr/>
        </p:nvSpPr>
        <p:spPr>
          <a:xfrm>
            <a:off x="8878652" y="5096688"/>
            <a:ext cx="1040091" cy="56560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Model Selection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E527D3-A403-46DA-8261-57EC3DE2BFB5}"/>
              </a:ext>
            </a:extLst>
          </p:cNvPr>
          <p:cNvCxnSpPr>
            <a:cxnSpLocks/>
          </p:cNvCxnSpPr>
          <p:nvPr/>
        </p:nvCxnSpPr>
        <p:spPr>
          <a:xfrm flipV="1">
            <a:off x="10006692" y="4422908"/>
            <a:ext cx="2880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40D0C-022D-48F1-A839-B4EA5736A8E4}"/>
              </a:ext>
            </a:extLst>
          </p:cNvPr>
          <p:cNvCxnSpPr>
            <a:cxnSpLocks/>
          </p:cNvCxnSpPr>
          <p:nvPr/>
        </p:nvCxnSpPr>
        <p:spPr>
          <a:xfrm>
            <a:off x="10927555" y="4757316"/>
            <a:ext cx="0" cy="252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E10406-6203-4048-AB56-ADFBA695BED1}"/>
              </a:ext>
            </a:extLst>
          </p:cNvPr>
          <p:cNvCxnSpPr>
            <a:cxnSpLocks/>
          </p:cNvCxnSpPr>
          <p:nvPr/>
        </p:nvCxnSpPr>
        <p:spPr>
          <a:xfrm flipH="1">
            <a:off x="10006692" y="5348688"/>
            <a:ext cx="288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45EE31-D889-4B6B-8CD2-DFE1407F6E43}"/>
              </a:ext>
            </a:extLst>
          </p:cNvPr>
          <p:cNvCxnSpPr>
            <a:cxnSpLocks/>
          </p:cNvCxnSpPr>
          <p:nvPr/>
        </p:nvCxnSpPr>
        <p:spPr>
          <a:xfrm flipV="1">
            <a:off x="9339264" y="4741911"/>
            <a:ext cx="0" cy="252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186745-D39F-4713-A6FA-71C193DEF82A}"/>
              </a:ext>
            </a:extLst>
          </p:cNvPr>
          <p:cNvCxnSpPr>
            <a:cxnSpLocks/>
          </p:cNvCxnSpPr>
          <p:nvPr/>
        </p:nvCxnSpPr>
        <p:spPr>
          <a:xfrm flipH="1">
            <a:off x="1894786" y="5379492"/>
            <a:ext cx="68367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DAF83C-370F-4922-A750-EAB9B928886A}"/>
              </a:ext>
            </a:extLst>
          </p:cNvPr>
          <p:cNvCxnSpPr>
            <a:cxnSpLocks/>
          </p:cNvCxnSpPr>
          <p:nvPr/>
        </p:nvCxnSpPr>
        <p:spPr>
          <a:xfrm flipV="1">
            <a:off x="1894787" y="4422908"/>
            <a:ext cx="0" cy="9477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C44BE-C423-4905-9CB5-B86CFED81C27}"/>
              </a:ext>
            </a:extLst>
          </p:cNvPr>
          <p:cNvCxnSpPr>
            <a:cxnSpLocks/>
          </p:cNvCxnSpPr>
          <p:nvPr/>
        </p:nvCxnSpPr>
        <p:spPr>
          <a:xfrm>
            <a:off x="1894786" y="2886187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3A95F7-1FA1-42E7-995E-E8959233FA83}"/>
              </a:ext>
            </a:extLst>
          </p:cNvPr>
          <p:cNvCxnSpPr>
            <a:cxnSpLocks/>
          </p:cNvCxnSpPr>
          <p:nvPr/>
        </p:nvCxnSpPr>
        <p:spPr>
          <a:xfrm flipV="1">
            <a:off x="2613820" y="3944226"/>
            <a:ext cx="2880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A677EDC-ACCC-4821-966D-CB79C7F4EB0C}"/>
              </a:ext>
            </a:extLst>
          </p:cNvPr>
          <p:cNvSpPr/>
          <p:nvPr/>
        </p:nvSpPr>
        <p:spPr>
          <a:xfrm>
            <a:off x="3023889" y="3531468"/>
            <a:ext cx="1432861" cy="7423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Final </a:t>
            </a:r>
            <a:br>
              <a:rPr lang="en-CA" sz="1400" dirty="0">
                <a:latin typeface="Barlow"/>
              </a:rPr>
            </a:br>
            <a:r>
              <a:rPr lang="en-CA" sz="1400" dirty="0">
                <a:latin typeface="Barlow"/>
              </a:rPr>
              <a:t>Pipeline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4EF123-1DC0-4D61-BD54-C9088DA09D39}"/>
              </a:ext>
            </a:extLst>
          </p:cNvPr>
          <p:cNvCxnSpPr>
            <a:cxnSpLocks/>
          </p:cNvCxnSpPr>
          <p:nvPr/>
        </p:nvCxnSpPr>
        <p:spPr>
          <a:xfrm flipV="1">
            <a:off x="4522499" y="3944226"/>
            <a:ext cx="2880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214493-884F-437B-9CE2-2EBC1821C231}"/>
              </a:ext>
            </a:extLst>
          </p:cNvPr>
          <p:cNvSpPr/>
          <p:nvPr/>
        </p:nvSpPr>
        <p:spPr>
          <a:xfrm>
            <a:off x="4879064" y="3547137"/>
            <a:ext cx="1432861" cy="7423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Deploy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40E6EA-A276-4DB2-B9BB-F3EC85383816}"/>
              </a:ext>
            </a:extLst>
          </p:cNvPr>
          <p:cNvCxnSpPr>
            <a:cxnSpLocks/>
          </p:cNvCxnSpPr>
          <p:nvPr/>
        </p:nvCxnSpPr>
        <p:spPr>
          <a:xfrm flipV="1">
            <a:off x="6401340" y="3944226"/>
            <a:ext cx="2880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A53FAB9-F55B-480F-A4A1-F473F5AF29A1}"/>
              </a:ext>
            </a:extLst>
          </p:cNvPr>
          <p:cNvSpPr/>
          <p:nvPr/>
        </p:nvSpPr>
        <p:spPr>
          <a:xfrm>
            <a:off x="6795716" y="3547137"/>
            <a:ext cx="1432861" cy="7423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Barlow"/>
              </a:rPr>
              <a:t>Monitor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C46C58-E5E7-4989-9BEF-AFE032E54CCF}"/>
              </a:ext>
            </a:extLst>
          </p:cNvPr>
          <p:cNvCxnSpPr>
            <a:cxnSpLocks/>
          </p:cNvCxnSpPr>
          <p:nvPr/>
        </p:nvCxnSpPr>
        <p:spPr>
          <a:xfrm flipV="1">
            <a:off x="8350117" y="3909356"/>
            <a:ext cx="2880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F8EFBD6-6B8E-40F8-AFF6-180B9DB4796E}"/>
              </a:ext>
            </a:extLst>
          </p:cNvPr>
          <p:cNvCxnSpPr>
            <a:cxnSpLocks/>
          </p:cNvCxnSpPr>
          <p:nvPr/>
        </p:nvCxnSpPr>
        <p:spPr>
          <a:xfrm flipH="1">
            <a:off x="8191441" y="4729713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C199EC-7571-4BBD-B865-D7CEF4ED287F}"/>
              </a:ext>
            </a:extLst>
          </p:cNvPr>
          <p:cNvCxnSpPr>
            <a:cxnSpLocks/>
          </p:cNvCxnSpPr>
          <p:nvPr/>
        </p:nvCxnSpPr>
        <p:spPr>
          <a:xfrm flipH="1">
            <a:off x="7057526" y="4738519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32E0CE-2C5B-425B-B2F0-F12EAF381EFF}"/>
              </a:ext>
            </a:extLst>
          </p:cNvPr>
          <p:cNvCxnSpPr>
            <a:cxnSpLocks/>
          </p:cNvCxnSpPr>
          <p:nvPr/>
        </p:nvCxnSpPr>
        <p:spPr>
          <a:xfrm flipH="1">
            <a:off x="5882883" y="4757316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4500A7-ADC9-49B5-83E6-B23A2C41ED15}"/>
              </a:ext>
            </a:extLst>
          </p:cNvPr>
          <p:cNvCxnSpPr>
            <a:cxnSpLocks/>
          </p:cNvCxnSpPr>
          <p:nvPr/>
        </p:nvCxnSpPr>
        <p:spPr>
          <a:xfrm flipH="1">
            <a:off x="4720388" y="4757316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03FC59-D9D0-4956-8E23-B0D804FCB331}"/>
              </a:ext>
            </a:extLst>
          </p:cNvPr>
          <p:cNvCxnSpPr>
            <a:cxnSpLocks/>
          </p:cNvCxnSpPr>
          <p:nvPr/>
        </p:nvCxnSpPr>
        <p:spPr>
          <a:xfrm flipH="1">
            <a:off x="3603637" y="4757316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098B05-A88C-4FB9-8A25-06420EEB94C4}"/>
              </a:ext>
            </a:extLst>
          </p:cNvPr>
          <p:cNvCxnSpPr>
            <a:cxnSpLocks/>
          </p:cNvCxnSpPr>
          <p:nvPr/>
        </p:nvCxnSpPr>
        <p:spPr>
          <a:xfrm flipV="1">
            <a:off x="2749918" y="4581360"/>
            <a:ext cx="0" cy="2401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885A33E-5D6B-4F95-908C-B5EEA8F9EB5C}"/>
              </a:ext>
            </a:extLst>
          </p:cNvPr>
          <p:cNvCxnSpPr>
            <a:cxnSpLocks/>
          </p:cNvCxnSpPr>
          <p:nvPr/>
        </p:nvCxnSpPr>
        <p:spPr>
          <a:xfrm flipH="1">
            <a:off x="9384939" y="3182584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CA68E9-E4A9-446C-8D94-89AE02355243}"/>
              </a:ext>
            </a:extLst>
          </p:cNvPr>
          <p:cNvCxnSpPr>
            <a:cxnSpLocks/>
          </p:cNvCxnSpPr>
          <p:nvPr/>
        </p:nvCxnSpPr>
        <p:spPr>
          <a:xfrm flipH="1">
            <a:off x="8251024" y="3191390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D12B288-6EE5-4B76-9D3D-A26485BFE2CF}"/>
              </a:ext>
            </a:extLst>
          </p:cNvPr>
          <p:cNvCxnSpPr>
            <a:cxnSpLocks/>
          </p:cNvCxnSpPr>
          <p:nvPr/>
        </p:nvCxnSpPr>
        <p:spPr>
          <a:xfrm flipH="1">
            <a:off x="7076381" y="3210187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7982EF1-A310-471C-9AE3-4254491C8D64}"/>
              </a:ext>
            </a:extLst>
          </p:cNvPr>
          <p:cNvCxnSpPr>
            <a:cxnSpLocks/>
          </p:cNvCxnSpPr>
          <p:nvPr/>
        </p:nvCxnSpPr>
        <p:spPr>
          <a:xfrm flipH="1">
            <a:off x="5913886" y="3210187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3D8CDD-96E4-4F4F-87D8-DED3C100DD77}"/>
              </a:ext>
            </a:extLst>
          </p:cNvPr>
          <p:cNvCxnSpPr>
            <a:cxnSpLocks/>
          </p:cNvCxnSpPr>
          <p:nvPr/>
        </p:nvCxnSpPr>
        <p:spPr>
          <a:xfrm flipH="1">
            <a:off x="4797135" y="3210187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7B9B38A-E2FA-47CA-AAA4-54CA5F2F0E91}"/>
              </a:ext>
            </a:extLst>
          </p:cNvPr>
          <p:cNvCxnSpPr>
            <a:cxnSpLocks/>
          </p:cNvCxnSpPr>
          <p:nvPr/>
        </p:nvCxnSpPr>
        <p:spPr>
          <a:xfrm flipH="1">
            <a:off x="3762313" y="3210187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619ABFC-1FBC-4F27-8161-509BC00EAB57}"/>
              </a:ext>
            </a:extLst>
          </p:cNvPr>
          <p:cNvCxnSpPr>
            <a:cxnSpLocks/>
          </p:cNvCxnSpPr>
          <p:nvPr/>
        </p:nvCxnSpPr>
        <p:spPr>
          <a:xfrm flipH="1">
            <a:off x="2591242" y="3235685"/>
            <a:ext cx="3173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8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92" y="274117"/>
            <a:ext cx="11360800" cy="763600"/>
          </a:xfrm>
        </p:spPr>
        <p:txBody>
          <a:bodyPr/>
          <a:lstStyle/>
          <a:p>
            <a:r>
              <a:rPr lang="en-CA" b="1" dirty="0"/>
              <a:t>Features: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735780" y="4055129"/>
            <a:ext cx="8437906" cy="2092016"/>
            <a:chOff x="1407886" y="3154469"/>
            <a:chExt cx="6328429" cy="15690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77618" y="3194033"/>
              <a:ext cx="995535" cy="1529448"/>
              <a:chOff x="4128239" y="1332878"/>
              <a:chExt cx="995535" cy="1529448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41293" y="2300730"/>
                <a:ext cx="982481" cy="56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133" dirty="0"/>
                  <a:t>Model </a:t>
                </a:r>
              </a:p>
              <a:p>
                <a:pPr algn="ctr"/>
                <a:r>
                  <a:rPr lang="en-CA" sz="2133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407886" y="3183106"/>
              <a:ext cx="1426111" cy="1526396"/>
              <a:chOff x="7309177" y="1102625"/>
              <a:chExt cx="1426111" cy="1526396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309177" y="2067425"/>
                <a:ext cx="1426111" cy="56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133" dirty="0"/>
                  <a:t>Analysis &amp; </a:t>
                </a:r>
              </a:p>
              <a:p>
                <a:pPr algn="ctr"/>
                <a:r>
                  <a:rPr lang="en-CA" sz="2133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503766" y="3154469"/>
              <a:ext cx="1232549" cy="1521197"/>
              <a:chOff x="3647335" y="2775311"/>
              <a:chExt cx="1232549" cy="1521197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47335" y="3734912"/>
                <a:ext cx="1232549" cy="56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133" dirty="0"/>
                  <a:t>Experiment </a:t>
                </a:r>
              </a:p>
              <a:p>
                <a:pPr algn="ctr"/>
                <a:r>
                  <a:rPr lang="en-CA" sz="2133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848791" y="1359192"/>
            <a:ext cx="8522064" cy="2175650"/>
            <a:chOff x="1648432" y="1170003"/>
            <a:chExt cx="6391548" cy="163173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48432" y="1245554"/>
              <a:ext cx="1256594" cy="1549318"/>
              <a:chOff x="812384" y="1603733"/>
              <a:chExt cx="1256594" cy="1549318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812384" y="2591455"/>
                <a:ext cx="1256594" cy="56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133" dirty="0"/>
                  <a:t>Data </a:t>
                </a:r>
              </a:p>
              <a:p>
                <a:pPr algn="ctr"/>
                <a:r>
                  <a:rPr lang="en-CA" sz="2133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05390" cy="1631738"/>
              <a:chOff x="2322551" y="1332878"/>
              <a:chExt cx="1005390" cy="1631738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76719" y="2341368"/>
                <a:ext cx="951222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133" dirty="0"/>
                  <a:t>Model </a:t>
                </a:r>
              </a:p>
              <a:p>
                <a:pPr algn="ctr"/>
                <a:r>
                  <a:rPr lang="en-CA" sz="2133" dirty="0"/>
                  <a:t>Training</a:t>
                </a:r>
                <a:r>
                  <a:rPr lang="en-CA" sz="2667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419104" y="2232823"/>
              <a:ext cx="162087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133" dirty="0"/>
                <a:t>Hyperparameter</a:t>
              </a:r>
            </a:p>
            <a:p>
              <a:pPr algn="ctr"/>
              <a:r>
                <a:rPr lang="en-CA" sz="2133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6790</TotalTime>
  <Words>303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Office Theme</vt:lpstr>
      <vt:lpstr>PowerPoint Presentation</vt:lpstr>
      <vt:lpstr>Demo Code</vt:lpstr>
      <vt:lpstr>Moez Ali</vt:lpstr>
      <vt:lpstr>By the end of this session:</vt:lpstr>
      <vt:lpstr>AI and Data Landscape - 2023</vt:lpstr>
      <vt:lpstr>PyCaret</vt:lpstr>
      <vt:lpstr>Machine Learning Life Cycle</vt:lpstr>
      <vt:lpstr>Data Prep, Model Training and Selection</vt:lpstr>
      <vt:lpstr>Features:</vt:lpstr>
      <vt:lpstr>Use-cases supported in PyCaret</vt:lpstr>
      <vt:lpstr>PyCaret metrics</vt:lpstr>
      <vt:lpstr>Integrations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Warnick</dc:creator>
  <cp:lastModifiedBy>Moez Ali</cp:lastModifiedBy>
  <cp:revision>128</cp:revision>
  <dcterms:created xsi:type="dcterms:W3CDTF">2020-03-03T20:49:45Z</dcterms:created>
  <dcterms:modified xsi:type="dcterms:W3CDTF">2023-05-08T21:56:10Z</dcterms:modified>
</cp:coreProperties>
</file>