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7" r:id="rId5"/>
    <p:sldId id="277" r:id="rId6"/>
    <p:sldId id="278" r:id="rId7"/>
    <p:sldId id="279" r:id="rId8"/>
    <p:sldId id="280" r:id="rId9"/>
    <p:sldId id="281" r:id="rId10"/>
    <p:sldId id="282" r:id="rId11"/>
    <p:sldId id="288" r:id="rId12"/>
    <p:sldId id="290" r:id="rId13"/>
    <p:sldId id="284" r:id="rId14"/>
    <p:sldId id="285" r:id="rId15"/>
    <p:sldId id="2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xmlns="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xmlns="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xmlns="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xmlns="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xmlns="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xmlns="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xmlns="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xmlns="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xmlns="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xmlns="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xmlns="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xmlns="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xmlns="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xmlns="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xmlns="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xmlns="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xmlns="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xmlns="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xmlns="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xmlns="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xmlns="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xmlns="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xmlns="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xmlns="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xmlns="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xmlns="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xmlns="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xmlns="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xmlns="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xmlns="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xmlns="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xmlns="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xmlns="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xmlns="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xmlns="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xmlns="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xmlns="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xmlns="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xmlns="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xmlns="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xmlns="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xmlns="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xmlns="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xmlns="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xmlns="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xmlns="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xmlns="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xmlns="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xmlns="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xmlns="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xmlns="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xmlns="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xmlns="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xmlns="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xmlns="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xmlns="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xmlns="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xmlns="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643" y="2743200"/>
            <a:ext cx="9671031" cy="264108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/>
            <a:r>
              <a:rPr lang="en-US" dirty="0"/>
              <a:t>By</a:t>
            </a:r>
          </a:p>
          <a:p>
            <a:pPr algn="ctr"/>
            <a:endParaRPr lang="en-US" dirty="0"/>
          </a:p>
          <a:p>
            <a:pPr algn="ctr"/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alifornian FB" panose="0207040306080B030204" pitchFamily="18" charset="0"/>
              </a:rPr>
              <a:t>Aditi </a:t>
            </a:r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  <a:latin typeface="Californian FB" panose="0207040306080B030204" pitchFamily="18" charset="0"/>
              </a:rPr>
              <a:t>Bhabire</a:t>
            </a:r>
            <a:endParaRPr lang="en-US" sz="3200" b="1" dirty="0">
              <a:solidFill>
                <a:schemeClr val="accent5">
                  <a:lumMod val="75000"/>
                </a:schemeClr>
              </a:solidFill>
              <a:latin typeface="Californian FB" panose="0207040306080B030204" pitchFamily="18" charset="0"/>
            </a:endParaRPr>
          </a:p>
          <a:p>
            <a:pPr algn="ctr"/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  <a:latin typeface="Californian FB" panose="0207040306080B030204" pitchFamily="18" charset="0"/>
              </a:rPr>
              <a:t>Rutuja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alifornian FB" panose="0207040306080B030204" pitchFamily="18" charset="0"/>
              </a:rPr>
              <a:t> Bhagate</a:t>
            </a:r>
          </a:p>
          <a:p>
            <a:pPr algn="ctr"/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alifornian FB" panose="0207040306080B030204" pitchFamily="18" charset="0"/>
              </a:rPr>
              <a:t>Shraddha </a:t>
            </a:r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  <a:latin typeface="Californian FB" panose="0207040306080B030204" pitchFamily="18" charset="0"/>
              </a:rPr>
              <a:t>Dayama</a:t>
            </a:r>
            <a:endParaRPr lang="en-US" sz="3200" b="1" dirty="0">
              <a:solidFill>
                <a:schemeClr val="accent5">
                  <a:lumMod val="75000"/>
                </a:schemeClr>
              </a:solidFill>
              <a:latin typeface="Californian FB" panose="0207040306080B0302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Mini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68084134-0F0E-4A08-9383-79737ED9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403" y="1045399"/>
            <a:ext cx="10279441" cy="2138068"/>
          </a:xfrm>
        </p:spPr>
        <p:txBody>
          <a:bodyPr/>
          <a:lstStyle/>
          <a:p>
            <a:pPr algn="ctr"/>
            <a:r>
              <a:rPr lang="en-US" sz="4400" dirty="0">
                <a:latin typeface="Californian FB" panose="0207040306080B0302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br>
              <a:rPr lang="en-US" sz="4400" dirty="0">
                <a:latin typeface="Californian FB" panose="0207040306080B0302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4400" dirty="0">
                <a:latin typeface="Californian FB" panose="0207040306080B0302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/>
            </a:r>
            <a:br>
              <a:rPr lang="en-US" sz="4400" dirty="0">
                <a:latin typeface="Californian FB" panose="0207040306080B0302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4400" dirty="0">
                <a:latin typeface="Californian FB" panose="0207040306080B0302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/>
            </a:r>
            <a:br>
              <a:rPr lang="en-US" sz="4400" dirty="0">
                <a:latin typeface="Californian FB" panose="0207040306080B0302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4400" dirty="0">
                <a:latin typeface="Californian FB" panose="0207040306080B0302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/>
            </a:r>
            <a:br>
              <a:rPr lang="en-US" sz="4400" dirty="0">
                <a:latin typeface="Californian FB" panose="0207040306080B0302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4400" dirty="0">
                <a:latin typeface="Californian FB" panose="0207040306080B0302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/>
            </a:r>
            <a:br>
              <a:rPr lang="en-US" sz="4400" dirty="0">
                <a:latin typeface="Californian FB" panose="0207040306080B0302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4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/>
            </a:r>
            <a:br>
              <a:rPr lang="en-US" sz="4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4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/>
            </a:r>
            <a:br>
              <a:rPr lang="en-US" sz="4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4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/>
            </a:r>
            <a:br>
              <a:rPr lang="en-US" sz="4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4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/>
            </a:r>
            <a:br>
              <a:rPr lang="en-US" sz="4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4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/>
            </a:r>
            <a:br>
              <a:rPr lang="en-US" sz="4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4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/>
            </a:r>
            <a:br>
              <a:rPr lang="en-US" sz="4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4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/>
            </a:r>
            <a:br>
              <a:rPr lang="en-US" sz="4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4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/>
            </a:r>
            <a:br>
              <a:rPr lang="en-US" sz="4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4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/>
            </a:r>
            <a:br>
              <a:rPr lang="en-US" sz="4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4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/>
            </a:r>
            <a:br>
              <a:rPr lang="en-US" sz="4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4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/>
            </a:r>
            <a:br>
              <a:rPr lang="en-US" sz="4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4000" dirty="0">
                <a:solidFill>
                  <a:schemeClr val="accent1"/>
                </a:solidFill>
                <a:latin typeface="Californian FB" panose="0207040306080B0302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Mini project on</a:t>
            </a:r>
            <a:r>
              <a:rPr lang="en-US" sz="4000" dirty="0">
                <a:latin typeface="Californian FB" panose="0207040306080B0302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/>
            </a:r>
            <a:br>
              <a:rPr lang="en-US" sz="4000" dirty="0">
                <a:latin typeface="Californian FB" panose="0207040306080B0302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4000" dirty="0">
                <a:latin typeface="Californian FB" panose="0207040306080B0302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/>
            </a:r>
            <a:br>
              <a:rPr lang="en-US" sz="4000" dirty="0">
                <a:latin typeface="Californian FB" panose="0207040306080B0302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4000" dirty="0">
                <a:solidFill>
                  <a:schemeClr val="accent5">
                    <a:lumMod val="50000"/>
                  </a:schemeClr>
                </a:solidFill>
                <a:latin typeface="Californian FB" panose="0207040306080B0302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YouTube Video Downloader Using Python</a:t>
            </a:r>
            <a:r>
              <a:rPr lang="en-US" sz="4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/>
            </a:r>
            <a:br>
              <a:rPr lang="en-US" sz="4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BE9C6A-916C-4188-B307-47F3CEBB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A0D640-D951-4369-8DA2-AEB0C804E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66925"/>
            <a:ext cx="9779182" cy="39528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Source of E-learning service:</a:t>
            </a:r>
          </a:p>
          <a:p>
            <a:pPr marL="457200" indent="-457200" algn="l">
              <a:lnSpc>
                <a:spcPct val="100000"/>
              </a:lnSpc>
              <a:buAutoNum type="arabicPeriod" startAt="2"/>
            </a:pPr>
            <a:r>
              <a:rPr lang="en-GB" sz="240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Download the preferred music from it</a:t>
            </a:r>
          </a:p>
          <a:p>
            <a:pPr marL="457200" indent="-457200" algn="l">
              <a:lnSpc>
                <a:spcPct val="100000"/>
              </a:lnSpc>
              <a:buAutoNum type="arabicPeriod" startAt="2"/>
            </a:pPr>
            <a:r>
              <a:rPr lang="en-GB" sz="24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 your own playlist</a:t>
            </a:r>
            <a:endParaRPr lang="en-GB" sz="2400" i="0" dirty="0">
              <a:solidFill>
                <a:srgbClr val="2222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4.   </a:t>
            </a:r>
            <a:r>
              <a:rPr lang="en-IN" sz="240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is completely free</a:t>
            </a:r>
          </a:p>
          <a:p>
            <a:pPr marL="457200" indent="-457200">
              <a:lnSpc>
                <a:spcPct val="100000"/>
              </a:lnSpc>
              <a:buAutoNum type="arabicPeriod" startAt="5"/>
            </a:pPr>
            <a:r>
              <a:rPr lang="en-GB" sz="240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 viruses, spyware or malware</a:t>
            </a:r>
          </a:p>
          <a:p>
            <a:pPr marL="457200" indent="-457200">
              <a:lnSpc>
                <a:spcPct val="100000"/>
              </a:lnSpc>
              <a:buAutoNum type="arabicPeriod" startAt="5"/>
            </a:pPr>
            <a:r>
              <a:rPr lang="en-GB" sz="24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Support for almost any quality or format available from YouTube</a:t>
            </a:r>
            <a:endParaRPr lang="en-GB" sz="2400" i="0" dirty="0">
              <a:solidFill>
                <a:srgbClr val="2222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buAutoNum type="arabicPeriod" startAt="5"/>
            </a:pPr>
            <a:endParaRPr lang="en-GB" sz="2400" i="0" dirty="0">
              <a:solidFill>
                <a:srgbClr val="2222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7C3CEA-6198-46EB-BA8C-52C41A7F36C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74CE97-9FC6-4D3F-AC31-7B306B41D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8638F3-10EE-4EB7-9CA9-B09F6CC95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9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401B22-C457-4C54-A5C4-B206610D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8919A-D492-4206-ACA9-F645172C3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sz="240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has no converter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Once you click on start download you cannot stop it in middle.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Downloading depends on users internet speed.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3EFC6D-5AAB-4A73-AA98-1638755EF4D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C285A9-ED72-4985-8DC0-FFA786405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68FD94-EBAC-4A3C-B413-688882FCC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918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643" y="2847974"/>
            <a:ext cx="9671031" cy="25363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THANKYOU !!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68084134-0F0E-4A08-9383-79737ED9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403" y="1045399"/>
            <a:ext cx="10279441" cy="1278701"/>
          </a:xfrm>
        </p:spPr>
        <p:txBody>
          <a:bodyPr/>
          <a:lstStyle/>
          <a:p>
            <a:pPr algn="ctr"/>
            <a:r>
              <a:rPr lang="en-US" sz="4400" dirty="0">
                <a:latin typeface="Californian FB" panose="0207040306080B0302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br>
              <a:rPr lang="en-US" sz="4400" dirty="0">
                <a:latin typeface="Californian FB" panose="0207040306080B0302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4400" dirty="0">
                <a:latin typeface="Californian FB" panose="0207040306080B0302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/>
            </a:r>
            <a:br>
              <a:rPr lang="en-US" sz="4400" dirty="0">
                <a:latin typeface="Californian FB" panose="0207040306080B0302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4400" dirty="0">
                <a:latin typeface="Californian FB" panose="0207040306080B0302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/>
            </a:r>
            <a:br>
              <a:rPr lang="en-US" sz="4400" dirty="0">
                <a:latin typeface="Californian FB" panose="0207040306080B0302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4400" dirty="0">
                <a:latin typeface="Californian FB" panose="0207040306080B0302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/>
            </a:r>
            <a:br>
              <a:rPr lang="en-US" sz="4400" dirty="0">
                <a:latin typeface="Californian FB" panose="0207040306080B0302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4400" dirty="0">
                <a:latin typeface="Californian FB" panose="0207040306080B0302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/>
            </a:r>
            <a:br>
              <a:rPr lang="en-US" sz="4400" dirty="0">
                <a:latin typeface="Californian FB" panose="0207040306080B0302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4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/>
            </a:r>
            <a:br>
              <a:rPr lang="en-US" sz="4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4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/>
            </a:r>
            <a:br>
              <a:rPr lang="en-US" sz="4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4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/>
            </a:r>
            <a:br>
              <a:rPr lang="en-US" sz="4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4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/>
            </a:r>
            <a:br>
              <a:rPr lang="en-US" sz="4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4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/>
            </a:r>
            <a:br>
              <a:rPr lang="en-US" sz="4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4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/>
            </a:r>
            <a:br>
              <a:rPr lang="en-US" sz="4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4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/>
            </a:r>
            <a:br>
              <a:rPr lang="en-US" sz="4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4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/>
            </a:r>
            <a:br>
              <a:rPr lang="en-US" sz="4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4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/>
            </a:r>
            <a:br>
              <a:rPr lang="en-US" sz="4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4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/>
            </a:r>
            <a:br>
              <a:rPr lang="en-US" sz="4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4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/>
            </a:r>
            <a:br>
              <a:rPr lang="en-US" sz="4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617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937FA0-2432-4A17-91E6-D2E818021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804587"/>
          </a:xfrm>
        </p:spPr>
        <p:txBody>
          <a:bodyPr/>
          <a:lstStyle/>
          <a:p>
            <a:pPr algn="ctr"/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About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1381DA-9D9B-4A66-A285-413797595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392" y="1464907"/>
            <a:ext cx="10004283" cy="398947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			Python is a high-level, general-purpose and a very popular programming language. Python programming language (latest Python 3) is being used in web development, Machine Learning applications, along with all cutting edge technology in Software Industry. </a:t>
            </a:r>
          </a:p>
          <a:p>
            <a:pPr fontAlgn="base"/>
            <a:r>
              <a:rPr lang="en-GB" b="0" i="0" dirty="0">
                <a:effectLst/>
                <a:latin typeface="var(--font-din)"/>
              </a:rPr>
              <a:t> 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GB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acts about Python Programming Language:</a:t>
            </a:r>
          </a:p>
          <a:p>
            <a:pPr fontAlgn="base">
              <a:lnSpc>
                <a:spcPct val="100000"/>
              </a:lnSpc>
              <a:buFont typeface="+mj-lt"/>
              <a:buAutoNum type="arabicPeriod"/>
            </a:pPr>
            <a:r>
              <a:rPr lang="en-GB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Python allows programming in Object-Oriented and Procedural paradigms.</a:t>
            </a:r>
          </a:p>
          <a:p>
            <a:pPr fontAlgn="base">
              <a:lnSpc>
                <a:spcPct val="100000"/>
              </a:lnSpc>
              <a:buFont typeface="+mj-lt"/>
              <a:buAutoNum type="arabicPeriod"/>
            </a:pPr>
            <a:r>
              <a:rPr lang="en-GB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Python programs generally are smaller than other programming languages like Java. Programmers have to type relatively less and indentation requirement of the language, makes them readable all the time.</a:t>
            </a:r>
          </a:p>
          <a:p>
            <a:pPr fontAlgn="base">
              <a:lnSpc>
                <a:spcPct val="100000"/>
              </a:lnSpc>
              <a:buFont typeface="+mj-lt"/>
              <a:buAutoNum type="arabicPeriod"/>
            </a:pPr>
            <a:r>
              <a:rPr lang="en-GB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Python language is being used by almost all tech-giant companies like –          Google, Amazon, Facebook, Instagram, Dropbox, Uber… etc.</a:t>
            </a:r>
          </a:p>
          <a:p>
            <a:pPr algn="ctr" fontAlgn="base">
              <a:lnSpc>
                <a:spcPct val="100000"/>
              </a:lnSpc>
            </a:pPr>
            <a:endParaRPr lang="en-GB" b="1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7B7576-11AE-47D5-A89C-4C33093B59B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98D436-6FB4-4CA3-94E4-08AB0189C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778705-D5B1-452A-B029-A33C621EC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84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BDE105-4C7E-4425-A120-92BD651C4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673359"/>
          </a:xfrm>
        </p:spPr>
        <p:txBody>
          <a:bodyPr/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   About YouTube Video Downloader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650520-0C4E-4744-A50D-0D89BCB4B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212979"/>
            <a:ext cx="9779182" cy="4241397"/>
          </a:xfrm>
        </p:spPr>
        <p:txBody>
          <a:bodyPr/>
          <a:lstStyle/>
          <a:p>
            <a:pPr algn="l" fontAlgn="base"/>
            <a:r>
              <a:rPr lang="en-GB" sz="24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Aren’t there a lot of YouTube videos you wished you could’ve watched without the internet on your laptops or desktops?</a:t>
            </a:r>
          </a:p>
          <a:p>
            <a:pPr algn="l" fontAlgn="base"/>
            <a:r>
              <a:rPr lang="en-GB" sz="24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Well, here’s your solution. In this project, we have created a YouTube video downloader where you can download the video straight from YouTube to your laptop in desired path given by user.</a:t>
            </a:r>
          </a:p>
          <a:p>
            <a:pPr algn="l" fontAlgn="base"/>
            <a:r>
              <a:rPr lang="en-GB" sz="2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 </a:t>
            </a:r>
            <a:r>
              <a:rPr lang="en-GB" sz="2400" b="1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Youtube</a:t>
            </a:r>
            <a:r>
              <a:rPr lang="en-GB" sz="24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Video Downloader</a:t>
            </a:r>
            <a:r>
              <a:rPr lang="en-GB" sz="2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is developed  </a:t>
            </a:r>
            <a:r>
              <a:rPr lang="en-GB" sz="24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GB" sz="24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en-GB" sz="2400" b="1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Tkinter</a:t>
            </a:r>
            <a:r>
              <a:rPr lang="en-GB" sz="2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.</a:t>
            </a:r>
          </a:p>
          <a:p>
            <a:pPr algn="l" fontAlgn="base"/>
            <a:r>
              <a:rPr lang="en-GB" sz="2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this python project</a:t>
            </a:r>
            <a:r>
              <a:rPr lang="en-GB" sz="24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sz="2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user has to copy the </a:t>
            </a:r>
            <a:r>
              <a:rPr lang="en-GB" sz="24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youtube</a:t>
            </a:r>
            <a:r>
              <a:rPr lang="en-GB" sz="2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video URL that they want to download and simply paste that URL in the ‘paste link here’ section and by clicking on browse button user can select which path/folder he wants to download the video </a:t>
            </a:r>
            <a:r>
              <a:rPr lang="en-GB" sz="24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,after </a:t>
            </a:r>
            <a:r>
              <a:rPr lang="en-GB" sz="2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clicking on the download button, it will start downloading the video. When video downloading finishes, it shows a message ‘downloaded’ popup on the window below the download button.</a:t>
            </a:r>
            <a:endParaRPr lang="en-GB" sz="2400" b="0" i="0" dirty="0">
              <a:solidFill>
                <a:srgbClr val="44444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67E19C-37E9-49F1-9CFF-ED0318CDB3E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852A6E-0116-4AFE-AE27-4CF737A9A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FB1CED-81AC-4C69-A80E-63E9A46B2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2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46F73C-C852-452C-BDF4-7375BB1D4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559837"/>
            <a:ext cx="9779183" cy="843786"/>
          </a:xfrm>
        </p:spPr>
        <p:txBody>
          <a:bodyPr/>
          <a:lstStyle/>
          <a:p>
            <a:pPr algn="ctr"/>
            <a:r>
              <a:rPr lang="en-IN" dirty="0"/>
              <a:t>Project 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64B852-77CD-4347-A7BF-4C3F6D558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744825"/>
            <a:ext cx="9779182" cy="37095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YouTube is a very popular video-sharing website. Downloading a video’s/playlist from YouTube is a tedious task. Downloading that video through Downloader or trying to download it from a random website increase’s the risk of licking your personal data. Using the Python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Tkinter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package, this task is very simple-efficient-safe. Few bunch codes will download the video for you. For this, there are two Python libraries – </a:t>
            </a:r>
            <a:r>
              <a:rPr lang="en-GB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Tkinter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GB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pytube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GB" dirty="0"/>
              <a:t>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782BC3-5064-40A6-8C4B-58A305EE994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C696E0-A62B-4D06-A38E-00FF774BA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752066-0C94-435B-8373-40B8331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85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007E68-68C2-4D73-AD5F-0D6C7BE17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1"/>
            <a:ext cx="9779183" cy="1022624"/>
          </a:xfrm>
        </p:spPr>
        <p:txBody>
          <a:bodyPr/>
          <a:lstStyle/>
          <a:p>
            <a:pPr algn="ctr"/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Modules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2B96F-E84C-4309-91B9-59D08E75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402" y="1508910"/>
            <a:ext cx="9779183" cy="455598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pytube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pytube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is a lightweight, simple-to-use, dependency-free Python library that is used for downloading videos from the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web.pytube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, is not an auto-configured library. You need to install it before using it. Installation of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pytube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is easy when you have pip. In the Terminal or Command Prompt, type the following command to install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pytube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If you are on Window’s </a:t>
            </a:r>
          </a:p>
          <a:p>
            <a:pPr>
              <a:lnSpc>
                <a:spcPct val="100000"/>
              </a:lnSpc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      pip install pytube3</a:t>
            </a:r>
          </a:p>
          <a:p>
            <a:pPr>
              <a:lnSpc>
                <a:spcPct val="100000"/>
              </a:lnSpc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.   </a:t>
            </a:r>
            <a:r>
              <a:rPr lang="en-GB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Tkinter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Tkinter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is a Python binding to the Tk GUI toolkit. It is the standard             Python interface to the Tk GUI toolkit or in simple words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Tkinter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is used as a Python Graphical User interface.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Tkinter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is the native library, you don’t need to install it externally, just import, while you use it. 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E95D5C-3C9D-48D3-8244-06F050F54E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BA1708-6D21-4136-BCF2-9B536600D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E7FD01-4F5F-4002-A40B-DB12FA3A1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B7CDAF96-DC12-4BDA-860E-B3053D3F5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1314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urw-din"/>
              </a:rPr>
              <a:t>If you are on Window’s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urw-din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pip install pytube3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55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452B04-FBD4-41E7-91AD-F2DD9923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GB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/>
            </a:r>
            <a:br>
              <a:rPr lang="en-GB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</a:br>
            <a:r>
              <a:rPr lang="en-GB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/>
            </a:r>
            <a:br>
              <a:rPr lang="en-GB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</a:br>
            <a:r>
              <a:rPr lang="en-GB" sz="44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Project File Structure:</a:t>
            </a:r>
            <a:endParaRPr lang="en-IN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B4308C-97A3-4EB1-AE7B-7259F2DD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sz="24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Here are the steps you will need to execute to build this Python YouTube Video Downloader Project:</a:t>
            </a:r>
            <a:br>
              <a:rPr lang="en-GB" sz="24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Importing all the necessary imports</a:t>
            </a:r>
            <a:br>
              <a:rPr lang="en-GB" sz="24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Creating the download and browse buttons functions</a:t>
            </a:r>
            <a:br>
              <a:rPr lang="en-GB" sz="24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 Initializing the window and placing all its components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7C2879-1608-4A3A-A339-D5F19025F07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670529-AC8A-40C4-93DC-ABD188C61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7904EF-9412-4090-9CBA-1867C6703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3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B62A81-2A03-4049-B769-5D5BCDDEB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698" y="858415"/>
            <a:ext cx="9349273" cy="122914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b="0" i="0" dirty="0" smtClean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Importing </a:t>
            </a:r>
            <a:r>
              <a:rPr lang="en-GB" sz="40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 the necessary modules:</a:t>
            </a:r>
            <a:br>
              <a:rPr lang="en-GB" sz="40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F24AFA-D723-428A-910B-A307918E7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dirty="0">
                <a:latin typeface="+mj-lt"/>
                <a:cs typeface="Calibri" panose="020F0502020204030204" pitchFamily="34" charset="0"/>
              </a:rPr>
              <a:t>import</a:t>
            </a:r>
            <a:r>
              <a:rPr lang="en-IN" dirty="0"/>
              <a:t> </a:t>
            </a:r>
            <a:r>
              <a:rPr lang="en-IN" dirty="0" err="1"/>
              <a:t>tkinter</a:t>
            </a:r>
            <a:r>
              <a:rPr lang="en-IN" dirty="0"/>
              <a:t> as </a:t>
            </a:r>
            <a:r>
              <a:rPr lang="en-IN" dirty="0" err="1"/>
              <a:t>tk</a:t>
            </a:r>
            <a:endParaRPr lang="en-IN" dirty="0"/>
          </a:p>
          <a:p>
            <a:pPr>
              <a:lnSpc>
                <a:spcPct val="100000"/>
              </a:lnSpc>
            </a:pPr>
            <a:r>
              <a:rPr lang="en-IN" dirty="0"/>
              <a:t>from </a:t>
            </a:r>
            <a:r>
              <a:rPr lang="en-IN" dirty="0" err="1"/>
              <a:t>tkinter</a:t>
            </a:r>
            <a:r>
              <a:rPr lang="en-IN" dirty="0"/>
              <a:t> import *</a:t>
            </a:r>
          </a:p>
          <a:p>
            <a:pPr>
              <a:lnSpc>
                <a:spcPct val="100000"/>
              </a:lnSpc>
            </a:pPr>
            <a:r>
              <a:rPr lang="en-IN" dirty="0"/>
              <a:t>from </a:t>
            </a:r>
            <a:r>
              <a:rPr lang="en-IN" dirty="0" err="1"/>
              <a:t>pytube</a:t>
            </a:r>
            <a:r>
              <a:rPr lang="en-IN" dirty="0"/>
              <a:t> import YouTube</a:t>
            </a:r>
          </a:p>
          <a:p>
            <a:pPr>
              <a:lnSpc>
                <a:spcPct val="100000"/>
              </a:lnSpc>
            </a:pPr>
            <a:r>
              <a:rPr lang="en-IN" dirty="0"/>
              <a:t>from </a:t>
            </a:r>
            <a:r>
              <a:rPr lang="en-IN" dirty="0" err="1"/>
              <a:t>tkinter</a:t>
            </a:r>
            <a:r>
              <a:rPr lang="en-IN" dirty="0"/>
              <a:t> import </a:t>
            </a:r>
            <a:r>
              <a:rPr lang="en-IN" dirty="0" err="1"/>
              <a:t>messagebox</a:t>
            </a:r>
            <a:r>
              <a:rPr lang="en-IN" dirty="0"/>
              <a:t>, </a:t>
            </a:r>
            <a:r>
              <a:rPr lang="en-IN" dirty="0" err="1"/>
              <a:t>filedialog</a:t>
            </a:r>
            <a:endParaRPr lang="en-IN" dirty="0"/>
          </a:p>
          <a:p>
            <a:r>
              <a:rPr lang="en-IN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0D9C28-65BD-4CC8-8BD8-5510789D59B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2DF89F-B1A1-47A4-950B-6BE7DA6D1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DCD52D-04B1-42DC-9121-637E215BD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39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B6C0DC-4BC4-455F-974A-FB39DCB4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1"/>
            <a:ext cx="9779183" cy="1022624"/>
          </a:xfrm>
        </p:spPr>
        <p:txBody>
          <a:bodyPr/>
          <a:lstStyle/>
          <a:p>
            <a:r>
              <a:rPr lang="en-IN" sz="2400" b="0" dirty="0"/>
              <a:t>Code Explanation</a:t>
            </a:r>
            <a:r>
              <a:rPr lang="en-IN" sz="24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A9C9D2-7352-48B9-8CA4-602215BA0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695449"/>
            <a:ext cx="9779182" cy="3758927"/>
          </a:xfrm>
        </p:spPr>
        <p:txBody>
          <a:bodyPr/>
          <a:lstStyle/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-GB" sz="2400" b="0" i="0" dirty="0">
                <a:solidFill>
                  <a:srgbClr val="3A3A3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Import the packages.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-GB" sz="2400" b="0" i="0" dirty="0">
                <a:solidFill>
                  <a:srgbClr val="3A3A3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 URL of the </a:t>
            </a:r>
            <a:r>
              <a:rPr lang="en-GB" sz="2400" b="0" i="0" dirty="0" err="1">
                <a:solidFill>
                  <a:srgbClr val="3A3A3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youtube</a:t>
            </a:r>
            <a:r>
              <a:rPr lang="en-GB" sz="2400" b="0" i="0" dirty="0">
                <a:solidFill>
                  <a:srgbClr val="3A3A3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video that we want to download.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-GB" sz="2400" b="0" i="0" dirty="0">
                <a:solidFill>
                  <a:srgbClr val="3A3A3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Calling </a:t>
            </a:r>
            <a:r>
              <a:rPr lang="en-GB" sz="2400" b="0" i="0" dirty="0" err="1">
                <a:solidFill>
                  <a:srgbClr val="3A3A3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youtube</a:t>
            </a:r>
            <a:r>
              <a:rPr lang="en-GB" sz="2400" b="0" i="0" dirty="0">
                <a:solidFill>
                  <a:srgbClr val="3A3A3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method.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-GB" sz="2400" b="0" i="0" dirty="0">
                <a:solidFill>
                  <a:srgbClr val="3A3A3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order to download the video from </a:t>
            </a:r>
            <a:r>
              <a:rPr lang="en-GB" sz="2400" b="0" i="0" dirty="0" err="1">
                <a:solidFill>
                  <a:srgbClr val="3A3A3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youtube</a:t>
            </a:r>
            <a:r>
              <a:rPr lang="en-GB" sz="2400" b="0" i="0" dirty="0">
                <a:solidFill>
                  <a:srgbClr val="3A3A3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we need to define the stream resolution first.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-GB" sz="2400" b="0" i="0" dirty="0">
                <a:solidFill>
                  <a:srgbClr val="3A3A3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download the video from </a:t>
            </a:r>
            <a:r>
              <a:rPr lang="en-GB" sz="2400" b="0" i="0" dirty="0" err="1">
                <a:solidFill>
                  <a:srgbClr val="3A3A3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youtube</a:t>
            </a:r>
            <a:r>
              <a:rPr lang="en-GB" sz="2400" b="0" i="0" dirty="0">
                <a:solidFill>
                  <a:srgbClr val="3A3A3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we will use the download method</a:t>
            </a:r>
          </a:p>
          <a:p>
            <a:pPr>
              <a:lnSpc>
                <a:spcPct val="100000"/>
              </a:lnSpc>
            </a:pPr>
            <a:r>
              <a:rPr lang="en-GB" sz="2400" dirty="0">
                <a:solidFill>
                  <a:srgbClr val="3A3A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downloading video message will pop out displaying successfully downloaded along with the path</a:t>
            </a:r>
            <a:r>
              <a:rPr lang="en-IN" sz="2400" dirty="0">
                <a:solidFill>
                  <a:srgbClr val="3A3A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sz="2400" b="0" i="0" dirty="0">
              <a:solidFill>
                <a:srgbClr val="3A3A3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E84063-F1F3-4220-8045-0D9D24875D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2C93D4-3176-4D5A-BC1E-7516E9C16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6FD9EA-E449-4033-89D2-308BC7DFC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0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F7ED7E-FE02-44F2-A4E9-38BBA88E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842" y="581025"/>
            <a:ext cx="9779183" cy="733425"/>
          </a:xfrm>
        </p:spPr>
        <p:txBody>
          <a:bodyPr/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8D656D-F665-4329-ABDE-FA0D64C39CE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066CE1-2472-40AC-BA83-649C7EAEB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AE94C4-132A-4241-BEAC-08D286669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xmlns="" id="{81FF4613-87E7-47C5-8DF5-787700387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7784" y="1400026"/>
            <a:ext cx="8811241" cy="4956324"/>
          </a:xfrm>
        </p:spPr>
      </p:pic>
    </p:spTree>
    <p:extLst>
      <p:ext uri="{BB962C8B-B14F-4D97-AF65-F5344CB8AC3E}">
        <p14:creationId xmlns:p14="http://schemas.microsoft.com/office/powerpoint/2010/main" val="265867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538</TotalTime>
  <Words>445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Californian FB</vt:lpstr>
      <vt:lpstr>Consolas</vt:lpstr>
      <vt:lpstr>Georgia</vt:lpstr>
      <vt:lpstr>Microsoft Sans Serif</vt:lpstr>
      <vt:lpstr>Roboto</vt:lpstr>
      <vt:lpstr>Tenorite</vt:lpstr>
      <vt:lpstr>urw-din</vt:lpstr>
      <vt:lpstr>var(--font-din)</vt:lpstr>
      <vt:lpstr>Office Theme</vt:lpstr>
      <vt:lpstr>                 Mini project on  YouTube Video Downloader Using Python </vt:lpstr>
      <vt:lpstr>About Python</vt:lpstr>
      <vt:lpstr>   About YouTube Video Downloader</vt:lpstr>
      <vt:lpstr>Project Prerequisites</vt:lpstr>
      <vt:lpstr>Modules Required</vt:lpstr>
      <vt:lpstr>  Project File Structure:</vt:lpstr>
      <vt:lpstr>Importing all the necessary modules: </vt:lpstr>
      <vt:lpstr>Code Explanation:</vt:lpstr>
      <vt:lpstr>Output:</vt:lpstr>
      <vt:lpstr>Advantages:</vt:lpstr>
      <vt:lpstr>Disadvantage:</vt:lpstr>
      <vt:lpstr>            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on  YouTube Video Downloader Using Python</dc:title>
  <dc:creator>Chirag Bhagate</dc:creator>
  <cp:lastModifiedBy>AADITI</cp:lastModifiedBy>
  <cp:revision>7</cp:revision>
  <dcterms:created xsi:type="dcterms:W3CDTF">2022-04-13T01:19:13Z</dcterms:created>
  <dcterms:modified xsi:type="dcterms:W3CDTF">2022-04-16T15:25:34Z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