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2" r:id="rId14"/>
    <p:sldId id="277" r:id="rId15"/>
    <p:sldId id="278" r:id="rId16"/>
    <p:sldId id="27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3118"/>
        <p:cNvGrpSpPr/>
        <p:nvPr/>
      </p:nvGrpSpPr>
      <p:grpSpPr>
        <a:xfrm>
          <a:off x="0" y="0"/>
          <a:ext cx="0" cy="0"/>
          <a:chOff x="0" y="0"/>
          <a:chExt cx="0" cy="0"/>
        </a:xfrm>
      </p:grpSpPr>
      <p:sp>
        <p:nvSpPr>
          <p:cNvPr id="3119" name="Google Shape;3119;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0" name="Google Shape;3120;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608838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8"/>
        <p:cNvGrpSpPr/>
        <p:nvPr/>
      </p:nvGrpSpPr>
      <p:grpSpPr>
        <a:xfrm>
          <a:off x="0" y="0"/>
          <a:ext cx="0" cy="0"/>
          <a:chOff x="0" y="0"/>
          <a:chExt cx="0" cy="0"/>
        </a:xfrm>
      </p:grpSpPr>
      <p:sp>
        <p:nvSpPr>
          <p:cNvPr id="3199" name="Google Shape;3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0" name="Google Shape;3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9"/>
        <p:cNvGrpSpPr/>
        <p:nvPr/>
      </p:nvGrpSpPr>
      <p:grpSpPr>
        <a:xfrm>
          <a:off x="0" y="0"/>
          <a:ext cx="0" cy="0"/>
          <a:chOff x="0" y="0"/>
          <a:chExt cx="0" cy="0"/>
        </a:xfrm>
      </p:grpSpPr>
      <p:sp>
        <p:nvSpPr>
          <p:cNvPr id="3250" name="Google Shape;3250;gc6259c663cc852c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1" name="Google Shape;3251;gc6259c663cc852c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4"/>
        <p:cNvGrpSpPr/>
        <p:nvPr/>
      </p:nvGrpSpPr>
      <p:grpSpPr>
        <a:xfrm>
          <a:off x="0" y="0"/>
          <a:ext cx="0" cy="0"/>
          <a:chOff x="0" y="0"/>
          <a:chExt cx="0" cy="0"/>
        </a:xfrm>
      </p:grpSpPr>
      <p:sp>
        <p:nvSpPr>
          <p:cNvPr id="3255" name="Google Shape;3255;gc6259c663cc852c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6" name="Google Shape;3256;gc6259c663cc852c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1"/>
        <p:cNvGrpSpPr/>
        <p:nvPr/>
      </p:nvGrpSpPr>
      <p:grpSpPr>
        <a:xfrm>
          <a:off x="0" y="0"/>
          <a:ext cx="0" cy="0"/>
          <a:chOff x="0" y="0"/>
          <a:chExt cx="0" cy="0"/>
        </a:xfrm>
      </p:grpSpPr>
      <p:sp>
        <p:nvSpPr>
          <p:cNvPr id="3282" name="Google Shape;3282;gc6259c663cc852c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3" name="Google Shape;3283;gc6259c663cc852c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7"/>
        <p:cNvGrpSpPr/>
        <p:nvPr/>
      </p:nvGrpSpPr>
      <p:grpSpPr>
        <a:xfrm>
          <a:off x="0" y="0"/>
          <a:ext cx="0" cy="0"/>
          <a:chOff x="0" y="0"/>
          <a:chExt cx="0" cy="0"/>
        </a:xfrm>
      </p:grpSpPr>
      <p:sp>
        <p:nvSpPr>
          <p:cNvPr id="3288" name="Google Shape;3288;gc6259c663cc852c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9" name="Google Shape;3289;gc6259c663cc852c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4"/>
        <p:cNvGrpSpPr/>
        <p:nvPr/>
      </p:nvGrpSpPr>
      <p:grpSpPr>
        <a:xfrm>
          <a:off x="0" y="0"/>
          <a:ext cx="0" cy="0"/>
          <a:chOff x="0" y="0"/>
          <a:chExt cx="0" cy="0"/>
        </a:xfrm>
      </p:grpSpPr>
      <p:sp>
        <p:nvSpPr>
          <p:cNvPr id="3315" name="Google Shape;3315;gc6259c663cc852c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6" name="Google Shape;3316;gc6259c663cc852c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3"/>
        <p:cNvGrpSpPr/>
        <p:nvPr/>
      </p:nvGrpSpPr>
      <p:grpSpPr>
        <a:xfrm>
          <a:off x="0" y="0"/>
          <a:ext cx="0" cy="0"/>
          <a:chOff x="0" y="0"/>
          <a:chExt cx="0" cy="0"/>
        </a:xfrm>
      </p:grpSpPr>
      <p:sp>
        <p:nvSpPr>
          <p:cNvPr id="3204" name="Google Shape;3204;gc6259c663cc852c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5" name="Google Shape;3205;gc6259c663cc852c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c6259c663cc852c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c6259c663cc852c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5"/>
        <p:cNvGrpSpPr/>
        <p:nvPr/>
      </p:nvGrpSpPr>
      <p:grpSpPr>
        <a:xfrm>
          <a:off x="0" y="0"/>
          <a:ext cx="0" cy="0"/>
          <a:chOff x="0" y="0"/>
          <a:chExt cx="0" cy="0"/>
        </a:xfrm>
      </p:grpSpPr>
      <p:sp>
        <p:nvSpPr>
          <p:cNvPr id="3216" name="Google Shape;3216;gc6259c663cc852c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7" name="Google Shape;3217;gc6259c663cc852c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1"/>
        <p:cNvGrpSpPr/>
        <p:nvPr/>
      </p:nvGrpSpPr>
      <p:grpSpPr>
        <a:xfrm>
          <a:off x="0" y="0"/>
          <a:ext cx="0" cy="0"/>
          <a:chOff x="0" y="0"/>
          <a:chExt cx="0" cy="0"/>
        </a:xfrm>
      </p:grpSpPr>
      <p:sp>
        <p:nvSpPr>
          <p:cNvPr id="3222" name="Google Shape;3222;gc6259c663cc852c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3" name="Google Shape;3223;gc6259c663cc852c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7"/>
        <p:cNvGrpSpPr/>
        <p:nvPr/>
      </p:nvGrpSpPr>
      <p:grpSpPr>
        <a:xfrm>
          <a:off x="0" y="0"/>
          <a:ext cx="0" cy="0"/>
          <a:chOff x="0" y="0"/>
          <a:chExt cx="0" cy="0"/>
        </a:xfrm>
      </p:grpSpPr>
      <p:sp>
        <p:nvSpPr>
          <p:cNvPr id="3228" name="Google Shape;3228;gc6259c663cc852c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9" name="Google Shape;3229;gc6259c663cc852c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3"/>
        <p:cNvGrpSpPr/>
        <p:nvPr/>
      </p:nvGrpSpPr>
      <p:grpSpPr>
        <a:xfrm>
          <a:off x="0" y="0"/>
          <a:ext cx="0" cy="0"/>
          <a:chOff x="0" y="0"/>
          <a:chExt cx="0" cy="0"/>
        </a:xfrm>
      </p:grpSpPr>
      <p:sp>
        <p:nvSpPr>
          <p:cNvPr id="3234" name="Google Shape;3234;gc6259c663cc852c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5" name="Google Shape;3235;gc6259c663cc852c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c6259c663cc852c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c6259c663cc852c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4"/>
        <p:cNvGrpSpPr/>
        <p:nvPr/>
      </p:nvGrpSpPr>
      <p:grpSpPr>
        <a:xfrm>
          <a:off x="0" y="0"/>
          <a:ext cx="0" cy="0"/>
          <a:chOff x="0" y="0"/>
          <a:chExt cx="0" cy="0"/>
        </a:xfrm>
      </p:grpSpPr>
      <p:sp>
        <p:nvSpPr>
          <p:cNvPr id="3245" name="Google Shape;3245;gc6259c663cc852c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6" name="Google Shape;3246;gc6259c663cc852c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3125"/>
        <p:cNvGrpSpPr/>
        <p:nvPr/>
      </p:nvGrpSpPr>
      <p:grpSpPr>
        <a:xfrm>
          <a:off x="0" y="0"/>
          <a:ext cx="0" cy="0"/>
          <a:chOff x="0" y="0"/>
          <a:chExt cx="0" cy="0"/>
        </a:xfrm>
      </p:grpSpPr>
      <p:sp>
        <p:nvSpPr>
          <p:cNvPr id="3126" name="Google Shape;3126;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7" name="Google Shape;3127;p2"/>
          <p:cNvGrpSpPr/>
          <p:nvPr/>
        </p:nvGrpSpPr>
        <p:grpSpPr>
          <a:xfrm>
            <a:off x="830392" y="1191256"/>
            <a:ext cx="745763" cy="45826"/>
            <a:chOff x="4580561" y="2589004"/>
            <a:chExt cx="1064464" cy="25200"/>
          </a:xfrm>
        </p:grpSpPr>
        <p:sp>
          <p:nvSpPr>
            <p:cNvPr id="3128" name="Google Shape;3128;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0" name="Google Shape;3130;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3131" name="Google Shape;3131;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3132" name="Google Shape;313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96"/>
        <p:cNvGrpSpPr/>
        <p:nvPr/>
      </p:nvGrpSpPr>
      <p:grpSpPr>
        <a:xfrm>
          <a:off x="0" y="0"/>
          <a:ext cx="0" cy="0"/>
          <a:chOff x="0" y="0"/>
          <a:chExt cx="0" cy="0"/>
        </a:xfrm>
      </p:grpSpPr>
      <p:sp>
        <p:nvSpPr>
          <p:cNvPr id="3197" name="Google Shape;3197;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39"/>
        <p:cNvGrpSpPr/>
        <p:nvPr/>
      </p:nvGrpSpPr>
      <p:grpSpPr>
        <a:xfrm>
          <a:off x="0" y="0"/>
          <a:ext cx="0" cy="0"/>
          <a:chOff x="0" y="0"/>
          <a:chExt cx="0" cy="0"/>
        </a:xfrm>
      </p:grpSpPr>
      <p:sp>
        <p:nvSpPr>
          <p:cNvPr id="3140" name="Google Shape;3140;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1" name="Google Shape;3141;p4"/>
          <p:cNvGrpSpPr/>
          <p:nvPr/>
        </p:nvGrpSpPr>
        <p:grpSpPr>
          <a:xfrm>
            <a:off x="830392" y="1191256"/>
            <a:ext cx="745763" cy="45826"/>
            <a:chOff x="4580561" y="2589004"/>
            <a:chExt cx="1064464" cy="25200"/>
          </a:xfrm>
        </p:grpSpPr>
        <p:sp>
          <p:nvSpPr>
            <p:cNvPr id="3142" name="Google Shape;3142;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4" name="Google Shape;3144;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145" name="Google Shape;3145;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46" name="Google Shape;3146;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47"/>
        <p:cNvGrpSpPr/>
        <p:nvPr/>
      </p:nvGrpSpPr>
      <p:grpSpPr>
        <a:xfrm>
          <a:off x="0" y="0"/>
          <a:ext cx="0" cy="0"/>
          <a:chOff x="0" y="0"/>
          <a:chExt cx="0" cy="0"/>
        </a:xfrm>
      </p:grpSpPr>
      <p:sp>
        <p:nvSpPr>
          <p:cNvPr id="3148" name="Google Shape;3148;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9" name="Google Shape;3149;p5"/>
          <p:cNvGrpSpPr/>
          <p:nvPr/>
        </p:nvGrpSpPr>
        <p:grpSpPr>
          <a:xfrm>
            <a:off x="830392" y="1191256"/>
            <a:ext cx="745763" cy="45826"/>
            <a:chOff x="4580561" y="2589004"/>
            <a:chExt cx="1064464" cy="25200"/>
          </a:xfrm>
        </p:grpSpPr>
        <p:sp>
          <p:nvSpPr>
            <p:cNvPr id="3150" name="Google Shape;3150;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2" name="Google Shape;3152;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153" name="Google Shape;3153;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54" name="Google Shape;3154;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55" name="Google Shape;3155;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56"/>
        <p:cNvGrpSpPr/>
        <p:nvPr/>
      </p:nvGrpSpPr>
      <p:grpSpPr>
        <a:xfrm>
          <a:off x="0" y="0"/>
          <a:ext cx="0" cy="0"/>
          <a:chOff x="0" y="0"/>
          <a:chExt cx="0" cy="0"/>
        </a:xfrm>
      </p:grpSpPr>
      <p:sp>
        <p:nvSpPr>
          <p:cNvPr id="3157" name="Google Shape;3157;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8" name="Google Shape;3158;p6"/>
          <p:cNvGrpSpPr/>
          <p:nvPr/>
        </p:nvGrpSpPr>
        <p:grpSpPr>
          <a:xfrm>
            <a:off x="830392" y="1191256"/>
            <a:ext cx="745763" cy="45826"/>
            <a:chOff x="4580561" y="2589004"/>
            <a:chExt cx="1064464" cy="25200"/>
          </a:xfrm>
        </p:grpSpPr>
        <p:sp>
          <p:nvSpPr>
            <p:cNvPr id="3159" name="Google Shape;3159;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1" name="Google Shape;3161;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162" name="Google Shape;3162;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63"/>
        <p:cNvGrpSpPr/>
        <p:nvPr/>
      </p:nvGrpSpPr>
      <p:grpSpPr>
        <a:xfrm>
          <a:off x="0" y="0"/>
          <a:ext cx="0" cy="0"/>
          <a:chOff x="0" y="0"/>
          <a:chExt cx="0" cy="0"/>
        </a:xfrm>
      </p:grpSpPr>
      <p:sp>
        <p:nvSpPr>
          <p:cNvPr id="3164" name="Google Shape;3164;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5" name="Google Shape;3165;p7"/>
          <p:cNvGrpSpPr/>
          <p:nvPr/>
        </p:nvGrpSpPr>
        <p:grpSpPr>
          <a:xfrm>
            <a:off x="830392" y="1191256"/>
            <a:ext cx="745763" cy="45826"/>
            <a:chOff x="4580561" y="2589004"/>
            <a:chExt cx="1064464" cy="25200"/>
          </a:xfrm>
        </p:grpSpPr>
        <p:sp>
          <p:nvSpPr>
            <p:cNvPr id="3166" name="Google Shape;3166;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8" name="Google Shape;3168;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169" name="Google Shape;3169;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70" name="Google Shape;3170;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171"/>
        <p:cNvGrpSpPr/>
        <p:nvPr/>
      </p:nvGrpSpPr>
      <p:grpSpPr>
        <a:xfrm>
          <a:off x="0" y="0"/>
          <a:ext cx="0" cy="0"/>
          <a:chOff x="0" y="0"/>
          <a:chExt cx="0" cy="0"/>
        </a:xfrm>
      </p:grpSpPr>
      <p:grpSp>
        <p:nvGrpSpPr>
          <p:cNvPr id="3172" name="Google Shape;3172;p8"/>
          <p:cNvGrpSpPr/>
          <p:nvPr/>
        </p:nvGrpSpPr>
        <p:grpSpPr>
          <a:xfrm>
            <a:off x="830392" y="4169130"/>
            <a:ext cx="745763" cy="45826"/>
            <a:chOff x="4580561" y="2589004"/>
            <a:chExt cx="1064464" cy="25200"/>
          </a:xfrm>
        </p:grpSpPr>
        <p:sp>
          <p:nvSpPr>
            <p:cNvPr id="3173" name="Google Shape;317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5" name="Google Shape;317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3176" name="Google Shape;317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77"/>
        <p:cNvGrpSpPr/>
        <p:nvPr/>
      </p:nvGrpSpPr>
      <p:grpSpPr>
        <a:xfrm>
          <a:off x="0" y="0"/>
          <a:ext cx="0" cy="0"/>
          <a:chOff x="0" y="0"/>
          <a:chExt cx="0" cy="0"/>
        </a:xfrm>
      </p:grpSpPr>
      <p:sp>
        <p:nvSpPr>
          <p:cNvPr id="3178" name="Google Shape;3178;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9" name="Google Shape;3179;p9"/>
          <p:cNvGrpSpPr/>
          <p:nvPr/>
        </p:nvGrpSpPr>
        <p:grpSpPr>
          <a:xfrm>
            <a:off x="830392" y="1191256"/>
            <a:ext cx="745763" cy="45826"/>
            <a:chOff x="4580561" y="2589004"/>
            <a:chExt cx="1064464" cy="25200"/>
          </a:xfrm>
        </p:grpSpPr>
        <p:sp>
          <p:nvSpPr>
            <p:cNvPr id="3180" name="Google Shape;3180;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2" name="Google Shape;3182;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183" name="Google Shape;3183;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3184" name="Google Shape;3184;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85" name="Google Shape;3185;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86"/>
        <p:cNvGrpSpPr/>
        <p:nvPr/>
      </p:nvGrpSpPr>
      <p:grpSpPr>
        <a:xfrm>
          <a:off x="0" y="0"/>
          <a:ext cx="0" cy="0"/>
          <a:chOff x="0" y="0"/>
          <a:chExt cx="0" cy="0"/>
        </a:xfrm>
      </p:grpSpPr>
      <p:sp>
        <p:nvSpPr>
          <p:cNvPr id="3187" name="Google Shape;3187;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3188" name="Google Shape;3188;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3189"/>
        <p:cNvGrpSpPr/>
        <p:nvPr/>
      </p:nvGrpSpPr>
      <p:grpSpPr>
        <a:xfrm>
          <a:off x="0" y="0"/>
          <a:ext cx="0" cy="0"/>
          <a:chOff x="0" y="0"/>
          <a:chExt cx="0" cy="0"/>
        </a:xfrm>
      </p:grpSpPr>
      <p:grpSp>
        <p:nvGrpSpPr>
          <p:cNvPr id="3190" name="Google Shape;3190;p11"/>
          <p:cNvGrpSpPr/>
          <p:nvPr/>
        </p:nvGrpSpPr>
        <p:grpSpPr>
          <a:xfrm>
            <a:off x="830392" y="4169130"/>
            <a:ext cx="745763" cy="45826"/>
            <a:chOff x="4580561" y="2589004"/>
            <a:chExt cx="1064464" cy="25200"/>
          </a:xfrm>
        </p:grpSpPr>
        <p:sp>
          <p:nvSpPr>
            <p:cNvPr id="3191" name="Google Shape;3191;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3" name="Google Shape;3193;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3194" name="Google Shape;3194;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3195" name="Google Shape;3195;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3121"/>
        <p:cNvGrpSpPr/>
        <p:nvPr/>
      </p:nvGrpSpPr>
      <p:grpSpPr>
        <a:xfrm>
          <a:off x="0" y="0"/>
          <a:ext cx="0" cy="0"/>
          <a:chOff x="0" y="0"/>
          <a:chExt cx="0" cy="0"/>
        </a:xfrm>
      </p:grpSpPr>
      <p:sp>
        <p:nvSpPr>
          <p:cNvPr id="3122" name="Google Shape;3122;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3123" name="Google Shape;3123;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3124" name="Google Shape;3124;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01"/>
        <p:cNvGrpSpPr/>
        <p:nvPr/>
      </p:nvGrpSpPr>
      <p:grpSpPr>
        <a:xfrm>
          <a:off x="0" y="0"/>
          <a:ext cx="0" cy="0"/>
          <a:chOff x="0" y="0"/>
          <a:chExt cx="0" cy="0"/>
        </a:xfrm>
      </p:grpSpPr>
      <p:sp>
        <p:nvSpPr>
          <p:cNvPr id="3202" name="Google Shape;3202;p13"/>
          <p:cNvSpPr txBox="1">
            <a:spLocks noGrp="1"/>
          </p:cNvSpPr>
          <p:nvPr>
            <p:ph type="ctrTitle"/>
          </p:nvPr>
        </p:nvSpPr>
        <p:spPr>
          <a:xfrm>
            <a:off x="727950" y="978743"/>
            <a:ext cx="7688100" cy="3719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000" b="0" dirty="0">
                <a:latin typeface="Times New Roman" pitchFamily="18" charset="0"/>
                <a:cs typeface="Times New Roman" pitchFamily="18" charset="0"/>
              </a:rPr>
              <a:t>Mini Project on</a:t>
            </a:r>
            <a:endParaRPr sz="2000" b="0" dirty="0">
              <a:latin typeface="Times New Roman" pitchFamily="18" charset="0"/>
              <a:cs typeface="Times New Roman" pitchFamily="18" charset="0"/>
            </a:endParaRPr>
          </a:p>
          <a:p>
            <a:pPr marL="0" lvl="0" indent="0" algn="ctr" rtl="0">
              <a:spcBef>
                <a:spcPts val="0"/>
              </a:spcBef>
              <a:spcAft>
                <a:spcPts val="0"/>
              </a:spcAft>
              <a:buNone/>
            </a:pPr>
            <a:r>
              <a:rPr lang="en-US" sz="2700" dirty="0">
                <a:solidFill>
                  <a:srgbClr val="980000"/>
                </a:solidFill>
                <a:latin typeface="Times New Roman" pitchFamily="18" charset="0"/>
                <a:cs typeface="Times New Roman" pitchFamily="18" charset="0"/>
              </a:rPr>
              <a:t>Text to speech convertor using Python</a:t>
            </a:r>
            <a:endParaRPr sz="2700" dirty="0">
              <a:solidFill>
                <a:srgbClr val="980000"/>
              </a:solidFill>
              <a:latin typeface="Times New Roman" pitchFamily="18" charset="0"/>
              <a:cs typeface="Times New Roman" pitchFamily="18" charset="0"/>
            </a:endParaRPr>
          </a:p>
          <a:p>
            <a:pPr marL="0" lvl="0" indent="0" algn="ctr" rtl="0">
              <a:spcBef>
                <a:spcPts val="0"/>
              </a:spcBef>
              <a:spcAft>
                <a:spcPts val="0"/>
              </a:spcAft>
              <a:buNone/>
            </a:pPr>
            <a:r>
              <a:rPr lang="en-US" sz="1600" b="0" dirty="0">
                <a:solidFill>
                  <a:srgbClr val="000000"/>
                </a:solidFill>
                <a:latin typeface="Times New Roman" pitchFamily="18" charset="0"/>
                <a:cs typeface="Times New Roman" pitchFamily="18" charset="0"/>
              </a:rPr>
              <a:t>By</a:t>
            </a:r>
            <a:endParaRPr sz="1600" b="0" dirty="0">
              <a:solidFill>
                <a:srgbClr val="000000"/>
              </a:solidFill>
              <a:latin typeface="Times New Roman" pitchFamily="18" charset="0"/>
              <a:cs typeface="Times New Roman" pitchFamily="18" charset="0"/>
            </a:endParaRPr>
          </a:p>
          <a:p>
            <a:pPr lvl="0" algn="ctr"/>
            <a:r>
              <a:rPr lang="en-US" sz="1800" dirty="0" err="1" smtClean="0">
                <a:solidFill>
                  <a:srgbClr val="000000"/>
                </a:solidFill>
                <a:latin typeface="Times New Roman" pitchFamily="18" charset="0"/>
                <a:cs typeface="Times New Roman" pitchFamily="18" charset="0"/>
              </a:rPr>
              <a:t>Aishwarya</a:t>
            </a:r>
            <a:r>
              <a:rPr lang="en-US" sz="1800" dirty="0" smtClean="0">
                <a:solidFill>
                  <a:srgbClr val="000000"/>
                </a:solidFill>
                <a:latin typeface="Times New Roman" pitchFamily="18" charset="0"/>
                <a:cs typeface="Times New Roman" pitchFamily="18" charset="0"/>
              </a:rPr>
              <a:t> </a:t>
            </a:r>
            <a:r>
              <a:rPr lang="en-US" sz="1800" dirty="0" err="1" smtClean="0">
                <a:solidFill>
                  <a:srgbClr val="000000"/>
                </a:solidFill>
                <a:latin typeface="Times New Roman" pitchFamily="18" charset="0"/>
                <a:cs typeface="Times New Roman" pitchFamily="18" charset="0"/>
              </a:rPr>
              <a:t>Naik</a:t>
            </a:r>
            <a:r>
              <a:rPr lang="en-US" sz="1800" dirty="0">
                <a:solidFill>
                  <a:srgbClr val="000000"/>
                </a:solidFill>
                <a:latin typeface="Times New Roman" pitchFamily="18" charset="0"/>
                <a:cs typeface="Times New Roman" pitchFamily="18" charset="0"/>
              </a:rPr>
              <a:t> </a:t>
            </a:r>
            <a:r>
              <a:rPr lang="en-US" sz="1800" dirty="0" smtClean="0">
                <a:solidFill>
                  <a:srgbClr val="000000"/>
                </a:solidFill>
                <a:latin typeface="Times New Roman" pitchFamily="18" charset="0"/>
                <a:cs typeface="Times New Roman" pitchFamily="18" charset="0"/>
              </a:rPr>
              <a:t>-19UET025</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err="1">
                <a:solidFill>
                  <a:srgbClr val="000000"/>
                </a:solidFill>
                <a:latin typeface="Times New Roman" pitchFamily="18" charset="0"/>
                <a:cs typeface="Times New Roman" pitchFamily="18" charset="0"/>
              </a:rPr>
              <a:t>Aparna</a:t>
            </a:r>
            <a:r>
              <a:rPr lang="en-US" sz="1800" dirty="0">
                <a:solidFill>
                  <a:srgbClr val="000000"/>
                </a:solidFill>
                <a:latin typeface="Times New Roman" pitchFamily="18" charset="0"/>
                <a:cs typeface="Times New Roman" pitchFamily="18" charset="0"/>
              </a:rPr>
              <a:t> </a:t>
            </a:r>
            <a:r>
              <a:rPr lang="en-US" sz="1800" dirty="0" err="1" smtClean="0">
                <a:solidFill>
                  <a:srgbClr val="000000"/>
                </a:solidFill>
                <a:latin typeface="Times New Roman" pitchFamily="18" charset="0"/>
                <a:cs typeface="Times New Roman" pitchFamily="18" charset="0"/>
              </a:rPr>
              <a:t>Ringane</a:t>
            </a:r>
            <a:r>
              <a:rPr lang="en-US" sz="1800" dirty="0" smtClean="0">
                <a:solidFill>
                  <a:srgbClr val="000000"/>
                </a:solidFill>
                <a:latin typeface="Times New Roman" pitchFamily="18" charset="0"/>
                <a:cs typeface="Times New Roman" pitchFamily="18" charset="0"/>
              </a:rPr>
              <a:t> -19UET038</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err="1">
                <a:solidFill>
                  <a:srgbClr val="000000"/>
                </a:solidFill>
                <a:latin typeface="Times New Roman" pitchFamily="18" charset="0"/>
                <a:cs typeface="Times New Roman" pitchFamily="18" charset="0"/>
              </a:rPr>
              <a:t>Sakshi</a:t>
            </a:r>
            <a:r>
              <a:rPr lang="en-US" sz="1800" dirty="0">
                <a:solidFill>
                  <a:srgbClr val="000000"/>
                </a:solidFill>
                <a:latin typeface="Times New Roman" pitchFamily="18" charset="0"/>
                <a:cs typeface="Times New Roman" pitchFamily="18" charset="0"/>
              </a:rPr>
              <a:t> </a:t>
            </a:r>
            <a:r>
              <a:rPr lang="en-US" sz="1800" dirty="0" err="1" smtClean="0">
                <a:solidFill>
                  <a:srgbClr val="000000"/>
                </a:solidFill>
                <a:latin typeface="Times New Roman" pitchFamily="18" charset="0"/>
                <a:cs typeface="Times New Roman" pitchFamily="18" charset="0"/>
              </a:rPr>
              <a:t>Rokade</a:t>
            </a:r>
            <a:r>
              <a:rPr lang="en-US" sz="1800" dirty="0" smtClean="0">
                <a:solidFill>
                  <a:srgbClr val="000000"/>
                </a:solidFill>
                <a:latin typeface="Times New Roman" pitchFamily="18" charset="0"/>
                <a:cs typeface="Times New Roman" pitchFamily="18" charset="0"/>
              </a:rPr>
              <a:t> – 19UET039</a:t>
            </a:r>
            <a:r>
              <a:rPr lang="en-US" sz="1800" b="0" dirty="0">
                <a:solidFill>
                  <a:srgbClr val="000000"/>
                </a:solidFill>
                <a:latin typeface="Times New Roman" pitchFamily="18" charset="0"/>
                <a:cs typeface="Times New Roman" pitchFamily="18" charset="0"/>
              </a:rPr>
              <a:t/>
            </a:r>
            <a:br>
              <a:rPr lang="en-US" sz="1800" b="0" dirty="0">
                <a:solidFill>
                  <a:srgbClr val="000000"/>
                </a:solidFill>
                <a:latin typeface="Times New Roman" pitchFamily="18" charset="0"/>
                <a:cs typeface="Times New Roman" pitchFamily="18" charset="0"/>
              </a:rPr>
            </a:br>
            <a:endParaRPr sz="1800" b="0" dirty="0">
              <a:solidFill>
                <a:srgbClr val="000000"/>
              </a:solidFill>
              <a:latin typeface="Times New Roman" pitchFamily="18" charset="0"/>
              <a:cs typeface="Times New Roman" pitchFamily="18" charset="0"/>
            </a:endParaRPr>
          </a:p>
          <a:p>
            <a:pPr marL="0" lvl="0" indent="0" algn="ctr" rtl="0">
              <a:spcBef>
                <a:spcPts val="0"/>
              </a:spcBef>
              <a:spcAft>
                <a:spcPts val="0"/>
              </a:spcAft>
              <a:buNone/>
            </a:pPr>
            <a:r>
              <a:rPr lang="en-US" sz="2000" b="0" dirty="0" smtClean="0">
                <a:solidFill>
                  <a:srgbClr val="000000"/>
                </a:solidFill>
                <a:latin typeface="Times New Roman" pitchFamily="18" charset="0"/>
                <a:cs typeface="Times New Roman" pitchFamily="18" charset="0"/>
              </a:rPr>
              <a:t>Under Guidance of  </a:t>
            </a:r>
            <a:br>
              <a:rPr lang="en-US" sz="2000" b="0" dirty="0" smtClean="0">
                <a:solidFill>
                  <a:srgbClr val="000000"/>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Prof. </a:t>
            </a:r>
            <a:r>
              <a:rPr lang="en-US" sz="2000" dirty="0" smtClean="0">
                <a:solidFill>
                  <a:srgbClr val="000000"/>
                </a:solidFill>
                <a:latin typeface="Times New Roman" pitchFamily="18" charset="0"/>
                <a:cs typeface="Times New Roman" pitchFamily="18" charset="0"/>
              </a:rPr>
              <a:t>P. C . </a:t>
            </a:r>
            <a:r>
              <a:rPr lang="en-US" sz="2000" dirty="0" err="1" smtClean="0">
                <a:solidFill>
                  <a:srgbClr val="000000"/>
                </a:solidFill>
                <a:latin typeface="Times New Roman" pitchFamily="18" charset="0"/>
                <a:cs typeface="Times New Roman" pitchFamily="18" charset="0"/>
              </a:rPr>
              <a:t>Dhanawade</a:t>
            </a:r>
            <a:r>
              <a:rPr lang="en-US" sz="2000" b="0" dirty="0" smtClean="0">
                <a:solidFill>
                  <a:srgbClr val="000000"/>
                </a:solidFill>
                <a:latin typeface="Times New Roman" pitchFamily="18" charset="0"/>
                <a:cs typeface="Times New Roman" pitchFamily="18" charset="0"/>
              </a:rPr>
              <a:t>.</a:t>
            </a:r>
            <a:endParaRPr sz="2000" b="0" dirty="0">
              <a:solidFill>
                <a:srgbClr val="00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2"/>
        <p:cNvGrpSpPr/>
        <p:nvPr/>
      </p:nvGrpSpPr>
      <p:grpSpPr>
        <a:xfrm>
          <a:off x="0" y="0"/>
          <a:ext cx="0" cy="0"/>
          <a:chOff x="0" y="0"/>
          <a:chExt cx="0" cy="0"/>
        </a:xfrm>
      </p:grpSpPr>
      <p:sp>
        <p:nvSpPr>
          <p:cNvPr id="3253" name="Google Shape;3253;p22"/>
          <p:cNvSpPr txBox="1">
            <a:spLocks noGrp="1"/>
          </p:cNvSpPr>
          <p:nvPr>
            <p:ph type="body" idx="1"/>
          </p:nvPr>
        </p:nvSpPr>
        <p:spPr>
          <a:xfrm>
            <a:off x="727650" y="1801912"/>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latin typeface="Times New Roman" pitchFamily="18" charset="0"/>
                <a:cs typeface="Times New Roman" pitchFamily="18" charset="0"/>
              </a:rPr>
              <a:t>The Button widget class is used to add a button to the window that performs a command when it is pressed. The attributes it takes to set itself are:</a:t>
            </a:r>
            <a:endParaRPr sz="1500" dirty="0">
              <a:latin typeface="Times New Roman" pitchFamily="18" charset="0"/>
              <a:cs typeface="Times New Roman" pitchFamily="18" charset="0"/>
            </a:endParaRPr>
          </a:p>
          <a:p>
            <a:pPr marL="457200" lvl="0" indent="-317500" algn="l" rtl="0">
              <a:spcBef>
                <a:spcPts val="1200"/>
              </a:spcBef>
              <a:spcAft>
                <a:spcPts val="0"/>
              </a:spcAft>
              <a:buSzPts val="1400"/>
              <a:buChar char="●"/>
            </a:pPr>
            <a:r>
              <a:rPr lang="en-US" sz="1500" dirty="0">
                <a:latin typeface="Times New Roman" pitchFamily="18" charset="0"/>
                <a:cs typeface="Times New Roman" pitchFamily="18" charset="0"/>
              </a:rPr>
              <a:t>The master, text,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and font attributes are the same as in the Label class.</a:t>
            </a:r>
            <a:endParaRPr sz="1500" dirty="0">
              <a:latin typeface="Times New Roman" pitchFamily="18" charset="0"/>
              <a:cs typeface="Times New Roman" pitchFamily="18" charset="0"/>
            </a:endParaRPr>
          </a:p>
          <a:p>
            <a:pPr marL="457200" lvl="0" indent="-317500" algn="l" rtl="0">
              <a:spcBef>
                <a:spcPts val="0"/>
              </a:spcBef>
              <a:spcAft>
                <a:spcPts val="0"/>
              </a:spcAft>
              <a:buSzPts val="1400"/>
              <a:buChar char="●"/>
            </a:pPr>
            <a:r>
              <a:rPr lang="en-US" sz="1500" dirty="0">
                <a:latin typeface="Times New Roman" pitchFamily="18" charset="0"/>
                <a:cs typeface="Times New Roman" pitchFamily="18" charset="0"/>
              </a:rPr>
              <a:t>The command attribute is used to define the function that the button will execute when it is pressed. Generally, the command attribute sets a function without </a:t>
            </a:r>
            <a:r>
              <a:rPr lang="en-US" sz="1500" dirty="0" smtClean="0">
                <a:latin typeface="Times New Roman" pitchFamily="18" charset="0"/>
                <a:cs typeface="Times New Roman" pitchFamily="18" charset="0"/>
              </a:rPr>
              <a:t>arguments.</a:t>
            </a:r>
            <a:endParaRPr sz="15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7"/>
        <p:cNvGrpSpPr/>
        <p:nvPr/>
      </p:nvGrpSpPr>
      <p:grpSpPr>
        <a:xfrm>
          <a:off x="0" y="0"/>
          <a:ext cx="0" cy="0"/>
          <a:chOff x="0" y="0"/>
          <a:chExt cx="0" cy="0"/>
        </a:xfrm>
      </p:grpSpPr>
      <p:sp>
        <p:nvSpPr>
          <p:cNvPr id="3258" name="Google Shape;3258;p23"/>
          <p:cNvSpPr txBox="1">
            <a:spLocks noGrp="1"/>
          </p:cNvSpPr>
          <p:nvPr>
            <p:ph type="title"/>
          </p:nvPr>
        </p:nvSpPr>
        <p:spPr>
          <a:xfrm>
            <a:off x="727650" y="1242887"/>
            <a:ext cx="7688700" cy="62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latin typeface="Times New Roman" pitchFamily="18" charset="0"/>
                <a:cs typeface="Times New Roman" pitchFamily="18" charset="0"/>
              </a:rPr>
              <a:t>3. Creating the backend speak()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functions:</a:t>
            </a:r>
            <a:endParaRPr dirty="0">
              <a:latin typeface="Times New Roman" pitchFamily="18" charset="0"/>
              <a:cs typeface="Times New Roman" pitchFamily="18" charset="0"/>
            </a:endParaRPr>
          </a:p>
        </p:txBody>
      </p:sp>
      <p:sp>
        <p:nvSpPr>
          <p:cNvPr id="3259" name="Google Shape;3259;p23"/>
          <p:cNvSpPr txBox="1">
            <a:spLocks noGrp="1"/>
          </p:cNvSpPr>
          <p:nvPr>
            <p:ph type="body" idx="1"/>
          </p:nvPr>
        </p:nvSpPr>
        <p:spPr>
          <a:xfrm>
            <a:off x="474900" y="1853923"/>
            <a:ext cx="8194200" cy="32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latin typeface="Times New Roman" pitchFamily="18" charset="0"/>
                <a:cs typeface="Times New Roman" pitchFamily="18" charset="0"/>
              </a:rPr>
              <a:t>Explanation:</a:t>
            </a:r>
            <a:endParaRPr sz="1400" dirty="0">
              <a:latin typeface="Times New Roman" pitchFamily="18" charset="0"/>
              <a:cs typeface="Times New Roman" pitchFamily="18" charset="0"/>
            </a:endParaRPr>
          </a:p>
          <a:p>
            <a:pPr marL="0" lvl="0" indent="0" algn="l" rtl="0">
              <a:spcBef>
                <a:spcPts val="1200"/>
              </a:spcBef>
              <a:spcAft>
                <a:spcPts val="0"/>
              </a:spcAft>
              <a:buNone/>
            </a:pPr>
            <a:r>
              <a:rPr lang="en-US" sz="1400" dirty="0">
                <a:latin typeface="Times New Roman" pitchFamily="18" charset="0"/>
                <a:cs typeface="Times New Roman" pitchFamily="18" charset="0"/>
              </a:rPr>
              <a:t>This is the step where we make use of the </a:t>
            </a:r>
            <a:r>
              <a:rPr lang="en-US" sz="1400" dirty="0" smtClean="0">
                <a:latin typeface="Times New Roman" pitchFamily="18" charset="0"/>
                <a:cs typeface="Times New Roman" pitchFamily="18" charset="0"/>
              </a:rPr>
              <a:t>pyttsx3.</a:t>
            </a:r>
            <a:endParaRPr sz="1400" dirty="0">
              <a:latin typeface="Times New Roman" pitchFamily="18" charset="0"/>
              <a:cs typeface="Times New Roman" pitchFamily="18" charset="0"/>
            </a:endParaRPr>
          </a:p>
          <a:p>
            <a:pPr marL="457200" lvl="0" indent="-317500" algn="l" rtl="0">
              <a:spcBef>
                <a:spcPts val="1200"/>
              </a:spcBef>
              <a:spcAft>
                <a:spcPts val="0"/>
              </a:spcAft>
              <a:buSzPts val="1400"/>
              <a:buChar char="●"/>
            </a:pPr>
            <a:r>
              <a:rPr lang="en-US" sz="1400" dirty="0">
                <a:latin typeface="Times New Roman" pitchFamily="18" charset="0"/>
                <a:cs typeface="Times New Roman" pitchFamily="18" charset="0"/>
              </a:rPr>
              <a:t>In the speak() function, we take the text of type </a:t>
            </a:r>
            <a:r>
              <a:rPr lang="en-US" sz="1400" dirty="0" err="1">
                <a:latin typeface="Times New Roman" pitchFamily="18" charset="0"/>
                <a:cs typeface="Times New Roman" pitchFamily="18" charset="0"/>
              </a:rPr>
              <a:t>str</a:t>
            </a:r>
            <a:r>
              <a:rPr lang="en-US" sz="1400" dirty="0">
                <a:latin typeface="Times New Roman" pitchFamily="18" charset="0"/>
                <a:cs typeface="Times New Roman" pitchFamily="18" charset="0"/>
              </a:rPr>
              <a:t> as an argument.</a:t>
            </a:r>
            <a:endParaRPr sz="1400" dirty="0">
              <a:latin typeface="Times New Roman" pitchFamily="18" charset="0"/>
              <a:cs typeface="Times New Roman" pitchFamily="18" charset="0"/>
            </a:endParaRPr>
          </a:p>
          <a:p>
            <a:pPr marL="457200" lvl="0" indent="-317500" algn="l" rtl="0">
              <a:spcBef>
                <a:spcPts val="0"/>
              </a:spcBef>
              <a:spcAft>
                <a:spcPts val="0"/>
              </a:spcAft>
              <a:buSzPts val="1400"/>
              <a:buChar char="●"/>
            </a:pPr>
            <a:r>
              <a:rPr lang="en-US" sz="1400" dirty="0">
                <a:latin typeface="Times New Roman" pitchFamily="18" charset="0"/>
                <a:cs typeface="Times New Roman" pitchFamily="18" charset="0"/>
              </a:rPr>
              <a:t>Firstly, we will </a:t>
            </a:r>
            <a:r>
              <a:rPr lang="en-US" sz="1400" dirty="0" err="1">
                <a:latin typeface="Times New Roman" pitchFamily="18" charset="0"/>
                <a:cs typeface="Times New Roman" pitchFamily="18" charset="0"/>
              </a:rPr>
              <a:t>initialise</a:t>
            </a:r>
            <a:r>
              <a:rPr lang="en-US" sz="1400" dirty="0">
                <a:latin typeface="Times New Roman" pitchFamily="18" charset="0"/>
                <a:cs typeface="Times New Roman" pitchFamily="18" charset="0"/>
              </a:rPr>
              <a:t> the pyttsx3 library and store it in the variable called engine.</a:t>
            </a:r>
            <a:endParaRPr sz="1400" dirty="0">
              <a:latin typeface="Times New Roman" pitchFamily="18" charset="0"/>
              <a:cs typeface="Times New Roman" pitchFamily="18" charset="0"/>
            </a:endParaRPr>
          </a:p>
          <a:p>
            <a:pPr marL="457200" lvl="0" indent="-317500" algn="l" rtl="0">
              <a:spcBef>
                <a:spcPts val="0"/>
              </a:spcBef>
              <a:spcAft>
                <a:spcPts val="0"/>
              </a:spcAft>
              <a:buSzPts val="1400"/>
              <a:buChar char="●"/>
            </a:pPr>
            <a:r>
              <a:rPr lang="en-US" sz="1400" dirty="0" smtClean="0">
                <a:latin typeface="Times New Roman" pitchFamily="18" charset="0"/>
                <a:cs typeface="Times New Roman" pitchFamily="18" charset="0"/>
              </a:rPr>
              <a:t>Eventually</a:t>
            </a:r>
            <a:r>
              <a:rPr lang="en-US" sz="1400" dirty="0">
                <a:latin typeface="Times New Roman" pitchFamily="18" charset="0"/>
                <a:cs typeface="Times New Roman" pitchFamily="18" charset="0"/>
              </a:rPr>
              <a:t>, we will use the .say() method and provide it with the text taken as the argument to speak the said text.</a:t>
            </a:r>
            <a:endParaRPr sz="1400" dirty="0">
              <a:latin typeface="Times New Roman" pitchFamily="18" charset="0"/>
              <a:cs typeface="Times New Roman" pitchFamily="18" charset="0"/>
            </a:endParaRPr>
          </a:p>
          <a:p>
            <a:pPr marL="457200" lvl="0" indent="-317500" algn="l" rtl="0">
              <a:spcBef>
                <a:spcPts val="0"/>
              </a:spcBef>
              <a:spcAft>
                <a:spcPts val="0"/>
              </a:spcAft>
              <a:buSzPts val="1400"/>
              <a:buChar char="●"/>
            </a:pPr>
            <a:r>
              <a:rPr lang="en-US" sz="1400" dirty="0">
                <a:latin typeface="Times New Roman" pitchFamily="18" charset="0"/>
                <a:cs typeface="Times New Roman" pitchFamily="18" charset="0"/>
              </a:rPr>
              <a:t>We will also use the .</a:t>
            </a:r>
            <a:r>
              <a:rPr lang="en-US" sz="1400" dirty="0" err="1">
                <a:latin typeface="Times New Roman" pitchFamily="18" charset="0"/>
                <a:cs typeface="Times New Roman" pitchFamily="18" charset="0"/>
              </a:rPr>
              <a:t>runAndWait</a:t>
            </a:r>
            <a:r>
              <a:rPr lang="en-US" sz="1400" dirty="0">
                <a:latin typeface="Times New Roman" pitchFamily="18" charset="0"/>
                <a:cs typeface="Times New Roman" pitchFamily="18" charset="0"/>
              </a:rPr>
              <a:t>() method to tell the engine that the words spoken should not collide with any other task to be executed or is being executed</a:t>
            </a:r>
            <a:r>
              <a:rPr lang="en-US" sz="1400" dirty="0" smtClean="0">
                <a:latin typeface="Times New Roman" pitchFamily="18" charset="0"/>
                <a:cs typeface="Times New Roman" pitchFamily="18" charset="0"/>
              </a:rPr>
              <a:t>.</a:t>
            </a:r>
          </a:p>
          <a:p>
            <a:pPr marL="457200" lvl="0" indent="-317500" algn="l" rtl="0">
              <a:spcBef>
                <a:spcPts val="0"/>
              </a:spcBef>
              <a:spcAft>
                <a:spcPts val="0"/>
              </a:spcAft>
              <a:buSzPts val="1400"/>
              <a:buChar char="●"/>
            </a:pPr>
            <a:r>
              <a:rPr lang="en-US" sz="1400" dirty="0" smtClean="0">
                <a:latin typeface="Times New Roman" pitchFamily="18" charset="0"/>
                <a:cs typeface="Times New Roman" pitchFamily="18" charset="0"/>
              </a:rPr>
              <a:t>If user has not entered text then we use the </a:t>
            </a:r>
            <a:r>
              <a:rPr lang="en-US" sz="1400" dirty="0" err="1" smtClean="0">
                <a:latin typeface="Times New Roman" pitchFamily="18" charset="0"/>
                <a:cs typeface="Times New Roman" pitchFamily="18" charset="0"/>
              </a:rPr>
              <a:t>messagebox</a:t>
            </a:r>
            <a:r>
              <a:rPr lang="en-US" sz="1400" dirty="0" smtClean="0">
                <a:latin typeface="Times New Roman" pitchFamily="18" charset="0"/>
                <a:cs typeface="Times New Roman" pitchFamily="18" charset="0"/>
              </a:rPr>
              <a:t> module function named as .</a:t>
            </a:r>
            <a:r>
              <a:rPr lang="en-US" sz="1400" dirty="0" err="1" smtClean="0">
                <a:latin typeface="Times New Roman" pitchFamily="18" charset="0"/>
                <a:cs typeface="Times New Roman" pitchFamily="18" charset="0"/>
              </a:rPr>
              <a:t>showerror</a:t>
            </a:r>
            <a:r>
              <a:rPr lang="en-US" sz="1400" dirty="0" smtClean="0">
                <a:latin typeface="Times New Roman" pitchFamily="18" charset="0"/>
                <a:cs typeface="Times New Roman" pitchFamily="18" charset="0"/>
              </a:rPr>
              <a:t>() to display pop up window which will show the message “Please enter the text”. </a:t>
            </a:r>
            <a:endParaRPr sz="1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1"/>
        <p:cNvGrpSpPr/>
        <p:nvPr/>
      </p:nvGrpSpPr>
      <p:grpSpPr>
        <a:xfrm>
          <a:off x="0" y="0"/>
          <a:ext cx="0" cy="0"/>
          <a:chOff x="0" y="0"/>
          <a:chExt cx="0" cy="0"/>
        </a:xfrm>
      </p:grpSpPr>
      <p:sp>
        <p:nvSpPr>
          <p:cNvPr id="3332" name="Google Shape;3332;p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latin typeface="Times New Roman" pitchFamily="18" charset="0"/>
                <a:cs typeface="Times New Roman" pitchFamily="18" charset="0"/>
              </a:rPr>
              <a:t>The final code:</a:t>
            </a:r>
            <a:endParaRPr dirty="0">
              <a:latin typeface="Times New Roman" pitchFamily="18" charset="0"/>
              <a:cs typeface="Times New Roman" pitchFamily="18" charset="0"/>
            </a:endParaRPr>
          </a:p>
        </p:txBody>
      </p:sp>
      <p:sp>
        <p:nvSpPr>
          <p:cNvPr id="3333" name="Google Shape;3333;p1"/>
          <p:cNvSpPr txBox="1">
            <a:spLocks noGrp="1"/>
          </p:cNvSpPr>
          <p:nvPr>
            <p:ph type="body" idx="1"/>
          </p:nvPr>
        </p:nvSpPr>
        <p:spPr>
          <a:xfrm>
            <a:off x="331825" y="1853850"/>
            <a:ext cx="8086500" cy="2676900"/>
          </a:xfrm>
          <a:prstGeom prst="rect">
            <a:avLst/>
          </a:prstGeom>
          <a:noFill/>
          <a:ln>
            <a:noFill/>
          </a:ln>
        </p:spPr>
        <p:txBody>
          <a:bodyPr spcFirstLastPara="1" wrap="square" lIns="91425" tIns="91425" rIns="91425" bIns="91425" anchor="t" anchorCtr="0">
            <a:noAutofit/>
          </a:bodyPr>
          <a:lstStyle/>
          <a:p>
            <a:pPr marL="146050" indent="0">
              <a:buNone/>
            </a:pPr>
            <a:r>
              <a:rPr lang="en-US" dirty="0"/>
              <a:t>from </a:t>
            </a:r>
            <a:r>
              <a:rPr lang="en-US" dirty="0" err="1"/>
              <a:t>tkinter</a:t>
            </a:r>
            <a:r>
              <a:rPr lang="en-US" dirty="0"/>
              <a:t> import *</a:t>
            </a:r>
          </a:p>
          <a:p>
            <a:pPr marL="146050" indent="0">
              <a:buNone/>
            </a:pPr>
            <a:r>
              <a:rPr lang="en-US" dirty="0"/>
              <a:t>from </a:t>
            </a:r>
            <a:r>
              <a:rPr lang="en-US" dirty="0" err="1"/>
              <a:t>tkinter</a:t>
            </a:r>
            <a:r>
              <a:rPr lang="en-US" dirty="0"/>
              <a:t> import </a:t>
            </a:r>
            <a:r>
              <a:rPr lang="en-US" dirty="0" err="1"/>
              <a:t>messagebox</a:t>
            </a:r>
            <a:endParaRPr lang="en-US" dirty="0"/>
          </a:p>
          <a:p>
            <a:pPr marL="146050" indent="0">
              <a:buNone/>
            </a:pPr>
            <a:r>
              <a:rPr lang="en-US" dirty="0"/>
              <a:t>import pyttsx3</a:t>
            </a:r>
          </a:p>
          <a:p>
            <a:pPr marL="146050" indent="0">
              <a:buNone/>
            </a:pPr>
            <a:r>
              <a:rPr lang="en-US" dirty="0"/>
              <a:t>engine = pyttsx3.init()</a:t>
            </a:r>
          </a:p>
          <a:p>
            <a:pPr marL="146050" indent="0">
              <a:buNone/>
            </a:pPr>
            <a:r>
              <a:rPr lang="en-US" dirty="0"/>
              <a:t>win = </a:t>
            </a:r>
            <a:r>
              <a:rPr lang="en-US" dirty="0" err="1"/>
              <a:t>Tk</a:t>
            </a:r>
            <a:r>
              <a:rPr lang="en-US" dirty="0"/>
              <a:t>()</a:t>
            </a:r>
          </a:p>
          <a:p>
            <a:pPr marL="146050" indent="0">
              <a:buNone/>
            </a:pPr>
            <a:r>
              <a:rPr lang="en-US" dirty="0" err="1"/>
              <a:t>win.title</a:t>
            </a:r>
            <a:r>
              <a:rPr lang="en-US" dirty="0"/>
              <a:t>("Write and Listen")</a:t>
            </a:r>
          </a:p>
          <a:p>
            <a:pPr marL="146050" indent="0">
              <a:buNone/>
            </a:pPr>
            <a:r>
              <a:rPr lang="en-US" dirty="0" err="1"/>
              <a:t>win.configure</a:t>
            </a:r>
            <a:r>
              <a:rPr lang="en-US" dirty="0"/>
              <a:t>(</a:t>
            </a:r>
            <a:r>
              <a:rPr lang="en-US" dirty="0" err="1"/>
              <a:t>bg</a:t>
            </a:r>
            <a:r>
              <a:rPr lang="en-US" dirty="0"/>
              <a:t>="aqua")</a:t>
            </a:r>
          </a:p>
          <a:p>
            <a:pPr marL="146050" indent="0">
              <a:buNone/>
            </a:pPr>
            <a:r>
              <a:rPr lang="en-US" dirty="0" err="1"/>
              <a:t>win.geometry</a:t>
            </a:r>
            <a:r>
              <a:rPr lang="en-US" dirty="0"/>
              <a:t>("420x200")</a:t>
            </a:r>
          </a:p>
          <a:p>
            <a:pPr marL="146050" indent="0">
              <a:buNone/>
            </a:pPr>
            <a:endParaRPr lang="en-US" dirty="0" smtClean="0"/>
          </a:p>
          <a:p>
            <a:pPr marL="146050" indent="0">
              <a:buNone/>
            </a:pPr>
            <a:endParaRPr lang="en-US" dirty="0"/>
          </a:p>
          <a:p>
            <a:pPr marL="146050" indent="0">
              <a:buNone/>
            </a:pPr>
            <a:endParaRPr lang="en-US" dirty="0" smtClean="0"/>
          </a:p>
          <a:p>
            <a:pPr marL="146050" indent="0">
              <a:buNone/>
            </a:pPr>
            <a:endParaRPr lang="en-US" dirty="0"/>
          </a:p>
          <a:p>
            <a:pPr marL="146050" indent="0">
              <a:buNone/>
            </a:pPr>
            <a:endParaRPr lang="en-US" dirty="0" smtClean="0"/>
          </a:p>
          <a:p>
            <a:pPr marL="146050" indent="0">
              <a:buNone/>
            </a:pPr>
            <a:endParaRPr lang="en-US" dirty="0"/>
          </a:p>
          <a:p>
            <a:pPr marL="146050" indent="0">
              <a:buNone/>
            </a:pPr>
            <a:endParaRPr lang="en-US" dirty="0" smtClean="0"/>
          </a:p>
          <a:p>
            <a:pPr marL="0" lvl="0" indent="0" algn="l" rtl="0">
              <a:lnSpc>
                <a:spcPct val="115000"/>
              </a:lnSpc>
              <a:spcBef>
                <a:spcPts val="0"/>
              </a:spcBef>
              <a:spcAft>
                <a:spcPts val="0"/>
              </a:spcAft>
              <a:buSzPts val="1300"/>
              <a:buNone/>
            </a:pPr>
            <a:endParaRPr dirty="0"/>
          </a:p>
          <a:p>
            <a:pPr marL="0" lvl="0" indent="0" algn="l" rtl="0">
              <a:lnSpc>
                <a:spcPct val="115000"/>
              </a:lnSpc>
              <a:spcBef>
                <a:spcPts val="1200"/>
              </a:spcBef>
              <a:spcAft>
                <a:spcPts val="0"/>
              </a:spcAft>
              <a:buSzPts val="1300"/>
              <a:buNone/>
            </a:pPr>
            <a:endParaRPr dirty="0"/>
          </a:p>
          <a:p>
            <a:pPr marL="0" lvl="0" indent="0" algn="l" rtl="0">
              <a:lnSpc>
                <a:spcPct val="115000"/>
              </a:lnSpc>
              <a:spcBef>
                <a:spcPts val="1200"/>
              </a:spcBef>
              <a:spcAft>
                <a:spcPts val="0"/>
              </a:spcAft>
              <a:buSzPts val="1300"/>
              <a:buNone/>
            </a:pPr>
            <a:endParaRPr dirty="0"/>
          </a:p>
          <a:p>
            <a:pPr marL="0" lvl="0" indent="0" algn="l" rtl="0">
              <a:lnSpc>
                <a:spcPct val="115000"/>
              </a:lnSpc>
              <a:spcBef>
                <a:spcPts val="1200"/>
              </a:spcBef>
              <a:spcAft>
                <a:spcPts val="0"/>
              </a:spcAft>
              <a:buSzPts val="1300"/>
              <a:buNone/>
            </a:pPr>
            <a:endParaRPr dirty="0"/>
          </a:p>
          <a:p>
            <a:pPr marL="0" lvl="0" indent="0" algn="l" rtl="0">
              <a:lnSpc>
                <a:spcPct val="115000"/>
              </a:lnSpc>
              <a:spcBef>
                <a:spcPts val="1200"/>
              </a:spcBef>
              <a:spcAft>
                <a:spcPts val="0"/>
              </a:spcAft>
              <a:buSzPts val="1300"/>
              <a:buNone/>
            </a:pPr>
            <a:r>
              <a:rPr lang="en-US" dirty="0"/>
              <a:t>        </a:t>
            </a:r>
            <a:endParaRPr dirty="0"/>
          </a:p>
          <a:p>
            <a:pPr marL="0" lvl="0" indent="0" algn="l" rtl="0">
              <a:lnSpc>
                <a:spcPct val="115000"/>
              </a:lnSpc>
              <a:spcBef>
                <a:spcPts val="1200"/>
              </a:spcBef>
              <a:spcAft>
                <a:spcPts val="0"/>
              </a:spcAft>
              <a:buSzPts val="1300"/>
              <a:buNone/>
            </a:pPr>
            <a:endParaRPr dirty="0"/>
          </a:p>
          <a:p>
            <a:pPr marL="0" lvl="0" indent="0" algn="l" rtl="0">
              <a:lnSpc>
                <a:spcPct val="115000"/>
              </a:lnSpc>
              <a:spcBef>
                <a:spcPts val="1200"/>
              </a:spcBef>
              <a:spcAft>
                <a:spcPts val="0"/>
              </a:spcAft>
              <a:buSzPts val="1300"/>
              <a:buNone/>
            </a:pPr>
            <a:endParaRPr dirty="0"/>
          </a:p>
          <a:p>
            <a:pPr marL="0" lvl="0" indent="0" algn="l" rtl="0">
              <a:lnSpc>
                <a:spcPct val="115000"/>
              </a:lnSpc>
              <a:spcBef>
                <a:spcPts val="1200"/>
              </a:spcBef>
              <a:spcAft>
                <a:spcPts val="0"/>
              </a:spcAft>
              <a:buSzPts val="1300"/>
              <a:buNone/>
            </a:pPr>
            <a:endParaRPr dirty="0"/>
          </a:p>
          <a:p>
            <a:pPr marL="0" lvl="0" indent="0" algn="l" rtl="0">
              <a:lnSpc>
                <a:spcPct val="115000"/>
              </a:lnSpc>
              <a:spcBef>
                <a:spcPts val="1200"/>
              </a:spcBef>
              <a:spcAft>
                <a:spcPts val="0"/>
              </a:spcAft>
              <a:buSzPts val="1300"/>
              <a:buNone/>
            </a:pPr>
            <a:endParaRPr dirty="0"/>
          </a:p>
          <a:p>
            <a:pPr marL="0" lvl="0" indent="0" algn="l" rtl="0">
              <a:lnSpc>
                <a:spcPct val="115000"/>
              </a:lnSpc>
              <a:spcBef>
                <a:spcPts val="1200"/>
              </a:spcBef>
              <a:spcAft>
                <a:spcPts val="0"/>
              </a:spcAft>
              <a:buSzPts val="1300"/>
              <a:buNone/>
            </a:pPr>
            <a:endParaRPr dirty="0"/>
          </a:p>
          <a:p>
            <a:pPr marL="0" lvl="0" indent="0" algn="l" rtl="0">
              <a:lnSpc>
                <a:spcPct val="115000"/>
              </a:lnSpc>
              <a:spcBef>
                <a:spcPts val="1200"/>
              </a:spcBef>
              <a:spcAft>
                <a:spcPts val="0"/>
              </a:spcAft>
              <a:buSzPts val="1300"/>
              <a:buNone/>
            </a:pPr>
            <a:endParaRPr dirty="0"/>
          </a:p>
          <a:p>
            <a:pPr marL="0" lvl="0" indent="0" algn="l" rtl="0">
              <a:lnSpc>
                <a:spcPct val="115000"/>
              </a:lnSpc>
              <a:spcBef>
                <a:spcPts val="1200"/>
              </a:spcBef>
              <a:spcAft>
                <a:spcPts val="0"/>
              </a:spcAft>
              <a:buSzPts val="1300"/>
              <a:buNone/>
            </a:pPr>
            <a:endParaRPr dirty="0"/>
          </a:p>
          <a:p>
            <a:pPr marL="0" lvl="0" indent="0" algn="l" rtl="0">
              <a:lnSpc>
                <a:spcPct val="115000"/>
              </a:lnSpc>
              <a:spcBef>
                <a:spcPts val="1200"/>
              </a:spcBef>
              <a:spcAft>
                <a:spcPts val="0"/>
              </a:spcAft>
              <a:buSzPts val="1300"/>
              <a:buNone/>
            </a:pPr>
            <a:endParaRPr dirty="0"/>
          </a:p>
          <a:p>
            <a:pPr marL="0" lvl="0" indent="0" algn="l" rtl="0">
              <a:lnSpc>
                <a:spcPct val="115000"/>
              </a:lnSpc>
              <a:spcBef>
                <a:spcPts val="1200"/>
              </a:spcBef>
              <a:spcAft>
                <a:spcPts val="1200"/>
              </a:spcAft>
              <a:buSzPts val="13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4"/>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45" y="478811"/>
            <a:ext cx="5254625"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7"/>
        <p:cNvGrpSpPr/>
        <p:nvPr/>
      </p:nvGrpSpPr>
      <p:grpSpPr>
        <a:xfrm>
          <a:off x="0" y="0"/>
          <a:ext cx="0" cy="0"/>
          <a:chOff x="0" y="0"/>
          <a:chExt cx="0" cy="0"/>
        </a:xfrm>
      </p:grpSpPr>
      <p:sp>
        <p:nvSpPr>
          <p:cNvPr id="3318" name="Google Shape;3318;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latin typeface="Times New Roman" pitchFamily="18" charset="0"/>
                <a:cs typeface="Times New Roman" pitchFamily="18" charset="0"/>
              </a:rPr>
              <a:t>Advantages:</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dirty="0">
              <a:latin typeface="Times New Roman" pitchFamily="18" charset="0"/>
              <a:cs typeface="Times New Roman" pitchFamily="18" charset="0"/>
            </a:endParaRPr>
          </a:p>
        </p:txBody>
      </p:sp>
      <p:sp>
        <p:nvSpPr>
          <p:cNvPr id="3319" name="Google Shape;3319;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Arial" pitchFamily="34" charset="0"/>
              <a:buChar char="•"/>
            </a:pPr>
            <a:r>
              <a:rPr lang="en-US" dirty="0" smtClean="0">
                <a:latin typeface="Times New Roman" pitchFamily="18" charset="0"/>
                <a:cs typeface="Times New Roman" pitchFamily="18" charset="0"/>
              </a:rPr>
              <a:t>It </a:t>
            </a:r>
            <a:r>
              <a:rPr lang="en-US" sz="1400" dirty="0" smtClean="0">
                <a:latin typeface="Times New Roman" pitchFamily="18" charset="0"/>
                <a:cs typeface="Times New Roman" pitchFamily="18" charset="0"/>
              </a:rPr>
              <a:t>helps</a:t>
            </a:r>
            <a:r>
              <a:rPr lang="en-US" dirty="0" smtClean="0">
                <a:latin typeface="Times New Roman" pitchFamily="18" charset="0"/>
                <a:cs typeface="Times New Roman" pitchFamily="18" charset="0"/>
              </a:rPr>
              <a:t> to listen to class notes, textbook, and electronic text.</a:t>
            </a:r>
          </a:p>
          <a:p>
            <a:pPr marL="285750" lvl="0" indent="-285750" algn="l" rtl="0">
              <a:spcBef>
                <a:spcPts val="0"/>
              </a:spcBef>
              <a:spcAft>
                <a:spcPts val="1200"/>
              </a:spcAft>
              <a:buFont typeface="Arial" pitchFamily="34" charset="0"/>
              <a:buChar char="•"/>
            </a:pPr>
            <a:r>
              <a:rPr lang="en-US" dirty="0" smtClean="0">
                <a:latin typeface="Times New Roman" pitchFamily="18" charset="0"/>
                <a:cs typeface="Times New Roman" pitchFamily="18" charset="0"/>
              </a:rPr>
              <a:t>It avoids eyestrain from too much reading</a:t>
            </a:r>
          </a:p>
          <a:p>
            <a:pPr marL="285750" lvl="0" indent="-285750" algn="l" rtl="0">
              <a:spcBef>
                <a:spcPts val="0"/>
              </a:spcBef>
              <a:spcAft>
                <a:spcPts val="1200"/>
              </a:spcAft>
              <a:buFont typeface="Arial" pitchFamily="34" charset="0"/>
              <a:buChar char="•"/>
            </a:pPr>
            <a:r>
              <a:rPr lang="en-US" dirty="0" smtClean="0">
                <a:latin typeface="Times New Roman" pitchFamily="18" charset="0"/>
                <a:cs typeface="Times New Roman" pitchFamily="18" charset="0"/>
              </a:rPr>
              <a:t>It helps in preparation of speeches by gearing your work read aloud.</a:t>
            </a:r>
          </a:p>
          <a:p>
            <a:pPr marL="285750" lvl="0" indent="-285750" algn="l" rtl="0">
              <a:spcBef>
                <a:spcPts val="0"/>
              </a:spcBef>
              <a:spcAft>
                <a:spcPts val="1200"/>
              </a:spcAft>
              <a:buFont typeface="Arial" pitchFamily="34" charset="0"/>
              <a:buChar char="•"/>
            </a:pPr>
            <a:r>
              <a:rPr lang="en-US" dirty="0" smtClean="0">
                <a:latin typeface="Times New Roman" pitchFamily="18" charset="0"/>
                <a:cs typeface="Times New Roman" pitchFamily="18" charset="0"/>
              </a:rPr>
              <a:t>It helps seniors or </a:t>
            </a:r>
            <a:r>
              <a:rPr lang="en-US" dirty="0" err="1" smtClean="0">
                <a:latin typeface="Times New Roman" pitchFamily="18" charset="0"/>
                <a:cs typeface="Times New Roman" pitchFamily="18" charset="0"/>
              </a:rPr>
              <a:t>thodehaving</a:t>
            </a:r>
            <a:r>
              <a:rPr lang="en-US" dirty="0" smtClean="0">
                <a:latin typeface="Times New Roman" pitchFamily="18" charset="0"/>
                <a:cs typeface="Times New Roman" pitchFamily="18" charset="0"/>
              </a:rPr>
              <a:t> vision problem.</a:t>
            </a:r>
          </a:p>
          <a:p>
            <a:pPr marL="285750" lvl="0" indent="-285750" algn="l" rtl="0">
              <a:spcBef>
                <a:spcPts val="0"/>
              </a:spcBef>
              <a:spcAft>
                <a:spcPts val="1200"/>
              </a:spcAft>
              <a:buFont typeface="Arial" pitchFamily="34" charset="0"/>
              <a:buChar char="•"/>
            </a:pPr>
            <a:r>
              <a:rPr lang="en-US" dirty="0" smtClean="0">
                <a:latin typeface="Times New Roman" pitchFamily="18" charset="0"/>
                <a:cs typeface="Times New Roman" pitchFamily="18" charset="0"/>
              </a:rPr>
              <a:t>It can help in reading large paragraphs and offer range of different accents and voices. </a:t>
            </a:r>
            <a:endParaRPr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Disadvantages:</a:t>
            </a:r>
            <a:br>
              <a:rPr lang="en-US"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pPr>
              <a:lnSpc>
                <a:spcPct val="150000"/>
              </a:lnSpc>
            </a:pPr>
            <a:r>
              <a:rPr lang="en-US" sz="1400" dirty="0" smtClean="0">
                <a:latin typeface="Times New Roman" pitchFamily="18" charset="0"/>
                <a:cs typeface="Times New Roman" pitchFamily="18" charset="0"/>
              </a:rPr>
              <a:t>Speech synthesis consumes more processing power as it is time consuming.</a:t>
            </a:r>
          </a:p>
          <a:p>
            <a:pPr>
              <a:lnSpc>
                <a:spcPct val="150000"/>
              </a:lnSpc>
            </a:pPr>
            <a:r>
              <a:rPr lang="en-US" sz="1400" dirty="0" smtClean="0">
                <a:latin typeface="Times New Roman" pitchFamily="18" charset="0"/>
                <a:cs typeface="Times New Roman" pitchFamily="18" charset="0"/>
              </a:rPr>
              <a:t>The resulting speech is less natural and emotionless. This is because it is impossible to get audio recordings of all possible words spoken in all possible emotions.</a:t>
            </a:r>
          </a:p>
          <a:p>
            <a:pPr>
              <a:lnSpc>
                <a:spcPct val="150000"/>
              </a:lnSpc>
            </a:pPr>
            <a:r>
              <a:rPr lang="en-US" sz="1400" dirty="0" smtClean="0">
                <a:latin typeface="Times New Roman" pitchFamily="18" charset="0"/>
                <a:cs typeface="Times New Roman" pitchFamily="18" charset="0"/>
              </a:rPr>
              <a:t>Pronunciation of words from written text is major concern.</a:t>
            </a:r>
          </a:p>
          <a:p>
            <a:pPr marL="146050" indent="0">
              <a:lnSpc>
                <a:spcPct val="150000"/>
              </a:lnSpc>
              <a:buNone/>
            </a:pPr>
            <a:r>
              <a:rPr lang="en-US"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1049573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050" y="2161349"/>
            <a:ext cx="7688700" cy="724830"/>
          </a:xfrm>
        </p:spPr>
        <p:txBody>
          <a:bodyPr>
            <a:normAutofit/>
          </a:bodyPr>
          <a:lstStyle/>
          <a:p>
            <a:pPr algn="ctr"/>
            <a:r>
              <a:rPr lang="en-US" i="1" dirty="0" smtClean="0">
                <a:solidFill>
                  <a:srgbClr val="C00000"/>
                </a:solidFill>
                <a:latin typeface="Times New Roman" pitchFamily="18" charset="0"/>
                <a:cs typeface="Times New Roman" pitchFamily="18" charset="0"/>
              </a:rPr>
              <a:t>THANK YOU.</a:t>
            </a:r>
            <a:endParaRPr lang="en-IN" i="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2474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1"/>
        <p:cNvGrpSpPr/>
        <p:nvPr/>
      </p:nvGrpSpPr>
      <p:grpSpPr>
        <a:xfrm>
          <a:off x="0" y="0"/>
          <a:ext cx="0" cy="0"/>
          <a:chOff x="0" y="0"/>
          <a:chExt cx="0" cy="0"/>
        </a:xfrm>
      </p:grpSpPr>
      <p:sp>
        <p:nvSpPr>
          <p:cNvPr id="3322" name="Google Shape;3322;p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latin typeface="Times New Roman" pitchFamily="18" charset="0"/>
                <a:cs typeface="Times New Roman" pitchFamily="18" charset="0"/>
              </a:rPr>
              <a:t>About project</a:t>
            </a:r>
            <a:endParaRPr dirty="0">
              <a:latin typeface="Times New Roman" pitchFamily="18" charset="0"/>
              <a:cs typeface="Times New Roman" pitchFamily="18" charset="0"/>
            </a:endParaRPr>
          </a:p>
        </p:txBody>
      </p:sp>
      <p:sp>
        <p:nvSpPr>
          <p:cNvPr id="3323" name="Google Shape;3323;p1"/>
          <p:cNvSpPr txBox="1">
            <a:spLocks noGrp="1"/>
          </p:cNvSpPr>
          <p:nvPr>
            <p:ph type="body" idx="1"/>
          </p:nvPr>
        </p:nvSpPr>
        <p:spPr>
          <a:xfrm>
            <a:off x="729450" y="2571750"/>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US" sz="1600" dirty="0">
                <a:latin typeface="Times New Roman" pitchFamily="18" charset="0"/>
                <a:cs typeface="Times New Roman" pitchFamily="18" charset="0"/>
              </a:rPr>
              <a:t> In this Python project, we have build a GUI-based text to </a:t>
            </a:r>
            <a:r>
              <a:rPr lang="en-US" sz="1600" dirty="0" smtClean="0">
                <a:latin typeface="Times New Roman" pitchFamily="18" charset="0"/>
                <a:cs typeface="Times New Roman" pitchFamily="18" charset="0"/>
              </a:rPr>
              <a:t>speech </a:t>
            </a:r>
            <a:r>
              <a:rPr lang="en-US" sz="1600" dirty="0">
                <a:latin typeface="Times New Roman" pitchFamily="18" charset="0"/>
                <a:cs typeface="Times New Roman" pitchFamily="18" charset="0"/>
              </a:rPr>
              <a:t>converter using python </a:t>
            </a:r>
            <a:r>
              <a:rPr lang="en-US" sz="1600" dirty="0" err="1">
                <a:latin typeface="Times New Roman" pitchFamily="18" charset="0"/>
                <a:cs typeface="Times New Roman" pitchFamily="18" charset="0"/>
              </a:rPr>
              <a:t>Tkinter</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pyttsx3 modules. </a:t>
            </a:r>
            <a:r>
              <a:rPr lang="en-US" sz="1600" dirty="0">
                <a:latin typeface="Times New Roman" pitchFamily="18" charset="0"/>
                <a:cs typeface="Times New Roman" pitchFamily="18" charset="0"/>
              </a:rPr>
              <a:t>It is an intermediate-level python project that is used on a daily basis by some people and  apply it in real life. </a:t>
            </a:r>
            <a:endParaRPr sz="1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itchFamily="18" charset="0"/>
                <a:cs typeface="Times New Roman" pitchFamily="18" charset="0"/>
              </a:rPr>
              <a:t>About Text to Speech (TTS) Converters</a:t>
            </a:r>
            <a:endParaRPr dirty="0">
              <a:latin typeface="Times New Roman" pitchFamily="18" charset="0"/>
              <a:cs typeface="Times New Roman" pitchFamily="18" charset="0"/>
            </a:endParaRPr>
          </a:p>
        </p:txBody>
      </p:sp>
      <p:sp>
        <p:nvSpPr>
          <p:cNvPr id="3214" name="Google Shape;3214;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500" dirty="0">
                <a:latin typeface="Times New Roman" pitchFamily="18" charset="0"/>
                <a:cs typeface="Times New Roman" pitchFamily="18" charset="0"/>
              </a:rPr>
              <a:t>Text to speech converters convert text into speech using various algorithms. They have multiple applications and are especially useful when you have a sore throat. Generally, python Text to speech converters operate via CLI only if you have an active internet connection, but for this project, we will create a GUI python Text to speech converter which you can operate from your computer offline as well.</a:t>
            </a:r>
            <a:endParaRPr sz="15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4"/>
        <p:cNvGrpSpPr/>
        <p:nvPr/>
      </p:nvGrpSpPr>
      <p:grpSpPr>
        <a:xfrm>
          <a:off x="0" y="0"/>
          <a:ext cx="0" cy="0"/>
          <a:chOff x="0" y="0"/>
          <a:chExt cx="0" cy="0"/>
        </a:xfrm>
      </p:grpSpPr>
      <p:sp>
        <p:nvSpPr>
          <p:cNvPr id="3325" name="Google Shape;3325;p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latin typeface="Times New Roman" pitchFamily="18" charset="0"/>
                <a:cs typeface="Times New Roman" pitchFamily="18" charset="0"/>
              </a:rPr>
              <a:t>Project Prerequisites:</a:t>
            </a:r>
            <a:endParaRPr dirty="0">
              <a:latin typeface="Times New Roman" pitchFamily="18" charset="0"/>
              <a:cs typeface="Times New Roman" pitchFamily="18" charset="0"/>
            </a:endParaRPr>
          </a:p>
        </p:txBody>
      </p:sp>
      <p:sp>
        <p:nvSpPr>
          <p:cNvPr id="3326" name="Google Shape;3326;p2"/>
          <p:cNvSpPr txBox="1">
            <a:spLocks noGrp="1"/>
          </p:cNvSpPr>
          <p:nvPr>
            <p:ph type="body" idx="1"/>
          </p:nvPr>
        </p:nvSpPr>
        <p:spPr>
          <a:xfrm>
            <a:off x="729450" y="2078875"/>
            <a:ext cx="7688700" cy="278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US" sz="1500" dirty="0">
                <a:latin typeface="Times New Roman" pitchFamily="18" charset="0"/>
                <a:cs typeface="Times New Roman" pitchFamily="18" charset="0"/>
              </a:rPr>
              <a:t>To build this project, we will need the following libraries:</a:t>
            </a:r>
            <a:endParaRPr sz="1500" dirty="0">
              <a:latin typeface="Times New Roman" pitchFamily="18" charset="0"/>
              <a:cs typeface="Times New Roman" pitchFamily="18" charset="0"/>
            </a:endParaRPr>
          </a:p>
          <a:p>
            <a:pPr marL="0" lvl="0" indent="0" algn="l" rtl="0">
              <a:lnSpc>
                <a:spcPct val="100000"/>
              </a:lnSpc>
              <a:spcBef>
                <a:spcPts val="1200"/>
              </a:spcBef>
              <a:spcAft>
                <a:spcPts val="0"/>
              </a:spcAft>
              <a:buSzPts val="1300"/>
              <a:buNone/>
            </a:pPr>
            <a:r>
              <a:rPr lang="en-US" sz="1500" b="1" dirty="0" err="1">
                <a:latin typeface="Times New Roman" pitchFamily="18" charset="0"/>
                <a:cs typeface="Times New Roman" pitchFamily="18" charset="0"/>
              </a:rPr>
              <a:t>Tkinter</a:t>
            </a:r>
            <a:r>
              <a:rPr lang="en-US" sz="1500" dirty="0">
                <a:latin typeface="Times New Roman" pitchFamily="18" charset="0"/>
                <a:cs typeface="Times New Roman" pitchFamily="18" charset="0"/>
              </a:rPr>
              <a:t> – To create a GUI for the project.</a:t>
            </a:r>
            <a:endParaRPr sz="1500" dirty="0">
              <a:latin typeface="Times New Roman" pitchFamily="18" charset="0"/>
              <a:cs typeface="Times New Roman" pitchFamily="18" charset="0"/>
            </a:endParaRPr>
          </a:p>
          <a:p>
            <a:pPr marL="0" lvl="0" indent="0" algn="l" rtl="0">
              <a:lnSpc>
                <a:spcPct val="100000"/>
              </a:lnSpc>
              <a:spcBef>
                <a:spcPts val="1200"/>
              </a:spcBef>
              <a:spcAft>
                <a:spcPts val="0"/>
              </a:spcAft>
              <a:buSzPts val="1300"/>
              <a:buNone/>
            </a:pPr>
            <a:r>
              <a:rPr lang="en-US" sz="1500" b="1" dirty="0">
                <a:latin typeface="Times New Roman" pitchFamily="18" charset="0"/>
                <a:cs typeface="Times New Roman" pitchFamily="18" charset="0"/>
              </a:rPr>
              <a:t>pyttsx3</a:t>
            </a:r>
            <a:r>
              <a:rPr lang="en-US" sz="1500" dirty="0">
                <a:latin typeface="Times New Roman" pitchFamily="18" charset="0"/>
                <a:cs typeface="Times New Roman" pitchFamily="18" charset="0"/>
              </a:rPr>
              <a:t> – To convert text to speech; it will be used as TTS Conversion engine.</a:t>
            </a:r>
            <a:endParaRPr sz="1500" dirty="0">
              <a:latin typeface="Times New Roman" pitchFamily="18" charset="0"/>
              <a:cs typeface="Times New Roman" pitchFamily="18" charset="0"/>
            </a:endParaRPr>
          </a:p>
          <a:p>
            <a:pPr marL="0" lvl="0" indent="0" algn="l" rtl="0">
              <a:lnSpc>
                <a:spcPct val="100000"/>
              </a:lnSpc>
              <a:spcBef>
                <a:spcPts val="1200"/>
              </a:spcBef>
              <a:spcAft>
                <a:spcPts val="1200"/>
              </a:spcAft>
              <a:buSzPts val="1300"/>
              <a:buNone/>
            </a:pPr>
            <a:r>
              <a:rPr lang="en-US" sz="1500" dirty="0" smtClean="0">
                <a:latin typeface="Times New Roman" pitchFamily="18" charset="0"/>
                <a:cs typeface="Times New Roman" pitchFamily="18" charset="0"/>
              </a:rPr>
              <a:t>Although </a:t>
            </a:r>
            <a:r>
              <a:rPr lang="en-US" sz="1500" dirty="0">
                <a:latin typeface="Times New Roman" pitchFamily="18" charset="0"/>
                <a:cs typeface="Times New Roman" pitchFamily="18" charset="0"/>
              </a:rPr>
              <a:t>the </a:t>
            </a:r>
            <a:r>
              <a:rPr lang="en-US" sz="1500" dirty="0" err="1">
                <a:latin typeface="Times New Roman" pitchFamily="18" charset="0"/>
                <a:cs typeface="Times New Roman" pitchFamily="18" charset="0"/>
              </a:rPr>
              <a:t>Tkinter</a:t>
            </a:r>
            <a:r>
              <a:rPr lang="en-US" sz="1500" dirty="0">
                <a:latin typeface="Times New Roman" pitchFamily="18" charset="0"/>
                <a:cs typeface="Times New Roman" pitchFamily="18" charset="0"/>
              </a:rPr>
              <a:t> library comes pre-installed with Python, the pyttsx3 modules do </a:t>
            </a:r>
            <a:r>
              <a:rPr lang="en-US" sz="1500" dirty="0" smtClean="0">
                <a:latin typeface="Times New Roman" pitchFamily="18" charset="0"/>
                <a:cs typeface="Times New Roman" pitchFamily="18" charset="0"/>
              </a:rPr>
              <a:t>not.</a:t>
            </a:r>
          </a:p>
          <a:p>
            <a:pPr marL="0" lvl="0" indent="0" algn="l" rtl="0">
              <a:lnSpc>
                <a:spcPct val="100000"/>
              </a:lnSpc>
              <a:spcBef>
                <a:spcPts val="1200"/>
              </a:spcBef>
              <a:spcAft>
                <a:spcPts val="1200"/>
              </a:spcAft>
              <a:buSzPts val="1300"/>
              <a:buNone/>
            </a:pPr>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install these libraries, you need to run the following </a:t>
            </a:r>
            <a:r>
              <a:rPr lang="en-US" sz="1600" dirty="0" smtClean="0">
                <a:latin typeface="Times New Roman" pitchFamily="18" charset="0"/>
                <a:cs typeface="Times New Roman" pitchFamily="18" charset="0"/>
              </a:rPr>
              <a:t>command</a:t>
            </a:r>
          </a:p>
          <a:p>
            <a:pPr marL="285750" lvl="0" indent="-285750" algn="l" rtl="0">
              <a:lnSpc>
                <a:spcPct val="100000"/>
              </a:lnSpc>
              <a:spcBef>
                <a:spcPts val="1200"/>
              </a:spcBef>
              <a:spcAft>
                <a:spcPts val="1200"/>
              </a:spcAft>
              <a:buSzPts val="1300"/>
              <a:buFont typeface="Arial" pitchFamily="34" charset="0"/>
              <a:buChar char="•"/>
            </a:pPr>
            <a:r>
              <a:rPr lang="en-US" sz="1600" dirty="0">
                <a:latin typeface="Times New Roman" pitchFamily="18" charset="0"/>
                <a:cs typeface="Times New Roman" pitchFamily="18" charset="0"/>
              </a:rPr>
              <a:t>p</a:t>
            </a:r>
            <a:r>
              <a:rPr lang="en-US" sz="1600" dirty="0" smtClean="0">
                <a:latin typeface="Times New Roman" pitchFamily="18" charset="0"/>
                <a:cs typeface="Times New Roman" pitchFamily="18" charset="0"/>
              </a:rPr>
              <a:t>ip install pyttsx3 </a:t>
            </a:r>
          </a:p>
          <a:p>
            <a:pPr marL="0" lvl="0" indent="0">
              <a:lnSpc>
                <a:spcPct val="100000"/>
              </a:lnSpc>
              <a:spcBef>
                <a:spcPts val="1200"/>
              </a:spcBef>
              <a:spcAft>
                <a:spcPts val="1200"/>
              </a:spcAft>
              <a:buNone/>
            </a:pPr>
            <a:endParaRPr lang="en-US" sz="1600" dirty="0" smtClean="0">
              <a:latin typeface="Times New Roman" pitchFamily="18" charset="0"/>
              <a:cs typeface="Times New Roman" pitchFamily="18" charset="0"/>
            </a:endParaRPr>
          </a:p>
          <a:p>
            <a:pPr marL="0" lvl="0" indent="0">
              <a:lnSpc>
                <a:spcPct val="100000"/>
              </a:lnSpc>
              <a:spcBef>
                <a:spcPts val="1200"/>
              </a:spcBef>
              <a:spcAft>
                <a:spcPts val="1200"/>
              </a:spcAft>
              <a:buNone/>
            </a:pPr>
            <a:endParaRPr sz="15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7"/>
        <p:cNvGrpSpPr/>
        <p:nvPr/>
      </p:nvGrpSpPr>
      <p:grpSpPr>
        <a:xfrm>
          <a:off x="0" y="0"/>
          <a:ext cx="0" cy="0"/>
          <a:chOff x="0" y="0"/>
          <a:chExt cx="0" cy="0"/>
        </a:xfrm>
      </p:grpSpPr>
      <p:sp>
        <p:nvSpPr>
          <p:cNvPr id="3328" name="Google Shape;3328;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latin typeface="Times New Roman" pitchFamily="18" charset="0"/>
                <a:cs typeface="Times New Roman" pitchFamily="18" charset="0"/>
              </a:rPr>
              <a:t>Text to Speech Converter Project File Structure:</a:t>
            </a:r>
            <a:endParaRPr dirty="0">
              <a:latin typeface="Times New Roman" pitchFamily="18" charset="0"/>
              <a:cs typeface="Times New Roman" pitchFamily="18" charset="0"/>
            </a:endParaRPr>
          </a:p>
        </p:txBody>
      </p:sp>
      <p:sp>
        <p:nvSpPr>
          <p:cNvPr id="3329" name="Google Shape;3329;p3"/>
          <p:cNvSpPr txBox="1">
            <a:spLocks noGrp="1"/>
          </p:cNvSpPr>
          <p:nvPr>
            <p:ph type="body" idx="1"/>
          </p:nvPr>
        </p:nvSpPr>
        <p:spPr>
          <a:xfrm>
            <a:off x="729450" y="2214964"/>
            <a:ext cx="7688700" cy="239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US" sz="1600" dirty="0">
                <a:latin typeface="Times New Roman" pitchFamily="18" charset="0"/>
                <a:cs typeface="Times New Roman" pitchFamily="18" charset="0"/>
              </a:rPr>
              <a:t>Here are the steps  we need to execute to build this project:</a:t>
            </a:r>
            <a:endParaRPr sz="1600" dirty="0">
              <a:latin typeface="Times New Roman" pitchFamily="18" charset="0"/>
              <a:cs typeface="Times New Roman" pitchFamily="18" charset="0"/>
            </a:endParaRPr>
          </a:p>
          <a:p>
            <a:pPr marL="457200" lvl="0" indent="-330200" algn="l" rtl="0">
              <a:lnSpc>
                <a:spcPct val="115000"/>
              </a:lnSpc>
              <a:spcBef>
                <a:spcPts val="1200"/>
              </a:spcBef>
              <a:spcAft>
                <a:spcPts val="0"/>
              </a:spcAft>
              <a:buSzPts val="1600"/>
              <a:buAutoNum type="arabicPeriod"/>
            </a:pPr>
            <a:r>
              <a:rPr lang="en-US" sz="1600" dirty="0">
                <a:latin typeface="Times New Roman" pitchFamily="18" charset="0"/>
                <a:cs typeface="Times New Roman" pitchFamily="18" charset="0"/>
              </a:rPr>
              <a:t>Importing all the necessary modules and classes</a:t>
            </a:r>
            <a:endParaRPr sz="1600" dirty="0">
              <a:latin typeface="Times New Roman" pitchFamily="18" charset="0"/>
              <a:cs typeface="Times New Roman" pitchFamily="18" charset="0"/>
            </a:endParaRPr>
          </a:p>
          <a:p>
            <a:pPr marL="457200" lvl="0" indent="-330200" algn="l" rtl="0">
              <a:lnSpc>
                <a:spcPct val="115000"/>
              </a:lnSpc>
              <a:spcBef>
                <a:spcPts val="0"/>
              </a:spcBef>
              <a:spcAft>
                <a:spcPts val="0"/>
              </a:spcAft>
              <a:buSzPts val="1600"/>
              <a:buAutoNum type="arabicPeriod"/>
            </a:pPr>
            <a:r>
              <a:rPr lang="en-US" sz="1600" dirty="0" err="1">
                <a:latin typeface="Times New Roman" pitchFamily="18" charset="0"/>
                <a:cs typeface="Times New Roman" pitchFamily="18" charset="0"/>
              </a:rPr>
              <a:t>Initialising</a:t>
            </a:r>
            <a:r>
              <a:rPr lang="en-US" sz="1600" dirty="0">
                <a:latin typeface="Times New Roman" pitchFamily="18" charset="0"/>
                <a:cs typeface="Times New Roman" pitchFamily="18" charset="0"/>
              </a:rPr>
              <a:t> window and placing all its components</a:t>
            </a:r>
            <a:endParaRPr sz="1600" dirty="0">
              <a:latin typeface="Times New Roman" pitchFamily="18" charset="0"/>
              <a:cs typeface="Times New Roman" pitchFamily="18" charset="0"/>
            </a:endParaRPr>
          </a:p>
          <a:p>
            <a:pPr marL="457200" lvl="0" indent="-330200" algn="l" rtl="0">
              <a:lnSpc>
                <a:spcPct val="115000"/>
              </a:lnSpc>
              <a:spcBef>
                <a:spcPts val="0"/>
              </a:spcBef>
              <a:spcAft>
                <a:spcPts val="0"/>
              </a:spcAft>
              <a:buSzPts val="1600"/>
              <a:buAutoNum type="arabicPeriod"/>
            </a:pPr>
            <a:r>
              <a:rPr lang="en-US" sz="1600" dirty="0">
                <a:latin typeface="Times New Roman" pitchFamily="18" charset="0"/>
                <a:cs typeface="Times New Roman" pitchFamily="18" charset="0"/>
              </a:rPr>
              <a:t>Creating the backend speak() </a:t>
            </a:r>
            <a:r>
              <a:rPr lang="en-US" sz="1600" dirty="0" smtClean="0">
                <a:latin typeface="Times New Roman" pitchFamily="18" charset="0"/>
                <a:cs typeface="Times New Roman" pitchFamily="18" charset="0"/>
              </a:rPr>
              <a:t>functions </a:t>
            </a:r>
          </a:p>
          <a:p>
            <a:pPr marL="127000" lvl="0" indent="0" algn="l" rtl="0">
              <a:lnSpc>
                <a:spcPct val="115000"/>
              </a:lnSpc>
              <a:spcBef>
                <a:spcPts val="0"/>
              </a:spcBef>
              <a:spcAft>
                <a:spcPts val="0"/>
              </a:spcAft>
              <a:buSzPts val="1600"/>
              <a:buNone/>
            </a:pPr>
            <a:endParaRPr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0"/>
        <p:cNvGrpSpPr/>
        <p:nvPr/>
      </p:nvGrpSpPr>
      <p:grpSpPr>
        <a:xfrm>
          <a:off x="0" y="0"/>
          <a:ext cx="0" cy="0"/>
          <a:chOff x="0" y="0"/>
          <a:chExt cx="0" cy="0"/>
        </a:xfrm>
      </p:grpSpPr>
      <p:sp>
        <p:nvSpPr>
          <p:cNvPr id="3231" name="Google Shape;3231;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itchFamily="18" charset="0"/>
                <a:cs typeface="Times New Roman" pitchFamily="18" charset="0"/>
              </a:rPr>
              <a:t>1. Importing all the necessary modules and classes:</a:t>
            </a:r>
            <a:endParaRPr dirty="0">
              <a:latin typeface="Times New Roman" pitchFamily="18" charset="0"/>
              <a:cs typeface="Times New Roman" pitchFamily="18" charset="0"/>
            </a:endParaRPr>
          </a:p>
        </p:txBody>
      </p:sp>
      <p:sp>
        <p:nvSpPr>
          <p:cNvPr id="2" name="Text Placeholder 1"/>
          <p:cNvSpPr>
            <a:spLocks noGrp="1"/>
          </p:cNvSpPr>
          <p:nvPr>
            <p:ph type="body" idx="1"/>
          </p:nvPr>
        </p:nvSpPr>
        <p:spPr/>
        <p:txBody>
          <a:bodyPr>
            <a:normAutofit/>
          </a:bodyPr>
          <a:lstStyle/>
          <a:p>
            <a:r>
              <a:rPr lang="en-US" sz="1500" dirty="0" err="1" smtClean="0">
                <a:latin typeface="Times New Roman" pitchFamily="18" charset="0"/>
                <a:cs typeface="Times New Roman" pitchFamily="18" charset="0"/>
              </a:rPr>
              <a:t>Explaination</a:t>
            </a:r>
            <a:r>
              <a:rPr lang="en-US" sz="1500" dirty="0" smtClean="0">
                <a:latin typeface="Times New Roman" pitchFamily="18" charset="0"/>
                <a:cs typeface="Times New Roman" pitchFamily="18" charset="0"/>
              </a:rPr>
              <a:t>: After installing all the modules and libraries , they are imported to carry out further program.</a:t>
            </a:r>
          </a:p>
          <a:p>
            <a:pPr marL="146050" indent="0">
              <a:buNone/>
            </a:pPr>
            <a:r>
              <a:rPr lang="en-US" sz="1500" dirty="0" smtClean="0">
                <a:latin typeface="Times New Roman" pitchFamily="18" charset="0"/>
                <a:cs typeface="Times New Roman" pitchFamily="18" charset="0"/>
              </a:rPr>
              <a:t>       These modules are imported by using </a:t>
            </a:r>
            <a:r>
              <a:rPr lang="en-US" sz="1500" b="1" dirty="0" smtClean="0">
                <a:latin typeface="Times New Roman" pitchFamily="18" charset="0"/>
                <a:cs typeface="Times New Roman" pitchFamily="18" charset="0"/>
              </a:rPr>
              <a:t>import.</a:t>
            </a:r>
          </a:p>
          <a:p>
            <a:pPr marL="146050" indent="0">
              <a:buNone/>
            </a:pPr>
            <a:endParaRPr lang="en-US" sz="1500" dirty="0" smtClean="0">
              <a:latin typeface="Times New Roman" pitchFamily="18" charset="0"/>
              <a:cs typeface="Times New Roman" pitchFamily="18" charset="0"/>
            </a:endParaRPr>
          </a:p>
          <a:p>
            <a:endParaRPr lang="en-US" sz="1500" dirty="0" smtClean="0">
              <a:latin typeface="Times New Roman" pitchFamily="18" charset="0"/>
              <a:cs typeface="Times New Roman" pitchFamily="18" charset="0"/>
            </a:endParaRPr>
          </a:p>
          <a:p>
            <a:endParaRPr lang="en-IN" sz="15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6"/>
        <p:cNvGrpSpPr/>
        <p:nvPr/>
      </p:nvGrpSpPr>
      <p:grpSpPr>
        <a:xfrm>
          <a:off x="0" y="0"/>
          <a:ext cx="0" cy="0"/>
          <a:chOff x="0" y="0"/>
          <a:chExt cx="0" cy="0"/>
        </a:xfrm>
      </p:grpSpPr>
      <p:sp>
        <p:nvSpPr>
          <p:cNvPr id="3237" name="Google Shape;3237;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atin typeface="Times New Roman" pitchFamily="18" charset="0"/>
                <a:cs typeface="Times New Roman" pitchFamily="18" charset="0"/>
              </a:rPr>
              <a:t>2. Initialising window and placing all its components:</a:t>
            </a:r>
            <a:endParaRPr>
              <a:latin typeface="Times New Roman" pitchFamily="18" charset="0"/>
              <a:cs typeface="Times New Roman" pitchFamily="18" charset="0"/>
            </a:endParaRPr>
          </a:p>
        </p:txBody>
      </p:sp>
      <p:sp>
        <p:nvSpPr>
          <p:cNvPr id="3238" name="Google Shape;3238;p19"/>
          <p:cNvSpPr txBox="1">
            <a:spLocks noGrp="1"/>
          </p:cNvSpPr>
          <p:nvPr>
            <p:ph type="body" idx="1"/>
          </p:nvPr>
        </p:nvSpPr>
        <p:spPr>
          <a:xfrm>
            <a:off x="729450" y="1844519"/>
            <a:ext cx="8119800" cy="32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latin typeface="Times New Roman" pitchFamily="18" charset="0"/>
                <a:cs typeface="Times New Roman" pitchFamily="18" charset="0"/>
              </a:rPr>
              <a:t>Explanation:</a:t>
            </a:r>
            <a:endParaRPr sz="1500" dirty="0">
              <a:latin typeface="Times New Roman" pitchFamily="18" charset="0"/>
              <a:cs typeface="Times New Roman" pitchFamily="18" charset="0"/>
            </a:endParaRPr>
          </a:p>
          <a:p>
            <a:pPr marL="457200" lvl="0" indent="0" algn="l" rtl="0">
              <a:spcBef>
                <a:spcPts val="1200"/>
              </a:spcBef>
              <a:spcAft>
                <a:spcPts val="0"/>
              </a:spcAft>
              <a:buNone/>
            </a:pPr>
            <a:r>
              <a:rPr lang="en-US" sz="1500" dirty="0">
                <a:latin typeface="Times New Roman" pitchFamily="18" charset="0"/>
                <a:cs typeface="Times New Roman" pitchFamily="18" charset="0"/>
              </a:rPr>
              <a:t>Firstly, we need to create a main GUI window. To create that, we need to specify the following properties.</a:t>
            </a:r>
            <a:endParaRPr sz="1500" dirty="0">
              <a:latin typeface="Times New Roman" pitchFamily="18" charset="0"/>
              <a:cs typeface="Times New Roman" pitchFamily="18" charset="0"/>
            </a:endParaRPr>
          </a:p>
          <a:p>
            <a:pPr marL="457200" lvl="0" indent="-317500" algn="l" rtl="0">
              <a:spcBef>
                <a:spcPts val="1200"/>
              </a:spcBef>
              <a:spcAft>
                <a:spcPts val="0"/>
              </a:spcAft>
              <a:buSzPts val="1400"/>
              <a:buChar char="●"/>
            </a:pPr>
            <a:r>
              <a:rPr lang="en-US" sz="1500" dirty="0">
                <a:latin typeface="Times New Roman" pitchFamily="18" charset="0"/>
                <a:cs typeface="Times New Roman" pitchFamily="18" charset="0"/>
              </a:rPr>
              <a:t>The </a:t>
            </a:r>
            <a:r>
              <a:rPr lang="en-US" sz="1500" b="1" dirty="0" err="1">
                <a:latin typeface="Times New Roman" pitchFamily="18" charset="0"/>
                <a:cs typeface="Times New Roman" pitchFamily="18" charset="0"/>
              </a:rPr>
              <a:t>Tk</a:t>
            </a:r>
            <a:r>
              <a:rPr lang="en-US" sz="1500" b="1" dirty="0">
                <a:latin typeface="Times New Roman" pitchFamily="18" charset="0"/>
                <a:cs typeface="Times New Roman" pitchFamily="18" charset="0"/>
              </a:rPr>
              <a:t>()</a:t>
            </a:r>
            <a:r>
              <a:rPr lang="en-US" sz="1500" dirty="0">
                <a:latin typeface="Times New Roman" pitchFamily="18" charset="0"/>
                <a:cs typeface="Times New Roman" pitchFamily="18" charset="0"/>
              </a:rPr>
              <a:t> class is used to initialize the python text to speech project window</a:t>
            </a:r>
            <a:endParaRPr sz="1500" dirty="0">
              <a:latin typeface="Times New Roman" pitchFamily="18" charset="0"/>
              <a:cs typeface="Times New Roman" pitchFamily="18" charset="0"/>
            </a:endParaRPr>
          </a:p>
          <a:p>
            <a:pPr marL="457200" lvl="0" indent="-317500" algn="l" rtl="0">
              <a:spcBef>
                <a:spcPts val="0"/>
              </a:spcBef>
              <a:spcAft>
                <a:spcPts val="0"/>
              </a:spcAft>
              <a:buSzPts val="1400"/>
              <a:buChar char="●"/>
            </a:pPr>
            <a:r>
              <a:rPr lang="en-US" sz="1500" dirty="0">
                <a:latin typeface="Times New Roman" pitchFamily="18" charset="0"/>
                <a:cs typeface="Times New Roman" pitchFamily="18" charset="0"/>
              </a:rPr>
              <a:t>The .</a:t>
            </a:r>
            <a:r>
              <a:rPr lang="en-US" sz="1500" b="1" dirty="0">
                <a:latin typeface="Times New Roman" pitchFamily="18" charset="0"/>
                <a:cs typeface="Times New Roman" pitchFamily="18" charset="0"/>
              </a:rPr>
              <a:t>title()</a:t>
            </a:r>
            <a:r>
              <a:rPr lang="en-US" sz="1500" dirty="0">
                <a:latin typeface="Times New Roman" pitchFamily="18" charset="0"/>
                <a:cs typeface="Times New Roman" pitchFamily="18" charset="0"/>
              </a:rPr>
              <a:t> method is used to specify a title of the window.</a:t>
            </a:r>
            <a:endParaRPr sz="1500" dirty="0">
              <a:latin typeface="Times New Roman" pitchFamily="18" charset="0"/>
              <a:cs typeface="Times New Roman" pitchFamily="18" charset="0"/>
            </a:endParaRPr>
          </a:p>
          <a:p>
            <a:pPr marL="457200" lvl="0" indent="-317500" algn="l" rtl="0">
              <a:spcBef>
                <a:spcPts val="0"/>
              </a:spcBef>
              <a:spcAft>
                <a:spcPts val="0"/>
              </a:spcAft>
              <a:buSzPts val="1400"/>
              <a:buChar char="●"/>
            </a:pPr>
            <a:r>
              <a:rPr lang="en-US" sz="1500" dirty="0">
                <a:latin typeface="Times New Roman" pitchFamily="18" charset="0"/>
                <a:cs typeface="Times New Roman" pitchFamily="18" charset="0"/>
              </a:rPr>
              <a:t>The .</a:t>
            </a:r>
            <a:r>
              <a:rPr lang="en-US" sz="1500" b="1" dirty="0">
                <a:latin typeface="Times New Roman" pitchFamily="18" charset="0"/>
                <a:cs typeface="Times New Roman" pitchFamily="18" charset="0"/>
              </a:rPr>
              <a:t>geometry()</a:t>
            </a:r>
            <a:r>
              <a:rPr lang="en-US" sz="1500" dirty="0">
                <a:latin typeface="Times New Roman" pitchFamily="18" charset="0"/>
                <a:cs typeface="Times New Roman" pitchFamily="18" charset="0"/>
              </a:rPr>
              <a:t> method is used to set the initial geometry, the initial dimensions of the window.</a:t>
            </a:r>
            <a:endParaRPr sz="1500" dirty="0">
              <a:latin typeface="Times New Roman" pitchFamily="18" charset="0"/>
              <a:cs typeface="Times New Roman" pitchFamily="18" charset="0"/>
            </a:endParaRPr>
          </a:p>
          <a:p>
            <a:pPr marL="457200" lvl="0" indent="0" algn="l" rtl="0">
              <a:spcBef>
                <a:spcPts val="1200"/>
              </a:spcBef>
              <a:spcAft>
                <a:spcPts val="1200"/>
              </a:spcAft>
              <a:buNone/>
            </a:pPr>
            <a:endParaRPr sz="15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2"/>
        <p:cNvGrpSpPr/>
        <p:nvPr/>
      </p:nvGrpSpPr>
      <p:grpSpPr>
        <a:xfrm>
          <a:off x="0" y="0"/>
          <a:ext cx="0" cy="0"/>
          <a:chOff x="0" y="0"/>
          <a:chExt cx="0" cy="0"/>
        </a:xfrm>
      </p:grpSpPr>
      <p:sp>
        <p:nvSpPr>
          <p:cNvPr id="3243" name="Google Shape;3243;p20"/>
          <p:cNvSpPr txBox="1">
            <a:spLocks noGrp="1"/>
          </p:cNvSpPr>
          <p:nvPr>
            <p:ph type="body" idx="1"/>
          </p:nvPr>
        </p:nvSpPr>
        <p:spPr>
          <a:xfrm>
            <a:off x="727650" y="1787849"/>
            <a:ext cx="7688700" cy="2572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500" dirty="0">
                <a:latin typeface="Times New Roman" pitchFamily="18" charset="0"/>
                <a:cs typeface="Times New Roman" pitchFamily="18" charset="0"/>
              </a:rPr>
              <a:t>The .configure() method is used to configure certain properties of the window in the form of arguments of this method. Therefore, the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attribute is used to give a background color to the window.</a:t>
            </a:r>
            <a:endParaRPr sz="1500" dirty="0">
              <a:latin typeface="Times New Roman" pitchFamily="18" charset="0"/>
              <a:cs typeface="Times New Roman" pitchFamily="18" charset="0"/>
            </a:endParaRPr>
          </a:p>
          <a:p>
            <a:pPr marL="457200" lvl="0" indent="-317500" algn="l" rtl="0">
              <a:spcBef>
                <a:spcPts val="0"/>
              </a:spcBef>
              <a:spcAft>
                <a:spcPts val="0"/>
              </a:spcAft>
              <a:buSzPts val="1400"/>
              <a:buChar char="●"/>
            </a:pPr>
            <a:r>
              <a:rPr lang="en-US" sz="1500" dirty="0" smtClean="0">
                <a:latin typeface="Times New Roman" pitchFamily="18" charset="0"/>
                <a:cs typeface="Times New Roman" pitchFamily="18" charset="0"/>
              </a:rPr>
              <a:t>The </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mainloop</a:t>
            </a:r>
            <a:r>
              <a:rPr lang="en-US" sz="1500" dirty="0">
                <a:latin typeface="Times New Roman" pitchFamily="18" charset="0"/>
                <a:cs typeface="Times New Roman" pitchFamily="18" charset="0"/>
              </a:rPr>
              <a:t>() methods of the </a:t>
            </a:r>
            <a:r>
              <a:rPr lang="en-US" sz="1500" dirty="0" err="1">
                <a:latin typeface="Times New Roman" pitchFamily="18" charset="0"/>
                <a:cs typeface="Times New Roman" pitchFamily="18" charset="0"/>
              </a:rPr>
              <a:t>Tk</a:t>
            </a:r>
            <a:r>
              <a:rPr lang="en-US" sz="1500" dirty="0">
                <a:latin typeface="Times New Roman" pitchFamily="18" charset="0"/>
                <a:cs typeface="Times New Roman" pitchFamily="18" charset="0"/>
              </a:rPr>
              <a:t>() class are used to put the window in a loop such that it does not get destroyed the moment it appears on the screen</a:t>
            </a:r>
            <a:r>
              <a:rPr lang="en-US" sz="1500" dirty="0" smtClean="0">
                <a:latin typeface="Times New Roman" pitchFamily="18" charset="0"/>
                <a:cs typeface="Times New Roman" pitchFamily="18" charset="0"/>
              </a:rPr>
              <a:t>. Any </a:t>
            </a:r>
            <a:r>
              <a:rPr lang="en-US" sz="1500" dirty="0">
                <a:latin typeface="Times New Roman" pitchFamily="18" charset="0"/>
                <a:cs typeface="Times New Roman" pitchFamily="18" charset="0"/>
              </a:rPr>
              <a:t>code after the .</a:t>
            </a:r>
            <a:r>
              <a:rPr lang="en-US" sz="1500" dirty="0" err="1">
                <a:latin typeface="Times New Roman" pitchFamily="18" charset="0"/>
                <a:cs typeface="Times New Roman" pitchFamily="18" charset="0"/>
              </a:rPr>
              <a:t>mainloop</a:t>
            </a:r>
            <a:r>
              <a:rPr lang="en-US" sz="1500" dirty="0">
                <a:latin typeface="Times New Roman" pitchFamily="18" charset="0"/>
                <a:cs typeface="Times New Roman" pitchFamily="18" charset="0"/>
              </a:rPr>
              <a:t>() method regarding the GUI window will not be executed.</a:t>
            </a:r>
            <a:endParaRPr sz="1500" dirty="0">
              <a:latin typeface="Times New Roman" pitchFamily="18" charset="0"/>
              <a:cs typeface="Times New Roman" pitchFamily="18" charset="0"/>
            </a:endParaRPr>
          </a:p>
          <a:p>
            <a:pPr marL="0" lvl="0" indent="0" algn="l" rtl="0">
              <a:spcBef>
                <a:spcPts val="1200"/>
              </a:spcBef>
              <a:spcAft>
                <a:spcPts val="1200"/>
              </a:spcAft>
              <a:buNone/>
            </a:pPr>
            <a:r>
              <a:rPr lang="en-US" sz="1500" dirty="0">
                <a:latin typeface="Times New Roman" pitchFamily="18" charset="0"/>
                <a:cs typeface="Times New Roman" pitchFamily="18" charset="0"/>
              </a:rPr>
              <a:t>Now that the window is set, we will create and place all its components. The components in this window are the Label and the Button widgets.</a:t>
            </a:r>
            <a:endParaRPr sz="15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7"/>
        <p:cNvGrpSpPr/>
        <p:nvPr/>
      </p:nvGrpSpPr>
      <p:grpSpPr>
        <a:xfrm>
          <a:off x="0" y="0"/>
          <a:ext cx="0" cy="0"/>
          <a:chOff x="0" y="0"/>
          <a:chExt cx="0" cy="0"/>
        </a:xfrm>
      </p:grpSpPr>
      <p:sp>
        <p:nvSpPr>
          <p:cNvPr id="3248" name="Google Shape;3248;p21"/>
          <p:cNvSpPr txBox="1">
            <a:spLocks noGrp="1"/>
          </p:cNvSpPr>
          <p:nvPr>
            <p:ph type="body" idx="1"/>
          </p:nvPr>
        </p:nvSpPr>
        <p:spPr>
          <a:xfrm>
            <a:off x="334050" y="1396827"/>
            <a:ext cx="8475900" cy="3294300"/>
          </a:xfrm>
          <a:prstGeom prst="rect">
            <a:avLst/>
          </a:prstGeom>
        </p:spPr>
        <p:txBody>
          <a:bodyPr spcFirstLastPara="1" wrap="square" lIns="91425" tIns="91425" rIns="91425" bIns="91425" anchor="t" anchorCtr="0">
            <a:noAutofit/>
          </a:bodyPr>
          <a:lstStyle/>
          <a:p>
            <a:pPr marL="457200" lvl="0" indent="0" rtl="0">
              <a:spcBef>
                <a:spcPts val="0"/>
              </a:spcBef>
              <a:spcAft>
                <a:spcPts val="0"/>
              </a:spcAft>
              <a:buNone/>
            </a:pPr>
            <a:r>
              <a:rPr lang="en-US" sz="1500" dirty="0" smtClean="0">
                <a:latin typeface="Times New Roman" pitchFamily="18" charset="0"/>
                <a:cs typeface="Times New Roman" pitchFamily="18" charset="0"/>
              </a:rPr>
              <a:t>The </a:t>
            </a:r>
            <a:r>
              <a:rPr lang="en-US" sz="1500" dirty="0">
                <a:latin typeface="Times New Roman" pitchFamily="18" charset="0"/>
                <a:cs typeface="Times New Roman" pitchFamily="18" charset="0"/>
              </a:rPr>
              <a:t>Label widget class is used to display static text on the window that cannot be selected or edited by the user in any way. You need to set the following attributes to create a Label widget:</a:t>
            </a:r>
            <a:endParaRPr sz="1500" dirty="0">
              <a:latin typeface="Times New Roman" pitchFamily="18" charset="0"/>
              <a:cs typeface="Times New Roman" pitchFamily="18" charset="0"/>
            </a:endParaRPr>
          </a:p>
          <a:p>
            <a:pPr marL="457200" lvl="0" indent="-317500" rtl="0">
              <a:spcBef>
                <a:spcPts val="1200"/>
              </a:spcBef>
              <a:spcAft>
                <a:spcPts val="0"/>
              </a:spcAft>
              <a:buSzPts val="1400"/>
              <a:buChar char="●"/>
            </a:pPr>
            <a:r>
              <a:rPr lang="en-US" sz="1500" dirty="0">
                <a:latin typeface="Times New Roman" pitchFamily="18" charset="0"/>
                <a:cs typeface="Times New Roman" pitchFamily="18" charset="0"/>
              </a:rPr>
              <a:t>The master attribute refers to the window it is associated with.</a:t>
            </a:r>
            <a:endParaRPr sz="1500" dirty="0">
              <a:latin typeface="Times New Roman" pitchFamily="18" charset="0"/>
              <a:cs typeface="Times New Roman" pitchFamily="18" charset="0"/>
            </a:endParaRPr>
          </a:p>
          <a:p>
            <a:pPr marL="457200" lvl="0" indent="-317500" rtl="0">
              <a:spcBef>
                <a:spcPts val="0"/>
              </a:spcBef>
              <a:spcAft>
                <a:spcPts val="0"/>
              </a:spcAft>
              <a:buSzPts val="1400"/>
              <a:buChar char="●"/>
            </a:pPr>
            <a:r>
              <a:rPr lang="en-US" sz="1500" dirty="0">
                <a:latin typeface="Times New Roman" pitchFamily="18" charset="0"/>
                <a:cs typeface="Times New Roman" pitchFamily="18" charset="0"/>
              </a:rPr>
              <a:t>The text attribute specifies the text that will be present on the Label.</a:t>
            </a:r>
            <a:endParaRPr sz="1500" dirty="0">
              <a:latin typeface="Times New Roman" pitchFamily="18" charset="0"/>
              <a:cs typeface="Times New Roman" pitchFamily="18" charset="0"/>
            </a:endParaRPr>
          </a:p>
          <a:p>
            <a:pPr marL="457200" lvl="0" indent="-317500" rtl="0">
              <a:spcBef>
                <a:spcPts val="0"/>
              </a:spcBef>
              <a:spcAft>
                <a:spcPts val="0"/>
              </a:spcAft>
              <a:buSzPts val="1400"/>
              <a:buChar char="●"/>
            </a:pPr>
            <a:r>
              <a:rPr lang="en-US" sz="1500" dirty="0">
                <a:latin typeface="Times New Roman" pitchFamily="18" charset="0"/>
                <a:cs typeface="Times New Roman" pitchFamily="18" charset="0"/>
              </a:rPr>
              <a:t>The font attribute is used to set the font type of the text displayed. It takes the arguments as a tuple, in the form of: (“</a:t>
            </a:r>
            <a:r>
              <a:rPr lang="en-US" sz="1500" dirty="0" err="1">
                <a:latin typeface="Times New Roman" pitchFamily="18" charset="0"/>
                <a:cs typeface="Times New Roman" pitchFamily="18" charset="0"/>
              </a:rPr>
              <a:t>font_family</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font_size</a:t>
            </a:r>
            <a:r>
              <a:rPr lang="en-US" sz="1500" dirty="0">
                <a:latin typeface="Times New Roman" pitchFamily="18" charset="0"/>
                <a:cs typeface="Times New Roman" pitchFamily="18" charset="0"/>
              </a:rPr>
              <a:t>[integer], ‘bold’/’italic’/both[optional])</a:t>
            </a:r>
            <a:endParaRPr sz="1500" dirty="0">
              <a:latin typeface="Times New Roman" pitchFamily="18" charset="0"/>
              <a:cs typeface="Times New Roman" pitchFamily="18" charset="0"/>
            </a:endParaRPr>
          </a:p>
          <a:p>
            <a:pPr marL="457200" lvl="0" indent="-317500" rtl="0">
              <a:spcBef>
                <a:spcPts val="0"/>
              </a:spcBef>
              <a:spcAft>
                <a:spcPts val="0"/>
              </a:spcAft>
              <a:buSzPts val="1400"/>
              <a:buChar char="●"/>
            </a:pPr>
            <a:r>
              <a:rPr lang="en-US" sz="1500" dirty="0">
                <a:latin typeface="Times New Roman" pitchFamily="18" charset="0"/>
                <a:cs typeface="Times New Roman" pitchFamily="18" charset="0"/>
              </a:rPr>
              <a:t>The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attribute gives a color to the widget</a:t>
            </a:r>
            <a:r>
              <a:rPr lang="en-US" sz="1500" dirty="0" smtClean="0">
                <a:latin typeface="Times New Roman" pitchFamily="18" charset="0"/>
                <a:cs typeface="Times New Roman" pitchFamily="18" charset="0"/>
              </a:rPr>
              <a:t>.</a:t>
            </a:r>
          </a:p>
          <a:p>
            <a:pPr lvl="0" indent="-317500">
              <a:buSzPts val="1400"/>
            </a:pPr>
            <a:r>
              <a:rPr lang="en-US" sz="1500" dirty="0" smtClean="0">
                <a:latin typeface="Times New Roman" pitchFamily="18" charset="0"/>
                <a:cs typeface="Times New Roman" pitchFamily="18" charset="0"/>
              </a:rPr>
              <a:t>Pack a</a:t>
            </a:r>
            <a:r>
              <a:rPr lang="en-US" sz="1500" dirty="0">
                <a:latin typeface="Times New Roman" pitchFamily="18" charset="0"/>
                <a:cs typeface="Times New Roman" pitchFamily="18" charset="0"/>
              </a:rPr>
              <a:t> widget in the parent widget. Use as options:</a:t>
            </a:r>
            <a:br>
              <a:rPr lang="en-US" sz="1500" dirty="0">
                <a:latin typeface="Times New Roman" pitchFamily="18" charset="0"/>
                <a:cs typeface="Times New Roman" pitchFamily="18" charset="0"/>
              </a:rPr>
            </a:br>
            <a:r>
              <a:rPr lang="en-US" sz="1500" dirty="0" smtClean="0">
                <a:latin typeface="Times New Roman" pitchFamily="18" charset="0"/>
                <a:cs typeface="Times New Roman" pitchFamily="18" charset="0"/>
              </a:rPr>
              <a:t>expand=</a:t>
            </a:r>
            <a:r>
              <a:rPr lang="en-US" sz="1500" dirty="0" err="1" smtClean="0">
                <a:latin typeface="Times New Roman" pitchFamily="18" charset="0"/>
                <a:cs typeface="Times New Roman" pitchFamily="18" charset="0"/>
              </a:rPr>
              <a:t>bool</a:t>
            </a:r>
            <a:r>
              <a:rPr lang="en-US" sz="1500" dirty="0">
                <a:latin typeface="Times New Roman" pitchFamily="18" charset="0"/>
                <a:cs typeface="Times New Roman" pitchFamily="18" charset="0"/>
              </a:rPr>
              <a:t> - expand widget if parent size grows</a:t>
            </a:r>
            <a:br>
              <a:rPr lang="en-US" sz="1500" dirty="0">
                <a:latin typeface="Times New Roman" pitchFamily="18" charset="0"/>
                <a:cs typeface="Times New Roman" pitchFamily="18" charset="0"/>
              </a:rPr>
            </a:br>
            <a:r>
              <a:rPr lang="en-US" sz="1500" dirty="0">
                <a:latin typeface="Times New Roman" pitchFamily="18" charset="0"/>
                <a:cs typeface="Times New Roman" pitchFamily="18" charset="0"/>
              </a:rPr>
              <a:t>fill=NONE or X or Y or BOTH - fill widget if widget </a:t>
            </a:r>
            <a:r>
              <a:rPr lang="en-US" sz="1500" dirty="0" smtClean="0">
                <a:latin typeface="Times New Roman" pitchFamily="18" charset="0"/>
                <a:cs typeface="Times New Roman" pitchFamily="18" charset="0"/>
              </a:rPr>
              <a:t>grows</a:t>
            </a:r>
            <a:r>
              <a:rPr lang="en-US" sz="1500" dirty="0">
                <a:latin typeface="Times New Roman" pitchFamily="18" charset="0"/>
                <a:cs typeface="Times New Roman" pitchFamily="18" charset="0"/>
              </a:rPr>
              <a:t/>
            </a:r>
            <a:br>
              <a:rPr lang="en-US" sz="1500" dirty="0">
                <a:latin typeface="Times New Roman" pitchFamily="18" charset="0"/>
                <a:cs typeface="Times New Roman" pitchFamily="18" charset="0"/>
              </a:rPr>
            </a:b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=amount - add padding in x direction</a:t>
            </a:r>
            <a:br>
              <a:rPr lang="en-US" sz="1500" dirty="0">
                <a:latin typeface="Times New Roman" pitchFamily="18" charset="0"/>
                <a:cs typeface="Times New Roman" pitchFamily="18" charset="0"/>
              </a:rPr>
            </a:b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=amount - add padding in y direction</a:t>
            </a:r>
            <a:br>
              <a:rPr lang="en-US" sz="1500" dirty="0">
                <a:latin typeface="Times New Roman" pitchFamily="18" charset="0"/>
                <a:cs typeface="Times New Roman" pitchFamily="18" charset="0"/>
              </a:rPr>
            </a:br>
            <a:r>
              <a:rPr lang="en-US" sz="1500" dirty="0">
                <a:latin typeface="Times New Roman" pitchFamily="18" charset="0"/>
                <a:cs typeface="Times New Roman" pitchFamily="18" charset="0"/>
              </a:rPr>
              <a:t>side=TOP or BOTTOM or LEFT or RIGHT -  where to add this widget.</a:t>
            </a:r>
            <a:endParaRPr sz="15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996</Words>
  <Application>Microsoft Office PowerPoint</Application>
  <PresentationFormat>On-screen Show (16:9)</PresentationFormat>
  <Paragraphs>91</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streamline</vt:lpstr>
      <vt:lpstr>Mini Project on Text to speech convertor using Python By Aishwarya Naik -19UET025 Aparna Ringane -19UET038 Sakshi Rokade – 19UET039  Under Guidance of   Prof. P. C . Dhanawade.</vt:lpstr>
      <vt:lpstr>About project</vt:lpstr>
      <vt:lpstr>About Text to Speech (TTS) Converters</vt:lpstr>
      <vt:lpstr>Project Prerequisites:</vt:lpstr>
      <vt:lpstr>Text to Speech Converter Project File Structure:</vt:lpstr>
      <vt:lpstr>1. Importing all the necessary modules and classes:</vt:lpstr>
      <vt:lpstr>2. Initialising window and placing all its components:</vt:lpstr>
      <vt:lpstr>PowerPoint Presentation</vt:lpstr>
      <vt:lpstr>PowerPoint Presentation</vt:lpstr>
      <vt:lpstr>PowerPoint Presentation</vt:lpstr>
      <vt:lpstr>3. Creating the backend speak()  functions:</vt:lpstr>
      <vt:lpstr>The final code:</vt:lpstr>
      <vt:lpstr>PowerPoint Presentation</vt:lpstr>
      <vt:lpstr>Advantages:  </vt:lpstr>
      <vt:lpstr>Disadvantages: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Text to speech convertor using Python By Aishwarya Naik Aparna Ringane Sakshi Rokade  </dc:title>
  <cp:lastModifiedBy>Dell</cp:lastModifiedBy>
  <cp:revision>13</cp:revision>
  <dcterms:modified xsi:type="dcterms:W3CDTF">2022-04-16T10:21:36Z</dcterms:modified>
</cp:coreProperties>
</file>