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99" r:id="rId9"/>
    <p:sldId id="295" r:id="rId10"/>
    <p:sldId id="296" r:id="rId11"/>
    <p:sldId id="297" r:id="rId12"/>
    <p:sldId id="298" r:id="rId13"/>
    <p:sldId id="300" r:id="rId14"/>
  </p:sldIdLst>
  <p:sldSz cx="9144000" cy="5143500" type="screen16x9"/>
  <p:notesSz cx="6858000" cy="9144000"/>
  <p:embeddedFontLst>
    <p:embeddedFont>
      <p:font typeface="Bellota Text Light" panose="020B0604020202020204" charset="0"/>
      <p:regular r:id="rId16"/>
      <p:bold r:id="rId17"/>
      <p:italic r:id="rId18"/>
      <p:boldItalic r:id="rId19"/>
    </p:embeddedFont>
    <p:embeddedFont>
      <p:font typeface="Satisfy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F52A6-A606-4D11-9BC2-5BA803DFAFF6}">
  <a:tblStyle styleId="{241F52A6-A606-4D11-9BC2-5BA803DFA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EBCB6B-6929-4B4B-9B83-FFC68D3EDE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031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50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48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6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0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43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7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05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05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6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71125" y="1126150"/>
            <a:ext cx="5401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◇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Restaurant Review Sentiment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Dis-Advantages</a:t>
            </a:r>
            <a:endParaRPr lang="en-IN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132210" y="729350"/>
            <a:ext cx="8246830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>This model can not </a:t>
            </a:r>
            <a:r>
              <a:rPr lang="en-US" sz="1600" dirty="0" smtClean="0"/>
              <a:t>analyze </a:t>
            </a:r>
            <a:r>
              <a:rPr lang="en-US" sz="1600" dirty="0"/>
              <a:t>emoji.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Sometimes spammers can create wrong impressions of </a:t>
            </a:r>
            <a:r>
              <a:rPr lang="en-US" sz="1600" dirty="0" smtClean="0"/>
              <a:t>restaurant.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complexity of human language means that it’s easy to miss complex negation and </a:t>
            </a:r>
            <a:r>
              <a:rPr lang="en-US" sz="1600" dirty="0" smtClean="0"/>
              <a:t>metaphors.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The model fails when the comment either than that of </a:t>
            </a:r>
            <a:r>
              <a:rPr lang="en-US" sz="1600" dirty="0" smtClean="0"/>
              <a:t>English.</a:t>
            </a:r>
            <a:endParaRPr lang="en-US" sz="1600"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Future Plans &amp; Scope</a:t>
            </a:r>
            <a:endParaRPr lang="en-IN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132210" y="729350"/>
            <a:ext cx="8246830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>Model can use multiple </a:t>
            </a:r>
            <a:r>
              <a:rPr lang="en-US" sz="1600" dirty="0" smtClean="0"/>
              <a:t>languages.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Identifying and Predicting Market </a:t>
            </a:r>
            <a:r>
              <a:rPr lang="en-US" sz="1600" dirty="0" smtClean="0"/>
              <a:t>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Keeping an eye on the brand’s </a:t>
            </a:r>
            <a:r>
              <a:rPr lang="en-US" sz="1600" dirty="0" smtClean="0"/>
              <a:t>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Try to add more functionality.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132210" y="729350"/>
            <a:ext cx="7764283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>In this project we discuss about how what is this software and how it performed.</a:t>
            </a:r>
          </a:p>
          <a:p>
            <a:endParaRPr lang="en-US" sz="1600" dirty="0"/>
          </a:p>
          <a:p>
            <a:r>
              <a:rPr lang="en-US" sz="1600" dirty="0"/>
              <a:t>S</a:t>
            </a:r>
            <a:r>
              <a:rPr lang="en-US" sz="1600" dirty="0" smtClean="0"/>
              <a:t>tudy </a:t>
            </a:r>
            <a:r>
              <a:rPr lang="en-US" sz="1600" dirty="0"/>
              <a:t>that analyzes people's sentiments, attitudes, or emotions towards certain entities.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</a:t>
            </a:r>
            <a:r>
              <a:rPr lang="en-US" sz="1600" dirty="0" smtClean="0"/>
              <a:t>o </a:t>
            </a:r>
            <a:r>
              <a:rPr lang="en-US" sz="1600" dirty="0"/>
              <a:t>know a user or audience opinion on a target object by analyzing a vast amount of text from various sources.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3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80288" y="621792"/>
            <a:ext cx="7583424" cy="25725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sz="9600" dirty="0" smtClean="0"/>
              <a:t>Thank you</a:t>
            </a:r>
            <a:endParaRPr sz="9600"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3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80000" y="595055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Restaurant Review Sentiment Analysis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1871321" y="1668755"/>
            <a:ext cx="4852657" cy="27972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Abhishek Eknath Sakhare </a:t>
            </a:r>
            <a:r>
              <a:rPr lang="en-US" dirty="0" smtClean="0"/>
              <a:t>–19UET040</a:t>
            </a:r>
            <a:endParaRPr lang="en-US" dirty="0"/>
          </a:p>
          <a:p>
            <a:r>
              <a:rPr lang="en-US" dirty="0" err="1"/>
              <a:t>Niraj</a:t>
            </a:r>
            <a:r>
              <a:rPr lang="en-US" dirty="0"/>
              <a:t> Rajendra </a:t>
            </a:r>
            <a:r>
              <a:rPr lang="en-US" dirty="0" err="1" smtClean="0"/>
              <a:t>Miraje</a:t>
            </a:r>
            <a:r>
              <a:rPr lang="en-US" dirty="0" smtClean="0"/>
              <a:t>         -</a:t>
            </a:r>
            <a:r>
              <a:rPr lang="en-US" dirty="0"/>
              <a:t>19UET022</a:t>
            </a:r>
          </a:p>
          <a:p>
            <a:r>
              <a:rPr lang="en-US" dirty="0" err="1"/>
              <a:t>Shoyab</a:t>
            </a:r>
            <a:r>
              <a:rPr lang="en-US" dirty="0"/>
              <a:t> </a:t>
            </a:r>
            <a:r>
              <a:rPr lang="en-US" dirty="0" err="1" smtClean="0"/>
              <a:t>Mullani</a:t>
            </a:r>
            <a:r>
              <a:rPr lang="en-US" dirty="0" smtClean="0"/>
              <a:t>                  - </a:t>
            </a:r>
            <a:r>
              <a:rPr lang="en-US" dirty="0"/>
              <a:t>19UET024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855300" y="32201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1700436" y="1264285"/>
            <a:ext cx="5809835" cy="10423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1.</a:t>
            </a:r>
            <a:endParaRPr sz="3200" dirty="0">
              <a:solidFill>
                <a:schemeClr val="accent4"/>
              </a:solidFill>
            </a:endParaRPr>
          </a:p>
          <a:p>
            <a:pPr lvl="0"/>
            <a:r>
              <a:rPr lang="en-US" sz="3200" dirty="0"/>
              <a:t>Restaurant Review Sentiment Analysis</a:t>
            </a:r>
            <a:endParaRPr sz="3200"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</a:t>
            </a:r>
            <a:r>
              <a:rPr lang="en" dirty="0" smtClean="0"/>
              <a:t>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09362" y="54991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Index 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1354350" y="1103798"/>
            <a:ext cx="6984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What is Restaurant Review Sentiment Analysis ?</a:t>
            </a:r>
          </a:p>
          <a:p>
            <a:r>
              <a:rPr lang="en-US" sz="1800" dirty="0"/>
              <a:t>What it does ? </a:t>
            </a:r>
          </a:p>
          <a:p>
            <a:r>
              <a:rPr lang="en-US" sz="1800" dirty="0"/>
              <a:t>How it works 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Virtual </a:t>
            </a:r>
            <a:r>
              <a:rPr lang="en-US" sz="1800" dirty="0"/>
              <a:t>Library Requirements</a:t>
            </a:r>
          </a:p>
          <a:p>
            <a:r>
              <a:rPr lang="en-US" sz="1800" dirty="0"/>
              <a:t>Advantages</a:t>
            </a:r>
          </a:p>
          <a:p>
            <a:r>
              <a:rPr lang="en-US" sz="1800" dirty="0"/>
              <a:t>Disadvantages</a:t>
            </a:r>
          </a:p>
          <a:p>
            <a:r>
              <a:rPr lang="en-US" sz="1800" dirty="0"/>
              <a:t>Future plans and scope</a:t>
            </a:r>
          </a:p>
          <a:p>
            <a:r>
              <a:rPr lang="en-US" sz="1800" dirty="0"/>
              <a:t>Conclusion </a:t>
            </a: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003120" y="1146548"/>
            <a:ext cx="3939483" cy="29100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The purpose of this Sentiment analysis is to build a prediction model to predict sentiments about any thing or issue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 purpose of this analysis is to build a prediction model to predict whether a review on the restaurant is positive or negative.</a:t>
            </a:r>
          </a:p>
          <a:p>
            <a:endParaRPr lang="en-US" sz="1800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98820" y="495813"/>
            <a:ext cx="742315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What </a:t>
            </a:r>
            <a:r>
              <a:rPr lang="en-US" dirty="0" smtClean="0"/>
              <a:t>is Restaurant review </a:t>
            </a:r>
            <a:r>
              <a:rPr lang="en-US" dirty="0"/>
              <a:t>Sentiment Analysis ?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5008104" y="1096814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It's a form of text analytics that uses natural language processing (NLP) and machine learning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analysis is done by using </a:t>
            </a:r>
            <a:r>
              <a:rPr lang="en-US" dirty="0" smtClean="0"/>
              <a:t>python language </a:t>
            </a:r>
            <a:r>
              <a:rPr lang="en-US" dirty="0"/>
              <a:t>and his modules.</a:t>
            </a:r>
          </a:p>
          <a:p>
            <a:endParaRPr lang="en-US"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How it does ? 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" name="Google Shape;250;p30"/>
          <p:cNvSpPr txBox="1">
            <a:spLocks/>
          </p:cNvSpPr>
          <p:nvPr/>
        </p:nvSpPr>
        <p:spPr>
          <a:xfrm>
            <a:off x="-158333" y="1531970"/>
            <a:ext cx="180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ellota Text Light"/>
              <a:buChar char="⬩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Bellota Text Light"/>
              <a:buChar char="◇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●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○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●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○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 algn="ctr">
              <a:buFont typeface="Bellota Text Light"/>
              <a:buNone/>
            </a:pPr>
            <a:r>
              <a:rPr lang="en-US" dirty="0" smtClean="0"/>
              <a:t>Load data set</a:t>
            </a:r>
            <a:endParaRPr lang="en-US" dirty="0"/>
          </a:p>
        </p:txBody>
      </p:sp>
      <p:sp>
        <p:nvSpPr>
          <p:cNvPr id="25" name="Google Shape;247;p30"/>
          <p:cNvSpPr/>
          <p:nvPr/>
        </p:nvSpPr>
        <p:spPr>
          <a:xfrm>
            <a:off x="56386" y="1125650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51;p30"/>
          <p:cNvSpPr txBox="1">
            <a:spLocks/>
          </p:cNvSpPr>
          <p:nvPr/>
        </p:nvSpPr>
        <p:spPr>
          <a:xfrm>
            <a:off x="1960109" y="1481829"/>
            <a:ext cx="176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ellota Text Light"/>
              <a:buChar char="⬩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Bellota Text Light"/>
              <a:buChar char="◇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●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○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●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 Light"/>
              <a:buChar char="○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ellota Text Light"/>
              <a:buChar char="■"/>
              <a:defRPr sz="18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 algn="ctr">
              <a:buFont typeface="Bellota Text Light"/>
              <a:buNone/>
            </a:pPr>
            <a:r>
              <a:rPr lang="en-IN" dirty="0" smtClean="0"/>
              <a:t>Cleaning data</a:t>
            </a:r>
            <a:endParaRPr lang="en-IN" dirty="0"/>
          </a:p>
        </p:txBody>
      </p:sp>
      <p:sp>
        <p:nvSpPr>
          <p:cNvPr id="27" name="Google Shape;252;p30"/>
          <p:cNvSpPr txBox="1">
            <a:spLocks/>
          </p:cNvSpPr>
          <p:nvPr/>
        </p:nvSpPr>
        <p:spPr>
          <a:xfrm>
            <a:off x="2334990" y="1826682"/>
            <a:ext cx="18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8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9">
            <a:off x="617490" y="729362"/>
            <a:ext cx="578943" cy="62468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53;p30"/>
          <p:cNvSpPr txBox="1">
            <a:spLocks/>
          </p:cNvSpPr>
          <p:nvPr/>
        </p:nvSpPr>
        <p:spPr>
          <a:xfrm>
            <a:off x="4234500" y="1928270"/>
            <a:ext cx="17658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31" name="Google Shape;254;p30"/>
          <p:cNvSpPr txBox="1">
            <a:spLocks/>
          </p:cNvSpPr>
          <p:nvPr/>
        </p:nvSpPr>
        <p:spPr>
          <a:xfrm>
            <a:off x="4017685" y="1414232"/>
            <a:ext cx="18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latin typeface="Bellota Text Light" panose="020B0604020202020204" charset="0"/>
                <a:ea typeface="Bellota Text Light" panose="020B0604020202020204" charset="0"/>
              </a:rPr>
              <a:t>Train- test-data split</a:t>
            </a:r>
            <a:endParaRPr lang="en-US" sz="1600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  <p:sp>
        <p:nvSpPr>
          <p:cNvPr id="38" name="Google Shape;255;p30"/>
          <p:cNvSpPr txBox="1">
            <a:spLocks/>
          </p:cNvSpPr>
          <p:nvPr/>
        </p:nvSpPr>
        <p:spPr>
          <a:xfrm>
            <a:off x="6331076" y="1570913"/>
            <a:ext cx="17658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9" name="Google Shape;256;p30"/>
          <p:cNvSpPr txBox="1">
            <a:spLocks/>
          </p:cNvSpPr>
          <p:nvPr/>
        </p:nvSpPr>
        <p:spPr>
          <a:xfrm>
            <a:off x="6508891" y="2157778"/>
            <a:ext cx="18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4353" y="1620037"/>
            <a:ext cx="15488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smtClean="0">
                <a:latin typeface="Bellota Text Light" panose="020B0604020202020204" charset="0"/>
                <a:ea typeface="Bellota Text Light" panose="020B0604020202020204" charset="0"/>
              </a:rPr>
              <a:t>Counter Vectorizer</a:t>
            </a:r>
            <a:endParaRPr lang="en-US" sz="1300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751" y="3261792"/>
            <a:ext cx="125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ellota Text Light" panose="020B0604020202020204" charset="0"/>
                <a:ea typeface="Bellota Text Light" panose="020B0604020202020204" charset="0"/>
              </a:rPr>
              <a:t>Creating GUI </a:t>
            </a:r>
            <a:endParaRPr lang="en-US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  <p:sp>
        <p:nvSpPr>
          <p:cNvPr id="43" name="Google Shape;247;p30"/>
          <p:cNvSpPr/>
          <p:nvPr/>
        </p:nvSpPr>
        <p:spPr>
          <a:xfrm>
            <a:off x="2084303" y="1127323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7;p30"/>
          <p:cNvSpPr/>
          <p:nvPr/>
        </p:nvSpPr>
        <p:spPr>
          <a:xfrm>
            <a:off x="4188012" y="1127323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7;p30"/>
          <p:cNvSpPr/>
          <p:nvPr/>
        </p:nvSpPr>
        <p:spPr>
          <a:xfrm>
            <a:off x="6319466" y="1108816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Rectangle 45"/>
          <p:cNvSpPr/>
          <p:nvPr/>
        </p:nvSpPr>
        <p:spPr>
          <a:xfrm>
            <a:off x="6331076" y="3128807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ellota Text Light" panose="020B0604020202020204" charset="0"/>
                <a:ea typeface="Bellota Text Light" panose="020B0604020202020204" charset="0"/>
              </a:rPr>
              <a:t>Prediction using </a:t>
            </a:r>
          </a:p>
          <a:p>
            <a:pPr algn="ctr"/>
            <a:r>
              <a:rPr lang="en-US" dirty="0" smtClean="0">
                <a:latin typeface="Bellota Text Light" panose="020B0604020202020204" charset="0"/>
                <a:ea typeface="Bellota Text Light" panose="020B0604020202020204" charset="0"/>
              </a:rPr>
              <a:t>logistic regression</a:t>
            </a:r>
            <a:endParaRPr lang="en-US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  <p:sp>
        <p:nvSpPr>
          <p:cNvPr id="48" name="Google Shape;247;p30"/>
          <p:cNvSpPr/>
          <p:nvPr/>
        </p:nvSpPr>
        <p:spPr>
          <a:xfrm>
            <a:off x="6331076" y="2744643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7;p30"/>
          <p:cNvSpPr/>
          <p:nvPr/>
        </p:nvSpPr>
        <p:spPr>
          <a:xfrm>
            <a:off x="4234500" y="2761366"/>
            <a:ext cx="1498646" cy="1308630"/>
          </a:xfrm>
          <a:prstGeom prst="rect">
            <a:avLst/>
          </a:prstGeom>
          <a:noFill/>
          <a:ln w="19050" cap="flat" cmpd="sng">
            <a:solidFill>
              <a:srgbClr val="A1C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13" y="2113017"/>
            <a:ext cx="551900" cy="52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428" y="872455"/>
            <a:ext cx="424972" cy="44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925" y="831459"/>
            <a:ext cx="655678" cy="51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9">
            <a:off x="6893615" y="3796750"/>
            <a:ext cx="475480" cy="51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3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3514" y="2503738"/>
            <a:ext cx="621664" cy="48181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ight Arrow 60"/>
          <p:cNvSpPr/>
          <p:nvPr/>
        </p:nvSpPr>
        <p:spPr>
          <a:xfrm>
            <a:off x="3582948" y="1629596"/>
            <a:ext cx="603329" cy="30408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ight Arrow 64"/>
          <p:cNvSpPr/>
          <p:nvPr/>
        </p:nvSpPr>
        <p:spPr>
          <a:xfrm>
            <a:off x="1575712" y="1624186"/>
            <a:ext cx="532887" cy="30408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ight Arrow 65"/>
          <p:cNvSpPr/>
          <p:nvPr/>
        </p:nvSpPr>
        <p:spPr>
          <a:xfrm>
            <a:off x="5708406" y="1608410"/>
            <a:ext cx="603329" cy="30408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ight Arrow 66"/>
          <p:cNvSpPr/>
          <p:nvPr/>
        </p:nvSpPr>
        <p:spPr>
          <a:xfrm rot="5400000">
            <a:off x="6878449" y="2437236"/>
            <a:ext cx="343660" cy="30408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Arrow 67"/>
          <p:cNvSpPr/>
          <p:nvPr/>
        </p:nvSpPr>
        <p:spPr>
          <a:xfrm rot="10800000">
            <a:off x="5724648" y="3238375"/>
            <a:ext cx="603329" cy="30408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How</a:t>
            </a:r>
            <a:r>
              <a:rPr lang="en" dirty="0" smtClean="0"/>
              <a:t> it works ?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530" y="869218"/>
            <a:ext cx="5022076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>User give comment to </a:t>
            </a:r>
            <a:r>
              <a:rPr lang="en-US" sz="1600" dirty="0" smtClean="0"/>
              <a:t>model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model </a:t>
            </a:r>
            <a:r>
              <a:rPr lang="en-US" sz="1600" dirty="0" smtClean="0"/>
              <a:t>analyze </a:t>
            </a:r>
            <a:r>
              <a:rPr lang="en-US" sz="1600" dirty="0"/>
              <a:t>that comment .</a:t>
            </a:r>
          </a:p>
          <a:p>
            <a:endParaRPr lang="en-US" sz="1600" dirty="0"/>
          </a:p>
          <a:p>
            <a:r>
              <a:rPr lang="en-US" sz="1600" dirty="0" smtClean="0"/>
              <a:t>Model</a:t>
            </a:r>
            <a:r>
              <a:rPr lang="en-US" sz="1600" dirty="0" smtClean="0"/>
              <a:t> </a:t>
            </a:r>
            <a:r>
              <a:rPr lang="en-US" sz="1600" dirty="0"/>
              <a:t>gives information about comment whether </a:t>
            </a:r>
            <a:r>
              <a:rPr lang="en-US" sz="1600" dirty="0" smtClean="0"/>
              <a:t>it is positive </a:t>
            </a:r>
            <a:r>
              <a:rPr lang="en-US" sz="1600" dirty="0"/>
              <a:t>or negative.</a:t>
            </a:r>
          </a:p>
          <a:p>
            <a:endParaRPr lang="en-US" sz="1600" dirty="0"/>
          </a:p>
          <a:p>
            <a:r>
              <a:rPr lang="en-US" sz="1600" dirty="0"/>
              <a:t>Accuracy of this model is </a:t>
            </a:r>
            <a:r>
              <a:rPr lang="en-US" sz="1600" dirty="0" smtClean="0"/>
              <a:t>82%.</a:t>
            </a:r>
            <a:endParaRPr lang="en-US" sz="1600" dirty="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l="29796" t="11777" r="11421"/>
          <a:stretch/>
        </p:blipFill>
        <p:spPr>
          <a:xfrm>
            <a:off x="6025917" y="1185772"/>
            <a:ext cx="2458065" cy="2499329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</p:pic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Virtual Library requirement 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92470" y="927500"/>
            <a:ext cx="7401010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>
              <a:buNone/>
            </a:pPr>
            <a:r>
              <a:rPr lang="en-US" sz="1400" b="1" dirty="0" err="1" smtClean="0"/>
              <a:t>Numpy</a:t>
            </a:r>
            <a:r>
              <a:rPr lang="en-US" sz="1400" b="1" dirty="0"/>
              <a:t>: </a:t>
            </a:r>
            <a:r>
              <a:rPr lang="en-US" sz="1400" dirty="0" smtClean="0"/>
              <a:t>mathematical </a:t>
            </a:r>
            <a:r>
              <a:rPr lang="en-US" sz="1400" dirty="0"/>
              <a:t>and logical </a:t>
            </a:r>
            <a:r>
              <a:rPr lang="en-US" sz="1400" dirty="0" smtClean="0"/>
              <a:t>operation</a:t>
            </a:r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r>
              <a:rPr lang="en-US" sz="1400" b="1" dirty="0" smtClean="0"/>
              <a:t>Pandas: </a:t>
            </a:r>
            <a:r>
              <a:rPr lang="en-US" sz="1400" dirty="0"/>
              <a:t>Pandas for data </a:t>
            </a:r>
            <a:r>
              <a:rPr lang="en-US" sz="1400" dirty="0" smtClean="0"/>
              <a:t>analysis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r>
              <a:rPr lang="en-US" sz="1400" b="1" dirty="0" smtClean="0"/>
              <a:t>Re </a:t>
            </a:r>
            <a:r>
              <a:rPr lang="en-US" sz="1400" b="1" dirty="0"/>
              <a:t>:</a:t>
            </a:r>
            <a:r>
              <a:rPr lang="en-US" sz="1400" b="1" dirty="0" smtClean="0"/>
              <a:t> </a:t>
            </a:r>
            <a:r>
              <a:rPr lang="en-US" sz="1400" dirty="0" err="1"/>
              <a:t>RegEx</a:t>
            </a:r>
            <a:r>
              <a:rPr lang="en-US" sz="1400" dirty="0"/>
              <a:t> can be used to check if a string contains the specified search pattern</a:t>
            </a:r>
            <a:r>
              <a:rPr lang="en-US" sz="1400" dirty="0" smtClean="0"/>
              <a:t>.</a:t>
            </a:r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r>
              <a:rPr lang="en-US" sz="1400" b="1" dirty="0"/>
              <a:t>S</a:t>
            </a:r>
            <a:r>
              <a:rPr lang="en-US" sz="1400" b="1" dirty="0" smtClean="0"/>
              <a:t>klearn.model_selection: </a:t>
            </a:r>
            <a:r>
              <a:rPr lang="en-US" sz="1400" dirty="0" smtClean="0"/>
              <a:t>For train test split</a:t>
            </a:r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r>
              <a:rPr lang="en-US" sz="1400" b="1" dirty="0" err="1" smtClean="0"/>
              <a:t>Sklearn.linear</a:t>
            </a:r>
            <a:r>
              <a:rPr lang="en-US" sz="1400" b="1" dirty="0" smtClean="0"/>
              <a:t> Model </a:t>
            </a:r>
            <a:r>
              <a:rPr lang="en-US" sz="1400" dirty="0" smtClean="0"/>
              <a:t>: for logistics Regression</a:t>
            </a:r>
          </a:p>
          <a:p>
            <a:pPr marL="76200" indent="0">
              <a:buNone/>
            </a:pPr>
            <a:endParaRPr lang="en-US" sz="1400" dirty="0" smtClean="0"/>
          </a:p>
          <a:p>
            <a:pPr marL="76200" indent="0">
              <a:buNone/>
            </a:pPr>
            <a:r>
              <a:rPr lang="en-US" sz="1400" b="1" dirty="0" err="1" smtClean="0"/>
              <a:t>Tkinter</a:t>
            </a:r>
            <a:r>
              <a:rPr lang="en-US" sz="1400" b="1" dirty="0" smtClean="0"/>
              <a:t>: </a:t>
            </a:r>
            <a:r>
              <a:rPr lang="en-US" sz="1400" dirty="0" smtClean="0"/>
              <a:t>Provides </a:t>
            </a:r>
            <a:r>
              <a:rPr lang="en-US" sz="1400" dirty="0"/>
              <a:t>Python users with a simple way to create GUI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9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Advantages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8652" y="993401"/>
            <a:ext cx="8605348" cy="3132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 smtClean="0"/>
              <a:t>Customer </a:t>
            </a:r>
            <a:r>
              <a:rPr lang="en-US" sz="1600" dirty="0"/>
              <a:t>can </a:t>
            </a:r>
            <a:r>
              <a:rPr lang="en-US" sz="1600" dirty="0" smtClean="0"/>
              <a:t>analyze </a:t>
            </a:r>
            <a:r>
              <a:rPr lang="en-US" sz="1600" dirty="0"/>
              <a:t>several restaurant.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When evaluating the sentiment (positive, negative, neutral) of a given text document, research shows that human analysts tend to agree around 80-85% of the </a:t>
            </a:r>
            <a:r>
              <a:rPr lang="en-US" sz="1600" dirty="0" smtClean="0"/>
              <a:t>time.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Restaurant </a:t>
            </a:r>
            <a:r>
              <a:rPr lang="en-US" sz="1600" dirty="0"/>
              <a:t>can identify a dissatisfied customer as and when they’re chatting with </a:t>
            </a:r>
            <a:r>
              <a:rPr lang="en-US" sz="1600" dirty="0" smtClean="0"/>
              <a:t>your </a:t>
            </a:r>
            <a:r>
              <a:rPr lang="en-US" sz="1600" dirty="0" smtClean="0"/>
              <a:t>team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You can develop a more insightful, data-based marketing </a:t>
            </a:r>
            <a:r>
              <a:rPr lang="en-US" sz="1600" dirty="0" smtClean="0"/>
              <a:t>strategy.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IN" sz="1600" dirty="0"/>
              <a:t>Tracking overall customer </a:t>
            </a:r>
            <a:r>
              <a:rPr lang="en-IN" sz="1600" dirty="0" smtClean="0"/>
              <a:t>satisfaction.</a:t>
            </a:r>
            <a:endParaRPr lang="en-IN" sz="1600"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6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460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Bellota Text Light</vt:lpstr>
      <vt:lpstr>Satisfy</vt:lpstr>
      <vt:lpstr>Lafew template</vt:lpstr>
      <vt:lpstr>Restaurant Review Sentiment Analysis</vt:lpstr>
      <vt:lpstr>Restaurant Review Sentiment Analysis</vt:lpstr>
      <vt:lpstr>1. Restaurant Review Sentiment Analysis</vt:lpstr>
      <vt:lpstr>Index </vt:lpstr>
      <vt:lpstr>What is Restaurant review Sentiment Analysis ?</vt:lpstr>
      <vt:lpstr>How it does ? </vt:lpstr>
      <vt:lpstr>How it works ?</vt:lpstr>
      <vt:lpstr>Virtual Library requirement ?</vt:lpstr>
      <vt:lpstr>Advantages</vt:lpstr>
      <vt:lpstr>Dis-Advantages</vt:lpstr>
      <vt:lpstr>Future Plans &amp; Scope</vt:lpstr>
      <vt:lpstr>Conclusion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Sentiment Analysis</dc:title>
  <dc:creator>Abhishek Sakhare</dc:creator>
  <cp:lastModifiedBy>Abhishek Sakhare</cp:lastModifiedBy>
  <cp:revision>13</cp:revision>
  <dcterms:modified xsi:type="dcterms:W3CDTF">2022-04-17T10:10:51Z</dcterms:modified>
</cp:coreProperties>
</file>