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3" r:id="rId7"/>
    <p:sldId id="269" r:id="rId8"/>
    <p:sldId id="270"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32FD-A09C-A64A-AE4A-2C13853F0821}"/>
              </a:ext>
            </a:extLst>
          </p:cNvPr>
          <p:cNvSpPr>
            <a:spLocks noGrp="1"/>
          </p:cNvSpPr>
          <p:nvPr>
            <p:ph type="ctrTitle"/>
          </p:nvPr>
        </p:nvSpPr>
        <p:spPr>
          <a:xfrm>
            <a:off x="1540701" y="776034"/>
            <a:ext cx="8637073" cy="2541431"/>
          </a:xfrm>
        </p:spPr>
        <p:txBody>
          <a:bodyPr/>
          <a:lstStyle/>
          <a:p>
            <a:r>
              <a:rPr lang="en-US" dirty="0">
                <a:latin typeface="Amasis MT Pro" panose="02040504050005020304" pitchFamily="18" charset="0"/>
                <a:ea typeface="Amasis MT Pro Light" panose="02000000000000000000" pitchFamily="2" charset="0"/>
              </a:rPr>
              <a:t>Linear regression math</a:t>
            </a:r>
          </a:p>
        </p:txBody>
      </p:sp>
      <p:sp>
        <p:nvSpPr>
          <p:cNvPr id="3" name="Subtitle 2">
            <a:extLst>
              <a:ext uri="{FF2B5EF4-FFF2-40B4-BE49-F238E27FC236}">
                <a16:creationId xmlns:a16="http://schemas.microsoft.com/office/drawing/2014/main" id="{156C157E-004B-134A-AC53-97F39A472461}"/>
              </a:ext>
            </a:extLst>
          </p:cNvPr>
          <p:cNvSpPr>
            <a:spLocks noGrp="1"/>
          </p:cNvSpPr>
          <p:nvPr>
            <p:ph type="subTitle" idx="1"/>
          </p:nvPr>
        </p:nvSpPr>
        <p:spPr>
          <a:xfrm>
            <a:off x="1777464" y="3661833"/>
            <a:ext cx="8637072" cy="977621"/>
          </a:xfrm>
        </p:spPr>
        <p:txBody>
          <a:bodyPr/>
          <a:lstStyle/>
          <a:p>
            <a:r>
              <a:rPr lang="x-none" dirty="0"/>
              <a:t>Using python</a:t>
            </a:r>
            <a:endParaRPr lang="en-US" dirty="0"/>
          </a:p>
        </p:txBody>
      </p:sp>
    </p:spTree>
    <p:extLst>
      <p:ext uri="{BB962C8B-B14F-4D97-AF65-F5344CB8AC3E}">
        <p14:creationId xmlns:p14="http://schemas.microsoft.com/office/powerpoint/2010/main" val="306787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JPG"/>
          <p:cNvPicPr>
            <a:picLocks noChangeAspect="1"/>
          </p:cNvPicPr>
          <p:nvPr/>
        </p:nvPicPr>
        <p:blipFill>
          <a:blip r:embed="rId2"/>
          <a:stretch>
            <a:fillRect/>
          </a:stretch>
        </p:blipFill>
        <p:spPr>
          <a:xfrm>
            <a:off x="703384" y="0"/>
            <a:ext cx="10352072" cy="60913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39038" y="326218"/>
            <a:ext cx="9603275" cy="4287986"/>
          </a:xfrm>
        </p:spPr>
        <p:txBody>
          <a:bodyPr>
            <a:normAutofit fontScale="90000"/>
          </a:bodyPr>
          <a:lstStyle/>
          <a:p>
            <a:pPr>
              <a:lnSpc>
                <a:spcPct val="100000"/>
              </a:lnSpc>
            </a:pPr>
            <a:br>
              <a:rPr lang="en-US" b="1" dirty="0">
                <a:latin typeface="Amasis MT Pro Light"/>
              </a:rPr>
            </a:br>
            <a:br>
              <a:rPr lang="en-US" b="1" dirty="0">
                <a:latin typeface="Amasis MT Pro Light"/>
              </a:rPr>
            </a:br>
            <a:r>
              <a:rPr lang="en-US" b="1" dirty="0">
                <a:latin typeface="Amasis MT Pro Light"/>
              </a:rPr>
              <a:t>Group members-</a:t>
            </a:r>
            <a:br>
              <a:rPr lang="en-US" b="1" dirty="0">
                <a:latin typeface="Amasis MT Pro Light"/>
              </a:rPr>
            </a:br>
            <a:br>
              <a:rPr lang="en-US" dirty="0"/>
            </a:br>
            <a:br>
              <a:rPr lang="en-US" dirty="0"/>
            </a:br>
            <a:br>
              <a:rPr lang="en-US" sz="2700" b="1" dirty="0"/>
            </a:br>
            <a:r>
              <a:rPr lang="en-US" sz="2700" b="1" dirty="0">
                <a:solidFill>
                  <a:srgbClr val="C00000"/>
                </a:solidFill>
              </a:rPr>
              <a:t>1) </a:t>
            </a:r>
            <a:r>
              <a:rPr lang="en-US" sz="2700" b="1" dirty="0" err="1">
                <a:solidFill>
                  <a:srgbClr val="C00000"/>
                </a:solidFill>
              </a:rPr>
              <a:t>yash</a:t>
            </a:r>
            <a:r>
              <a:rPr lang="en-US" sz="2700" b="1" dirty="0">
                <a:solidFill>
                  <a:srgbClr val="C00000"/>
                </a:solidFill>
              </a:rPr>
              <a:t> s. </a:t>
            </a:r>
            <a:r>
              <a:rPr lang="en-US" sz="2700" b="1" dirty="0" err="1">
                <a:solidFill>
                  <a:srgbClr val="C00000"/>
                </a:solidFill>
              </a:rPr>
              <a:t>subhedar</a:t>
            </a:r>
            <a:r>
              <a:rPr lang="en-US" sz="2700" b="1" dirty="0">
                <a:solidFill>
                  <a:srgbClr val="C00000"/>
                </a:solidFill>
              </a:rPr>
              <a:t>(19UET046)</a:t>
            </a:r>
            <a:br>
              <a:rPr lang="en-US" sz="2700" b="1" dirty="0">
                <a:solidFill>
                  <a:srgbClr val="C00000"/>
                </a:solidFill>
              </a:rPr>
            </a:br>
            <a:br>
              <a:rPr lang="en-US" sz="2700" b="1" dirty="0"/>
            </a:br>
            <a:r>
              <a:rPr lang="en-US" sz="2700" b="1" dirty="0">
                <a:solidFill>
                  <a:srgbClr val="C00000"/>
                </a:solidFill>
              </a:rPr>
              <a:t>2) </a:t>
            </a:r>
            <a:r>
              <a:rPr lang="en-US" sz="2700" b="1" dirty="0" err="1">
                <a:solidFill>
                  <a:srgbClr val="C00000"/>
                </a:solidFill>
              </a:rPr>
              <a:t>sanket</a:t>
            </a:r>
            <a:r>
              <a:rPr lang="en-US" sz="2700" b="1" dirty="0">
                <a:solidFill>
                  <a:srgbClr val="C00000"/>
                </a:solidFill>
              </a:rPr>
              <a:t>  v.  </a:t>
            </a:r>
            <a:r>
              <a:rPr lang="en-US" sz="2700" b="1" dirty="0" err="1">
                <a:solidFill>
                  <a:srgbClr val="C00000"/>
                </a:solidFill>
              </a:rPr>
              <a:t>suryavanshi</a:t>
            </a:r>
            <a:r>
              <a:rPr lang="en-US" sz="2700" b="1" dirty="0">
                <a:solidFill>
                  <a:srgbClr val="C00000"/>
                </a:solidFill>
              </a:rPr>
              <a:t>(19UET047)</a:t>
            </a:r>
            <a:br>
              <a:rPr lang="en-US" sz="2700" b="1" dirty="0">
                <a:solidFill>
                  <a:srgbClr val="C00000"/>
                </a:solidFill>
              </a:rPr>
            </a:br>
            <a:br>
              <a:rPr lang="en-US" sz="2700" b="1" dirty="0">
                <a:solidFill>
                  <a:srgbClr val="C00000"/>
                </a:solidFill>
              </a:rPr>
            </a:br>
            <a:r>
              <a:rPr lang="en-US" sz="2700" b="1" dirty="0">
                <a:solidFill>
                  <a:srgbClr val="C00000"/>
                </a:solidFill>
              </a:rPr>
              <a:t>3) </a:t>
            </a:r>
            <a:r>
              <a:rPr lang="en-US" sz="2700" b="1" dirty="0" err="1">
                <a:solidFill>
                  <a:srgbClr val="C00000"/>
                </a:solidFill>
              </a:rPr>
              <a:t>prashik</a:t>
            </a:r>
            <a:r>
              <a:rPr lang="en-US" sz="2700" b="1" dirty="0">
                <a:solidFill>
                  <a:srgbClr val="C00000"/>
                </a:solidFill>
              </a:rPr>
              <a:t> k. </a:t>
            </a:r>
            <a:r>
              <a:rPr lang="en-US" sz="2700" b="1" dirty="0" err="1">
                <a:solidFill>
                  <a:srgbClr val="C00000"/>
                </a:solidFill>
              </a:rPr>
              <a:t>gavali</a:t>
            </a:r>
            <a:r>
              <a:rPr lang="en-US" sz="2700" b="1" dirty="0">
                <a:solidFill>
                  <a:srgbClr val="C00000"/>
                </a:solidFill>
              </a:rPr>
              <a:t>(19UET055)</a:t>
            </a:r>
            <a:br>
              <a:rPr lang="en-US" sz="2400" dirty="0">
                <a:solidFill>
                  <a:srgbClr val="C00000"/>
                </a:solidFill>
              </a:rPr>
            </a:br>
            <a:br>
              <a:rPr lang="en-US" sz="2400" dirty="0">
                <a:solidFill>
                  <a:srgbClr val="C00000"/>
                </a:solidFill>
              </a:rPr>
            </a:br>
            <a:br>
              <a:rPr lang="en-US" sz="2400" dirty="0"/>
            </a:br>
            <a:r>
              <a:rPr lang="en-US" sz="2400" dirty="0"/>
              <a:t>                                          </a:t>
            </a:r>
            <a:r>
              <a:rPr lang="en-US" sz="5300" b="1" dirty="0">
                <a:latin typeface="Algerian" pitchFamily="82" charset="0"/>
              </a:rPr>
              <a:t>THANKS!</a:t>
            </a:r>
            <a:br>
              <a:rPr lang="en-US" sz="2400" dirty="0"/>
            </a:br>
            <a:br>
              <a:rPr lang="en-US" sz="2400" dirty="0"/>
            </a:b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C4524-B041-1B4A-92E9-7A4E6BD48CDD}"/>
              </a:ext>
            </a:extLst>
          </p:cNvPr>
          <p:cNvSpPr>
            <a:spLocks noGrp="1"/>
          </p:cNvSpPr>
          <p:nvPr>
            <p:ph idx="1"/>
          </p:nvPr>
        </p:nvSpPr>
        <p:spPr>
          <a:xfrm>
            <a:off x="1149048" y="338667"/>
            <a:ext cx="9482473" cy="4813202"/>
          </a:xfrm>
        </p:spPr>
        <p:txBody>
          <a:bodyPr/>
          <a:lstStyle/>
          <a:p>
            <a:endParaRPr lang="en-IN" sz="2400" b="1" dirty="0"/>
          </a:p>
          <a:p>
            <a:r>
              <a:rPr lang="en-IN" sz="2800" b="1" dirty="0"/>
              <a:t>Importance of linear regression </a:t>
            </a:r>
          </a:p>
          <a:p>
            <a:endParaRPr lang="en-IN" dirty="0"/>
          </a:p>
          <a:p>
            <a:endParaRPr lang="en-IN" dirty="0"/>
          </a:p>
          <a:p>
            <a:r>
              <a:rPr lang="en-US" sz="2200" dirty="0">
                <a:solidFill>
                  <a:schemeClr val="accent1"/>
                </a:solidFill>
              </a:rPr>
              <a:t>Linear-regression models have become a proven way to scientifically and reliably predict the future. Because linear regression is a long-established statistical procedure, the properties of linear-regression models are well understood and can be trained very quickly.</a:t>
            </a:r>
          </a:p>
        </p:txBody>
      </p:sp>
    </p:spTree>
    <p:extLst>
      <p:ext uri="{BB962C8B-B14F-4D97-AF65-F5344CB8AC3E}">
        <p14:creationId xmlns:p14="http://schemas.microsoft.com/office/powerpoint/2010/main" val="384201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74D429-3BA7-D64E-9152-119CA31659A5}"/>
              </a:ext>
            </a:extLst>
          </p:cNvPr>
          <p:cNvSpPr txBox="1"/>
          <p:nvPr/>
        </p:nvSpPr>
        <p:spPr>
          <a:xfrm>
            <a:off x="0" y="0"/>
            <a:ext cx="12191999" cy="6032421"/>
          </a:xfrm>
          <a:prstGeom prst="rect">
            <a:avLst/>
          </a:prstGeom>
          <a:noFill/>
        </p:spPr>
        <p:txBody>
          <a:bodyPr wrap="square">
            <a:spAutoFit/>
          </a:bodyPr>
          <a:lstStyle/>
          <a:p>
            <a:pPr fontAlgn="base"/>
            <a:r>
              <a:rPr lang="en-US" sz="2800" b="1" dirty="0"/>
              <a:t>Assumptions to be considered for success with linear-regression analysis:</a:t>
            </a:r>
          </a:p>
          <a:p>
            <a:pPr fontAlgn="base"/>
            <a:r>
              <a:rPr lang="en-US" sz="2200" b="1" dirty="0">
                <a:solidFill>
                  <a:schemeClr val="accent1"/>
                </a:solidFill>
              </a:rPr>
              <a:t>For each variable</a:t>
            </a:r>
            <a:r>
              <a:rPr lang="en-US" sz="2200" dirty="0">
                <a:solidFill>
                  <a:schemeClr val="accent1"/>
                </a:solidFill>
              </a:rPr>
              <a:t>: Consider the number of valid cases, mean and standard deviation. </a:t>
            </a:r>
          </a:p>
          <a:p>
            <a:pPr fontAlgn="base"/>
            <a:endParaRPr lang="en-US" sz="2200" dirty="0">
              <a:solidFill>
                <a:schemeClr val="accent1"/>
              </a:solidFill>
            </a:endParaRPr>
          </a:p>
          <a:p>
            <a:pPr fontAlgn="base"/>
            <a:r>
              <a:rPr lang="en-US" sz="2200" b="1" dirty="0">
                <a:solidFill>
                  <a:schemeClr val="accent1"/>
                </a:solidFill>
              </a:rPr>
              <a:t>For each model</a:t>
            </a:r>
            <a:r>
              <a:rPr lang="en-US" sz="2200" dirty="0">
                <a:solidFill>
                  <a:schemeClr val="accent1"/>
                </a:solidFill>
              </a:rPr>
              <a:t>: Consider regression coefficients, correlation matrix, part and partial correlations, multiple R, R2, adjusted R2, change in R2, standard error of the estimate, analysis-of-variance table, predicted values and residuals. </a:t>
            </a:r>
          </a:p>
          <a:p>
            <a:pPr fontAlgn="base"/>
            <a:endParaRPr lang="en-US" sz="2200" dirty="0">
              <a:solidFill>
                <a:schemeClr val="accent1"/>
              </a:solidFill>
            </a:endParaRPr>
          </a:p>
          <a:p>
            <a:pPr fontAlgn="base"/>
            <a:r>
              <a:rPr lang="en-US" sz="2200" b="1" dirty="0">
                <a:solidFill>
                  <a:schemeClr val="accent1"/>
                </a:solidFill>
              </a:rPr>
              <a:t>Plots</a:t>
            </a:r>
            <a:r>
              <a:rPr lang="en-US" sz="2200" dirty="0">
                <a:solidFill>
                  <a:schemeClr val="accent1"/>
                </a:solidFill>
              </a:rPr>
              <a:t>: Consider scatterplots, partial plots, </a:t>
            </a:r>
            <a:r>
              <a:rPr lang="en-US" sz="2200" dirty="0" err="1">
                <a:solidFill>
                  <a:schemeClr val="accent1"/>
                </a:solidFill>
              </a:rPr>
              <a:t>lineplot</a:t>
            </a:r>
            <a:r>
              <a:rPr lang="en-US" sz="2200" dirty="0">
                <a:solidFill>
                  <a:schemeClr val="accent1"/>
                </a:solidFill>
              </a:rPr>
              <a:t> .</a:t>
            </a:r>
          </a:p>
          <a:p>
            <a:pPr fontAlgn="base"/>
            <a:endParaRPr lang="en-US" sz="2200" dirty="0">
              <a:solidFill>
                <a:schemeClr val="accent1"/>
              </a:solidFill>
            </a:endParaRPr>
          </a:p>
          <a:p>
            <a:pPr fontAlgn="base"/>
            <a:r>
              <a:rPr lang="en-US" sz="2200" b="1" dirty="0">
                <a:solidFill>
                  <a:schemeClr val="accent1"/>
                </a:solidFill>
              </a:rPr>
              <a:t>Data</a:t>
            </a:r>
            <a:r>
              <a:rPr lang="en-US" sz="2200" dirty="0">
                <a:solidFill>
                  <a:schemeClr val="accent1"/>
                </a:solidFill>
              </a:rPr>
              <a:t>: Dependent and independent variables should be quantitative. Categorical variables, such as religion, major field of study or region of residence, need to be recoded to binary (dummy) variables or other types of contrast variables. </a:t>
            </a:r>
          </a:p>
          <a:p>
            <a:pPr fontAlgn="base"/>
            <a:r>
              <a:rPr lang="en-US" sz="2200" dirty="0">
                <a:solidFill>
                  <a:schemeClr val="accent1"/>
                </a:solidFill>
              </a:rPr>
              <a:t> </a:t>
            </a:r>
          </a:p>
          <a:p>
            <a:pPr fontAlgn="base"/>
            <a:r>
              <a:rPr lang="en-US" sz="2200" b="1" dirty="0">
                <a:solidFill>
                  <a:schemeClr val="accent1"/>
                </a:solidFill>
              </a:rPr>
              <a:t>Other assumptions</a:t>
            </a:r>
            <a:r>
              <a:rPr lang="en-US" sz="2200" dirty="0">
                <a:solidFill>
                  <a:schemeClr val="accent1"/>
                </a:solidFill>
              </a:rPr>
              <a:t>: For each value of the independent variable, the distribution of the dependent variable must be normal. The variance of the distribution of the dependent variable should be constant for all values of the independent variable</a:t>
            </a:r>
          </a:p>
        </p:txBody>
      </p:sp>
    </p:spTree>
    <p:extLst>
      <p:ext uri="{BB962C8B-B14F-4D97-AF65-F5344CB8AC3E}">
        <p14:creationId xmlns:p14="http://schemas.microsoft.com/office/powerpoint/2010/main" val="28275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d1jnx9ba8s6j9r.cloudfront.net/blog/wp-content/uploads/2018/06/Least-Square-Method-Formula--300x94.png"/>
          <p:cNvPicPr>
            <a:picLocks noChangeAspect="1" noChangeArrowheads="1"/>
          </p:cNvPicPr>
          <p:nvPr/>
        </p:nvPicPr>
        <p:blipFill>
          <a:blip r:embed="rId2"/>
          <a:srcRect/>
          <a:stretch>
            <a:fillRect/>
          </a:stretch>
        </p:blipFill>
        <p:spPr bwMode="auto">
          <a:xfrm>
            <a:off x="42863" y="487363"/>
            <a:ext cx="2857500" cy="895350"/>
          </a:xfrm>
          <a:prstGeom prst="rect">
            <a:avLst/>
          </a:prstGeom>
          <a:noFill/>
        </p:spPr>
      </p:pic>
      <p:sp>
        <p:nvSpPr>
          <p:cNvPr id="5" name="Rectangle 4"/>
          <p:cNvSpPr/>
          <p:nvPr/>
        </p:nvSpPr>
        <p:spPr>
          <a:xfrm>
            <a:off x="1" y="0"/>
            <a:ext cx="12191999" cy="5509200"/>
          </a:xfrm>
          <a:prstGeom prst="rect">
            <a:avLst/>
          </a:prstGeom>
        </p:spPr>
        <p:txBody>
          <a:bodyPr wrap="square">
            <a:spAutoFit/>
          </a:bodyPr>
          <a:lstStyle/>
          <a:p>
            <a:pPr lvl="0" defTabSz="914400" fontAlgn="base">
              <a:spcBef>
                <a:spcPct val="0"/>
              </a:spcBef>
              <a:spcAft>
                <a:spcPct val="0"/>
              </a:spcAft>
            </a:pPr>
            <a:r>
              <a:rPr lang="en-US" sz="2200" dirty="0">
                <a:solidFill>
                  <a:schemeClr val="accent1"/>
                </a:solidFill>
                <a:latin typeface="Open Sans"/>
                <a:cs typeface="Arial" pitchFamily="34" charset="0"/>
              </a:rPr>
              <a:t>Finding the best fit line</a:t>
            </a:r>
          </a:p>
          <a:p>
            <a:pPr lvl="0" defTabSz="914400" fontAlgn="base">
              <a:spcBef>
                <a:spcPct val="0"/>
              </a:spcBef>
              <a:spcAft>
                <a:spcPct val="0"/>
              </a:spcAft>
            </a:pPr>
            <a:endParaRPr lang="en-US" sz="2200" dirty="0">
              <a:solidFill>
                <a:schemeClr val="accent1"/>
              </a:solidFill>
              <a:latin typeface="Open Sans"/>
              <a:cs typeface="Arial" pitchFamily="34" charset="0"/>
            </a:endParaRPr>
          </a:p>
          <a:p>
            <a:pPr lvl="0" defTabSz="914400" fontAlgn="base">
              <a:spcBef>
                <a:spcPct val="0"/>
              </a:spcBef>
              <a:spcAft>
                <a:spcPct val="0"/>
              </a:spcAft>
            </a:pPr>
            <a:r>
              <a:rPr lang="en-US" sz="2200" dirty="0">
                <a:solidFill>
                  <a:schemeClr val="accent1"/>
                </a:solidFill>
                <a:latin typeface="Open Sans"/>
                <a:cs typeface="Arial" pitchFamily="34" charset="0"/>
              </a:rPr>
              <a:t>    </a:t>
            </a:r>
          </a:p>
          <a:p>
            <a:pPr lvl="0" algn="ctr" defTabSz="914400" eaLnBrk="0" fontAlgn="base" hangingPunct="0">
              <a:spcBef>
                <a:spcPct val="0"/>
              </a:spcBef>
              <a:spcAft>
                <a:spcPct val="0"/>
              </a:spcAft>
            </a:pPr>
            <a:endParaRPr lang="en-US" sz="2200" dirty="0">
              <a:solidFill>
                <a:schemeClr val="accent1"/>
              </a:solidFill>
              <a:latin typeface="Open Sans"/>
              <a:cs typeface="Arial" pitchFamily="34" charset="0"/>
            </a:endParaRPr>
          </a:p>
          <a:p>
            <a:pPr lvl="0" defTabSz="914400" eaLnBrk="0" fontAlgn="base" hangingPunct="0">
              <a:spcBef>
                <a:spcPct val="0"/>
              </a:spcBef>
              <a:spcAft>
                <a:spcPct val="0"/>
              </a:spcAft>
            </a:pPr>
            <a:endParaRPr lang="en-US" sz="2200" dirty="0">
              <a:solidFill>
                <a:schemeClr val="accent1"/>
              </a:solidFill>
              <a:latin typeface="Open Sans"/>
              <a:cs typeface="Arial" pitchFamily="34" charset="0"/>
            </a:endParaRPr>
          </a:p>
          <a:p>
            <a:pPr lvl="0" defTabSz="914400" eaLnBrk="0" fontAlgn="base" hangingPunct="0">
              <a:spcBef>
                <a:spcPct val="0"/>
              </a:spcBef>
              <a:spcAft>
                <a:spcPct val="0"/>
              </a:spcAft>
            </a:pPr>
            <a:r>
              <a:rPr lang="en-US" sz="2200" dirty="0">
                <a:solidFill>
                  <a:schemeClr val="accent1"/>
                </a:solidFill>
                <a:latin typeface="Open Sans"/>
                <a:cs typeface="Arial" pitchFamily="34" charset="0"/>
              </a:rPr>
              <a:t>Least squares is a statistical method used to determine the best fit line or the regression line by minimizing the sum of squares created by a mathematical function. The “square” here refers to squaring the distance between a data point and the regression line. The line with the minimum value of the sum of square is the best-fit regression line. </a:t>
            </a:r>
          </a:p>
          <a:p>
            <a:pPr lvl="0" defTabSz="914400" eaLnBrk="0" fontAlgn="base" hangingPunct="0">
              <a:spcBef>
                <a:spcPct val="0"/>
              </a:spcBef>
              <a:spcAft>
                <a:spcPct val="0"/>
              </a:spcAft>
            </a:pPr>
            <a:endParaRPr lang="en-US" sz="2200" dirty="0">
              <a:solidFill>
                <a:schemeClr val="accent1"/>
              </a:solidFill>
              <a:latin typeface="Arial" pitchFamily="34" charset="0"/>
              <a:cs typeface="Arial" pitchFamily="34" charset="0"/>
            </a:endParaRPr>
          </a:p>
          <a:p>
            <a:pPr lvl="0" defTabSz="914400" eaLnBrk="0" fontAlgn="base" hangingPunct="0">
              <a:spcBef>
                <a:spcPct val="0"/>
              </a:spcBef>
              <a:spcAft>
                <a:spcPct val="0"/>
              </a:spcAft>
            </a:pPr>
            <a:r>
              <a:rPr lang="en-US" sz="2200" dirty="0">
                <a:solidFill>
                  <a:schemeClr val="accent1"/>
                </a:solidFill>
                <a:latin typeface="Open Sans"/>
                <a:cs typeface="Arial" pitchFamily="34" charset="0"/>
              </a:rPr>
              <a:t>Regression Line, </a:t>
            </a:r>
            <a:r>
              <a:rPr lang="en-US" sz="2200" b="1" dirty="0">
                <a:solidFill>
                  <a:schemeClr val="accent1"/>
                </a:solidFill>
                <a:latin typeface="Open Sans"/>
                <a:cs typeface="Arial" pitchFamily="34" charset="0"/>
              </a:rPr>
              <a:t>y = </a:t>
            </a:r>
            <a:r>
              <a:rPr lang="en-US" sz="2200" b="1" dirty="0" err="1">
                <a:solidFill>
                  <a:schemeClr val="accent1"/>
                </a:solidFill>
                <a:latin typeface="Open Sans"/>
                <a:cs typeface="Arial" pitchFamily="34" charset="0"/>
              </a:rPr>
              <a:t>mx+c</a:t>
            </a:r>
            <a:r>
              <a:rPr lang="en-US" sz="2200" b="1" dirty="0">
                <a:solidFill>
                  <a:schemeClr val="accent1"/>
                </a:solidFill>
                <a:latin typeface="Open Sans"/>
                <a:cs typeface="Arial" pitchFamily="34" charset="0"/>
              </a:rPr>
              <a:t> </a:t>
            </a:r>
            <a:r>
              <a:rPr lang="en-US" sz="2200" dirty="0">
                <a:solidFill>
                  <a:schemeClr val="accent1"/>
                </a:solidFill>
                <a:latin typeface="Open Sans"/>
                <a:cs typeface="Arial" pitchFamily="34" charset="0"/>
              </a:rPr>
              <a:t>where,</a:t>
            </a:r>
          </a:p>
          <a:p>
            <a:pPr lvl="0" defTabSz="914400" eaLnBrk="0" fontAlgn="base" hangingPunct="0">
              <a:spcBef>
                <a:spcPct val="0"/>
              </a:spcBef>
              <a:spcAft>
                <a:spcPct val="0"/>
              </a:spcAft>
            </a:pPr>
            <a:endParaRPr lang="en-US" sz="2200" dirty="0">
              <a:solidFill>
                <a:schemeClr val="accent1"/>
              </a:solidFill>
              <a:latin typeface="Arial" pitchFamily="34" charset="0"/>
              <a:cs typeface="Arial" pitchFamily="34" charset="0"/>
            </a:endParaRPr>
          </a:p>
          <a:p>
            <a:pPr lvl="0" defTabSz="914400" eaLnBrk="0" fontAlgn="base" hangingPunct="0">
              <a:spcBef>
                <a:spcPct val="0"/>
              </a:spcBef>
              <a:spcAft>
                <a:spcPct val="0"/>
              </a:spcAft>
            </a:pPr>
            <a:r>
              <a:rPr lang="en-US" sz="2200" dirty="0">
                <a:solidFill>
                  <a:schemeClr val="accent1"/>
                </a:solidFill>
                <a:latin typeface="Open Sans"/>
                <a:cs typeface="Arial" pitchFamily="34" charset="0"/>
              </a:rPr>
              <a:t>y = Dependent Variable</a:t>
            </a:r>
            <a:endParaRPr lang="en-US" sz="2200" dirty="0">
              <a:solidFill>
                <a:schemeClr val="accent1"/>
              </a:solidFill>
              <a:latin typeface="Arial" pitchFamily="34" charset="0"/>
              <a:cs typeface="Arial" pitchFamily="34" charset="0"/>
            </a:endParaRPr>
          </a:p>
          <a:p>
            <a:pPr lvl="0" defTabSz="914400" eaLnBrk="0" fontAlgn="base" hangingPunct="0">
              <a:spcBef>
                <a:spcPct val="0"/>
              </a:spcBef>
              <a:spcAft>
                <a:spcPct val="0"/>
              </a:spcAft>
            </a:pPr>
            <a:r>
              <a:rPr lang="en-US" sz="2200" dirty="0">
                <a:solidFill>
                  <a:schemeClr val="accent1"/>
                </a:solidFill>
                <a:latin typeface="Open Sans"/>
                <a:cs typeface="Arial" pitchFamily="34" charset="0"/>
              </a:rPr>
              <a:t>x= Independent Variable ; </a:t>
            </a:r>
          </a:p>
          <a:p>
            <a:pPr lvl="0" defTabSz="914400" eaLnBrk="0" fontAlgn="base" hangingPunct="0">
              <a:spcBef>
                <a:spcPct val="0"/>
              </a:spcBef>
              <a:spcAft>
                <a:spcPct val="0"/>
              </a:spcAft>
            </a:pPr>
            <a:r>
              <a:rPr lang="en-US" sz="2200" dirty="0">
                <a:solidFill>
                  <a:schemeClr val="accent1"/>
                </a:solidFill>
                <a:latin typeface="Open Sans"/>
                <a:cs typeface="Arial" pitchFamily="34" charset="0"/>
              </a:rPr>
              <a:t>c = y-Intercept</a:t>
            </a:r>
            <a:endParaRPr lang="en-US" sz="2200" dirty="0">
              <a:solidFill>
                <a:schemeClr val="accent1"/>
              </a:solidFill>
              <a:latin typeface="Arial" pitchFamily="34" charset="0"/>
              <a:cs typeface="Arial" pitchFamily="34" charset="0"/>
            </a:endParaRPr>
          </a:p>
          <a:p>
            <a:pPr lvl="0" defTabSz="914400" eaLnBrk="0" fontAlgn="base" hangingPunct="0">
              <a:spcBef>
                <a:spcPct val="0"/>
              </a:spcBef>
              <a:spcAft>
                <a:spcPct val="0"/>
              </a:spcAft>
            </a:pPr>
            <a:r>
              <a:rPr lang="en-US" sz="2200" dirty="0">
                <a:solidFill>
                  <a:schemeClr val="accent1"/>
                </a:solidFill>
                <a:latin typeface="Open Sans"/>
                <a:cs typeface="Arial" pitchFamily="34" charset="0"/>
              </a:rPr>
              <a:t>  </a:t>
            </a:r>
          </a:p>
        </p:txBody>
      </p:sp>
    </p:spTree>
    <p:extLst>
      <p:ext uri="{BB962C8B-B14F-4D97-AF65-F5344CB8AC3E}">
        <p14:creationId xmlns:p14="http://schemas.microsoft.com/office/powerpoint/2010/main" val="18331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82879"/>
            <a:ext cx="11943471" cy="5847755"/>
          </a:xfrm>
          <a:prstGeom prst="rect">
            <a:avLst/>
          </a:prstGeom>
        </p:spPr>
        <p:txBody>
          <a:bodyPr wrap="square">
            <a:spAutoFit/>
          </a:bodyPr>
          <a:lstStyle/>
          <a:p>
            <a:r>
              <a:rPr lang="en-US" sz="2200" b="1" dirty="0"/>
              <a:t>Understanding Linear Regression in Python</a:t>
            </a:r>
          </a:p>
          <a:p>
            <a:endParaRPr lang="en-US" sz="2200" dirty="0"/>
          </a:p>
          <a:p>
            <a:r>
              <a:rPr lang="en-US" sz="2200" dirty="0">
                <a:solidFill>
                  <a:schemeClr val="accent1"/>
                </a:solidFill>
              </a:rPr>
              <a:t>Linear regression is a statistical model used to predict the relationship between independent and dependent variables by examining two factors:</a:t>
            </a:r>
          </a:p>
          <a:p>
            <a:endParaRPr lang="en-US" sz="2200" dirty="0">
              <a:solidFill>
                <a:schemeClr val="accent1"/>
              </a:solidFill>
            </a:endParaRPr>
          </a:p>
          <a:p>
            <a:r>
              <a:rPr lang="en-US" sz="2200" dirty="0">
                <a:solidFill>
                  <a:schemeClr val="accent1"/>
                </a:solidFill>
              </a:rPr>
              <a:t>Which variables, in particular, are significant predictors of the outcome variable?</a:t>
            </a:r>
          </a:p>
          <a:p>
            <a:r>
              <a:rPr lang="en-US" sz="2200" dirty="0">
                <a:solidFill>
                  <a:schemeClr val="accent1"/>
                </a:solidFill>
              </a:rPr>
              <a:t>How significant is the regression line in terms of making predictions with the highest possible accuracy?</a:t>
            </a:r>
          </a:p>
          <a:p>
            <a:r>
              <a:rPr lang="en-US" sz="2200" dirty="0">
                <a:solidFill>
                  <a:schemeClr val="accent1"/>
                </a:solidFill>
              </a:rPr>
              <a:t>To understand the terms “dependent” and “independent variable,” let’s take a real-world example. Imagine that we want to predict future crop yields based on the amount of rainfall, using data regarding past crops and rainfall amounts</a:t>
            </a:r>
            <a:r>
              <a:rPr lang="en-US" sz="2200" dirty="0"/>
              <a:t>.</a:t>
            </a:r>
          </a:p>
          <a:p>
            <a:endParaRPr lang="en-US" sz="2200" dirty="0"/>
          </a:p>
          <a:p>
            <a:r>
              <a:rPr lang="en-US" sz="2200" b="1" dirty="0"/>
              <a:t>Independent Variable</a:t>
            </a:r>
          </a:p>
          <a:p>
            <a:endParaRPr lang="en-US" sz="2200" dirty="0"/>
          </a:p>
          <a:p>
            <a:r>
              <a:rPr lang="en-US" sz="2200" dirty="0">
                <a:solidFill>
                  <a:schemeClr val="accent1"/>
                </a:solidFill>
              </a:rPr>
              <a:t>The value of an independent variable does not change based on the effects of other variables. An independent variable is used to manipulate the dependent variable. It is often denoted by an “x.” In our example, the rainfall is the independent variable because we can’t control the rain, but the rain controls the crop—the independent variable controls the dependent variable.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descr="Regression Equation _ Graphi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935893" y="596595"/>
            <a:ext cx="6335342" cy="1785104"/>
          </a:xfrm>
          <a:prstGeom prst="rect">
            <a:avLst/>
          </a:prstGeom>
        </p:spPr>
        <p:txBody>
          <a:bodyPr wrap="square">
            <a:spAutoFit/>
          </a:bodyPr>
          <a:lstStyle/>
          <a:p>
            <a:r>
              <a:rPr lang="en-US" sz="2200" b="1" dirty="0"/>
              <a:t>Linear Regression</a:t>
            </a:r>
          </a:p>
          <a:p>
            <a:endParaRPr lang="en-US" sz="2200" b="1" dirty="0"/>
          </a:p>
          <a:p>
            <a:r>
              <a:rPr lang="en-US" sz="2200" dirty="0">
                <a:solidFill>
                  <a:schemeClr val="accent1"/>
                </a:solidFill>
              </a:rPr>
              <a:t>In simple linear regression, we have the equation:</a:t>
            </a:r>
          </a:p>
          <a:p>
            <a:r>
              <a:rPr lang="en-US" sz="2200" dirty="0">
                <a:solidFill>
                  <a:schemeClr val="accent1"/>
                </a:solidFill>
              </a:rPr>
              <a:t>y = m*x + c</a:t>
            </a:r>
          </a:p>
          <a:p>
            <a:r>
              <a:rPr lang="en-US" sz="2200" dirty="0">
                <a:solidFill>
                  <a:schemeClr val="accent1"/>
                </a:solidFill>
              </a:rPr>
              <a:t>.</a:t>
            </a:r>
          </a:p>
        </p:txBody>
      </p:sp>
      <p:sp>
        <p:nvSpPr>
          <p:cNvPr id="5" name="Rectangle 4"/>
          <p:cNvSpPr/>
          <p:nvPr/>
        </p:nvSpPr>
        <p:spPr>
          <a:xfrm>
            <a:off x="460375" y="3183179"/>
            <a:ext cx="11366696" cy="1908215"/>
          </a:xfrm>
          <a:prstGeom prst="rect">
            <a:avLst/>
          </a:prstGeom>
        </p:spPr>
        <p:txBody>
          <a:bodyPr wrap="square">
            <a:spAutoFit/>
          </a:bodyPr>
          <a:lstStyle/>
          <a:p>
            <a:r>
              <a:rPr lang="en-IN" sz="2400" b="0" i="0" dirty="0">
                <a:solidFill>
                  <a:srgbClr val="610B4B"/>
                </a:solidFill>
                <a:effectLst/>
                <a:latin typeface="erdana"/>
              </a:rPr>
              <a:t>Cost function-</a:t>
            </a:r>
          </a:p>
          <a:p>
            <a:pPr marL="342900" indent="-342900">
              <a:buFont typeface="Wingdings" panose="05000000000000000000" pitchFamily="2" charset="2"/>
              <a:buChar char="§"/>
            </a:pPr>
            <a:r>
              <a:rPr lang="en-US" sz="2400" b="0" i="0" dirty="0">
                <a:solidFill>
                  <a:srgbClr val="FF0000"/>
                </a:solidFill>
                <a:effectLst/>
                <a:latin typeface="inter-regular"/>
              </a:rPr>
              <a:t>Cost function optimizes the regression coefficients or weights. It measures how a linear regression model is performing.</a:t>
            </a:r>
          </a:p>
          <a:p>
            <a:pPr marL="342900" indent="-342900">
              <a:buFont typeface="Wingdings" panose="05000000000000000000" pitchFamily="2" charset="2"/>
              <a:buChar char="§"/>
            </a:pPr>
            <a:r>
              <a:rPr lang="en-US" sz="2400" b="0" i="0" dirty="0">
                <a:solidFill>
                  <a:srgbClr val="FF0000"/>
                </a:solidFill>
                <a:effectLst/>
                <a:latin typeface="inter-regular"/>
              </a:rPr>
              <a:t>For Linear Regression, we use the </a:t>
            </a:r>
            <a:r>
              <a:rPr lang="en-US" sz="2400" b="1" i="0" dirty="0">
                <a:solidFill>
                  <a:srgbClr val="FF0000"/>
                </a:solidFill>
                <a:effectLst/>
                <a:latin typeface="inter-bold"/>
              </a:rPr>
              <a:t>Mean Squared Error (MSE)</a:t>
            </a:r>
            <a:r>
              <a:rPr lang="en-US" sz="2400" b="0" i="0" dirty="0">
                <a:solidFill>
                  <a:srgbClr val="FF0000"/>
                </a:solidFill>
                <a:effectLst/>
                <a:latin typeface="inter-regular"/>
              </a:rPr>
              <a:t> cost function</a:t>
            </a:r>
          </a:p>
          <a:p>
            <a:endParaRPr lang="en-US" sz="2200" dirty="0">
              <a:solidFill>
                <a:schemeClr val="accent1"/>
              </a:solidFill>
            </a:endParaRPr>
          </a:p>
        </p:txBody>
      </p:sp>
      <p:pic>
        <p:nvPicPr>
          <p:cNvPr id="3" name="Picture 2">
            <a:extLst>
              <a:ext uri="{FF2B5EF4-FFF2-40B4-BE49-F238E27FC236}">
                <a16:creationId xmlns:a16="http://schemas.microsoft.com/office/drawing/2014/main" id="{94D936D8-56F3-47F5-BBF3-C65FDB86DE7C}"/>
              </a:ext>
            </a:extLst>
          </p:cNvPr>
          <p:cNvPicPr>
            <a:picLocks noChangeAspect="1"/>
          </p:cNvPicPr>
          <p:nvPr/>
        </p:nvPicPr>
        <p:blipFill>
          <a:blip r:embed="rId2"/>
          <a:stretch>
            <a:fillRect/>
          </a:stretch>
        </p:blipFill>
        <p:spPr>
          <a:xfrm>
            <a:off x="307975" y="182524"/>
            <a:ext cx="4071288" cy="2978469"/>
          </a:xfrm>
          <a:prstGeom prst="rect">
            <a:avLst/>
          </a:prstGeom>
        </p:spPr>
      </p:pic>
      <p:sp>
        <p:nvSpPr>
          <p:cNvPr id="7" name="AutoShape 2" descr="Linear Regression in Machine Learning">
            <a:extLst>
              <a:ext uri="{FF2B5EF4-FFF2-40B4-BE49-F238E27FC236}">
                <a16:creationId xmlns:a16="http://schemas.microsoft.com/office/drawing/2014/main" id="{1BAA6D88-630F-4973-BE7B-4E8C8696D21F}"/>
              </a:ext>
            </a:extLst>
          </p:cNvPr>
          <p:cNvSpPr>
            <a:spLocks noChangeAspect="1" noChangeArrowheads="1"/>
          </p:cNvSpPr>
          <p:nvPr/>
        </p:nvSpPr>
        <p:spPr bwMode="auto">
          <a:xfrm>
            <a:off x="127000"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9BC0-9FEC-4645-9A10-B7DEF9716F8A}"/>
              </a:ext>
            </a:extLst>
          </p:cNvPr>
          <p:cNvSpPr>
            <a:spLocks noGrp="1"/>
          </p:cNvSpPr>
          <p:nvPr>
            <p:ph type="ctrTitle"/>
          </p:nvPr>
        </p:nvSpPr>
        <p:spPr>
          <a:xfrm>
            <a:off x="317241" y="279918"/>
            <a:ext cx="8386297" cy="525884"/>
          </a:xfrm>
        </p:spPr>
        <p:txBody>
          <a:bodyPr>
            <a:normAutofit/>
          </a:bodyPr>
          <a:lstStyle/>
          <a:p>
            <a:r>
              <a:rPr lang="en-US" sz="2400" b="1" i="0" dirty="0">
                <a:effectLst/>
                <a:latin typeface="inter-bold"/>
              </a:rPr>
              <a:t>Mean Squared Error (MSE)</a:t>
            </a:r>
            <a:r>
              <a:rPr lang="en-US" sz="2400" b="0" i="0" dirty="0">
                <a:effectLst/>
                <a:latin typeface="inter-regular"/>
              </a:rPr>
              <a:t> </a:t>
            </a:r>
            <a:endParaRPr lang="en-IN" sz="2400" dirty="0"/>
          </a:p>
        </p:txBody>
      </p:sp>
      <p:sp>
        <p:nvSpPr>
          <p:cNvPr id="3" name="Subtitle 2">
            <a:extLst>
              <a:ext uri="{FF2B5EF4-FFF2-40B4-BE49-F238E27FC236}">
                <a16:creationId xmlns:a16="http://schemas.microsoft.com/office/drawing/2014/main" id="{A7A5A171-65EA-4EC2-BB4B-B5FFCADC71CD}"/>
              </a:ext>
            </a:extLst>
          </p:cNvPr>
          <p:cNvSpPr>
            <a:spLocks noGrp="1"/>
          </p:cNvSpPr>
          <p:nvPr>
            <p:ph type="subTitle" idx="1"/>
          </p:nvPr>
        </p:nvSpPr>
        <p:spPr>
          <a:xfrm>
            <a:off x="429208" y="923731"/>
            <a:ext cx="11187404" cy="4879909"/>
          </a:xfrm>
        </p:spPr>
        <p:txBody>
          <a:bodyPr>
            <a:normAutofit/>
          </a:bodyPr>
          <a:lstStyle/>
          <a:p>
            <a:r>
              <a:rPr lang="en-US" b="0" i="0" dirty="0">
                <a:solidFill>
                  <a:srgbClr val="333333"/>
                </a:solidFill>
                <a:effectLst/>
                <a:latin typeface="inter-regular"/>
              </a:rPr>
              <a:t>For the above linear equation, MSE can be calculated as:</a:t>
            </a: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1" i="0" dirty="0">
              <a:solidFill>
                <a:srgbClr val="333333"/>
              </a:solidFill>
              <a:effectLst/>
              <a:latin typeface="inter-bold"/>
            </a:endParaRPr>
          </a:p>
          <a:p>
            <a:endParaRPr lang="en-US" b="1" dirty="0">
              <a:solidFill>
                <a:srgbClr val="333333"/>
              </a:solidFill>
              <a:latin typeface="inter-bold"/>
            </a:endParaRPr>
          </a:p>
          <a:p>
            <a:r>
              <a:rPr lang="en-US" b="1" i="0" dirty="0">
                <a:solidFill>
                  <a:srgbClr val="333333"/>
                </a:solidFill>
                <a:effectLst/>
                <a:latin typeface="inter-bold"/>
              </a:rPr>
              <a:t>Where,</a:t>
            </a:r>
            <a:endParaRPr lang="en-US" b="0" i="0" dirty="0">
              <a:solidFill>
                <a:srgbClr val="333333"/>
              </a:solidFill>
              <a:effectLst/>
              <a:latin typeface="inter-regular"/>
            </a:endParaRPr>
          </a:p>
          <a:p>
            <a:r>
              <a:rPr lang="en-US" b="0" i="0" dirty="0">
                <a:solidFill>
                  <a:srgbClr val="333333"/>
                </a:solidFill>
                <a:effectLst/>
                <a:latin typeface="inter-regular"/>
              </a:rPr>
              <a:t>N=Total number of observation</a:t>
            </a:r>
            <a:br>
              <a:rPr lang="en-US" b="0" i="0" dirty="0">
                <a:solidFill>
                  <a:srgbClr val="333333"/>
                </a:solidFill>
                <a:effectLst/>
                <a:latin typeface="inter-regular"/>
              </a:rPr>
            </a:br>
            <a:r>
              <a:rPr lang="en-US" b="0" i="0" dirty="0">
                <a:solidFill>
                  <a:srgbClr val="333333"/>
                </a:solidFill>
                <a:effectLst/>
                <a:latin typeface="inter-regular"/>
              </a:rPr>
              <a:t>Yi = Actual value</a:t>
            </a:r>
            <a:br>
              <a:rPr lang="en-US" b="0" i="0" dirty="0">
                <a:solidFill>
                  <a:srgbClr val="333333"/>
                </a:solidFill>
                <a:effectLst/>
                <a:latin typeface="inter-regular"/>
              </a:rPr>
            </a:br>
            <a:r>
              <a:rPr lang="en-US" b="0" i="0" dirty="0">
                <a:solidFill>
                  <a:srgbClr val="333333"/>
                </a:solidFill>
                <a:effectLst/>
                <a:latin typeface="inter-regular"/>
              </a:rPr>
              <a:t>(a1x</a:t>
            </a:r>
            <a:r>
              <a:rPr lang="en-US" b="0" i="0" baseline="-25000" dirty="0">
                <a:solidFill>
                  <a:srgbClr val="333333"/>
                </a:solidFill>
                <a:effectLst/>
                <a:latin typeface="inter-regular"/>
              </a:rPr>
              <a:t>i</a:t>
            </a:r>
            <a:r>
              <a:rPr lang="en-US" b="0" i="0" dirty="0">
                <a:solidFill>
                  <a:srgbClr val="333333"/>
                </a:solidFill>
                <a:effectLst/>
                <a:latin typeface="inter-regular"/>
              </a:rPr>
              <a:t>+a</a:t>
            </a:r>
            <a:r>
              <a:rPr lang="en-US" b="0" i="0" baseline="-25000" dirty="0">
                <a:solidFill>
                  <a:srgbClr val="333333"/>
                </a:solidFill>
                <a:effectLst/>
                <a:latin typeface="inter-regular"/>
              </a:rPr>
              <a:t>0</a:t>
            </a:r>
            <a:r>
              <a:rPr lang="en-US" b="0" i="0" dirty="0">
                <a:solidFill>
                  <a:srgbClr val="333333"/>
                </a:solidFill>
                <a:effectLst/>
                <a:latin typeface="inter-regular"/>
              </a:rPr>
              <a:t>)= Predicted value.</a:t>
            </a:r>
          </a:p>
          <a:p>
            <a:endParaRPr lang="en-US" b="0" i="0" dirty="0">
              <a:solidFill>
                <a:srgbClr val="333333"/>
              </a:solidFill>
              <a:effectLst/>
              <a:latin typeface="inter-regular"/>
            </a:endParaRPr>
          </a:p>
          <a:p>
            <a:endParaRPr lang="en-IN" dirty="0"/>
          </a:p>
        </p:txBody>
      </p:sp>
      <p:pic>
        <p:nvPicPr>
          <p:cNvPr id="5" name="Picture 4">
            <a:extLst>
              <a:ext uri="{FF2B5EF4-FFF2-40B4-BE49-F238E27FC236}">
                <a16:creationId xmlns:a16="http://schemas.microsoft.com/office/drawing/2014/main" id="{C7880A88-93B8-476F-831C-B107F536F0B9}"/>
              </a:ext>
            </a:extLst>
          </p:cNvPr>
          <p:cNvPicPr>
            <a:picLocks noChangeAspect="1"/>
          </p:cNvPicPr>
          <p:nvPr/>
        </p:nvPicPr>
        <p:blipFill>
          <a:blip r:embed="rId2"/>
          <a:stretch>
            <a:fillRect/>
          </a:stretch>
        </p:blipFill>
        <p:spPr>
          <a:xfrm>
            <a:off x="884949" y="1791476"/>
            <a:ext cx="4797881" cy="802433"/>
          </a:xfrm>
          <a:prstGeom prst="rect">
            <a:avLst/>
          </a:prstGeom>
        </p:spPr>
      </p:pic>
    </p:spTree>
    <p:extLst>
      <p:ext uri="{BB962C8B-B14F-4D97-AF65-F5344CB8AC3E}">
        <p14:creationId xmlns:p14="http://schemas.microsoft.com/office/powerpoint/2010/main" val="243787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AFE5AC-9C45-489A-A80B-90B4C8905164}"/>
              </a:ext>
            </a:extLst>
          </p:cNvPr>
          <p:cNvPicPr>
            <a:picLocks noChangeAspect="1"/>
          </p:cNvPicPr>
          <p:nvPr/>
        </p:nvPicPr>
        <p:blipFill>
          <a:blip r:embed="rId2"/>
          <a:stretch>
            <a:fillRect/>
          </a:stretch>
        </p:blipFill>
        <p:spPr>
          <a:xfrm>
            <a:off x="530290" y="839463"/>
            <a:ext cx="7730412" cy="4348357"/>
          </a:xfrm>
          <a:prstGeom prst="rect">
            <a:avLst/>
          </a:prstGeom>
        </p:spPr>
      </p:pic>
      <p:cxnSp>
        <p:nvCxnSpPr>
          <p:cNvPr id="5" name="Straight Arrow Connector 4">
            <a:extLst>
              <a:ext uri="{FF2B5EF4-FFF2-40B4-BE49-F238E27FC236}">
                <a16:creationId xmlns:a16="http://schemas.microsoft.com/office/drawing/2014/main" id="{BFAA02B1-3EC3-4C9C-B734-C977D416E01F}"/>
              </a:ext>
            </a:extLst>
          </p:cNvPr>
          <p:cNvCxnSpPr>
            <a:cxnSpLocks/>
          </p:cNvCxnSpPr>
          <p:nvPr/>
        </p:nvCxnSpPr>
        <p:spPr>
          <a:xfrm flipH="1">
            <a:off x="4618653" y="1894114"/>
            <a:ext cx="3918857" cy="923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DFD3C6C-0BAD-422A-BA58-755C8031D77C}"/>
              </a:ext>
            </a:extLst>
          </p:cNvPr>
          <p:cNvSpPr txBox="1"/>
          <p:nvPr/>
        </p:nvSpPr>
        <p:spPr>
          <a:xfrm>
            <a:off x="8711681" y="1604865"/>
            <a:ext cx="3452327" cy="523220"/>
          </a:xfrm>
          <a:prstGeom prst="rect">
            <a:avLst/>
          </a:prstGeom>
          <a:noFill/>
        </p:spPr>
        <p:txBody>
          <a:bodyPr wrap="square" rtlCol="0">
            <a:spAutoFit/>
          </a:bodyPr>
          <a:lstStyle/>
          <a:p>
            <a:r>
              <a:rPr lang="en-US" sz="2800" dirty="0"/>
              <a:t>Cost Function</a:t>
            </a:r>
            <a:endParaRPr lang="en-IN" sz="2800" dirty="0"/>
          </a:p>
        </p:txBody>
      </p:sp>
      <p:sp>
        <p:nvSpPr>
          <p:cNvPr id="13" name="TextBox 12">
            <a:extLst>
              <a:ext uri="{FF2B5EF4-FFF2-40B4-BE49-F238E27FC236}">
                <a16:creationId xmlns:a16="http://schemas.microsoft.com/office/drawing/2014/main" id="{ADC59CB6-221B-4DB3-98F8-DB8430DF667B}"/>
              </a:ext>
            </a:extLst>
          </p:cNvPr>
          <p:cNvSpPr txBox="1"/>
          <p:nvPr/>
        </p:nvSpPr>
        <p:spPr>
          <a:xfrm>
            <a:off x="4721290" y="1681809"/>
            <a:ext cx="2239347" cy="369332"/>
          </a:xfrm>
          <a:prstGeom prst="rect">
            <a:avLst/>
          </a:prstGeom>
          <a:noFill/>
        </p:spPr>
        <p:txBody>
          <a:bodyPr wrap="square" rtlCol="0">
            <a:spAutoFit/>
          </a:bodyPr>
          <a:lstStyle/>
          <a:p>
            <a:r>
              <a:rPr lang="en-US" dirty="0" err="1"/>
              <a:t>Bestfit</a:t>
            </a:r>
            <a:r>
              <a:rPr lang="en-US" dirty="0"/>
              <a:t> line</a:t>
            </a:r>
            <a:endParaRPr lang="en-IN" dirty="0"/>
          </a:p>
        </p:txBody>
      </p:sp>
    </p:spTree>
    <p:extLst>
      <p:ext uri="{BB962C8B-B14F-4D97-AF65-F5344CB8AC3E}">
        <p14:creationId xmlns:p14="http://schemas.microsoft.com/office/powerpoint/2010/main" val="85051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4233"/>
            <a:ext cx="12192000" cy="3908762"/>
          </a:xfrm>
          <a:prstGeom prst="rect">
            <a:avLst/>
          </a:prstGeom>
        </p:spPr>
        <p:txBody>
          <a:bodyPr wrap="square">
            <a:spAutoFit/>
          </a:bodyPr>
          <a:lstStyle/>
          <a:p>
            <a:r>
              <a:rPr lang="en-US" sz="2800" b="1" dirty="0"/>
              <a:t>Python Packages for Linear Regression:</a:t>
            </a:r>
          </a:p>
          <a:p>
            <a:endParaRPr lang="en-US" sz="2000" dirty="0"/>
          </a:p>
          <a:p>
            <a:r>
              <a:rPr lang="en-US" sz="2200" dirty="0">
                <a:solidFill>
                  <a:schemeClr val="accent1"/>
                </a:solidFill>
              </a:rPr>
              <a:t> </a:t>
            </a:r>
            <a:r>
              <a:rPr lang="en-US" sz="2200" b="1" dirty="0">
                <a:solidFill>
                  <a:schemeClr val="accent1"/>
                </a:solidFill>
              </a:rPr>
              <a:t>NumPy</a:t>
            </a:r>
            <a:r>
              <a:rPr lang="en-US" sz="2200" dirty="0">
                <a:solidFill>
                  <a:schemeClr val="accent1"/>
                </a:solidFill>
              </a:rPr>
              <a:t>  : is a fundamental Python scientific package that allows many high-performance operations on single- and multi-dimensional arrays. It also offers many mathematical routines. </a:t>
            </a:r>
          </a:p>
          <a:p>
            <a:r>
              <a:rPr lang="en-US" sz="2200" dirty="0" err="1">
                <a:solidFill>
                  <a:schemeClr val="accent1"/>
                </a:solidFill>
              </a:rPr>
              <a:t>Ued</a:t>
            </a:r>
            <a:r>
              <a:rPr lang="en-US" sz="2200" dirty="0">
                <a:solidFill>
                  <a:schemeClr val="accent1"/>
                </a:solidFill>
              </a:rPr>
              <a:t> in :</a:t>
            </a:r>
            <a:r>
              <a:rPr lang="en-IN" sz="2400" b="1" i="0" dirty="0">
                <a:solidFill>
                  <a:srgbClr val="4A4A4A"/>
                </a:solidFill>
                <a:effectLst/>
                <a:latin typeface="Lato" panose="020B0604020202020204" pitchFamily="34" charset="0"/>
              </a:rPr>
              <a:t> </a:t>
            </a:r>
            <a:r>
              <a:rPr lang="en-IN" b="1" i="0" dirty="0">
                <a:solidFill>
                  <a:srgbClr val="C00000"/>
                </a:solidFill>
                <a:effectLst/>
                <a:latin typeface="Lato" panose="020B0604020202020204" pitchFamily="34" charset="0"/>
              </a:rPr>
              <a:t>Statistical Computing</a:t>
            </a:r>
            <a:r>
              <a:rPr lang="en-US" b="1" i="0" dirty="0">
                <a:solidFill>
                  <a:srgbClr val="C00000"/>
                </a:solidFill>
                <a:effectLst/>
                <a:latin typeface="Lato" panose="020B0604020202020204" pitchFamily="34" charset="0"/>
              </a:rPr>
              <a:t>,</a:t>
            </a:r>
            <a:r>
              <a:rPr lang="en-IN" b="1" i="0" dirty="0">
                <a:solidFill>
                  <a:srgbClr val="C00000"/>
                </a:solidFill>
                <a:effectLst/>
                <a:latin typeface="Lato" panose="020B0604020202020204" pitchFamily="34" charset="0"/>
              </a:rPr>
              <a:t> Signal Processing</a:t>
            </a:r>
            <a:r>
              <a:rPr lang="en-US" b="1" i="0" dirty="0">
                <a:solidFill>
                  <a:srgbClr val="C00000"/>
                </a:solidFill>
                <a:effectLst/>
                <a:latin typeface="Lato" panose="020B0604020202020204" pitchFamily="34" charset="0"/>
              </a:rPr>
              <a:t>, </a:t>
            </a:r>
            <a:r>
              <a:rPr lang="en-IN" b="1" i="0" dirty="0">
                <a:solidFill>
                  <a:srgbClr val="C00000"/>
                </a:solidFill>
                <a:effectLst/>
                <a:latin typeface="Lato" panose="020B0604020202020204" pitchFamily="34" charset="0"/>
              </a:rPr>
              <a:t>Graphs and Networks</a:t>
            </a:r>
            <a:endParaRPr lang="en-US" dirty="0">
              <a:solidFill>
                <a:srgbClr val="C00000"/>
              </a:solidFill>
            </a:endParaRPr>
          </a:p>
          <a:p>
            <a:endParaRPr lang="en-US" sz="2200" dirty="0">
              <a:solidFill>
                <a:schemeClr val="accent1"/>
              </a:solidFill>
            </a:endParaRPr>
          </a:p>
          <a:p>
            <a:endParaRPr lang="en-US" sz="2200" dirty="0">
              <a:solidFill>
                <a:schemeClr val="accent1"/>
              </a:solidFill>
            </a:endParaRPr>
          </a:p>
          <a:p>
            <a:r>
              <a:rPr lang="en-US" sz="2200" b="1" dirty="0">
                <a:solidFill>
                  <a:schemeClr val="accent1"/>
                </a:solidFill>
              </a:rPr>
              <a:t>scikit-learn</a:t>
            </a:r>
            <a:r>
              <a:rPr lang="en-US" sz="2200" dirty="0">
                <a:solidFill>
                  <a:schemeClr val="accent1"/>
                </a:solidFill>
              </a:rPr>
              <a:t> is a widely used Python library for machine learning, built on top of NumPy and some other packages. It provides the means for preprocessing data, reducing dimensionality, implementing regression, classification, clustering, and more. Like NumPy, scikit-learn is also open source.</a:t>
            </a:r>
          </a:p>
          <a:p>
            <a:r>
              <a:rPr lang="en-US" sz="2200" dirty="0">
                <a:solidFill>
                  <a:schemeClr val="accent1"/>
                </a:solidFill>
              </a:rPr>
              <a:t>Used in </a:t>
            </a:r>
            <a:r>
              <a:rPr lang="en-US" sz="2200" dirty="0">
                <a:solidFill>
                  <a:srgbClr val="C00000"/>
                </a:solidFill>
              </a:rPr>
              <a:t>:Machine Learning ,Model </a:t>
            </a:r>
            <a:r>
              <a:rPr lang="en-US" sz="2200" dirty="0" err="1">
                <a:solidFill>
                  <a:srgbClr val="C00000"/>
                </a:solidFill>
              </a:rPr>
              <a:t>Accurancy</a:t>
            </a:r>
            <a:r>
              <a:rPr lang="en-US" sz="2200" dirty="0">
                <a:solidFill>
                  <a:srgbClr val="C00000"/>
                </a:solidFill>
              </a:rPr>
              <a:t> </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82</TotalTime>
  <Words>726</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Amasis MT Pro</vt:lpstr>
      <vt:lpstr>Amasis MT Pro Light</vt:lpstr>
      <vt:lpstr>Arial</vt:lpstr>
      <vt:lpstr>erdana</vt:lpstr>
      <vt:lpstr>Gill Sans MT</vt:lpstr>
      <vt:lpstr>inter-bold</vt:lpstr>
      <vt:lpstr>inter-regular</vt:lpstr>
      <vt:lpstr>Lato</vt:lpstr>
      <vt:lpstr>Open Sans</vt:lpstr>
      <vt:lpstr>Wingdings</vt:lpstr>
      <vt:lpstr>Gallery</vt:lpstr>
      <vt:lpstr>Linear regression math</vt:lpstr>
      <vt:lpstr>PowerPoint Presentation</vt:lpstr>
      <vt:lpstr>PowerPoint Presentation</vt:lpstr>
      <vt:lpstr>PowerPoint Presentation</vt:lpstr>
      <vt:lpstr>PowerPoint Presentation</vt:lpstr>
      <vt:lpstr>PowerPoint Presentation</vt:lpstr>
      <vt:lpstr>Mean Squared Error (MSE) </vt:lpstr>
      <vt:lpstr>PowerPoint Presentation</vt:lpstr>
      <vt:lpstr>PowerPoint Presentation</vt:lpstr>
      <vt:lpstr>PowerPoint Presentation</vt:lpstr>
      <vt:lpstr>  Group members-    1) yash s. subhedar(19UET046)  2) sanket  v.  suryavanshi(19UET047)  3) prashik k. gavali(19UET055)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WEATHER FORECASTING</dc:title>
  <dc:creator>Prajwal Pataki</dc:creator>
  <cp:lastModifiedBy>SANKET SURYAVANSHI</cp:lastModifiedBy>
  <cp:revision>12</cp:revision>
  <dcterms:created xsi:type="dcterms:W3CDTF">2022-04-03T16:33:05Z</dcterms:created>
  <dcterms:modified xsi:type="dcterms:W3CDTF">2022-04-15T09:02:07Z</dcterms:modified>
</cp:coreProperties>
</file>