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58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7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5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51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0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9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2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0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2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4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0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4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3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image" Target="../media/image5.png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4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11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raw_(tie)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07243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Calibri"/>
                <a:ea typeface="Calibri"/>
                <a:cs typeface="Calibri Light"/>
              </a:rPr>
              <a:t>WELCOME</a:t>
            </a:r>
            <a:r>
              <a:rPr lang="en-US" b="1" dirty="0">
                <a:latin typeface="Calibri"/>
                <a:ea typeface="Calibri"/>
                <a:cs typeface="Calibri Light"/>
              </a:rPr>
              <a:t>....!</a:t>
            </a:r>
            <a:endParaRPr lang="en-US" sz="7200" b="1" dirty="0">
              <a:latin typeface="Calibri"/>
              <a:ea typeface="Calibri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736" y="3846966"/>
            <a:ext cx="9992264" cy="14108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latin typeface="Calibri"/>
                <a:ea typeface="Calibri"/>
                <a:cs typeface="Calibri"/>
              </a:rPr>
              <a:t>Mini Project On Python</a:t>
            </a:r>
            <a:endParaRPr lang="en-US" sz="440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B2A1F-D937-C005-FAE2-7E0FE13394AB}"/>
              </a:ext>
            </a:extLst>
          </p:cNvPr>
          <p:cNvSpPr txBox="1"/>
          <p:nvPr/>
        </p:nvSpPr>
        <p:spPr>
          <a:xfrm>
            <a:off x="13365192" y="36604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5EDC8-12FB-52B3-7FEA-A4EC906419AB}"/>
              </a:ext>
            </a:extLst>
          </p:cNvPr>
          <p:cNvSpPr txBox="1"/>
          <p:nvPr/>
        </p:nvSpPr>
        <p:spPr>
          <a:xfrm flipH="1" flipV="1">
            <a:off x="13232022" y="3554456"/>
            <a:ext cx="43304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4B18-F9AD-5E00-8D60-D0197C80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606E-57DB-F53E-8A79-74C7C9E7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923522"/>
            <a:ext cx="9406616" cy="43248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 this project we discuss about how Python Programs Runs and it’s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B88195-8D9E-4359-A86C-9456C469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EC48BD-A960-4717-BC76-7E4C98225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A00717A-7D3C-456B-A779-9D0638878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B0E133-CF2F-4AD3-ACA6-03E91BB60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D94893-A2D1-401B-A469-D34E425DC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46E6246-28E6-4A2D-B924-24539B8C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22B52-2458-366B-CDBC-F0C22CCA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/>
              <a:t>THANK YOU …!</a:t>
            </a:r>
          </a:p>
        </p:txBody>
      </p:sp>
    </p:spTree>
    <p:extLst>
      <p:ext uri="{BB962C8B-B14F-4D97-AF65-F5344CB8AC3E}">
        <p14:creationId xmlns:p14="http://schemas.microsoft.com/office/powerpoint/2010/main" val="32674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E4AF-288F-B056-69AC-BCB16C55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8"/>
            <a:ext cx="10515600" cy="25702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Calibri"/>
                <a:ea typeface="Calibri"/>
                <a:cs typeface="Calibri Light"/>
              </a:rPr>
              <a:t>TIC-TAC-TOC USING </a:t>
            </a:r>
            <a:br>
              <a:rPr lang="en-US" sz="4800" b="1" dirty="0">
                <a:latin typeface="Calibri"/>
                <a:cs typeface="Calibri Light"/>
              </a:rPr>
            </a:br>
            <a:r>
              <a:rPr lang="en-US" sz="4800" b="1" dirty="0">
                <a:latin typeface="Calibri"/>
                <a:ea typeface="Calibri"/>
                <a:cs typeface="Calibri Light"/>
              </a:rPr>
              <a:t>PYTHON</a:t>
            </a:r>
            <a:br>
              <a:rPr lang="en-US" sz="4800" b="1" dirty="0">
                <a:latin typeface="Calibri"/>
                <a:cs typeface="Calibri Light"/>
              </a:rPr>
            </a:br>
            <a:r>
              <a:rPr lang="en-US" dirty="0">
                <a:latin typeface="Calibri"/>
                <a:ea typeface="Calibri"/>
                <a:cs typeface="Calibri Light"/>
              </a:rPr>
              <a:t> </a:t>
            </a:r>
            <a:br>
              <a:rPr lang="en-US" dirty="0">
                <a:latin typeface="Calibri"/>
                <a:cs typeface="Calibri Light"/>
              </a:rPr>
            </a:br>
            <a:r>
              <a:rPr lang="en-US" dirty="0">
                <a:cs typeface="Calibri Light"/>
              </a:rPr>
              <a:t>                          </a:t>
            </a:r>
            <a:endParaRPr lang="en-US" sz="54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AE315-2392-4A93-4C6D-F5BF94CCC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3927"/>
            <a:ext cx="10515600" cy="32730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cs typeface="Calibri"/>
            </a:endParaRPr>
          </a:p>
          <a:p>
            <a:pPr marL="457200" indent="-457200"/>
            <a:r>
              <a:rPr lang="en-US" sz="2800" dirty="0">
                <a:latin typeface="Calibri"/>
                <a:ea typeface="Calibri"/>
                <a:cs typeface="Calibri"/>
              </a:rPr>
              <a:t>Submitted To: Mr.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P.C.Dhanawade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/>
            <a:r>
              <a:rPr lang="en-US" sz="2800" dirty="0">
                <a:latin typeface="Calibri"/>
                <a:ea typeface="Calibri"/>
                <a:cs typeface="Calibri"/>
              </a:rPr>
              <a:t>Submitted by: Akanksha Sanjay </a:t>
            </a:r>
            <a:r>
              <a:rPr lang="en-US" sz="2800" dirty="0" err="1">
                <a:latin typeface="Calibri"/>
                <a:ea typeface="Calibri"/>
                <a:cs typeface="Calibri"/>
              </a:rPr>
              <a:t>Gajageshwar</a:t>
            </a:r>
            <a:r>
              <a:rPr lang="en-US" sz="2800" dirty="0">
                <a:latin typeface="Calibri"/>
                <a:ea typeface="Calibri"/>
                <a:cs typeface="Calibri"/>
              </a:rPr>
              <a:t>      </a:t>
            </a:r>
          </a:p>
          <a:p>
            <a:pPr marL="457200" indent="-457200">
              <a:buClr>
                <a:srgbClr val="EF53A5"/>
              </a:buClr>
            </a:pPr>
            <a:r>
              <a:rPr lang="en-US" sz="2800" dirty="0">
                <a:latin typeface="Calibri"/>
                <a:ea typeface="Calibri"/>
                <a:cs typeface="Calibri"/>
              </a:rPr>
              <a:t>PRN NO: 20UET301</a:t>
            </a:r>
          </a:p>
        </p:txBody>
      </p:sp>
    </p:spTree>
    <p:extLst>
      <p:ext uri="{BB962C8B-B14F-4D97-AF65-F5344CB8AC3E}">
        <p14:creationId xmlns:p14="http://schemas.microsoft.com/office/powerpoint/2010/main" val="14171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3559-C5C6-5463-4F2D-C2545648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927"/>
          </a:xfrm>
        </p:spPr>
        <p:txBody>
          <a:bodyPr/>
          <a:lstStyle/>
          <a:p>
            <a:pPr algn="ctr"/>
            <a:r>
              <a:rPr lang="en-US" sz="3600" b="1" u="sng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B4E9-D6B4-343F-2AA8-3EA83F72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05" y="1506579"/>
            <a:ext cx="9449748" cy="4741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What is TIC-TAC-TOE Game?</a:t>
            </a:r>
          </a:p>
          <a:p>
            <a:pPr>
              <a:buClr>
                <a:srgbClr val="EF53A5"/>
              </a:buClr>
            </a:pPr>
            <a:r>
              <a:rPr lang="en-US" sz="2400" dirty="0">
                <a:latin typeface="Calibri"/>
                <a:ea typeface="Calibri"/>
                <a:cs typeface="Calibri"/>
              </a:rPr>
              <a:t>How it's works?</a:t>
            </a:r>
          </a:p>
          <a:p>
            <a:pPr>
              <a:buClr>
                <a:srgbClr val="EF53A5"/>
              </a:buClr>
            </a:pPr>
            <a:r>
              <a:rPr lang="en-US" sz="2400" dirty="0">
                <a:latin typeface="Calibri"/>
                <a:ea typeface="Calibri"/>
                <a:cs typeface="Calibri"/>
              </a:rPr>
              <a:t>Description</a:t>
            </a:r>
          </a:p>
          <a:p>
            <a:pPr>
              <a:buClr>
                <a:srgbClr val="EF53A5"/>
              </a:buClr>
            </a:pPr>
            <a:r>
              <a:rPr lang="en-US" sz="2400" dirty="0">
                <a:latin typeface="Calibri"/>
                <a:ea typeface="Calibri"/>
                <a:cs typeface="Calibri"/>
              </a:rPr>
              <a:t>Library Requirement</a:t>
            </a:r>
          </a:p>
          <a:p>
            <a:pPr>
              <a:buClr>
                <a:srgbClr val="EF53A5"/>
              </a:buClr>
            </a:pPr>
            <a:r>
              <a:rPr lang="en-US" sz="2400" dirty="0">
                <a:latin typeface="Calibri"/>
                <a:ea typeface="Calibri"/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651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DA65-F515-0599-E5FD-4DBB2CCA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7361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What is TIC-TAC-TOE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6CBA-68E0-1622-6E49-A07B017E2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24" y="1966653"/>
            <a:ext cx="9334729" cy="4281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</a:t>
            </a:r>
            <a:r>
              <a:rPr lang="en-US" dirty="0">
                <a:latin typeface="Calibri"/>
                <a:ea typeface="+mj-lt"/>
                <a:cs typeface="+mj-lt"/>
              </a:rPr>
              <a:t>ic-tac-toe is played on a three-by-three grid by two players, who alternately place the marks X and O in one of the nine spaces in the grid.</a:t>
            </a:r>
          </a:p>
          <a:p>
            <a:pPr>
              <a:buClr>
                <a:srgbClr val="EF53A5"/>
              </a:buClr>
            </a:pPr>
            <a:r>
              <a:rPr lang="en-US" dirty="0">
                <a:latin typeface="Calibri"/>
                <a:ea typeface="+mj-lt"/>
                <a:cs typeface="+mj-lt"/>
              </a:rPr>
              <a:t>In the following example, the first player (</a:t>
            </a:r>
            <a:r>
              <a:rPr lang="en-US" i="1" dirty="0">
                <a:latin typeface="Calibri"/>
                <a:ea typeface="+mj-lt"/>
                <a:cs typeface="+mj-lt"/>
              </a:rPr>
              <a:t>X</a:t>
            </a:r>
            <a:r>
              <a:rPr lang="en-US" dirty="0">
                <a:latin typeface="Calibri"/>
                <a:ea typeface="+mj-lt"/>
                <a:cs typeface="+mj-lt"/>
              </a:rPr>
              <a:t>) wins the game in seven steps: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buClr>
                <a:srgbClr val="EF53A5"/>
              </a:buClr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4" descr="A picture containing text, shoji, crossword puzzle, building&#10;&#10;Description automatically generated">
            <a:extLst>
              <a:ext uri="{FF2B5EF4-FFF2-40B4-BE49-F238E27FC236}">
                <a16:creationId xmlns:a16="http://schemas.microsoft.com/office/drawing/2014/main" id="{D626D357-0A3B-2BAA-6FBB-FC4FA7AD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2" y="4059735"/>
            <a:ext cx="7487727" cy="9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0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982B-1734-C772-685D-E73C2D43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124" y="960239"/>
            <a:ext cx="9334729" cy="5288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ea typeface="+mj-lt"/>
                <a:cs typeface="+mj-lt"/>
              </a:rPr>
              <a:t>There is no universally-agreed rule as to who plays first, but in this article the convention that X plays first is used.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Clr>
                <a:srgbClr val="EF53A5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Players soon discover that the best play from both parties leads to a </a:t>
            </a:r>
            <a:r>
              <a:rPr lang="en-US" sz="2400" dirty="0">
                <a:latin typeface="Calibri"/>
                <a:ea typeface="+mj-lt"/>
                <a:cs typeface="+mj-lt"/>
                <a:hlinkClick r:id="rId2"/>
              </a:rPr>
              <a:t>draw</a:t>
            </a:r>
            <a:r>
              <a:rPr lang="en-US" sz="2400" dirty="0">
                <a:latin typeface="Calibri"/>
                <a:ea typeface="+mj-lt"/>
                <a:cs typeface="+mj-lt"/>
              </a:rPr>
              <a:t>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>
              <a:buClr>
                <a:srgbClr val="EF53A5"/>
              </a:buClr>
            </a:pPr>
            <a:r>
              <a:rPr lang="en-US" sz="2400" dirty="0">
                <a:latin typeface="Calibri"/>
                <a:ea typeface="+mj-lt"/>
                <a:cs typeface="+mj-lt"/>
              </a:rPr>
              <a:t>Hence, tic-tac-toe is often played by young children who may not have discovered the optimal strategy.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398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8E42-263E-CC0E-9138-16C86909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3322"/>
            <a:ext cx="9404723" cy="710418"/>
          </a:xfrm>
        </p:spPr>
        <p:txBody>
          <a:bodyPr/>
          <a:lstStyle/>
          <a:p>
            <a:r>
              <a:rPr lang="en-US" dirty="0"/>
              <a:t>How it's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DB1A-797C-EB10-B210-52C89207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1046504"/>
            <a:ext cx="9406616" cy="52594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Calibri"/>
                <a:ea typeface="+mj-lt"/>
                <a:cs typeface="+mj-lt"/>
              </a:rPr>
              <a:t>Create a board using a 2-dimensional array and initialize each element as empty.</a:t>
            </a:r>
            <a:endParaRPr lang="en-US">
              <a:latin typeface="Calibri"/>
              <a:ea typeface="Calibri"/>
              <a:cs typeface="Calibri"/>
            </a:endParaRPr>
          </a:p>
          <a:p>
            <a:pPr lvl="1">
              <a:buClr>
                <a:srgbClr val="EF53A5"/>
              </a:buClr>
            </a:pPr>
            <a:r>
              <a:rPr lang="en-US" sz="2000" dirty="0">
                <a:latin typeface="Calibri"/>
                <a:ea typeface="+mj-lt"/>
                <a:cs typeface="+mj-lt"/>
              </a:rPr>
              <a:t>You can represent empty using any symbol you like. Here, we are going to use a hyphen. </a:t>
            </a:r>
            <a:r>
              <a:rPr lang="en-US" sz="2000" dirty="0">
                <a:latin typeface="Calibri"/>
                <a:ea typeface="Calibri"/>
                <a:cs typeface="Calibri"/>
              </a:rPr>
              <a:t>'-'</a:t>
            </a:r>
            <a:r>
              <a:rPr lang="en-US" sz="2000" dirty="0">
                <a:latin typeface="Calibri"/>
                <a:ea typeface="+mj-lt"/>
                <a:cs typeface="+mj-lt"/>
              </a:rPr>
              <a:t>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>
              <a:buClr>
                <a:srgbClr val="EF53A5"/>
              </a:buClr>
            </a:pPr>
            <a:r>
              <a:rPr lang="en-US" dirty="0">
                <a:latin typeface="Calibri"/>
                <a:ea typeface="+mj-lt"/>
                <a:cs typeface="+mj-lt"/>
              </a:rPr>
              <a:t>Write a function to check whether the board is filled or not.</a:t>
            </a:r>
            <a:endParaRPr lang="en-US">
              <a:latin typeface="Calibri"/>
              <a:ea typeface="Calibri"/>
              <a:cs typeface="Calibri"/>
            </a:endParaRPr>
          </a:p>
          <a:p>
            <a:pPr lvl="1">
              <a:buClr>
                <a:srgbClr val="EF53A5"/>
              </a:buClr>
            </a:pPr>
            <a:r>
              <a:rPr lang="en-US" sz="2000" dirty="0">
                <a:latin typeface="Calibri"/>
                <a:ea typeface="+mj-lt"/>
                <a:cs typeface="+mj-lt"/>
              </a:rPr>
              <a:t>Iterate over the board and return </a:t>
            </a:r>
            <a:r>
              <a:rPr lang="en-US" sz="2000" dirty="0">
                <a:latin typeface="Calibri"/>
                <a:ea typeface="Calibri"/>
                <a:cs typeface="Calibri"/>
              </a:rPr>
              <a:t>false</a:t>
            </a:r>
            <a:r>
              <a:rPr lang="en-US" sz="2000" dirty="0">
                <a:latin typeface="Calibri"/>
                <a:ea typeface="+mj-lt"/>
                <a:cs typeface="+mj-lt"/>
              </a:rPr>
              <a:t> if the board contains an empty sign or else return </a:t>
            </a:r>
            <a:r>
              <a:rPr lang="en-US" sz="2000" dirty="0">
                <a:latin typeface="Calibri"/>
                <a:ea typeface="Calibri"/>
                <a:cs typeface="Calibri"/>
              </a:rPr>
              <a:t>true</a:t>
            </a:r>
            <a:r>
              <a:rPr lang="en-US" sz="2000" dirty="0">
                <a:latin typeface="Calibri"/>
                <a:ea typeface="+mj-lt"/>
                <a:cs typeface="+mj-lt"/>
              </a:rPr>
              <a:t>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>
              <a:buClr>
                <a:srgbClr val="EF53A5"/>
              </a:buClr>
            </a:pPr>
            <a:r>
              <a:rPr lang="en-US" dirty="0">
                <a:latin typeface="Calibri"/>
                <a:ea typeface="+mj-lt"/>
                <a:cs typeface="+mj-lt"/>
              </a:rPr>
              <a:t>Write a function to check whether a player has won or not.</a:t>
            </a:r>
            <a:endParaRPr lang="en-US">
              <a:latin typeface="Calibri"/>
              <a:ea typeface="Calibri"/>
              <a:cs typeface="Calibri"/>
            </a:endParaRPr>
          </a:p>
          <a:p>
            <a:pPr lvl="1">
              <a:buClr>
                <a:srgbClr val="EF53A5"/>
              </a:buClr>
            </a:pPr>
            <a:r>
              <a:rPr lang="en-US" sz="2000" dirty="0">
                <a:latin typeface="Calibri"/>
                <a:ea typeface="+mj-lt"/>
                <a:cs typeface="+mj-lt"/>
              </a:rPr>
              <a:t>We have to check all the possibilities that we discussed in the previous section.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lvl="1">
              <a:buClr>
                <a:srgbClr val="EF53A5"/>
              </a:buClr>
            </a:pPr>
            <a:r>
              <a:rPr lang="en-US" sz="2000" dirty="0">
                <a:latin typeface="Calibri"/>
                <a:ea typeface="+mj-lt"/>
                <a:cs typeface="+mj-lt"/>
              </a:rPr>
              <a:t>Check for all the rows, columns, and two diagonals.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>
              <a:buClr>
                <a:srgbClr val="EF53A5"/>
              </a:buClr>
            </a:pPr>
            <a:r>
              <a:rPr lang="en-US" dirty="0">
                <a:latin typeface="Calibri"/>
                <a:ea typeface="+mj-lt"/>
                <a:cs typeface="+mj-lt"/>
              </a:rPr>
              <a:t>Write a function to show the board as we will show the board multiple times to the users while they are playing.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buClr>
                <a:srgbClr val="EF53A5"/>
              </a:buClr>
            </a:pPr>
            <a:endParaRPr lang="en-US" sz="1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50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9A94-9173-AE3C-8577-27519975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37" y="615183"/>
            <a:ext cx="9406616" cy="563321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Write a function to start the game. </a:t>
            </a:r>
            <a:endParaRPr lang="en-US" sz="2400">
              <a:latin typeface="Calibri"/>
              <a:ea typeface="+mj-lt"/>
              <a:cs typeface="+mj-lt"/>
            </a:endParaRPr>
          </a:p>
          <a:p>
            <a:pPr lvl="1">
              <a:spcBef>
                <a:spcPts val="0"/>
              </a:spcBef>
              <a:buClr>
                <a:srgbClr val="EF53A5"/>
              </a:buClr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Select the first turn of the player randomly. </a:t>
            </a:r>
            <a:endParaRPr lang="en-US" sz="2400">
              <a:latin typeface="Calibri"/>
              <a:ea typeface="+mj-lt"/>
              <a:cs typeface="+mj-lt"/>
            </a:endParaRPr>
          </a:p>
          <a:p>
            <a:pPr lvl="1">
              <a:spcBef>
                <a:spcPts val="0"/>
              </a:spcBef>
              <a:buClr>
                <a:srgbClr val="EF53A5"/>
              </a:buClr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Write an infinite loop that breaks when the game is over (either win or draw). </a:t>
            </a:r>
            <a:endParaRPr lang="en-US" sz="2400">
              <a:latin typeface="Calibri"/>
              <a:ea typeface="+mj-lt"/>
              <a:cs typeface="+mj-lt"/>
            </a:endParaRPr>
          </a:p>
          <a:p>
            <a:pPr lvl="2">
              <a:spcBef>
                <a:spcPts val="0"/>
              </a:spcBef>
              <a:buClr>
                <a:srgbClr val="EF53A5"/>
              </a:buClr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Show the board to the user to select the spot for the next move. </a:t>
            </a:r>
          </a:p>
          <a:p>
            <a:pPr lvl="2">
              <a:spcBef>
                <a:spcPts val="0"/>
              </a:spcBef>
              <a:buClr>
                <a:srgbClr val="EF53A5"/>
              </a:buClr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Ask the user to enter the row and column number. </a:t>
            </a:r>
          </a:p>
          <a:p>
            <a:pPr lvl="2">
              <a:spcBef>
                <a:spcPts val="0"/>
              </a:spcBef>
              <a:buClr>
                <a:srgbClr val="EF53A5"/>
              </a:buClr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Update the spot with the respective player sign. </a:t>
            </a:r>
          </a:p>
          <a:p>
            <a:pPr lvl="2">
              <a:spcBef>
                <a:spcPts val="0"/>
              </a:spcBef>
              <a:buClr>
                <a:srgbClr val="EF53A5"/>
              </a:buClr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Check whether the current player won the game or not. </a:t>
            </a:r>
          </a:p>
          <a:p>
            <a:pPr lvl="2">
              <a:spcBef>
                <a:spcPts val="0"/>
              </a:spcBef>
              <a:buClr>
                <a:srgbClr val="EF53A5"/>
              </a:buClr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If the current player won the game, then print a winning message and break the infinite loop. </a:t>
            </a:r>
            <a:endParaRPr lang="en-US" sz="2400">
              <a:latin typeface="Calibri"/>
              <a:ea typeface="+mj-lt"/>
              <a:cs typeface="+mj-lt"/>
            </a:endParaRPr>
          </a:p>
          <a:p>
            <a:pPr lvl="2">
              <a:spcBef>
                <a:spcPts val="0"/>
              </a:spcBef>
              <a:buClr>
                <a:srgbClr val="EF53A5"/>
              </a:buClr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Next, check whether the board is filled or not. </a:t>
            </a:r>
          </a:p>
          <a:p>
            <a:pPr lvl="2">
              <a:spcBef>
                <a:spcPts val="0"/>
              </a:spcBef>
              <a:buClr>
                <a:srgbClr val="EF53A5"/>
              </a:buClr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If the board is filled, then print the draw message and break the infinite loop. </a:t>
            </a:r>
          </a:p>
          <a:p>
            <a:pPr lvl="1">
              <a:spcBef>
                <a:spcPts val="0"/>
              </a:spcBef>
              <a:buClr>
                <a:srgbClr val="EF53A5"/>
              </a:buClr>
              <a:buChar char="•"/>
            </a:pPr>
            <a:r>
              <a:rPr lang="en-US" sz="2400" dirty="0">
                <a:latin typeface="Calibri"/>
                <a:ea typeface="+mj-lt"/>
                <a:cs typeface="+mj-lt"/>
              </a:rPr>
              <a:t>Finally, show the user the final view of the board. </a:t>
            </a:r>
          </a:p>
          <a:p>
            <a:pPr>
              <a:spcBef>
                <a:spcPts val="0"/>
              </a:spcBef>
              <a:buClr>
                <a:srgbClr val="EF53A5"/>
              </a:buClr>
              <a:buChar char="•"/>
            </a:pPr>
            <a:endParaRPr lang="en-US" sz="2400" dirty="0">
              <a:latin typeface="Calibri"/>
              <a:ea typeface="+mj-lt"/>
              <a:cs typeface="+mj-lt"/>
            </a:endParaRPr>
          </a:p>
          <a:p>
            <a:pPr>
              <a:buClr>
                <a:srgbClr val="EF53A5"/>
              </a:buClr>
            </a:pP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8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379C-5B56-DAAC-037F-D9C8393D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Description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DC3A9-ECFB-0ABF-2DF3-FFADC22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1560"/>
            <a:ext cx="8946541" cy="485683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There will be two players in a game. Two signs represent each player. The general signs used in the game are </a:t>
            </a:r>
            <a:r>
              <a:rPr lang="en-US" sz="2400" b="1" dirty="0">
                <a:ea typeface="+mn-lt"/>
                <a:cs typeface="+mn-lt"/>
              </a:rPr>
              <a:t>X </a:t>
            </a:r>
            <a:r>
              <a:rPr lang="en-US" sz="2400" dirty="0">
                <a:ea typeface="+mn-lt"/>
                <a:cs typeface="+mn-lt"/>
              </a:rPr>
              <a:t>and </a:t>
            </a:r>
            <a:r>
              <a:rPr lang="en-US" sz="2400" b="1" dirty="0">
                <a:ea typeface="+mn-lt"/>
                <a:cs typeface="+mn-lt"/>
              </a:rPr>
              <a:t>O</a:t>
            </a:r>
            <a:r>
              <a:rPr lang="en-US" sz="2400" dirty="0">
                <a:ea typeface="+mn-lt"/>
                <a:cs typeface="+mn-lt"/>
              </a:rPr>
              <a:t>. Finally, there will be a board with </a:t>
            </a:r>
            <a:r>
              <a:rPr lang="en-US" sz="2400" b="1" dirty="0">
                <a:ea typeface="+mn-lt"/>
                <a:cs typeface="+mn-lt"/>
              </a:rPr>
              <a:t>9 </a:t>
            </a:r>
            <a:r>
              <a:rPr lang="en-US" sz="2400" dirty="0">
                <a:ea typeface="+mn-lt"/>
                <a:cs typeface="+mn-lt"/>
              </a:rPr>
              <a:t>boxes.</a:t>
            </a:r>
          </a:p>
          <a:p>
            <a:r>
              <a:rPr lang="en-US" sz="2400" dirty="0">
                <a:ea typeface="+mn-lt"/>
                <a:cs typeface="+mn-lt"/>
              </a:rPr>
              <a:t>First, one user will place their sign in one of the available empty boxes.</a:t>
            </a:r>
          </a:p>
          <a:p>
            <a:r>
              <a:rPr lang="en-US" sz="2400" dirty="0">
                <a:ea typeface="+mn-lt"/>
                <a:cs typeface="+mn-lt"/>
              </a:rPr>
              <a:t>Next, the second user will place their sign in one of the available empty boxes.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The goal of the players is to place their respective signs completely row-wise or column-wise, or diagonally.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The game goes on until a player wins the game or it ended up in a draw by filling all boxes without a winning match.</a:t>
            </a:r>
            <a:endParaRPr lang="en-US" sz="2400"/>
          </a:p>
          <a:p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23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68C5-3F36-7CD9-5EEB-B225ADB0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95BE-DD28-C654-4E35-EEBA8FA1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746" y="1937900"/>
            <a:ext cx="9349107" cy="43104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Consolas"/>
              </a:rPr>
              <a:t>Only one library Required for that Game</a:t>
            </a:r>
            <a:endParaRPr lang="en-US" sz="2800" dirty="0">
              <a:latin typeface="Century Gothic" panose="020B0502020202020204"/>
            </a:endParaRPr>
          </a:p>
          <a:p>
            <a:pPr>
              <a:buClr>
                <a:srgbClr val="EF53A5"/>
              </a:buClr>
            </a:pPr>
            <a:r>
              <a:rPr lang="en-US" sz="2800" dirty="0">
                <a:latin typeface="Consolas"/>
              </a:rPr>
              <a:t> import random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/>
              </a:rPr>
              <a:t> random</a:t>
            </a:r>
            <a:r>
              <a:rPr lang="en-US" sz="2800" dirty="0">
                <a:ea typeface="+mj-lt"/>
                <a:cs typeface="+mj-lt"/>
              </a:rPr>
              <a:t> Python libraries are used to build this game. Instead of asking the user to put a mark on the board, code randomly chooses a place on the board and put the mark. It will display the board after each turn unless a player wins.</a:t>
            </a:r>
            <a:endParaRPr lang="en-US" sz="2800"/>
          </a:p>
          <a:p>
            <a:pPr>
              <a:buClr>
                <a:srgbClr val="EF53A5"/>
              </a:buClr>
            </a:pPr>
            <a:endParaRPr lang="en-US" sz="2800" dirty="0">
              <a:latin typeface="Consolas"/>
            </a:endParaRPr>
          </a:p>
          <a:p>
            <a:pPr>
              <a:buClr>
                <a:srgbClr val="EF53A5"/>
              </a:buClr>
            </a:pPr>
            <a:endParaRPr lang="en-US" sz="2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753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WELCOME....!</vt:lpstr>
      <vt:lpstr>TIC-TAC-TOC USING  PYTHON                             </vt:lpstr>
      <vt:lpstr>Index</vt:lpstr>
      <vt:lpstr>What is TIC-TAC-TOE Game?</vt:lpstr>
      <vt:lpstr>PowerPoint Presentation</vt:lpstr>
      <vt:lpstr>How it's work? </vt:lpstr>
      <vt:lpstr>PowerPoint Presentation</vt:lpstr>
      <vt:lpstr>Description</vt:lpstr>
      <vt:lpstr>Library Requirement</vt:lpstr>
      <vt:lpstr>Conclusion</vt:lpstr>
      <vt:lpstr>THANK YOU 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AKANKSHA GAJAGESHWAR</cp:lastModifiedBy>
  <cp:revision>476</cp:revision>
  <dcterms:created xsi:type="dcterms:W3CDTF">2022-04-12T02:56:15Z</dcterms:created>
  <dcterms:modified xsi:type="dcterms:W3CDTF">2022-04-17T03:10:13Z</dcterms:modified>
</cp:coreProperties>
</file>