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CDCF201-FF21-473A-8590-582242C64129}">
  <a:tblStyle styleName="Table_0" styleId="{CCDCF201-FF21-473A-8590-582242C64129}"/>
</a:tblStyleLst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4" name="Shape 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TW"/>
              <a:t>Python Coding Style Guild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655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zh-TW"/>
              <a:t>jslee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4833055" x="1411386"/>
            <a:ext cy="1143000" cx="6682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zh-TW"/>
              <a:t>byby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y="4551205" x="1411386"/>
            <a:ext cy="1706699" cx="6993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Reference by Google python style guild</a:t>
            </a:r>
          </a:p>
          <a:p>
            <a:r>
              <a:t/>
            </a:r>
          </a:p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http://google-styleguide.googlecode.com/svn/trunk/pyguide.html</a:t>
            </a:r>
          </a:p>
          <a:p>
            <a:r>
              <a:t/>
            </a:r>
          </a:p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PEP 8 -- Style Guide for Python Code</a:t>
            </a:r>
          </a:p>
          <a:p>
            <a:r>
              <a:t/>
            </a:r>
          </a:p>
          <a:p>
            <a:pPr>
              <a:buNone/>
            </a:pPr>
            <a:r>
              <a:rPr lang="zh-TW">
                <a:solidFill>
                  <a:srgbClr val="FFFFFF"/>
                </a:solidFill>
              </a:rPr>
              <a:t>http://www.python.org/dev/peps/pep-0008/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List Comprehensions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
</a:t>
            </a:r>
            <a:r>
              <a:rPr b="1" sz="1800" lang="zh-TW">
                <a:solidFill>
                  <a:srgbClr val="FFFFFF"/>
                </a:solidFill>
              </a:rPr>
              <a:t>do not use:</a:t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990000"/>
                </a:solidFill>
              </a:rPr>
              <a:t>result = [(x, y) for x in range(10) for y in range(5) if x * y &gt; 10]</a:t>
            </a:r>
          </a:p>
          <a:p>
            <a:r>
              <a:t/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990000"/>
                </a:solidFill>
              </a:rPr>
              <a:t>return ((x, y, z)</a:t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990000"/>
                </a:solidFill>
              </a:rPr>
              <a:t>         for x in xrange(5)</a:t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990000"/>
                </a:solidFill>
              </a:rPr>
              <a:t>         for y in xrange(5)</a:t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990000"/>
                </a:solidFill>
              </a:rPr>
              <a:t>         if x != y</a:t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990000"/>
                </a:solidFill>
              </a:rPr>
              <a:t>         for z in xrange(5)</a:t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990000"/>
                </a:solidFill>
              </a:rPr>
              <a:t>         if y != z)</a:t>
            </a:r>
          </a:p>
          <a:p>
            <a:r>
              <a:t/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3600" lang="zh-TW">
                <a:solidFill>
                  <a:srgbClr val="FFFFFF"/>
                </a:solidFill>
              </a:rPr>
              <a:t>不要搞一行文字天書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Generators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3600" lang="zh-TW">
                <a:solidFill>
                  <a:srgbClr val="FFFFFF"/>
                </a:solidFill>
              </a:rPr>
              <a:t>Generator (Yields:) 有需要就拿來用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Lambda Functions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
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>
                <a:solidFill>
                  <a:srgbClr val="FFFFFF"/>
                </a:solidFill>
              </a:rPr>
              <a:t>Lambda一行可，超過60-80字請用nested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Conditional Expressions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
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3600" lang="zh-TW">
                <a:solidFill>
                  <a:srgbClr val="FFFFFF"/>
                </a:solidFill>
              </a:rPr>
              <a:t>  </a:t>
            </a:r>
            <a:r>
              <a:rPr b="1" sz="1800" lang="zh-TW">
                <a:solidFill>
                  <a:srgbClr val="38761D"/>
                </a:solidFill>
              </a:rPr>
              <a:t>x = 1 if cond else 2.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3600" lang="zh-TW">
                <a:solidFill>
                  <a:srgbClr val="FFFFFF"/>
                </a:solidFill>
              </a:rPr>
              <a:t>簡單的條件表達式一行可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Default Argument Values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   Yes: 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     def foo(a, b=None):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		if b is None: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			b = []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>
                <a:solidFill>
                  <a:srgbClr val="FFFFFF"/>
                </a:solidFill>
              </a:rPr>
              <a:t>  </a:t>
            </a:r>
            <a:r>
              <a:rPr b="1" sz="1800" lang="zh-TW">
                <a:solidFill>
                  <a:srgbClr val="FFFFFF"/>
                </a:solidFill>
              </a:rPr>
              <a:t>No: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   </a:t>
            </a:r>
            <a:r>
              <a:rPr b="1" sz="1800" lang="zh-TW">
                <a:solidFill>
                  <a:srgbClr val="990000"/>
                </a:solidFill>
              </a:rPr>
              <a:t> def foo(a, b=[]):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990000"/>
                </a:solidFill>
              </a:rPr>
              <a:t>          ......</a:t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Yes:</a:t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    foo(1)</a:t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    foo(1, b=2)</a:t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No:</a:t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    </a:t>
            </a:r>
            <a:r>
              <a:rPr b="1" sz="1800" lang="zh-TW">
                <a:solidFill>
                  <a:srgbClr val="990000"/>
                </a:solidFill>
              </a:rPr>
              <a:t>foo(1, 2)</a:t>
            </a:r>
          </a:p>
          <a:p>
            <a:r>
              <a:t/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2400" lang="zh-TW">
                <a:solidFill>
                  <a:srgbClr val="FFFFFF"/>
                </a:solidFill>
              </a:rPr>
              <a:t>預設參數盡量明確，如call預設參數也把變數名稱帶上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Propeties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     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2400" lang="zh-TW">
                <a:solidFill>
                  <a:srgbClr val="FFFFFF"/>
                </a:solidFill>
              </a:rPr>
              <a:t>    建立一個Class介面要簡潔輕巧，內部要考慮周詳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2400" lang="zh-TW">
                <a:solidFill>
                  <a:srgbClr val="FFFFFF"/>
                </a:solidFill>
              </a:rPr>
              <a:t>    </a:t>
            </a:r>
            <a:r>
              <a:rPr b="1" sz="2400" lang="zh-TW">
                <a:solidFill>
                  <a:srgbClr val="38761D"/>
                </a:solidFill>
              </a:rPr>
              <a:t>Code example on document.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True/False evaluations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100" lang="zh-TW">
                <a:solidFill>
                  <a:srgbClr val="990000"/>
                </a:solidFill>
              </a:rPr>
              <a:t>Never use == or != to compare singletons like None. 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100" lang="zh-TW">
                <a:solidFill>
                  <a:srgbClr val="38761D"/>
                </a:solidFill>
              </a:rPr>
              <a:t>Use is or is not.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100" lang="zh-TW">
                <a:solidFill>
                  <a:srgbClr val="FFFFFF"/>
                </a:solidFill>
              </a:rPr>
              <a:t>ex: 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100" lang="zh-TW">
                <a:solidFill>
                  <a:srgbClr val="38761D"/>
                </a:solidFill>
              </a:rPr>
              <a:t>if not x and x is not None: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100" lang="zh-TW">
                <a:solidFill>
                  <a:srgbClr val="FFFFFF"/>
                </a:solidFill>
              </a:rPr>
              <a:t>When handling integers use == or !=: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100" lang="zh-TW">
                <a:solidFill>
                  <a:srgbClr val="FFFFFF"/>
                </a:solidFill>
              </a:rPr>
              <a:t>Yes: 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100" lang="zh-TW">
                <a:solidFill>
                  <a:srgbClr val="38761D"/>
                </a:solidFill>
              </a:rPr>
              <a:t>if not users: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100" lang="zh-TW">
                <a:solidFill>
                  <a:srgbClr val="38761D"/>
                </a:solidFill>
              </a:rPr>
              <a:t>    print 'no users'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100" lang="zh-TW">
                <a:solidFill>
                  <a:srgbClr val="38761D"/>
                </a:solidFill>
              </a:rPr>
              <a:t>if foo == 0: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100" lang="zh-TW">
                <a:solidFill>
                  <a:srgbClr val="38761D"/>
                </a:solidFill>
              </a:rPr>
              <a:t>    self.handle_zero()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100" lang="zh-TW">
                <a:solidFill>
                  <a:srgbClr val="38761D"/>
                </a:solidFill>
              </a:rPr>
              <a:t>if i % 10 == 0: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100" lang="zh-TW">
                <a:solidFill>
                  <a:srgbClr val="38761D"/>
                </a:solidFill>
              </a:rPr>
              <a:t>    self.handle_multiple_of_ten()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100" lang="zh-TW">
                <a:solidFill>
                  <a:srgbClr val="FFFFFF"/>
                </a:solidFill>
              </a:rPr>
              <a:t>No:  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100" lang="zh-TW">
                <a:solidFill>
                  <a:srgbClr val="990000"/>
                </a:solidFill>
              </a:rPr>
              <a:t>if len(users) == 0: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100" lang="zh-TW">
                <a:solidFill>
                  <a:srgbClr val="990000"/>
                </a:solidFill>
              </a:rPr>
              <a:t>    print 'no users'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100" lang="zh-TW">
                <a:solidFill>
                  <a:srgbClr val="990000"/>
                </a:solidFill>
              </a:rPr>
              <a:t>if foo is not None and not foo: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100" lang="zh-TW">
                <a:solidFill>
                  <a:srgbClr val="990000"/>
                </a:solidFill>
              </a:rPr>
              <a:t>    self.handle_zero()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100" lang="zh-TW">
                <a:solidFill>
                  <a:srgbClr val="990000"/>
                </a:solidFill>
              </a:rPr>
              <a:t>if not i % 10: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100" lang="zh-TW">
                <a:solidFill>
                  <a:srgbClr val="990000"/>
                </a:solidFill>
              </a:rPr>
              <a:t>    self.handle_multiple_of_ten()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>
                <a:solidFill>
                  <a:srgbClr val="FFFFFF"/>
                </a:solidFill>
              </a:rPr>
              <a:t>Use the "implicit" false if at all possible.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2400" lang="zh-TW">
                <a:solidFill>
                  <a:srgbClr val="FFFFFF"/>
                </a:solidFill>
              </a:rPr>
              <a:t>   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Deprecated Language Features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000" lang="zh-TW">
                <a:solidFill>
                  <a:srgbClr val="FFFFFF"/>
                </a:solidFill>
              </a:rPr>
              <a:t>
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>
                <a:solidFill>
                  <a:srgbClr val="FFFFFF"/>
                </a:solidFill>
              </a:rPr>
              <a:t>使用 Python 2.7.3 有支援的語法 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>
                <a:solidFill>
                  <a:srgbClr val="FFFFFF"/>
                </a:solidFill>
              </a:rPr>
              <a:t>不要用  Python 3.3.0. 才支援的語法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Lexical Scoping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FFFFFF"/>
                </a:solidFill>
              </a:rPr>
              <a:t>Yes: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38761D"/>
                </a:solidFill>
              </a:rPr>
              <a:t>def get_adder(summand1):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38761D"/>
                </a:solidFill>
              </a:rPr>
              <a:t>"""Returns a function that adds numbers to a given number."""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38761D"/>
                </a:solidFill>
              </a:rPr>
              <a:t>    def adder(summand2):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38761D"/>
                </a:solidFill>
              </a:rPr>
              <a:t>       return summand1 + summand2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38761D"/>
                </a:solidFill>
              </a:rPr>
              <a:t>    return adder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FFFFFF"/>
                </a:solidFill>
              </a:rPr>
              <a:t>No: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990000"/>
                </a:solidFill>
              </a:rPr>
              <a:t>i = 4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990000"/>
                </a:solidFill>
              </a:rPr>
              <a:t>def foo(x):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990000"/>
                </a:solidFill>
              </a:rPr>
              <a:t>    def bar():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990000"/>
                </a:solidFill>
              </a:rPr>
              <a:t>        print i,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990000"/>
                </a:solidFill>
              </a:rPr>
              <a:t>    # ...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990000"/>
                </a:solidFill>
              </a:rPr>
              <a:t>    # A bunch of code here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990000"/>
                </a:solidFill>
              </a:rPr>
              <a:t>    # ...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990000"/>
                </a:solidFill>
              </a:rPr>
              <a:t>    for i in x:  # Ah, i *is* local to Foo, so this is what Bar sees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990000"/>
                </a:solidFill>
              </a:rPr>
              <a:t>        print i,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990000"/>
                </a:solidFill>
              </a:rPr>
              <a:t>    bar()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Function and Method Decorators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Decorators 是"top level code"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ex.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class C(object):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    @my_decorator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    def method(self):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        # method body ...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is equivalent to: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class C(object):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    def method(self):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        # method body ...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    method = my_decorator(method)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/>
              <a:t>Decorators明智使用但不濫用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TW"/>
              <a:t>
</a:t>
            </a:r>
            <a:r>
              <a:rPr b="0" sz="3000" lang="zh-TW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TW"/>
              <a:t>
</a:t>
            </a:r>
            <a:r>
              <a:rPr lang="zh-TW"/>
              <a:t>19 Language Rule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zh-TW"/>
              <a:t>17 Style Rule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Threading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
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>
                <a:solidFill>
                  <a:srgbClr val="FFFFFF"/>
                </a:solidFill>
              </a:rPr>
              <a:t>不要依賴內建type的原子性 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>
                <a:solidFill>
                  <a:srgbClr val="FFFFFF"/>
                </a:solidFill>
              </a:rPr>
              <a:t>ex.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>
                <a:solidFill>
                  <a:srgbClr val="FFFFFF"/>
                </a:solidFill>
              </a:rPr>
              <a:t> __hash__ 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>
                <a:solidFill>
                  <a:srgbClr val="FFFFFF"/>
                </a:solidFill>
              </a:rPr>
              <a:t> __eq__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zh-TW">
                <a:solidFill>
                  <a:srgbClr val="FFFFFF"/>
                </a:solidFill>
              </a:rPr>
              <a:t>use </a:t>
            </a:r>
            <a:r>
              <a:rPr b="1" lang="zh-TW">
                <a:solidFill>
                  <a:srgbClr val="38761D"/>
                </a:solidFill>
              </a:rPr>
              <a:t>threading.Condition</a:t>
            </a:r>
            <a:r>
              <a:rPr b="1" lang="zh-TW">
                <a:solidFill>
                  <a:srgbClr val="FFFFFF"/>
                </a:solidFill>
              </a:rPr>
              <a:t> instead of using lower-level locks.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Power Features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>
                <a:solidFill>
                  <a:srgbClr val="FFFFFF"/>
                </a:solidFill>
              </a:rPr>
              <a:t>metaclasses 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/>
              <a:t>access to bytecode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/>
              <a:t>on-the-fly compilation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/>
              <a:t>dynamic inheritance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/>
              <a:t>object reparenting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/>
              <a:t>import hacks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/>
              <a:t>reflection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/>
              <a:t>modification of system internals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/>
              <a:t>etc.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/>
              <a:t>python很多威能，但不要使用奇技巧淫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Semicolons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>
                <a:solidFill>
                  <a:srgbClr val="FFFFFF"/>
                </a:solidFill>
              </a:rPr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/>
              <a:t>不要使用分號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Line length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>
                <a:solidFill>
                  <a:srgbClr val="FFFFFF"/>
                </a:solidFill>
              </a:rPr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/>
              <a:t>最長80字一行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Parentheses 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zh-TW">
                <a:solidFill>
                  <a:srgbClr val="FFFFFF"/>
                </a:solidFill>
              </a:rPr>
              <a:t>Yes: 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zh-TW">
                <a:solidFill>
                  <a:srgbClr val="38761D"/>
                </a:solidFill>
              </a:rPr>
              <a:t>if foo: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zh-TW">
                <a:solidFill>
                  <a:srgbClr val="38761D"/>
                </a:solidFill>
              </a:rPr>
              <a:t>    bar()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zh-TW">
                <a:solidFill>
                  <a:srgbClr val="38761D"/>
                </a:solidFill>
              </a:rPr>
              <a:t>while x: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zh-TW">
                <a:solidFill>
                  <a:srgbClr val="38761D"/>
                </a:solidFill>
              </a:rPr>
              <a:t>    x = bar()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zh-TW">
                <a:solidFill>
                  <a:srgbClr val="38761D"/>
                </a:solidFill>
              </a:rPr>
              <a:t>if x and y: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zh-TW">
                <a:solidFill>
                  <a:srgbClr val="38761D"/>
                </a:solidFill>
              </a:rPr>
              <a:t>    bar()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zh-TW">
                <a:solidFill>
                  <a:srgbClr val="38761D"/>
                </a:solidFill>
              </a:rPr>
              <a:t>if not x: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zh-TW">
                <a:solidFill>
                  <a:srgbClr val="38761D"/>
                </a:solidFill>
              </a:rPr>
              <a:t>    bar()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zh-TW">
                <a:solidFill>
                  <a:srgbClr val="38761D"/>
                </a:solidFill>
              </a:rPr>
              <a:t>return foo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zh-TW">
                <a:solidFill>
                  <a:srgbClr val="38761D"/>
                </a:solidFill>
              </a:rPr>
              <a:t>for (x, y) in dict.items(): ...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zh-TW">
                <a:solidFill>
                  <a:srgbClr val="FFFFFF"/>
                </a:solidFill>
              </a:rPr>
              <a:t>No:  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zh-TW">
                <a:solidFill>
                  <a:srgbClr val="990000"/>
                </a:solidFill>
              </a:rPr>
              <a:t>if (x):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zh-TW">
                <a:solidFill>
                  <a:srgbClr val="990000"/>
                </a:solidFill>
              </a:rPr>
              <a:t>    bar()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zh-TW">
                <a:solidFill>
                  <a:srgbClr val="990000"/>
                </a:solidFill>
              </a:rPr>
              <a:t>if not(x):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zh-TW">
                <a:solidFill>
                  <a:srgbClr val="990000"/>
                </a:solidFill>
              </a:rPr>
              <a:t>    bar()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zh-TW">
                <a:solidFill>
                  <a:srgbClr val="990000"/>
                </a:solidFill>
              </a:rPr>
              <a:t>return (foo)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3600" lang="zh-TW">
                <a:solidFill>
                  <a:srgbClr val="FFFFFF"/>
                </a:solidFill>
              </a:rPr>
              <a:t>保守使用 ()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Indentation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zh-TW">
                <a:solidFill>
                  <a:srgbClr val="990000"/>
                </a:solidFill>
              </a:rPr>
              <a:t>
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3600" lang="zh-TW">
                <a:solidFill>
                  <a:srgbClr val="FFFFFF"/>
                </a:solidFill>
              </a:rPr>
              <a:t>使用4 space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3600" lang="zh-TW">
                <a:solidFill>
                  <a:srgbClr val="FFFFFF"/>
                </a:solidFill>
              </a:rPr>
              <a:t>no (tabs / mix tab / space / 2 space)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Blank Line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zh-TW">
                <a:solidFill>
                  <a:srgbClr val="990000"/>
                </a:solidFill>
              </a:rPr>
              <a:t>
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3600" lang="zh-TW">
                <a:solidFill>
                  <a:srgbClr val="FFFFFF"/>
                </a:solidFill>
              </a:rPr>
              <a:t>開頭空兩行，其餘空一行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3600" lang="zh-TW">
                <a:solidFill>
                  <a:srgbClr val="FFFFFF"/>
                </a:solidFill>
              </a:rPr>
              <a:t>其他不要亂空行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White space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zh-TW">
                <a:solidFill>
                  <a:srgbClr val="990000"/>
                </a:solidFill>
              </a:rPr>
              <a:t>
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3600" lang="zh-TW">
                <a:solidFill>
                  <a:srgbClr val="FFFFFF"/>
                </a:solidFill>
              </a:rPr>
              <a:t>使用pychecker 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Shebang Line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zh-TW">
                <a:solidFill>
                  <a:srgbClr val="990000"/>
                </a:solidFill>
              </a:rPr>
              <a:t>
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3600" lang="zh-TW">
                <a:solidFill>
                  <a:srgbClr val="FFFFFF"/>
                </a:solidFill>
              </a:rPr>
              <a:t>需要直接執行的.py 才用#!/usr/bin/python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Comments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zh-TW">
                <a:solidFill>
                  <a:srgbClr val="990000"/>
                </a:solidFill>
              </a:rPr>
              <a:t>
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3600" lang="zh-TW">
                <a:solidFill>
                  <a:srgbClr val="FFFFFF"/>
                </a:solidFill>
              </a:rPr>
              <a:t>1.註解多多益善，累積人品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3600" lang="zh-TW">
                <a:solidFill>
                  <a:srgbClr val="FFFFFF"/>
                </a:solidFill>
              </a:rPr>
              <a:t>2.reviewer可要求coder補註解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3600" lang="zh-TW"/>
              <a:t>Start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Classes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FFFFFF"/>
                </a:solidFill>
              </a:rPr>
              <a:t>Yes: 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38761D"/>
                </a:solidFill>
              </a:rPr>
              <a:t>class SampleClass(object):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38761D"/>
                </a:solidFill>
              </a:rPr>
              <a:t>    pass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38761D"/>
                </a:solidFill>
              </a:rPr>
              <a:t>class OuterClass(object):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38761D"/>
                </a:solidFill>
              </a:rPr>
              <a:t>    class InnerClass(object):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38761D"/>
                </a:solidFill>
              </a:rPr>
              <a:t>        pass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38761D"/>
                </a:solidFill>
              </a:rPr>
              <a:t> class ChildClass(ParentClass):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38761D"/>
                </a:solidFill>
              </a:rPr>
              <a:t>     """Explicitly inherits from another class already."""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FFFFFF"/>
                </a:solidFill>
              </a:rPr>
              <a:t>No: 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990000"/>
                </a:solidFill>
              </a:rPr>
              <a:t>class SampleClass:</a:t>
            </a:r>
          </a:p>
          <a:p>
            <a:pPr rtl="0" lvl="0" indent="27940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990000"/>
                </a:solidFill>
              </a:rPr>
              <a:t>       pass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990000"/>
                </a:solidFill>
              </a:rPr>
              <a:t>class OuterClass: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990000"/>
                </a:solidFill>
              </a:rPr>
              <a:t>    class InnerClass: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zh-TW">
                <a:solidFill>
                  <a:srgbClr val="990000"/>
                </a:solidFill>
              </a:rPr>
              <a:t>        pass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/>
              <a:t>繼承使用object別偷懶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Strings 1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Yes: 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x = a + b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x = '%s %s! % (imperative, expletive)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x = 'name: %s; score: %d' % (name, n)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No: 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990000"/>
                </a:solidFill>
              </a:rPr>
              <a:t>x = '%s %s' % (a, b) # use + in this case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990000"/>
                </a:solidFill>
              </a:rPr>
              <a:t>x = imperative + ',' + expletive + '!'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990000"/>
                </a:solidFill>
              </a:rPr>
              <a:t>x = name: ' + name + ': score:' + str(n)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/>
              <a:t>優先使用%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Strings 2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Yes: 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items = ['&lt;table&gt;']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for last_name, first_name in employee_list: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    items.append('&lt;tr&gt;&lt;td&gt;%s, %s&lt;/td&gt;&lt;/tr&gt;' % (last_name, first_name)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items.append('&lt;table&gt;')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 employee_table = ".join(items)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No: 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990000"/>
                </a:solidFill>
              </a:rPr>
              <a:t>employee_table = '&lt;table&gt;'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990000"/>
                </a:solidFill>
              </a:rPr>
              <a:t>for last_name, first_name in employee_list: 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990000"/>
                </a:solidFill>
              </a:rPr>
              <a:t>    employee_table += '&lt;tr&gt;&lt;td&gt;%s, %s&lt;/td&gt;&lt;/tr&gt;' % (last_name, first_name)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990000"/>
                </a:solidFill>
              </a:rPr>
              <a:t>employee_table += '&lt;/table&gt;'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/>
              <a:t>在loop裡不要用+ +=處理string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Strings 3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Yes: 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print("This is much nicer.\n"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         "Do it  this way.\n")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No: 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990000"/>
                </a:solidFill>
              </a:rPr>
              <a:t>print '''This is pretty ugly.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990000"/>
                </a:solidFill>
              </a:rPr>
              <a:t>Don't do this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990000"/>
                </a:solidFill>
              </a:rPr>
              <a:t>'''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/>
              <a:t>使用’’’別太醜，寧願不用，對齊就有美感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Files and Sockets 1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
</a:t>
            </a:r>
            <a:r>
              <a:rPr sz="2400" lang="zh-TW"/>
              <a:t>resource使用完就關掉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>
                <a:solidFill>
                  <a:srgbClr val="38761D"/>
                </a:solidFill>
              </a:rPr>
              <a:t>with open("hello.txt") as hello_file: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>
                <a:solidFill>
                  <a:srgbClr val="38761D"/>
                </a:solidFill>
              </a:rPr>
              <a:t>    for line in hello_file: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>
                <a:solidFill>
                  <a:srgbClr val="38761D"/>
                </a:solidFill>
              </a:rPr>
              <a:t>        print line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/>
              <a:t>使用with 處理file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Files and Sockets 2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
</a:t>
            </a:r>
            <a:r>
              <a:rPr sz="2400" lang="zh-TW">
                <a:solidFill>
                  <a:srgbClr val="38761D"/>
                </a:solidFill>
              </a:rPr>
              <a:t>import contextlib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>
                <a:solidFill>
                  <a:srgbClr val="38761D"/>
                </a:solidFill>
              </a:rPr>
              <a:t>with contextlib.closing(urlopen("http://www.python.org/")) as front_page: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>
                <a:solidFill>
                  <a:srgbClr val="38761D"/>
                </a:solidFill>
              </a:rPr>
              <a:t>    for line in front_page: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>
                <a:solidFill>
                  <a:srgbClr val="38761D"/>
                </a:solidFill>
              </a:rPr>
              <a:t>        print line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/>
              <a:t>非file使用.closing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TODO Comments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
</a:t>
            </a:r>
            <a:r>
              <a:rPr sz="2400" lang="zh-TW">
                <a:solidFill>
                  <a:srgbClr val="38761D"/>
                </a:solidFill>
              </a:rPr>
              <a:t>#TODO(kl@gmail.com): Use a "*" here for string repetition.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>
                <a:solidFill>
                  <a:srgbClr val="38761D"/>
                </a:solidFill>
              </a:rPr>
              <a:t>#TODO(Zeke) Change this use relations.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/>
              <a:t>使用TODO寫TODO的時候要屬名，是自己也可以是別人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Imports formatting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
</a:t>
            </a:r>
            <a:r>
              <a:rPr sz="1800" lang="zh-TW">
                <a:solidFill>
                  <a:srgbClr val="38761D"/>
                </a:solidFill>
              </a:rPr>
              <a:t>import os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zh-TW">
                <a:solidFill>
                  <a:srgbClr val="38761D"/>
                </a:solidFill>
              </a:rPr>
              <a:t>import sys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zh-TW">
                <a:solidFill>
                  <a:srgbClr val="990000"/>
                </a:solidFill>
              </a:rPr>
              <a:t>import os, sys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zh-TW">
                <a:solidFill>
                  <a:srgbClr val="38761D"/>
                </a:solidFill>
              </a:rPr>
              <a:t>import foo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zh-TW">
                <a:solidFill>
                  <a:srgbClr val="38761D"/>
                </a:solidFill>
              </a:rPr>
              <a:t>from foo import bar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zh-TW">
                <a:solidFill>
                  <a:srgbClr val="38761D"/>
                </a:solidFill>
              </a:rPr>
              <a:t>from foo.bar import baz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zh-TW">
                <a:solidFill>
                  <a:srgbClr val="38761D"/>
                </a:solidFill>
              </a:rPr>
              <a:t>from foo.bar import Quux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zh-TW">
                <a:solidFill>
                  <a:srgbClr val="38761D"/>
                </a:solidFill>
              </a:rPr>
              <a:t>from Foob import ar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/>
              <a:t>明確指出從哪裡import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
</a:t>
            </a:r>
            <a:r>
              <a:rPr sz="1800" lang="zh-TW">
                <a:solidFill>
                  <a:srgbClr val="38761D"/>
                </a:solidFill>
              </a:rPr>
              <a:t>if foo: bar(foo)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zh-TW">
                <a:solidFill>
                  <a:srgbClr val="990000"/>
                </a:solidFill>
              </a:rPr>
              <a:t>if foo: bar(foo)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zh-TW">
                <a:solidFill>
                  <a:srgbClr val="990000"/>
                </a:solidFill>
              </a:rPr>
              <a:t>else: baz(foo)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zh-TW">
                <a:solidFill>
                  <a:srgbClr val="990000"/>
                </a:solidFill>
              </a:rPr>
              <a:t>try: 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zh-TW">
                <a:solidFill>
                  <a:srgbClr val="990000"/>
                </a:solidFill>
              </a:rPr>
              <a:t>bar(foo)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zh-TW">
                <a:solidFill>
                  <a:srgbClr val="990000"/>
                </a:solidFill>
              </a:rPr>
              <a:t>except ValueError: baz(foo)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zh-TW">
                <a:solidFill>
                  <a:srgbClr val="990000"/>
                </a:solidFill>
              </a:rPr>
              <a:t>try: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zh-TW">
                <a:solidFill>
                  <a:srgbClr val="990000"/>
                </a:solidFill>
              </a:rPr>
              <a:t>bar(foo)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zh-TW">
                <a:solidFill>
                  <a:srgbClr val="990000"/>
                </a:solidFill>
              </a:rPr>
              <a:t>expect ValueError: baz(foo)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/>
              <a:t>一行只能用在很簡單的if上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Access Control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/>
              <a:t>分清楚Public Private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TW"/>
              <a:t>pychecker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/>
              <a:t>在Git Sever 上加一個hook 去tigger pychecker.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/>
              <a:t>commit 時若沒辦法過pychecker 就沒辦法commit 成功.</a:t>
            </a:r>
          </a:p>
          <a:p>
            <a:pPr rtl="0" lvl="0">
              <a:buNone/>
            </a:pPr>
            <a:r>
              <a:rPr lang="zh-TW"/>
              <a:t>已確保進git server的code都是pass pychecker</a:t>
            </a:r>
          </a:p>
          <a:p>
            <a:r>
              <a:t/>
            </a:r>
          </a:p>
          <a:p>
            <a:pPr rtl="0" lvl="0">
              <a:buNone/>
            </a:pPr>
            <a:r>
              <a:rPr lang="zh-TW"/>
              <a:t>+ pep8 (check)</a:t>
            </a:r>
          </a:p>
          <a:p>
            <a:pPr>
              <a:buNone/>
            </a:pPr>
            <a:r>
              <a:rPr lang="zh-TW"/>
              <a:t>+ pyflakes (static check)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Naming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zh-TW">
                <a:solidFill>
                  <a:srgbClr val="38761D"/>
                </a:solidFill>
              </a:rPr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graphicFrame>
        <p:nvGraphicFramePr>
          <p:cNvPr id="261" name="Shape 261"/>
          <p:cNvGraphicFramePr/>
          <p:nvPr/>
        </p:nvGraphicFramePr>
        <p:xfrm>
          <a:off y="1600200" x="457200"/>
          <a:ext cy="3000000" cx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{CCDCF201-FF21-473A-8590-582242C64129}</a:tableStyleId>
              </a:tblPr>
              <a:tblGrid>
                <a:gridCol w="1642900"/>
                <a:gridCol w="1438600"/>
                <a:gridCol w="4639225"/>
              </a:tblGrid>
              <a:tr h="5787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431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/>
                        <a:t>Type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/>
                        <a:t>Public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/>
                        <a:t>Internal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00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/>
                        <a:t>Packages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>
                          <a:solidFill>
                            <a:srgbClr val="006600"/>
                          </a:solidFill>
                        </a:rPr>
                        <a:t>lower_with_under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431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/>
                        <a:t>Modules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>
                          <a:solidFill>
                            <a:srgbClr val="006600"/>
                          </a:solidFill>
                        </a:rPr>
                        <a:t>lower_with_under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>
                          <a:solidFill>
                            <a:srgbClr val="006600"/>
                          </a:solidFill>
                        </a:rPr>
                        <a:t>_lower_with_under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431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/>
                        <a:t>Classes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>
                          <a:solidFill>
                            <a:srgbClr val="006600"/>
                          </a:solidFill>
                        </a:rPr>
                        <a:t>CapWords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>
                          <a:solidFill>
                            <a:srgbClr val="006600"/>
                          </a:solidFill>
                        </a:rPr>
                        <a:t>_CapWords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00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/>
                        <a:t>Exceptions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>
                          <a:solidFill>
                            <a:srgbClr val="006600"/>
                          </a:solidFill>
                        </a:rPr>
                        <a:t>CapWords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156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/>
                        <a:t>Functions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>
                          <a:solidFill>
                            <a:srgbClr val="006600"/>
                          </a:solidFill>
                        </a:rPr>
                        <a:t>lower_with_under()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>
                          <a:solidFill>
                            <a:srgbClr val="006600"/>
                          </a:solidFill>
                        </a:rPr>
                        <a:t>_lower_with_under()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156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/>
                        <a:t>Global/Class Constants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>
                          <a:solidFill>
                            <a:srgbClr val="006600"/>
                          </a:solidFill>
                        </a:rPr>
                        <a:t>CAPS_WITH_UNDER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>
                          <a:solidFill>
                            <a:srgbClr val="006600"/>
                          </a:solidFill>
                        </a:rPr>
                        <a:t>_CAPS_WITH_UNDER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156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/>
                        <a:t>Global/Class Variables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>
                          <a:solidFill>
                            <a:srgbClr val="006600"/>
                          </a:solidFill>
                        </a:rPr>
                        <a:t>lower_with_under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>
                          <a:solidFill>
                            <a:srgbClr val="006600"/>
                          </a:solidFill>
                        </a:rPr>
                        <a:t>_lower_with_under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431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/>
                        <a:t>Instance Variables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>
                          <a:solidFill>
                            <a:srgbClr val="006600"/>
                          </a:solidFill>
                        </a:rPr>
                        <a:t>lower_with_under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>
                          <a:solidFill>
                            <a:srgbClr val="006600"/>
                          </a:solidFill>
                        </a:rPr>
                        <a:t>_lower_with_under (protected) or __lower_with_under (private)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156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/>
                        <a:t>Method Names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>
                          <a:solidFill>
                            <a:srgbClr val="006600"/>
                          </a:solidFill>
                        </a:rPr>
                        <a:t>lower_with_under()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>
                          <a:solidFill>
                            <a:srgbClr val="006600"/>
                          </a:solidFill>
                        </a:rPr>
                        <a:t>_lower_with_under() (protected) or __lower_with_under() (private)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156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/>
                        <a:t>Function/Method Parameters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>
                          <a:solidFill>
                            <a:srgbClr val="006600"/>
                          </a:solidFill>
                        </a:rPr>
                        <a:t>lower_with_under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7176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zh-TW"/>
                        <a:t>Local Variables</a:t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zh-TW">
                          <a:solidFill>
                            <a:srgbClr val="006600"/>
                          </a:solidFill>
                        </a:rPr>
                        <a:t>lower_with_under</a:t>
                      </a:r>
                    </a:p>
                    <a:p>
                      <a:r>
                        <a:t/>
                      </a:r>
                    </a:p>
                    <a:p>
                      <a:r>
                        <a:t/>
                      </a:r>
                    </a:p>
                  </a:txBody>
                  <a:tcPr marR="114300" marB="19050" marT="19050" marL="1143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Main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>
                <a:solidFill>
                  <a:srgbClr val="38761D"/>
                </a:solidFill>
              </a:rPr>
              <a:t>def main():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>
                <a:solidFill>
                  <a:srgbClr val="38761D"/>
                </a:solidFill>
              </a:rPr>
              <a:t>   .....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>
                <a:solidFill>
                  <a:srgbClr val="38761D"/>
                </a:solidFill>
              </a:rPr>
              <a:t>if __name__ == '__main__':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>
                <a:solidFill>
                  <a:srgbClr val="38761D"/>
                </a:solidFill>
              </a:rPr>
              <a:t>    main()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Parting Words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TW">
                <a:solidFill>
                  <a:srgbClr val="38761D"/>
                </a:solidFill>
              </a:rPr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/>
              <a:t>最後重點是為了要一致，好溝通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zh-TW">
                <a:solidFill>
                  <a:srgbClr val="000000"/>
                </a:solidFill>
              </a:rPr>
              <a:t>yj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TW"/>
              <a:t>End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imports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
</a:t>
            </a:r>
            <a:r>
              <a:rPr b="1" sz="1800" lang="zh-TW">
                <a:solidFill>
                  <a:srgbClr val="FFFFFF"/>
                </a:solidFill>
              </a:rPr>
              <a:t>use:</a:t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import x</a:t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from x import y </a:t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from x import y as z</a:t>
            </a:r>
          </a:p>
          <a:p>
            <a:r>
              <a:t/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do not use:</a:t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990000"/>
                </a:solidFill>
              </a:rPr>
              <a:t>from x import *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3600" lang="zh-TW">
                <a:solidFill>
                  <a:srgbClr val="FFFFFF"/>
                </a:solidFill>
              </a:rPr>
              <a:t>import 不要用*號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Package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
</a:t>
            </a:r>
            <a:r>
              <a:rPr b="1" sz="1800" lang="zh-TW">
                <a:solidFill>
                  <a:srgbClr val="FFFFFF"/>
                </a:solidFill>
              </a:rPr>
              <a:t>use:</a:t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from sound.effects import echo</a:t>
            </a:r>
          </a:p>
          <a:p>
            <a:r>
              <a:t/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do not use:</a:t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990000"/>
                </a:solidFill>
              </a:rPr>
              <a:t>import sound.effects.echo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3600" lang="zh-TW">
                <a:solidFill>
                  <a:srgbClr val="FFFFFF"/>
                </a:solidFill>
              </a:rPr>
              <a:t>不要點點點到天邊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Exceptions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
</a:t>
            </a:r>
            <a:r>
              <a:rPr b="1" sz="1800" lang="zh-TW">
                <a:solidFill>
                  <a:srgbClr val="FFFFFF"/>
                </a:solidFill>
              </a:rPr>
              <a:t>use:</a:t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rasie MyException('Error message')</a:t>
            </a:r>
          </a:p>
          <a:p>
            <a:r>
              <a:t/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try:</a:t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	 raise Error</a:t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except Error as error:</a:t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38761D"/>
                </a:solidFill>
              </a:rPr>
              <a:t>    pass</a:t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do not use:</a:t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990000"/>
                </a:solidFill>
              </a:rPr>
              <a:t>raise MyException, 'Error message'</a:t>
            </a:r>
          </a:p>
          <a:p>
            <a:r>
              <a:t/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990000"/>
                </a:solidFill>
              </a:rPr>
              <a:t>except:</a:t>
            </a:r>
          </a:p>
          <a:p>
            <a:r>
              <a:t/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2400" lang="zh-TW">
                <a:solidFill>
                  <a:srgbClr val="FFFFFF"/>
                </a:solidFill>
              </a:rPr>
              <a:t>不要懶惰開個string就丟，或是except:全部都吃走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Global variables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2400" lang="zh-TW">
                <a:solidFill>
                  <a:srgbClr val="FFFFFF"/>
                </a:solidFill>
              </a:rPr>
              <a:t>全域變數能別用就別用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FFFFFF"/>
                </a:solidFill>
              </a:rPr>
              <a:t>Nested/Local/Inner Classes and Functions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zh-TW">
                <a:solidFill>
                  <a:srgbClr val="FFFFFF"/>
                </a:solidFill>
              </a:rPr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 indent="254000">
              <a:lnSpc>
                <a:spcPct val="115000"/>
              </a:lnSpc>
              <a:spcBef>
                <a:spcPts val="0"/>
              </a:spcBef>
              <a:buNone/>
            </a:pPr>
            <a:r>
              <a:rPr b="1" sz="2400" lang="zh-TW">
                <a:solidFill>
                  <a:srgbClr val="FFFFFF"/>
                </a:solidFill>
              </a:rPr>
              <a:t>Nested/Local/Inner Classes and Functions 不錯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