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76" r:id="rId2"/>
    <p:sldId id="570" r:id="rId3"/>
    <p:sldId id="398" r:id="rId4"/>
    <p:sldId id="563" r:id="rId5"/>
    <p:sldId id="543" r:id="rId6"/>
    <p:sldId id="560" r:id="rId7"/>
    <p:sldId id="544" r:id="rId8"/>
    <p:sldId id="550" r:id="rId9"/>
    <p:sldId id="433" r:id="rId10"/>
    <p:sldId id="561" r:id="rId11"/>
    <p:sldId id="531" r:id="rId12"/>
    <p:sldId id="411" r:id="rId13"/>
    <p:sldId id="545" r:id="rId14"/>
    <p:sldId id="562" r:id="rId15"/>
    <p:sldId id="503" r:id="rId16"/>
    <p:sldId id="565" r:id="rId17"/>
    <p:sldId id="566" r:id="rId18"/>
    <p:sldId id="568" r:id="rId19"/>
    <p:sldId id="541" r:id="rId20"/>
    <p:sldId id="404" r:id="rId21"/>
    <p:sldId id="500" r:id="rId22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40B2AAA-2BA7-4EE9-95C4-17705C5483E4}">
          <p14:sldIdLst>
            <p14:sldId id="276"/>
            <p14:sldId id="570"/>
            <p14:sldId id="398"/>
            <p14:sldId id="563"/>
            <p14:sldId id="543"/>
            <p14:sldId id="560"/>
            <p14:sldId id="544"/>
            <p14:sldId id="550"/>
            <p14:sldId id="433"/>
            <p14:sldId id="561"/>
            <p14:sldId id="531"/>
            <p14:sldId id="411"/>
            <p14:sldId id="545"/>
            <p14:sldId id="562"/>
            <p14:sldId id="503"/>
            <p14:sldId id="565"/>
            <p14:sldId id="566"/>
            <p14:sldId id="568"/>
            <p14:sldId id="541"/>
            <p14:sldId id="404"/>
            <p14:sldId id="5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3366FF"/>
    <a:srgbClr val="00FFFF"/>
    <a:srgbClr val="CC0000"/>
    <a:srgbClr val="CCFFFF"/>
    <a:srgbClr val="99FFCC"/>
    <a:srgbClr val="CCFFCC"/>
    <a:srgbClr val="00FF00"/>
    <a:srgbClr val="66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3" autoAdjust="0"/>
    <p:restoredTop sz="94133" autoAdjust="0"/>
  </p:normalViewPr>
  <p:slideViewPr>
    <p:cSldViewPr snapToGrid="0">
      <p:cViewPr>
        <p:scale>
          <a:sx n="90" d="100"/>
          <a:sy n="90" d="100"/>
        </p:scale>
        <p:origin x="-114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222" y="-8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5" tIns="45728" rIns="91455" bIns="45728" numCol="1" anchor="t" anchorCtr="0" compatLnSpc="1">
            <a:prstTxWarp prst="textNoShape">
              <a:avLst/>
            </a:prstTxWarp>
          </a:bodyPr>
          <a:lstStyle>
            <a:lvl1pPr defTabSz="91588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5" tIns="45728" rIns="91455" bIns="45728" numCol="1" anchor="t" anchorCtr="0" compatLnSpc="1">
            <a:prstTxWarp prst="textNoShape">
              <a:avLst/>
            </a:prstTxWarp>
          </a:bodyPr>
          <a:lstStyle>
            <a:lvl1pPr algn="r" defTabSz="91588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5" tIns="45728" rIns="91455" bIns="45728" numCol="1" anchor="b" anchorCtr="0" compatLnSpc="1">
            <a:prstTxWarp prst="textNoShape">
              <a:avLst/>
            </a:prstTxWarp>
          </a:bodyPr>
          <a:lstStyle>
            <a:lvl1pPr defTabSz="91588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5" tIns="45728" rIns="91455" bIns="45728" numCol="1" anchor="b" anchorCtr="0" compatLnSpc="1">
            <a:prstTxWarp prst="textNoShape">
              <a:avLst/>
            </a:prstTxWarp>
          </a:bodyPr>
          <a:lstStyle>
            <a:lvl1pPr algn="r" defTabSz="91588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5433ED93-8AE1-4E7F-B4CF-858A3272D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726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5" tIns="45728" rIns="91455" bIns="45728" numCol="1" anchor="t" anchorCtr="0" compatLnSpc="1">
            <a:prstTxWarp prst="textNoShape">
              <a:avLst/>
            </a:prstTxWarp>
          </a:bodyPr>
          <a:lstStyle>
            <a:lvl1pPr defTabSz="915889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5" tIns="45728" rIns="91455" bIns="45728" numCol="1" anchor="t" anchorCtr="0" compatLnSpc="1">
            <a:prstTxWarp prst="textNoShape">
              <a:avLst/>
            </a:prstTxWarp>
          </a:bodyPr>
          <a:lstStyle>
            <a:lvl1pPr algn="r" defTabSz="915889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58E09442-1623-45BE-9B4E-437794F57DDC}" type="datetimeFigureOut">
              <a:rPr lang="zh-TW" altLang="en-US"/>
              <a:pPr>
                <a:defRPr/>
              </a:pPr>
              <a:t>2013/5/25</a:t>
            </a:fld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9" y="4722813"/>
            <a:ext cx="5445125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5" tIns="45728" rIns="91455" bIns="457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5" tIns="45728" rIns="91455" bIns="45728" numCol="1" anchor="b" anchorCtr="0" compatLnSpc="1">
            <a:prstTxWarp prst="textNoShape">
              <a:avLst/>
            </a:prstTxWarp>
          </a:bodyPr>
          <a:lstStyle>
            <a:lvl1pPr defTabSz="915889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5" tIns="45728" rIns="91455" bIns="45728" numCol="1" anchor="b" anchorCtr="0" compatLnSpc="1">
            <a:prstTxWarp prst="textNoShape">
              <a:avLst/>
            </a:prstTxWarp>
          </a:bodyPr>
          <a:lstStyle>
            <a:lvl1pPr algn="r" defTabSz="915889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01E2850C-79E4-45AF-BFC0-A41D0D7998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433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E2850C-79E4-45AF-BFC0-A41D0D7998B2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36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E2850C-79E4-45AF-BFC0-A41D0D7998B2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372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618288"/>
            <a:ext cx="9144000" cy="239712"/>
          </a:xfrm>
          <a:prstGeom prst="rect">
            <a:avLst/>
          </a:prstGeom>
          <a:solidFill>
            <a:srgbClr val="009FE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1800">
              <a:ea typeface="新細明體" pitchFamily="18" charset="-120"/>
            </a:endParaRPr>
          </a:p>
        </p:txBody>
      </p:sp>
      <p:pic>
        <p:nvPicPr>
          <p:cNvPr id="5" name="Picture 28" descr="itri_CEL_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25" y="354013"/>
            <a:ext cx="265271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0" y="6646863"/>
            <a:ext cx="2279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900" dirty="0">
                <a:solidFill>
                  <a:schemeClr val="bg1"/>
                </a:solidFill>
                <a:ea typeface="新細明體" pitchFamily="18" charset="-120"/>
              </a:rPr>
              <a:t>Copyright </a:t>
            </a:r>
            <a:r>
              <a:rPr lang="en-US" altLang="zh-TW" sz="900" dirty="0" smtClean="0">
                <a:solidFill>
                  <a:schemeClr val="bg1"/>
                </a:solidFill>
                <a:ea typeface="新細明體" pitchFamily="18" charset="-120"/>
              </a:rPr>
              <a:t>2013 </a:t>
            </a:r>
            <a:r>
              <a:rPr lang="en-US" altLang="zh-TW" sz="900" dirty="0">
                <a:solidFill>
                  <a:schemeClr val="bg1"/>
                </a:solidFill>
                <a:ea typeface="新細明體" pitchFamily="18" charset="-120"/>
              </a:rPr>
              <a:t>ITRI </a:t>
            </a:r>
            <a:r>
              <a:rPr lang="zh-TW" altLang="en-US" sz="900" dirty="0">
                <a:solidFill>
                  <a:schemeClr val="bg1"/>
                </a:solidFill>
                <a:ea typeface="新細明體" pitchFamily="18" charset="-120"/>
              </a:rPr>
              <a:t>工業技術研究院</a:t>
            </a:r>
          </a:p>
        </p:txBody>
      </p:sp>
      <p:sp>
        <p:nvSpPr>
          <p:cNvPr id="3074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719138" y="2338388"/>
            <a:ext cx="7772400" cy="76517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0742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719138" y="3598863"/>
            <a:ext cx="7013575" cy="914400"/>
          </a:xfrm>
        </p:spPr>
        <p:txBody>
          <a:bodyPr anchor="ctr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719138" y="5037138"/>
            <a:ext cx="2133600" cy="476250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</a:lstStyle>
          <a:p>
            <a:pPr>
              <a:defRPr/>
            </a:pPr>
            <a:fld id="{4F1953BC-1461-44D8-B6A9-229D97D7593B}" type="datetime1">
              <a:rPr lang="zh-TW" altLang="en-US"/>
              <a:pPr>
                <a:defRPr/>
              </a:pPr>
              <a:t>2013/5/25</a:t>
            </a:fld>
            <a:endParaRPr lang="en-US" altLang="zh-TW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3250" y="6381750"/>
            <a:ext cx="2895600" cy="476250"/>
          </a:xfrm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66000" y="6245225"/>
            <a:ext cx="827088" cy="612775"/>
          </a:xfrm>
        </p:spPr>
        <p:txBody>
          <a:bodyPr anchor="t"/>
          <a:lstStyle>
            <a:lvl1pPr fontAlgn="base">
              <a:defRPr/>
            </a:lvl1pPr>
          </a:lstStyle>
          <a:p>
            <a:pPr>
              <a:defRPr/>
            </a:pPr>
            <a:fld id="{97CEADCC-806D-48D8-839C-CBB81A8DD8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7DADE-427A-4916-9BA6-B6CE804B0E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9413" y="0"/>
            <a:ext cx="2092325" cy="6197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0850" y="0"/>
            <a:ext cx="6126163" cy="6197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A6D91-2B83-4240-BCA9-473470D012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8025" y="6584950"/>
            <a:ext cx="2338388" cy="203200"/>
          </a:xfrm>
        </p:spPr>
        <p:txBody>
          <a:bodyPr/>
          <a:lstStyle>
            <a:lvl1pPr>
              <a:defRPr sz="10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/>
              <a:t>Copyright 2013 ITRI </a:t>
            </a:r>
            <a:r>
              <a:rPr lang="zh-TW" altLang="en-US" dirty="0" smtClean="0"/>
              <a:t>工業技術研究院</a:t>
            </a:r>
            <a:endParaRPr lang="zh-TW" altLang="en-US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8F4A-2312-4B0E-9644-36EAF37C3A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18DB8-A4DB-496E-BD4E-9C6616848C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39863"/>
            <a:ext cx="4105275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4875" y="1439863"/>
            <a:ext cx="4106863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BA28-8B63-431E-B0FD-FECF0C7FA1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565AC-9777-41AA-A047-A78D5F47AA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4FB80-77D0-4CC8-A27E-9FB17A425A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A6804-363C-478E-8FEA-34373965BB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937CF-3DE3-44B3-9B4E-AA0F95C4B0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410F5-BBBF-4BC9-9723-4DE3F20D2B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0" y="6618288"/>
            <a:ext cx="9144000" cy="239712"/>
          </a:xfrm>
          <a:prstGeom prst="rect">
            <a:avLst/>
          </a:prstGeom>
          <a:solidFill>
            <a:srgbClr val="009FE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1800">
              <a:ea typeface="新細明體" pitchFamily="18" charset="-120"/>
            </a:endParaRP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00025"/>
            <a:ext cx="8369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9863"/>
            <a:ext cx="8364538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9742" name="Rectangle 4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5"/>
            <a:ext cx="6096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5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ctr">
              <a:defRPr sz="12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A706A76-31A4-406B-8F9B-62FC8514D0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0" y="6646863"/>
            <a:ext cx="2279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900" dirty="0">
                <a:solidFill>
                  <a:schemeClr val="bg1"/>
                </a:solidFill>
                <a:ea typeface="微軟正黑體" pitchFamily="34" charset="-120"/>
              </a:rPr>
              <a:t>Copyright </a:t>
            </a:r>
            <a:r>
              <a:rPr lang="en-US" altLang="zh-TW" sz="900" dirty="0" smtClean="0">
                <a:solidFill>
                  <a:schemeClr val="bg1"/>
                </a:solidFill>
                <a:ea typeface="微軟正黑體" pitchFamily="34" charset="-120"/>
              </a:rPr>
              <a:t>2013 </a:t>
            </a:r>
            <a:r>
              <a:rPr lang="en-US" altLang="zh-TW" sz="900" dirty="0">
                <a:solidFill>
                  <a:schemeClr val="bg1"/>
                </a:solidFill>
                <a:ea typeface="微軟正黑體" pitchFamily="34" charset="-120"/>
              </a:rPr>
              <a:t>ITRI </a:t>
            </a:r>
            <a:r>
              <a:rPr lang="zh-TW" altLang="en-US" sz="900" dirty="0">
                <a:solidFill>
                  <a:schemeClr val="bg1"/>
                </a:solidFill>
                <a:ea typeface="微軟正黑體" pitchFamily="34" charset="-120"/>
              </a:rPr>
              <a:t>工業技術研究院</a:t>
            </a:r>
          </a:p>
        </p:txBody>
      </p:sp>
      <p:pic>
        <p:nvPicPr>
          <p:cNvPr id="1033" name="Picture 49" descr="itri_CEL_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842250" y="6278563"/>
            <a:ext cx="12541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9145588" y="6202363"/>
            <a:ext cx="8667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1800">
              <a:ea typeface="新細明體" pitchFamily="18" charset="-120"/>
            </a:endParaRPr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 rot="5400000">
            <a:off x="7496175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1800">
              <a:ea typeface="新細明體" pitchFamily="18" charset="-120"/>
            </a:endParaRP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0" y="72009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2400">
                <a:ea typeface="微軟正黑體" pitchFamily="34" charset="-120"/>
              </a:rPr>
              <a:t>建議字型：中文微軟正黑體，英文</a:t>
            </a:r>
            <a:r>
              <a:rPr lang="en-US" altLang="zh-TW" sz="2400">
                <a:ea typeface="微軟正黑體" pitchFamily="34" charset="-120"/>
              </a:rPr>
              <a:t>Arial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eknibilel/OpenStack-Grizzly-Install-Guide/blob/master/OpenStack_Grizzly_Install_Guide.r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stack.org/wiki/CinderSupportMatri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penstack.org/developer/cinder/" TargetMode="External"/><Relationship Id="rId3" Type="http://schemas.openxmlformats.org/officeDocument/2006/relationships/hyperlink" Target="http://docs.openstack.org/trunk/openstack-compute/admin/content/" TargetMode="External"/><Relationship Id="rId7" Type="http://schemas.openxmlformats.org/officeDocument/2006/relationships/hyperlink" Target="http://docs.openstack.org/trunk/openstack-block-storage/admin/content/" TargetMode="External"/><Relationship Id="rId2" Type="http://schemas.openxmlformats.org/officeDocument/2006/relationships/hyperlink" Target="https://wiki.openstack.org/wiki/Cin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unchpad.net/cinder" TargetMode="External"/><Relationship Id="rId5" Type="http://schemas.openxmlformats.org/officeDocument/2006/relationships/hyperlink" Target="https://launchpad.net/nova" TargetMode="External"/><Relationship Id="rId4" Type="http://schemas.openxmlformats.org/officeDocument/2006/relationships/hyperlink" Target="https://launchpad.net/openstac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ack.org/wiki/CinderMeetin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>
            <a:spLocks noChangeArrowheads="1"/>
          </p:cNvSpPr>
          <p:nvPr/>
        </p:nvSpPr>
        <p:spPr bwMode="auto">
          <a:xfrm>
            <a:off x="601663" y="2365375"/>
            <a:ext cx="7772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endParaRPr lang="en-US" altLang="zh-TW" sz="4600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495617" y="5748338"/>
            <a:ext cx="26130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ea typeface="微軟正黑體" pitchFamily="34" charset="-120"/>
              </a:rPr>
              <a:t>2013/5/25</a:t>
            </a:r>
            <a:endParaRPr lang="en-US" altLang="zh-TW" dirty="0">
              <a:ea typeface="微軟正黑體" pitchFamily="34" charset="-120"/>
            </a:endParaRP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677863" y="2076450"/>
            <a:ext cx="7772400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zh-TW" sz="3600" b="1" dirty="0" err="1" smtClean="0"/>
              <a:t>OpenStack</a:t>
            </a:r>
            <a:r>
              <a:rPr lang="en-US" altLang="zh-TW" sz="3600" b="1" dirty="0" smtClean="0"/>
              <a:t> Cinder Tutorial</a:t>
            </a:r>
            <a:endParaRPr lang="en-US" altLang="zh-TW" sz="3600" dirty="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1190625" y="4615132"/>
            <a:ext cx="7772400" cy="140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80000"/>
              </a:lnSpc>
            </a:pPr>
            <a:r>
              <a:rPr lang="en-US" altLang="zh-TW" sz="2000" dirty="0" smtClean="0"/>
              <a:t>Chia-</a:t>
            </a:r>
            <a:r>
              <a:rPr lang="en-US" altLang="zh-TW" sz="2000" dirty="0" err="1" smtClean="0"/>
              <a:t>Feng</a:t>
            </a:r>
            <a:r>
              <a:rPr lang="en-US" altLang="zh-TW" sz="2000" dirty="0" smtClean="0"/>
              <a:t> Kang, K.K.(</a:t>
            </a:r>
            <a:r>
              <a:rPr lang="zh-TW" altLang="en-US" sz="2000" dirty="0" smtClean="0"/>
              <a:t>康佳峰</a:t>
            </a:r>
            <a:r>
              <a:rPr lang="en-US" altLang="zh-TW" sz="2000" dirty="0" smtClean="0"/>
              <a:t>)</a:t>
            </a:r>
          </a:p>
          <a:p>
            <a:pPr algn="r">
              <a:lnSpc>
                <a:spcPct val="80000"/>
              </a:lnSpc>
            </a:pPr>
            <a:endParaRPr lang="en-US" altLang="zh-TW" sz="2000" dirty="0"/>
          </a:p>
          <a:p>
            <a:pPr algn="r">
              <a:lnSpc>
                <a:spcPct val="80000"/>
              </a:lnSpc>
            </a:pPr>
            <a:r>
              <a:rPr lang="en-US" altLang="zh-TW" sz="2000" dirty="0" smtClean="0"/>
              <a:t>CCMA</a:t>
            </a:r>
            <a:r>
              <a:rPr lang="en-US" altLang="zh-TW" sz="2000" dirty="0"/>
              <a:t>/ </a:t>
            </a:r>
            <a:r>
              <a:rPr lang="en-US" altLang="zh-TW" sz="2000" dirty="0" smtClean="0"/>
              <a:t>ITRI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Cinder 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cinder-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Authenticates </a:t>
            </a:r>
            <a:r>
              <a:rPr lang="en-US" altLang="zh-TW" sz="2000" dirty="0"/>
              <a:t>and routes </a:t>
            </a:r>
            <a:r>
              <a:rPr lang="en-US" altLang="zh-TW" sz="2000" dirty="0" smtClean="0"/>
              <a:t>requests throughout the block storage </a:t>
            </a:r>
            <a:r>
              <a:rPr lang="en-US" altLang="zh-TW" sz="2000" dirty="0"/>
              <a:t>system</a:t>
            </a:r>
            <a:r>
              <a:rPr lang="en-US" altLang="zh-TW" sz="2000" dirty="0" smtClean="0"/>
              <a:t>.</a:t>
            </a:r>
            <a:endParaRPr lang="en-US" altLang="zh-TW" sz="2400" dirty="0" smtClean="0"/>
          </a:p>
          <a:p>
            <a:r>
              <a:rPr lang="en-US" altLang="zh-TW" dirty="0" smtClean="0"/>
              <a:t>cinder-scheduler</a:t>
            </a:r>
          </a:p>
          <a:p>
            <a:pPr lvl="1"/>
            <a:r>
              <a:rPr lang="en-US" altLang="zh-TW" sz="2000" dirty="0" smtClean="0"/>
              <a:t>Scheduling/routing volume create requests to the </a:t>
            </a:r>
            <a:r>
              <a:rPr lang="en-US" altLang="zh-TW" sz="2000" dirty="0"/>
              <a:t>appropriate volume service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en-US" altLang="zh-TW" dirty="0" smtClean="0"/>
              <a:t>cinder-volume</a:t>
            </a:r>
          </a:p>
          <a:p>
            <a:pPr lvl="1"/>
            <a:r>
              <a:rPr lang="en-US" altLang="zh-TW" sz="2000" dirty="0" smtClean="0"/>
              <a:t>Managing </a:t>
            </a:r>
            <a:r>
              <a:rPr lang="en-US" altLang="zh-TW" sz="2000" dirty="0"/>
              <a:t>b</a:t>
            </a:r>
            <a:r>
              <a:rPr lang="en-US" altLang="zh-TW" sz="2000" dirty="0" smtClean="0"/>
              <a:t>lock </a:t>
            </a:r>
            <a:r>
              <a:rPr lang="en-US" altLang="zh-TW" sz="2000" dirty="0"/>
              <a:t>s</a:t>
            </a:r>
            <a:r>
              <a:rPr lang="en-US" altLang="zh-TW" sz="2000" dirty="0" smtClean="0"/>
              <a:t>torage devices</a:t>
            </a:r>
            <a:r>
              <a:rPr lang="en-US" altLang="zh-TW" sz="2000" dirty="0"/>
              <a:t>, specifically the back-end devices themselves</a:t>
            </a:r>
            <a:r>
              <a:rPr lang="en-US" altLang="zh-TW" sz="2000" dirty="0" smtClean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40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圓角矩形 2"/>
          <p:cNvSpPr>
            <a:spLocks noChangeArrowheads="1"/>
          </p:cNvSpPr>
          <p:nvPr/>
        </p:nvSpPr>
        <p:spPr bwMode="auto">
          <a:xfrm>
            <a:off x="1365734" y="4044111"/>
            <a:ext cx="6424237" cy="2501543"/>
          </a:xfrm>
          <a:prstGeom prst="roundRect">
            <a:avLst>
              <a:gd name="adj" fmla="val 7556"/>
            </a:avLst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US" altLang="zh-TW" sz="1400" b="1" dirty="0" smtClean="0">
                <a:solidFill>
                  <a:schemeClr val="accent2"/>
                </a:solidFill>
              </a:rPr>
              <a:t>Volume Provider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 bwMode="auto">
          <a:xfrm flipH="1">
            <a:off x="4051224" y="4672222"/>
            <a:ext cx="1430737" cy="879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直線單箭頭接點 40"/>
          <p:cNvCxnSpPr>
            <a:stCxn id="52" idx="2"/>
          </p:cNvCxnSpPr>
          <p:nvPr/>
        </p:nvCxnSpPr>
        <p:spPr bwMode="auto">
          <a:xfrm flipH="1">
            <a:off x="3898824" y="4672222"/>
            <a:ext cx="1583138" cy="7275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直線單箭頭接點 38"/>
          <p:cNvCxnSpPr>
            <a:stCxn id="33" idx="3"/>
          </p:cNvCxnSpPr>
          <p:nvPr/>
        </p:nvCxnSpPr>
        <p:spPr bwMode="auto">
          <a:xfrm>
            <a:off x="4802817" y="5786331"/>
            <a:ext cx="595798" cy="175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5" name="流程圖: 磁碟 34"/>
          <p:cNvSpPr/>
          <p:nvPr/>
        </p:nvSpPr>
        <p:spPr bwMode="auto">
          <a:xfrm>
            <a:off x="5398615" y="5236584"/>
            <a:ext cx="1614791" cy="829766"/>
          </a:xfrm>
          <a:prstGeom prst="flowChartMagneticDisk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volume driver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 smtClean="0">
                <a:ea typeface="新細明體" pitchFamily="18" charset="-120"/>
              </a:rPr>
              <a:t>(</a:t>
            </a:r>
            <a:r>
              <a:rPr lang="en-US" altLang="zh-TW" sz="1200" b="1" dirty="0" err="1" smtClean="0">
                <a:ea typeface="新細明體" pitchFamily="18" charset="-120"/>
              </a:rPr>
              <a:t>iSCSI</a:t>
            </a:r>
            <a:r>
              <a:rPr lang="en-US" altLang="zh-TW" sz="1200" b="1" dirty="0" smtClean="0">
                <a:ea typeface="新細明體" pitchFamily="18" charset="-120"/>
              </a:rPr>
              <a:t>, etc.)</a:t>
            </a:r>
            <a:endParaRPr kumimoji="1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33" name="AutoShape 16"/>
          <p:cNvSpPr>
            <a:spLocks noChangeArrowheads="1"/>
          </p:cNvSpPr>
          <p:nvPr/>
        </p:nvSpPr>
        <p:spPr bwMode="auto">
          <a:xfrm>
            <a:off x="3299628" y="5552194"/>
            <a:ext cx="1503189" cy="46827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b="1" dirty="0" smtClean="0"/>
              <a:t>cinder-volume</a:t>
            </a:r>
            <a:endParaRPr lang="en-US" altLang="zh-TW" sz="1200" b="1" dirty="0"/>
          </a:p>
        </p:txBody>
      </p:sp>
      <p:sp>
        <p:nvSpPr>
          <p:cNvPr id="34" name="流程圖: 磁碟 33"/>
          <p:cNvSpPr/>
          <p:nvPr/>
        </p:nvSpPr>
        <p:spPr bwMode="auto">
          <a:xfrm>
            <a:off x="5246215" y="5084184"/>
            <a:ext cx="1614791" cy="829766"/>
          </a:xfrm>
          <a:prstGeom prst="flowChartMagneticDisk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volume driver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 smtClean="0">
                <a:ea typeface="新細明體" pitchFamily="18" charset="-120"/>
              </a:rPr>
              <a:t>(</a:t>
            </a:r>
            <a:r>
              <a:rPr lang="en-US" altLang="zh-TW" sz="1200" b="1" dirty="0" err="1" smtClean="0">
                <a:ea typeface="新細明體" pitchFamily="18" charset="-120"/>
              </a:rPr>
              <a:t>iSCSI</a:t>
            </a:r>
            <a:r>
              <a:rPr lang="en-US" altLang="zh-TW" sz="1200" b="1" dirty="0" smtClean="0">
                <a:ea typeface="新細明體" pitchFamily="18" charset="-120"/>
              </a:rPr>
              <a:t>, etc.)</a:t>
            </a:r>
            <a:endParaRPr kumimoji="1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3147228" y="5399794"/>
            <a:ext cx="1503189" cy="46827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b="1" dirty="0" smtClean="0"/>
              <a:t>cinder-volume</a:t>
            </a:r>
            <a:endParaRPr lang="en-US" altLang="zh-TW" sz="1200" b="1" dirty="0"/>
          </a:p>
        </p:txBody>
      </p:sp>
      <p:sp>
        <p:nvSpPr>
          <p:cNvPr id="43" name="圓角矩形 2"/>
          <p:cNvSpPr>
            <a:spLocks noChangeArrowheads="1"/>
          </p:cNvSpPr>
          <p:nvPr/>
        </p:nvSpPr>
        <p:spPr bwMode="auto">
          <a:xfrm>
            <a:off x="239793" y="1105943"/>
            <a:ext cx="8101055" cy="2059643"/>
          </a:xfrm>
          <a:prstGeom prst="roundRect">
            <a:avLst>
              <a:gd name="adj" fmla="val 7556"/>
            </a:avLst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US" altLang="zh-TW" sz="1400" b="1" dirty="0" smtClean="0">
                <a:solidFill>
                  <a:schemeClr val="accent2"/>
                </a:solidFill>
              </a:rPr>
              <a:t>Volume User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9" name="左-右雙向箭號 58"/>
          <p:cNvSpPr/>
          <p:nvPr/>
        </p:nvSpPr>
        <p:spPr bwMode="auto">
          <a:xfrm>
            <a:off x="2162159" y="2070477"/>
            <a:ext cx="860175" cy="262977"/>
          </a:xfrm>
          <a:prstGeom prst="leftRightArrow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850" y="24921"/>
            <a:ext cx="8369300" cy="539283"/>
          </a:xfrm>
        </p:spPr>
        <p:txBody>
          <a:bodyPr/>
          <a:lstStyle/>
          <a:p>
            <a:r>
              <a:rPr lang="en-US" altLang="zh-TW" sz="3200" dirty="0" smtClean="0"/>
              <a:t>Cinder Interaction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1966264" y="2622603"/>
            <a:ext cx="1251963" cy="399526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smtClean="0"/>
              <a:t>nova-scheduler</a:t>
            </a:r>
            <a:endParaRPr lang="en-US" altLang="zh-TW" sz="1200" dirty="0"/>
          </a:p>
        </p:txBody>
      </p:sp>
      <p:cxnSp>
        <p:nvCxnSpPr>
          <p:cNvPr id="10" name="直線單箭頭接點 9"/>
          <p:cNvCxnSpPr>
            <a:endCxn id="8" idx="2"/>
          </p:cNvCxnSpPr>
          <p:nvPr/>
        </p:nvCxnSpPr>
        <p:spPr bwMode="auto">
          <a:xfrm>
            <a:off x="4467764" y="5348816"/>
            <a:ext cx="626051" cy="250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" name="六邊形 10"/>
          <p:cNvSpPr/>
          <p:nvPr/>
        </p:nvSpPr>
        <p:spPr bwMode="auto">
          <a:xfrm>
            <a:off x="3812900" y="3345825"/>
            <a:ext cx="1051730" cy="428033"/>
          </a:xfrm>
          <a:prstGeom prst="hexagon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Queue</a:t>
            </a:r>
            <a:endParaRPr kumimoji="1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4086172" y="1370113"/>
            <a:ext cx="1435645" cy="47224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smtClean="0"/>
              <a:t>nova-</a:t>
            </a:r>
            <a:r>
              <a:rPr lang="en-US" altLang="zh-TW" sz="1200" dirty="0" err="1" smtClean="0"/>
              <a:t>api</a:t>
            </a:r>
            <a:endParaRPr lang="en-US" altLang="zh-TW" sz="1200" dirty="0"/>
          </a:p>
        </p:txBody>
      </p:sp>
      <p:sp>
        <p:nvSpPr>
          <p:cNvPr id="29" name="矩形 28"/>
          <p:cNvSpPr/>
          <p:nvPr/>
        </p:nvSpPr>
        <p:spPr bwMode="auto">
          <a:xfrm>
            <a:off x="673978" y="1995606"/>
            <a:ext cx="1207038" cy="402483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hypervisor</a:t>
            </a:r>
            <a:endParaRPr kumimoji="1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798344" y="1718607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Libvirt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XenAPI</a:t>
            </a:r>
            <a:r>
              <a:rPr lang="en-US" altLang="zh-TW" sz="1200" dirty="0" smtClean="0"/>
              <a:t>, etc.</a:t>
            </a:r>
            <a:endParaRPr lang="zh-TW" altLang="en-US" sz="12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870310" y="688368"/>
            <a:ext cx="1867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Openstack</a:t>
            </a:r>
            <a:r>
              <a:rPr lang="en-US" altLang="zh-TW" sz="1200" dirty="0" smtClean="0"/>
              <a:t> Compute API</a:t>
            </a:r>
            <a:endParaRPr lang="zh-TW" altLang="en-US" sz="1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354328" y="670451"/>
            <a:ext cx="17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Openstack</a:t>
            </a:r>
            <a:r>
              <a:rPr lang="en-US" altLang="zh-TW" sz="1200" dirty="0" smtClean="0"/>
              <a:t> Volume API</a:t>
            </a:r>
            <a:endParaRPr lang="zh-TW" altLang="en-US" sz="1200" dirty="0"/>
          </a:p>
        </p:txBody>
      </p:sp>
      <p:cxnSp>
        <p:nvCxnSpPr>
          <p:cNvPr id="116" name="直線單箭頭接點 115"/>
          <p:cNvCxnSpPr>
            <a:stCxn id="11" idx="5"/>
            <a:endCxn id="16" idx="2"/>
          </p:cNvCxnSpPr>
          <p:nvPr/>
        </p:nvCxnSpPr>
        <p:spPr bwMode="auto">
          <a:xfrm flipV="1">
            <a:off x="4757622" y="1842358"/>
            <a:ext cx="46373" cy="150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7" name="直線單箭頭接點 126"/>
          <p:cNvCxnSpPr>
            <a:stCxn id="99" idx="0"/>
            <a:endCxn id="105" idx="2"/>
          </p:cNvCxnSpPr>
          <p:nvPr/>
        </p:nvCxnSpPr>
        <p:spPr bwMode="auto">
          <a:xfrm flipV="1">
            <a:off x="7072150" y="947450"/>
            <a:ext cx="160336" cy="4342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0" name="直線單箭頭接點 129"/>
          <p:cNvCxnSpPr>
            <a:stCxn id="16" idx="0"/>
            <a:endCxn id="94" idx="2"/>
          </p:cNvCxnSpPr>
          <p:nvPr/>
        </p:nvCxnSpPr>
        <p:spPr bwMode="auto">
          <a:xfrm flipV="1">
            <a:off x="4803995" y="965367"/>
            <a:ext cx="1" cy="4047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1" name="直線單箭頭接點 50"/>
          <p:cNvCxnSpPr>
            <a:stCxn id="15" idx="2"/>
            <a:endCxn id="11" idx="4"/>
          </p:cNvCxnSpPr>
          <p:nvPr/>
        </p:nvCxnSpPr>
        <p:spPr bwMode="auto">
          <a:xfrm>
            <a:off x="3892011" y="2378650"/>
            <a:ext cx="27897" cy="967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直線單箭頭接點 16"/>
          <p:cNvCxnSpPr>
            <a:stCxn id="76" idx="4"/>
            <a:endCxn id="47" idx="1"/>
          </p:cNvCxnSpPr>
          <p:nvPr/>
        </p:nvCxnSpPr>
        <p:spPr bwMode="auto">
          <a:xfrm>
            <a:off x="2502098" y="4926572"/>
            <a:ext cx="492730" cy="5549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5" name="直線單箭頭接點 44"/>
          <p:cNvCxnSpPr>
            <a:stCxn id="7" idx="3"/>
            <a:endCxn id="11" idx="3"/>
          </p:cNvCxnSpPr>
          <p:nvPr/>
        </p:nvCxnSpPr>
        <p:spPr bwMode="auto">
          <a:xfrm>
            <a:off x="3218227" y="2822366"/>
            <a:ext cx="594673" cy="7374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236305" y="1976167"/>
            <a:ext cx="1311411" cy="40248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smtClean="0"/>
              <a:t>nova-compute</a:t>
            </a:r>
            <a:endParaRPr lang="en-US" altLang="zh-TW" sz="1200" dirty="0"/>
          </a:p>
        </p:txBody>
      </p: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2994828" y="5247394"/>
            <a:ext cx="1503189" cy="46827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b="1" dirty="0" smtClean="0"/>
              <a:t>cinder-volume</a:t>
            </a:r>
            <a:endParaRPr lang="en-US" altLang="zh-TW" sz="1200" b="1" dirty="0"/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auto">
          <a:xfrm>
            <a:off x="4730367" y="4203948"/>
            <a:ext cx="1503189" cy="46827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b="1" dirty="0" smtClean="0"/>
              <a:t>cinder-</a:t>
            </a:r>
            <a:r>
              <a:rPr lang="en-US" altLang="zh-TW" sz="1200" b="1" dirty="0" err="1" smtClean="0"/>
              <a:t>schedler</a:t>
            </a:r>
            <a:endParaRPr lang="en-US" altLang="zh-TW" sz="1200" b="1" dirty="0"/>
          </a:p>
        </p:txBody>
      </p:sp>
      <p:cxnSp>
        <p:nvCxnSpPr>
          <p:cNvPr id="54" name="直線單箭頭接點 53"/>
          <p:cNvCxnSpPr>
            <a:stCxn id="52" idx="2"/>
            <a:endCxn id="47" idx="0"/>
          </p:cNvCxnSpPr>
          <p:nvPr/>
        </p:nvCxnSpPr>
        <p:spPr bwMode="auto">
          <a:xfrm flipH="1">
            <a:off x="3746423" y="4672222"/>
            <a:ext cx="1735539" cy="575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7" name="直線單箭頭接點 56"/>
          <p:cNvCxnSpPr>
            <a:stCxn id="11" idx="2"/>
            <a:endCxn id="47" idx="0"/>
          </p:cNvCxnSpPr>
          <p:nvPr/>
        </p:nvCxnSpPr>
        <p:spPr bwMode="auto">
          <a:xfrm flipH="1">
            <a:off x="3746423" y="3773858"/>
            <a:ext cx="173485" cy="14735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6" name="流程圖: 磁碟 75"/>
          <p:cNvSpPr/>
          <p:nvPr/>
        </p:nvSpPr>
        <p:spPr bwMode="auto">
          <a:xfrm>
            <a:off x="1575533" y="4582933"/>
            <a:ext cx="926565" cy="687278"/>
          </a:xfrm>
          <a:prstGeom prst="flowChartMagneticDisk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ea typeface="新細明體" pitchFamily="18" charset="-120"/>
              </a:rPr>
              <a:t>cinder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-</a:t>
            </a:r>
            <a:r>
              <a:rPr kumimoji="1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db</a:t>
            </a:r>
            <a:endParaRPr kumimoji="1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9" name="AutoShape 16"/>
          <p:cNvSpPr>
            <a:spLocks noChangeArrowheads="1"/>
          </p:cNvSpPr>
          <p:nvPr/>
        </p:nvSpPr>
        <p:spPr bwMode="auto">
          <a:xfrm>
            <a:off x="6354327" y="1381672"/>
            <a:ext cx="1435645" cy="47224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b="1" dirty="0" smtClean="0"/>
              <a:t>cinder-</a:t>
            </a:r>
            <a:r>
              <a:rPr lang="en-US" altLang="zh-TW" sz="1200" b="1" dirty="0" err="1" smtClean="0"/>
              <a:t>api</a:t>
            </a:r>
            <a:endParaRPr lang="en-US" altLang="zh-TW" sz="1200" b="1" dirty="0"/>
          </a:p>
        </p:txBody>
      </p:sp>
      <p:cxnSp>
        <p:nvCxnSpPr>
          <p:cNvPr id="107" name="直線單箭頭接點 106"/>
          <p:cNvCxnSpPr>
            <a:stCxn id="11" idx="0"/>
            <a:endCxn id="99" idx="2"/>
          </p:cNvCxnSpPr>
          <p:nvPr/>
        </p:nvCxnSpPr>
        <p:spPr bwMode="auto">
          <a:xfrm flipV="1">
            <a:off x="4864630" y="1853917"/>
            <a:ext cx="2207520" cy="17059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6" name="直線單箭頭接點 35"/>
          <p:cNvCxnSpPr>
            <a:stCxn id="32" idx="3"/>
          </p:cNvCxnSpPr>
          <p:nvPr/>
        </p:nvCxnSpPr>
        <p:spPr bwMode="auto">
          <a:xfrm>
            <a:off x="4650417" y="5633931"/>
            <a:ext cx="595798" cy="175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流程圖: 磁碟 7"/>
          <p:cNvSpPr/>
          <p:nvPr/>
        </p:nvSpPr>
        <p:spPr bwMode="auto">
          <a:xfrm>
            <a:off x="5093815" y="4958943"/>
            <a:ext cx="1614791" cy="829766"/>
          </a:xfrm>
          <a:prstGeom prst="flowChartMagneticDisk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volume driver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 smtClean="0">
                <a:ea typeface="新細明體" pitchFamily="18" charset="-120"/>
              </a:rPr>
              <a:t>(</a:t>
            </a:r>
            <a:r>
              <a:rPr lang="en-US" altLang="zh-TW" sz="1200" b="1" dirty="0" err="1" smtClean="0">
                <a:ea typeface="新細明體" pitchFamily="18" charset="-120"/>
              </a:rPr>
              <a:t>iSCSI</a:t>
            </a:r>
            <a:r>
              <a:rPr lang="en-US" altLang="zh-TW" sz="1200" b="1" dirty="0" smtClean="0">
                <a:ea typeface="新細明體" pitchFamily="18" charset="-120"/>
              </a:rPr>
              <a:t>, etc.)</a:t>
            </a:r>
            <a:endParaRPr kumimoji="1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cxnSp>
        <p:nvCxnSpPr>
          <p:cNvPr id="26" name="直線單箭頭接點 25"/>
          <p:cNvCxnSpPr>
            <a:stCxn id="11" idx="1"/>
            <a:endCxn id="52" idx="0"/>
          </p:cNvCxnSpPr>
          <p:nvPr/>
        </p:nvCxnSpPr>
        <p:spPr bwMode="auto">
          <a:xfrm>
            <a:off x="4757622" y="3773858"/>
            <a:ext cx="724340" cy="4300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06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Cinder Internal</a:t>
            </a:r>
            <a:endParaRPr lang="zh-TW" altLang="en-US" dirty="0" smtClean="0"/>
          </a:p>
        </p:txBody>
      </p:sp>
      <p:sp>
        <p:nvSpPr>
          <p:cNvPr id="204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Cinder deployment</a:t>
            </a:r>
          </a:p>
          <a:p>
            <a:r>
              <a:rPr lang="en-US" altLang="zh-TW" dirty="0" smtClean="0"/>
              <a:t>Volume operations</a:t>
            </a:r>
            <a:endParaRPr lang="en-US" altLang="zh-TW" dirty="0"/>
          </a:p>
          <a:p>
            <a:r>
              <a:rPr lang="en-US" altLang="zh-TW" dirty="0" smtClean="0"/>
              <a:t>Volume stack</a:t>
            </a:r>
          </a:p>
          <a:p>
            <a:pPr lvl="1"/>
            <a:r>
              <a:rPr lang="en-US" altLang="zh-TW" dirty="0" smtClean="0"/>
              <a:t>LVM/</a:t>
            </a:r>
            <a:r>
              <a:rPr lang="en-US" altLang="zh-TW" dirty="0" err="1" smtClean="0"/>
              <a:t>iSCSI</a:t>
            </a:r>
            <a:endParaRPr lang="en-US" altLang="zh-TW" dirty="0" smtClean="0"/>
          </a:p>
          <a:p>
            <a:r>
              <a:rPr lang="en-US" altLang="zh-TW" dirty="0" smtClean="0"/>
              <a:t>Implementation</a:t>
            </a:r>
          </a:p>
          <a:p>
            <a:r>
              <a:rPr lang="en-US" altLang="zh-TW" dirty="0" smtClean="0"/>
              <a:t>Driver Status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41F7D-00A7-4A99-A87B-A082092EB21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850" y="190973"/>
            <a:ext cx="8369300" cy="651000"/>
          </a:xfrm>
        </p:spPr>
        <p:txBody>
          <a:bodyPr/>
          <a:lstStyle/>
          <a:p>
            <a:r>
              <a:rPr lang="en-US" altLang="zh-TW" dirty="0" smtClean="0"/>
              <a:t>Cinder Deployment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4009"/>
            <a:ext cx="8519020" cy="4922875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github.com/mseknibilel/OpenStack-Grizzly-Install-Guide/blob/master/OpenStack_Grizzly_Install_Guide.rst</a:t>
            </a:r>
            <a:endParaRPr lang="en-US" altLang="zh-TW" sz="2400" dirty="0"/>
          </a:p>
          <a:p>
            <a:pPr lvl="1"/>
            <a:r>
              <a:rPr lang="en-US" altLang="zh-TW" dirty="0" smtClean="0"/>
              <a:t>Install </a:t>
            </a:r>
            <a:r>
              <a:rPr lang="en-US" altLang="zh-TW" dirty="0" err="1" smtClean="0"/>
              <a:t>KeyStone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Install Nova</a:t>
            </a:r>
          </a:p>
          <a:p>
            <a:pPr lvl="1"/>
            <a:r>
              <a:rPr lang="en-US" altLang="zh-TW" dirty="0" smtClean="0"/>
              <a:t>Install Cinder 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sz="2000" dirty="0" smtClean="0"/>
              <a:t>[Note] Use “Puppet” on </a:t>
            </a:r>
            <a:r>
              <a:rPr lang="en-US" altLang="zh-TW" sz="2000" dirty="0"/>
              <a:t>F</a:t>
            </a:r>
            <a:r>
              <a:rPr lang="en-US" altLang="zh-TW" sz="2000" dirty="0" smtClean="0"/>
              <a:t>olsom version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74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Volume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Create/Delete volume</a:t>
            </a:r>
          </a:p>
          <a:p>
            <a:r>
              <a:rPr lang="en-US" altLang="zh-TW" sz="2400" dirty="0" smtClean="0"/>
              <a:t>Create volume from snapshot</a:t>
            </a:r>
          </a:p>
          <a:p>
            <a:r>
              <a:rPr lang="en-US" altLang="zh-TW" sz="2400" dirty="0"/>
              <a:t>Clone </a:t>
            </a:r>
            <a:r>
              <a:rPr lang="en-US" altLang="zh-TW" sz="2400" dirty="0" smtClean="0"/>
              <a:t>volume</a:t>
            </a:r>
            <a:endParaRPr lang="en-US" altLang="zh-TW" sz="2400" dirty="0"/>
          </a:p>
          <a:p>
            <a:r>
              <a:rPr lang="en-US" altLang="zh-TW" sz="2400" dirty="0" smtClean="0"/>
              <a:t>Create volume from image</a:t>
            </a:r>
          </a:p>
          <a:p>
            <a:r>
              <a:rPr lang="en-US" altLang="zh-TW" sz="2400" dirty="0" smtClean="0"/>
              <a:t>Copy image to volume</a:t>
            </a:r>
          </a:p>
          <a:p>
            <a:r>
              <a:rPr lang="en-US" altLang="zh-TW" sz="2400" dirty="0"/>
              <a:t>Create/Delete snapshot</a:t>
            </a:r>
          </a:p>
          <a:p>
            <a:endParaRPr lang="zh-TW" altLang="en-US" sz="2400" dirty="0"/>
          </a:p>
          <a:p>
            <a:r>
              <a:rPr lang="en-US" altLang="zh-TW" sz="2400" dirty="0" smtClean="0"/>
              <a:t>Attach/Detach volume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20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圓角矩形 2"/>
          <p:cNvSpPr>
            <a:spLocks noChangeArrowheads="1"/>
          </p:cNvSpPr>
          <p:nvPr/>
        </p:nvSpPr>
        <p:spPr bwMode="auto">
          <a:xfrm>
            <a:off x="4119327" y="1038152"/>
            <a:ext cx="4851636" cy="5015397"/>
          </a:xfrm>
          <a:prstGeom prst="roundRect">
            <a:avLst>
              <a:gd name="adj" fmla="val 7556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800" b="1" dirty="0" smtClean="0">
                <a:solidFill>
                  <a:schemeClr val="accent2"/>
                </a:solidFill>
              </a:rPr>
              <a:t>Nova</a:t>
            </a:r>
          </a:p>
          <a:p>
            <a:pPr algn="ctr"/>
            <a:r>
              <a:rPr lang="en-US" altLang="zh-TW" sz="1800" dirty="0" smtClean="0">
                <a:solidFill>
                  <a:schemeClr val="accent2"/>
                </a:solidFill>
              </a:rPr>
              <a:t>(Volume client)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357688" y="4353759"/>
            <a:ext cx="4559300" cy="965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sz="1200"/>
          </a:p>
        </p:txBody>
      </p:sp>
      <p:sp>
        <p:nvSpPr>
          <p:cNvPr id="26627" name="圓角矩形 26"/>
          <p:cNvSpPr>
            <a:spLocks noChangeArrowheads="1"/>
          </p:cNvSpPr>
          <p:nvPr/>
        </p:nvSpPr>
        <p:spPr bwMode="auto">
          <a:xfrm>
            <a:off x="163513" y="1031133"/>
            <a:ext cx="3792851" cy="5023080"/>
          </a:xfrm>
          <a:prstGeom prst="roundRect">
            <a:avLst>
              <a:gd name="adj" fmla="val 7556"/>
            </a:avLst>
          </a:prstGeom>
          <a:solidFill>
            <a:srgbClr val="FFFF9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800" b="1" dirty="0" smtClean="0">
                <a:solidFill>
                  <a:schemeClr val="accent2"/>
                </a:solidFill>
              </a:rPr>
              <a:t>Cinder</a:t>
            </a:r>
          </a:p>
          <a:p>
            <a:pPr algn="ctr"/>
            <a:r>
              <a:rPr lang="en-US" altLang="zh-TW" sz="1800" dirty="0" smtClean="0">
                <a:solidFill>
                  <a:schemeClr val="accent2"/>
                </a:solidFill>
              </a:rPr>
              <a:t>(volume server)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357188" y="3306009"/>
            <a:ext cx="3263900" cy="201295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sz="1200"/>
          </a:p>
        </p:txBody>
      </p:sp>
      <p:sp>
        <p:nvSpPr>
          <p:cNvPr id="26629" name="標題 1"/>
          <p:cNvSpPr>
            <a:spLocks noGrp="1"/>
          </p:cNvSpPr>
          <p:nvPr>
            <p:ph type="title"/>
          </p:nvPr>
        </p:nvSpPr>
        <p:spPr>
          <a:xfrm>
            <a:off x="450850" y="200025"/>
            <a:ext cx="8369300" cy="615950"/>
          </a:xfrm>
        </p:spPr>
        <p:txBody>
          <a:bodyPr/>
          <a:lstStyle/>
          <a:p>
            <a:r>
              <a:rPr lang="en-US" altLang="zh-TW" sz="4000" dirty="0" smtClean="0"/>
              <a:t>LVM/</a:t>
            </a:r>
            <a:r>
              <a:rPr lang="en-US" altLang="zh-TW" sz="4000" dirty="0" err="1" smtClean="0"/>
              <a:t>iSCSI</a:t>
            </a:r>
            <a:r>
              <a:rPr lang="en-US" altLang="zh-TW" sz="4000" dirty="0" smtClean="0"/>
              <a:t> Volume Stack</a:t>
            </a:r>
            <a:endParaRPr lang="zh-TW" altLang="en-US" sz="4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BB1E3-D224-407C-9368-5C7036176D60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628650" y="2791659"/>
            <a:ext cx="2901950" cy="4445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VolumeManager</a:t>
            </a:r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4418013" y="1760002"/>
            <a:ext cx="4329112" cy="446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Compute.API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27125" y="3372684"/>
            <a:ext cx="2403475" cy="4445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dirty="0" err="1" smtClean="0">
                <a:ea typeface="新細明體" pitchFamily="18" charset="-120"/>
              </a:rPr>
              <a:t>LVMVolumeDriver</a:t>
            </a:r>
            <a:endParaRPr lang="en-US" altLang="zh-TW" sz="1050" i="1" dirty="0">
              <a:ea typeface="新細明體" pitchFamily="18" charset="-120"/>
            </a:endParaRPr>
          </a:p>
        </p:txBody>
      </p: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2268538" y="3817184"/>
            <a:ext cx="1262062" cy="446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err="1" smtClean="0"/>
              <a:t>LVMISCSIDriver</a:t>
            </a:r>
            <a:endParaRPr lang="en-US" altLang="zh-TW" sz="1200" dirty="0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auto">
          <a:xfrm>
            <a:off x="2268538" y="4333122"/>
            <a:ext cx="1262062" cy="446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iscsi.TargetAdmin</a:t>
            </a:r>
          </a:p>
        </p:txBody>
      </p:sp>
      <p:sp>
        <p:nvSpPr>
          <p:cNvPr id="26637" name="Rectangle 2"/>
          <p:cNvSpPr>
            <a:spLocks noChangeArrowheads="1"/>
          </p:cNvSpPr>
          <p:nvPr/>
        </p:nvSpPr>
        <p:spPr bwMode="auto">
          <a:xfrm>
            <a:off x="2898775" y="4777622"/>
            <a:ext cx="631825" cy="446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TgtAdm</a:t>
            </a:r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628650" y="5480884"/>
            <a:ext cx="2901950" cy="3714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Utils</a:t>
            </a:r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auto">
          <a:xfrm>
            <a:off x="4418013" y="2859922"/>
            <a:ext cx="4329112" cy="446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ComputeManager</a:t>
            </a:r>
          </a:p>
        </p:txBody>
      </p:sp>
      <p:sp>
        <p:nvSpPr>
          <p:cNvPr id="26641" name="Rectangle 2"/>
          <p:cNvSpPr>
            <a:spLocks noChangeArrowheads="1"/>
          </p:cNvSpPr>
          <p:nvPr/>
        </p:nvSpPr>
        <p:spPr bwMode="auto">
          <a:xfrm>
            <a:off x="4418013" y="5472947"/>
            <a:ext cx="4329112" cy="3714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Utils</a:t>
            </a:r>
          </a:p>
        </p:txBody>
      </p:sp>
      <p:sp>
        <p:nvSpPr>
          <p:cNvPr id="26642" name="Rectangle 2"/>
          <p:cNvSpPr>
            <a:spLocks noChangeArrowheads="1"/>
          </p:cNvSpPr>
          <p:nvPr/>
        </p:nvSpPr>
        <p:spPr bwMode="auto">
          <a:xfrm>
            <a:off x="4418013" y="3374272"/>
            <a:ext cx="4329112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virt.connection</a:t>
            </a:r>
          </a:p>
        </p:txBody>
      </p:sp>
      <p:sp>
        <p:nvSpPr>
          <p:cNvPr id="26643" name="Rectangle 2"/>
          <p:cNvSpPr>
            <a:spLocks noChangeArrowheads="1"/>
          </p:cNvSpPr>
          <p:nvPr/>
        </p:nvSpPr>
        <p:spPr bwMode="auto">
          <a:xfrm>
            <a:off x="6991350" y="4021972"/>
            <a:ext cx="1754188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LibvirtConnection</a:t>
            </a:r>
          </a:p>
        </p:txBody>
      </p:sp>
      <p:sp>
        <p:nvSpPr>
          <p:cNvPr id="26644" name="Rectangle 2"/>
          <p:cNvSpPr>
            <a:spLocks noChangeArrowheads="1"/>
          </p:cNvSpPr>
          <p:nvPr/>
        </p:nvSpPr>
        <p:spPr bwMode="auto">
          <a:xfrm>
            <a:off x="4418013" y="3733047"/>
            <a:ext cx="4329112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ComputeDriver( nova.virt.driver ) </a:t>
            </a:r>
          </a:p>
        </p:txBody>
      </p:sp>
      <p:sp>
        <p:nvSpPr>
          <p:cNvPr id="26646" name="Rectangle 2"/>
          <p:cNvSpPr>
            <a:spLocks noChangeArrowheads="1"/>
          </p:cNvSpPr>
          <p:nvPr/>
        </p:nvSpPr>
        <p:spPr bwMode="auto">
          <a:xfrm>
            <a:off x="6864350" y="4711150"/>
            <a:ext cx="1885950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err="1"/>
              <a:t>LibvirtISCSIVolumeDriver</a:t>
            </a:r>
            <a:endParaRPr lang="en-US" altLang="zh-TW" sz="1200" dirty="0"/>
          </a:p>
        </p:txBody>
      </p:sp>
      <p:sp>
        <p:nvSpPr>
          <p:cNvPr id="26647" name="Rectangle 2"/>
          <p:cNvSpPr>
            <a:spLocks noChangeArrowheads="1"/>
          </p:cNvSpPr>
          <p:nvPr/>
        </p:nvSpPr>
        <p:spPr bwMode="auto">
          <a:xfrm>
            <a:off x="4418013" y="4422022"/>
            <a:ext cx="4329112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err="1"/>
              <a:t>LibVirtVolumeDriver</a:t>
            </a:r>
            <a:endParaRPr lang="en-US" altLang="zh-TW" sz="1200" i="1" dirty="0"/>
          </a:p>
        </p:txBody>
      </p:sp>
      <p:sp>
        <p:nvSpPr>
          <p:cNvPr id="26649" name="Rectangle 2"/>
          <p:cNvSpPr>
            <a:spLocks noChangeArrowheads="1"/>
          </p:cNvSpPr>
          <p:nvPr/>
        </p:nvSpPr>
        <p:spPr bwMode="auto">
          <a:xfrm>
            <a:off x="628650" y="1760002"/>
            <a:ext cx="2901950" cy="446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err="1" smtClean="0"/>
              <a:t>Cinder.API</a:t>
            </a:r>
            <a:endParaRPr lang="en-US" altLang="zh-TW" sz="1200" dirty="0"/>
          </a:p>
        </p:txBody>
      </p:sp>
      <p:sp>
        <p:nvSpPr>
          <p:cNvPr id="26650" name="Rectangle 2"/>
          <p:cNvSpPr>
            <a:spLocks noChangeArrowheads="1"/>
          </p:cNvSpPr>
          <p:nvPr/>
        </p:nvSpPr>
        <p:spPr bwMode="auto">
          <a:xfrm>
            <a:off x="4691350" y="4712146"/>
            <a:ext cx="533400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err="1"/>
              <a:t>utils</a:t>
            </a:r>
            <a:endParaRPr lang="en-US" altLang="zh-TW" sz="1200" dirty="0"/>
          </a:p>
        </p:txBody>
      </p:sp>
      <p:sp>
        <p:nvSpPr>
          <p:cNvPr id="26653" name="文字方塊 28"/>
          <p:cNvSpPr txBox="1">
            <a:spLocks noChangeArrowheads="1"/>
          </p:cNvSpPr>
          <p:nvPr/>
        </p:nvSpPr>
        <p:spPr bwMode="auto">
          <a:xfrm>
            <a:off x="352425" y="4952247"/>
            <a:ext cx="912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/>
              <a:t>&lt;Driver&gt;</a:t>
            </a:r>
            <a:endParaRPr lang="zh-TW" altLang="en-US" sz="1400" b="1"/>
          </a:p>
        </p:txBody>
      </p:sp>
      <p:sp>
        <p:nvSpPr>
          <p:cNvPr id="26654" name="文字方塊 35"/>
          <p:cNvSpPr txBox="1">
            <a:spLocks noChangeArrowheads="1"/>
          </p:cNvSpPr>
          <p:nvPr/>
        </p:nvSpPr>
        <p:spPr bwMode="auto">
          <a:xfrm>
            <a:off x="7541742" y="5001459"/>
            <a:ext cx="13997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 smtClean="0"/>
              <a:t>&lt;</a:t>
            </a:r>
            <a:r>
              <a:rPr lang="en-US" altLang="zh-TW" sz="1400" b="1" dirty="0" err="1" smtClean="0"/>
              <a:t>libvirtDriver</a:t>
            </a:r>
            <a:r>
              <a:rPr lang="en-US" altLang="zh-TW" sz="1400" b="1" dirty="0"/>
              <a:t>&gt;</a:t>
            </a:r>
            <a:endParaRPr lang="zh-TW" altLang="en-US" sz="1400" b="1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222621" y="4713417"/>
            <a:ext cx="1641729" cy="28724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200" dirty="0" err="1" smtClean="0"/>
              <a:t>LibvirtNetVolumeDriver</a:t>
            </a:r>
            <a:endParaRPr lang="en-US" altLang="zh-TW" sz="1200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029523" y="4023040"/>
            <a:ext cx="1959073" cy="28724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200" dirty="0" err="1" smtClean="0"/>
              <a:t>XenAPIConnection</a:t>
            </a:r>
            <a:endParaRPr lang="en-US" altLang="zh-TW" sz="1200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4421188" y="2293963"/>
            <a:ext cx="4329112" cy="446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err="1" smtClean="0"/>
              <a:t>Compute.Scheduler</a:t>
            </a:r>
            <a:endParaRPr lang="en-US" altLang="zh-TW" sz="120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631825" y="2293963"/>
            <a:ext cx="2901950" cy="446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 dirty="0" err="1" smtClean="0"/>
              <a:t>Cinder.Scheduler</a:t>
            </a:r>
            <a:endParaRPr lang="en-US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Implementation(1/2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75" y="1439863"/>
            <a:ext cx="8790915" cy="4757737"/>
          </a:xfrm>
        </p:spPr>
        <p:txBody>
          <a:bodyPr/>
          <a:lstStyle/>
          <a:p>
            <a:r>
              <a:rPr lang="en-US" altLang="zh-TW" dirty="0" smtClean="0"/>
              <a:t>Create volume</a:t>
            </a:r>
          </a:p>
          <a:p>
            <a:pPr lvl="1"/>
            <a:r>
              <a:rPr lang="en-US" altLang="zh-TW" sz="2000" dirty="0" smtClean="0"/>
              <a:t>User: </a:t>
            </a:r>
            <a:r>
              <a:rPr lang="en-US" altLang="zh-TW" sz="2000" b="1" u="sng" dirty="0" smtClean="0">
                <a:solidFill>
                  <a:srgbClr val="3366FF"/>
                </a:solidFill>
              </a:rPr>
              <a:t>POST</a:t>
            </a:r>
            <a:r>
              <a:rPr lang="en-US" altLang="zh-TW" sz="2000" dirty="0" smtClean="0"/>
              <a:t> http://volume1.server.itri:8776/v1/{tenant_id}/volumes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Cinder-API: </a:t>
            </a:r>
            <a:r>
              <a:rPr lang="en-US" altLang="zh-TW" sz="2000" b="1" u="sng" dirty="0" smtClean="0">
                <a:solidFill>
                  <a:srgbClr val="3366FF"/>
                </a:solidFill>
              </a:rPr>
              <a:t>CALL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cinder.volume.API</a:t>
            </a:r>
            <a:r>
              <a:rPr lang="en-US" altLang="zh-TW" sz="2000" dirty="0" smtClean="0"/>
              <a:t>().create()</a:t>
            </a:r>
          </a:p>
          <a:p>
            <a:pPr lvl="1"/>
            <a:r>
              <a:rPr lang="en-US" altLang="zh-TW" sz="2000" dirty="0" err="1" smtClean="0"/>
              <a:t>Cinder.volume.API</a:t>
            </a:r>
            <a:r>
              <a:rPr lang="en-US" altLang="zh-TW" sz="2000" dirty="0" smtClean="0"/>
              <a:t>: </a:t>
            </a:r>
            <a:r>
              <a:rPr lang="en-US" altLang="zh-TW" sz="2000" b="1" u="sng" dirty="0" smtClean="0">
                <a:solidFill>
                  <a:srgbClr val="3366FF"/>
                </a:solidFill>
              </a:rPr>
              <a:t>RPC CAST </a:t>
            </a:r>
            <a:r>
              <a:rPr lang="en-US" altLang="zh-TW" sz="2000" dirty="0" err="1" smtClean="0"/>
              <a:t>cinder.scheduler</a:t>
            </a:r>
            <a:r>
              <a:rPr lang="en-US" altLang="zh-TW" sz="2000" dirty="0" smtClean="0"/>
              <a:t>()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Cinder.scheduler</a:t>
            </a:r>
            <a:r>
              <a:rPr lang="en-US" altLang="zh-TW" sz="2000" dirty="0" smtClean="0"/>
              <a:t>: </a:t>
            </a:r>
            <a:r>
              <a:rPr lang="en-US" altLang="zh-TW" sz="2000" b="1" u="sng" dirty="0" smtClean="0">
                <a:solidFill>
                  <a:srgbClr val="3366FF"/>
                </a:solidFill>
              </a:rPr>
              <a:t>SCHEDULE</a:t>
            </a:r>
            <a:r>
              <a:rPr lang="en-US" altLang="zh-TW" sz="2000" dirty="0" smtClean="0"/>
              <a:t> volume host</a:t>
            </a:r>
          </a:p>
          <a:p>
            <a:pPr lvl="1"/>
            <a:r>
              <a:rPr lang="en-US" altLang="zh-TW" sz="2000" dirty="0" err="1" smtClean="0"/>
              <a:t>Cinder.scheduler</a:t>
            </a:r>
            <a:r>
              <a:rPr lang="en-US" altLang="zh-TW" sz="2000" dirty="0" smtClean="0"/>
              <a:t>: </a:t>
            </a:r>
            <a:r>
              <a:rPr lang="en-US" altLang="zh-TW" sz="2000" b="1" u="sng" dirty="0" smtClean="0">
                <a:solidFill>
                  <a:srgbClr val="3366FF"/>
                </a:solidFill>
              </a:rPr>
              <a:t>RPC CAST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cinder.volume.create_volume</a:t>
            </a:r>
            <a:r>
              <a:rPr lang="en-US" altLang="zh-TW" sz="2000" dirty="0" smtClean="0"/>
              <a:t>()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Cinder.volume.manager</a:t>
            </a:r>
            <a:r>
              <a:rPr lang="en-US" altLang="zh-TW" sz="2000" dirty="0" smtClean="0"/>
              <a:t>: </a:t>
            </a:r>
            <a:r>
              <a:rPr lang="en-US" altLang="zh-TW" sz="2000" b="1" u="sng" dirty="0" smtClean="0">
                <a:solidFill>
                  <a:srgbClr val="3366FF"/>
                </a:solidFill>
              </a:rPr>
              <a:t>CALL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cinder.volume.driver.create_volume</a:t>
            </a:r>
            <a:r>
              <a:rPr lang="en-US" altLang="zh-TW" sz="2000" dirty="0" smtClean="0"/>
              <a:t>()</a:t>
            </a:r>
          </a:p>
          <a:p>
            <a:pPr lvl="1"/>
            <a:r>
              <a:rPr lang="en-US" altLang="zh-TW" sz="2000" dirty="0" err="1"/>
              <a:t>Cinder.volume.manager</a:t>
            </a:r>
            <a:r>
              <a:rPr lang="en-US" altLang="zh-TW" sz="2000" dirty="0"/>
              <a:t>: </a:t>
            </a:r>
            <a:r>
              <a:rPr lang="en-US" altLang="zh-TW" sz="2000" b="1" u="sng" dirty="0">
                <a:solidFill>
                  <a:srgbClr val="3366FF"/>
                </a:solidFill>
              </a:rPr>
              <a:t>CALL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cinder.volume.driver.create_export</a:t>
            </a:r>
            <a:r>
              <a:rPr lang="en-US" altLang="zh-TW" sz="2000" dirty="0" smtClean="0"/>
              <a:t>()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07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" y="1439863"/>
            <a:ext cx="9144000" cy="4757737"/>
          </a:xfrm>
        </p:spPr>
        <p:txBody>
          <a:bodyPr/>
          <a:lstStyle/>
          <a:p>
            <a:r>
              <a:rPr lang="en-US" altLang="zh-TW" dirty="0" smtClean="0"/>
              <a:t>Attach volume</a:t>
            </a:r>
          </a:p>
          <a:p>
            <a:pPr lvl="1"/>
            <a:r>
              <a:rPr lang="en-US" altLang="zh-TW" sz="1800" dirty="0"/>
              <a:t>User: </a:t>
            </a:r>
            <a:r>
              <a:rPr lang="en-US" altLang="zh-TW" sz="1800" b="1" u="sng" dirty="0">
                <a:solidFill>
                  <a:srgbClr val="3366FF"/>
                </a:solidFill>
              </a:rPr>
              <a:t>POST</a:t>
            </a:r>
            <a:r>
              <a:rPr lang="en-US" altLang="zh-TW" sz="1800" dirty="0"/>
              <a:t> http</a:t>
            </a:r>
            <a:r>
              <a:rPr lang="en-US" altLang="zh-TW" sz="1800" dirty="0" smtClean="0"/>
              <a:t>://novacompute1.itri:8774/v2/{</a:t>
            </a:r>
            <a:r>
              <a:rPr lang="en-US" altLang="zh-TW" sz="1800" dirty="0"/>
              <a:t>tenant_id</a:t>
            </a:r>
            <a:r>
              <a:rPr lang="en-US" altLang="zh-TW" sz="1800" dirty="0" smtClean="0"/>
              <a:t>}/servers/{vm_uuid}/os--volume_attachments</a:t>
            </a:r>
          </a:p>
          <a:p>
            <a:pPr lvl="1"/>
            <a:endParaRPr lang="en-US" altLang="zh-TW" sz="1800" dirty="0" smtClean="0"/>
          </a:p>
          <a:p>
            <a:pPr lvl="1"/>
            <a:r>
              <a:rPr lang="en-US" altLang="zh-TW" sz="1800" dirty="0" smtClean="0"/>
              <a:t>Nova-API: </a:t>
            </a:r>
            <a:r>
              <a:rPr lang="en-US" altLang="zh-TW" sz="1800" b="1" u="sng" dirty="0" smtClean="0">
                <a:solidFill>
                  <a:srgbClr val="3366FF"/>
                </a:solidFill>
              </a:rPr>
              <a:t>CAST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Nova.compute.API.attach_volume</a:t>
            </a:r>
            <a:r>
              <a:rPr lang="en-US" altLang="zh-TW" sz="1800" dirty="0" smtClean="0"/>
              <a:t>()</a:t>
            </a:r>
          </a:p>
          <a:p>
            <a:pPr lvl="1"/>
            <a:r>
              <a:rPr lang="en-US" altLang="zh-TW" sz="1800" dirty="0" err="1" smtClean="0"/>
              <a:t>Nova.compute.api</a:t>
            </a:r>
            <a:r>
              <a:rPr lang="en-US" altLang="zh-TW" sz="1800" dirty="0" smtClean="0"/>
              <a:t>(): </a:t>
            </a:r>
            <a:r>
              <a:rPr lang="en-US" altLang="zh-TW" sz="1800" b="1" u="sng" dirty="0" smtClean="0">
                <a:solidFill>
                  <a:srgbClr val="3366FF"/>
                </a:solidFill>
              </a:rPr>
              <a:t>RPC CAST </a:t>
            </a:r>
            <a:r>
              <a:rPr lang="en-US" altLang="zh-TW" sz="1800" dirty="0" err="1" smtClean="0"/>
              <a:t>NOVA.compute.manager.attach_volume</a:t>
            </a:r>
            <a:r>
              <a:rPr lang="en-US" altLang="zh-TW" sz="1800" dirty="0" smtClean="0"/>
              <a:t>()</a:t>
            </a:r>
          </a:p>
          <a:p>
            <a:pPr lvl="1"/>
            <a:endParaRPr lang="en-US" altLang="zh-TW" sz="1800" dirty="0" smtClean="0"/>
          </a:p>
          <a:p>
            <a:pPr lvl="1"/>
            <a:r>
              <a:rPr lang="en-US" altLang="zh-TW" sz="1800" dirty="0" err="1" smtClean="0"/>
              <a:t>Nova.compute.manager</a:t>
            </a:r>
            <a:r>
              <a:rPr lang="en-US" altLang="zh-TW" sz="1800" dirty="0" smtClean="0"/>
              <a:t>. </a:t>
            </a:r>
            <a:r>
              <a:rPr lang="en-US" altLang="zh-TW" sz="1800" dirty="0" err="1" smtClean="0"/>
              <a:t>attach_volume</a:t>
            </a:r>
            <a:r>
              <a:rPr lang="en-US" altLang="zh-TW" sz="1800" dirty="0" smtClean="0"/>
              <a:t>: </a:t>
            </a:r>
            <a:r>
              <a:rPr lang="en-US" altLang="zh-TW" sz="1800" b="1" u="sng" dirty="0" smtClean="0">
                <a:solidFill>
                  <a:srgbClr val="3366FF"/>
                </a:solidFill>
              </a:rPr>
              <a:t>RPC CALL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/>
              <a:t>cinder.volume.initialize_connection</a:t>
            </a:r>
            <a:r>
              <a:rPr lang="en-US" altLang="zh-TW" sz="1200" dirty="0" smtClean="0"/>
              <a:t>()</a:t>
            </a:r>
            <a:endParaRPr lang="en-US" altLang="zh-TW" sz="1200" dirty="0"/>
          </a:p>
          <a:p>
            <a:pPr lvl="1"/>
            <a:r>
              <a:rPr lang="en-US" altLang="zh-TW" sz="1800" dirty="0" err="1" smtClean="0"/>
              <a:t>Nova.compute.manager.attach_volume</a:t>
            </a:r>
            <a:r>
              <a:rPr lang="en-US" altLang="zh-TW" sz="1800" dirty="0" smtClean="0"/>
              <a:t>: </a:t>
            </a:r>
            <a:r>
              <a:rPr lang="en-US" altLang="zh-TW" sz="1800" b="1" u="sng" dirty="0" smtClean="0">
                <a:solidFill>
                  <a:srgbClr val="3366FF"/>
                </a:solidFill>
              </a:rPr>
              <a:t>RPC CALL</a:t>
            </a:r>
            <a:r>
              <a:rPr lang="en-US" altLang="zh-TW" sz="1600" dirty="0" smtClean="0"/>
              <a:t> </a:t>
            </a:r>
            <a:r>
              <a:rPr lang="en-US" altLang="zh-TW" sz="1400" dirty="0" err="1" smtClean="0"/>
              <a:t>virt</a:t>
            </a:r>
            <a:r>
              <a:rPr lang="en-US" altLang="zh-TW" sz="1400" dirty="0" smtClean="0"/>
              <a:t> volume driver </a:t>
            </a:r>
            <a:r>
              <a:rPr lang="en-US" altLang="zh-TW" sz="1400" dirty="0" err="1" smtClean="0"/>
              <a:t>attach_volume</a:t>
            </a:r>
            <a:r>
              <a:rPr lang="en-US" altLang="zh-TW" sz="1400" dirty="0" smtClean="0"/>
              <a:t>()</a:t>
            </a:r>
            <a:endParaRPr lang="en-US" altLang="zh-TW" sz="1800" dirty="0" smtClean="0"/>
          </a:p>
          <a:p>
            <a:pPr lvl="2"/>
            <a:r>
              <a:rPr lang="en-US" altLang="zh-TW" sz="1400" dirty="0" smtClean="0"/>
              <a:t>E.g. </a:t>
            </a:r>
            <a:r>
              <a:rPr lang="en-US" altLang="zh-TW" sz="1400" dirty="0" err="1" smtClean="0"/>
              <a:t>libvirt.driver.attach_volume</a:t>
            </a:r>
            <a:r>
              <a:rPr lang="en-US" altLang="zh-TW" sz="1400" dirty="0" smtClean="0"/>
              <a:t>() </a:t>
            </a:r>
            <a:r>
              <a:rPr lang="en-US" altLang="zh-TW" sz="1400" dirty="0" smtClean="0">
                <a:sym typeface="Wingdings" pitchFamily="2" charset="2"/>
              </a:rPr>
              <a:t> </a:t>
            </a:r>
            <a:r>
              <a:rPr lang="en-US" altLang="zh-TW" sz="1400" dirty="0" err="1" smtClean="0">
                <a:sym typeface="Wingdings" pitchFamily="2" charset="2"/>
              </a:rPr>
              <a:t>volume_driver.connect_volume</a:t>
            </a:r>
            <a:r>
              <a:rPr lang="en-US" altLang="zh-TW" sz="1400" dirty="0" smtClean="0">
                <a:sym typeface="Wingdings" pitchFamily="2" charset="2"/>
              </a:rPr>
              <a:t>()</a:t>
            </a:r>
            <a:endParaRPr lang="en-US" altLang="zh-TW" sz="1400" dirty="0" smtClean="0"/>
          </a:p>
          <a:p>
            <a:pPr lvl="1"/>
            <a:r>
              <a:rPr lang="en-US" altLang="zh-TW" sz="1800" dirty="0" err="1" smtClean="0"/>
              <a:t>Nova.compute.manager.attach_volume</a:t>
            </a:r>
            <a:r>
              <a:rPr lang="en-US" altLang="zh-TW" sz="1800" dirty="0" smtClean="0"/>
              <a:t>: </a:t>
            </a:r>
            <a:r>
              <a:rPr lang="en-US" altLang="zh-TW" sz="1800" b="1" u="sng" dirty="0" smtClean="0">
                <a:solidFill>
                  <a:srgbClr val="3366FF"/>
                </a:solidFill>
              </a:rPr>
              <a:t>RPC CALL</a:t>
            </a:r>
            <a:r>
              <a:rPr lang="en-US" altLang="zh-TW" sz="1800" dirty="0" smtClean="0"/>
              <a:t> </a:t>
            </a:r>
            <a:r>
              <a:rPr lang="en-US" altLang="zh-TW" sz="1200" dirty="0" err="1" smtClean="0"/>
              <a:t>cinder.volume.attach</a:t>
            </a:r>
            <a:r>
              <a:rPr lang="en-US" altLang="zh-TW" sz="1200" dirty="0" smtClean="0"/>
              <a:t>()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817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850" y="181919"/>
            <a:ext cx="8369300" cy="605733"/>
          </a:xfrm>
        </p:spPr>
        <p:txBody>
          <a:bodyPr/>
          <a:lstStyle/>
          <a:p>
            <a:r>
              <a:rPr lang="en-US" altLang="zh-TW" sz="4000" dirty="0" smtClean="0"/>
              <a:t>Cinder Driver Status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0988" y="1104498"/>
            <a:ext cx="4205335" cy="5332516"/>
          </a:xfrm>
        </p:spPr>
        <p:txBody>
          <a:bodyPr/>
          <a:lstStyle/>
          <a:p>
            <a:r>
              <a:rPr lang="en-US" altLang="zh-TW" sz="2000" dirty="0" smtClean="0"/>
              <a:t>SAN</a:t>
            </a:r>
          </a:p>
          <a:p>
            <a:pPr lvl="1"/>
            <a:r>
              <a:rPr lang="en-US" altLang="zh-TW" sz="1800" dirty="0" smtClean="0"/>
              <a:t>LVM based IET or TGT</a:t>
            </a:r>
          </a:p>
          <a:p>
            <a:pPr lvl="1"/>
            <a:r>
              <a:rPr lang="en-US" altLang="zh-TW" sz="1800" dirty="0" smtClean="0"/>
              <a:t>SAN ISCSI</a:t>
            </a:r>
          </a:p>
          <a:p>
            <a:pPr lvl="1"/>
            <a:r>
              <a:rPr lang="en-US" altLang="zh-TW" sz="1800" dirty="0" smtClean="0"/>
              <a:t>EMC SMI-S</a:t>
            </a:r>
          </a:p>
          <a:p>
            <a:pPr lvl="1"/>
            <a:r>
              <a:rPr lang="en-US" altLang="zh-TW" sz="1800" dirty="0" smtClean="0"/>
              <a:t>HP 3PAR/</a:t>
            </a:r>
            <a:r>
              <a:rPr lang="en-US" altLang="zh-TW" sz="1800" dirty="0" err="1" smtClean="0"/>
              <a:t>LeftHand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Huawei</a:t>
            </a:r>
          </a:p>
          <a:p>
            <a:pPr lvl="1"/>
            <a:r>
              <a:rPr lang="en-US" altLang="zh-TW" sz="1800" dirty="0" smtClean="0"/>
              <a:t>IBM </a:t>
            </a:r>
            <a:r>
              <a:rPr lang="en-US" altLang="zh-TW" sz="1800" dirty="0" err="1" smtClean="0"/>
              <a:t>StorwizeSVC</a:t>
            </a:r>
            <a:r>
              <a:rPr lang="en-US" altLang="zh-TW" sz="1800" dirty="0" smtClean="0"/>
              <a:t>/XIV</a:t>
            </a:r>
          </a:p>
          <a:p>
            <a:pPr lvl="1"/>
            <a:r>
              <a:rPr lang="en-US" altLang="zh-TW" sz="1800" dirty="0" err="1" smtClean="0"/>
              <a:t>NetApp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iSCSI</a:t>
            </a:r>
            <a:endParaRPr lang="en-US" altLang="zh-TW" sz="1800" dirty="0" smtClean="0"/>
          </a:p>
          <a:p>
            <a:pPr lvl="1"/>
            <a:r>
              <a:rPr lang="en-US" altLang="zh-TW" sz="1800" dirty="0" err="1"/>
              <a:t>Nextenta</a:t>
            </a:r>
            <a:r>
              <a:rPr lang="en-US" altLang="zh-TW" sz="1800" dirty="0"/>
              <a:t> </a:t>
            </a:r>
            <a:r>
              <a:rPr lang="en-US" altLang="zh-TW" sz="1800" dirty="0" err="1" smtClean="0"/>
              <a:t>NexentarStor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Windows</a:t>
            </a:r>
          </a:p>
          <a:p>
            <a:pPr lvl="1"/>
            <a:r>
              <a:rPr lang="en-US" altLang="zh-TW" sz="1800" dirty="0" err="1" smtClean="0"/>
              <a:t>SolidFire</a:t>
            </a:r>
            <a:endParaRPr lang="en-US" altLang="zh-TW" sz="1800" dirty="0" smtClean="0"/>
          </a:p>
          <a:p>
            <a:pPr lvl="1"/>
            <a:r>
              <a:rPr lang="en-US" altLang="zh-TW" sz="1800" dirty="0" err="1" smtClean="0"/>
              <a:t>Coraid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Solaris</a:t>
            </a:r>
          </a:p>
          <a:p>
            <a:pPr lvl="1"/>
            <a:r>
              <a:rPr lang="en-US" altLang="zh-TW" sz="1800" dirty="0" smtClean="0"/>
              <a:t>Sheepdog</a:t>
            </a:r>
          </a:p>
          <a:p>
            <a:pPr lvl="1"/>
            <a:r>
              <a:rPr lang="en-US" altLang="zh-TW" sz="1800" dirty="0" err="1" smtClean="0"/>
              <a:t>Zadara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…</a:t>
            </a:r>
          </a:p>
          <a:p>
            <a:pPr lvl="1"/>
            <a:endParaRPr lang="en-US" altLang="zh-TW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72500" y="6619875"/>
            <a:ext cx="571500" cy="158629"/>
          </a:xfrm>
        </p:spPr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814936" y="1092435"/>
            <a:ext cx="4003140" cy="39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dirty="0" smtClean="0"/>
              <a:t>NAS</a:t>
            </a:r>
          </a:p>
          <a:p>
            <a:pPr lvl="1"/>
            <a:r>
              <a:rPr lang="en-US" altLang="zh-TW" sz="1600" dirty="0" err="1" smtClean="0"/>
              <a:t>GlusterFS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NetApp</a:t>
            </a:r>
            <a:r>
              <a:rPr lang="en-US" altLang="zh-TW" sz="1600" dirty="0" smtClean="0"/>
              <a:t> NFS</a:t>
            </a:r>
          </a:p>
          <a:p>
            <a:pPr lvl="1"/>
            <a:r>
              <a:rPr lang="en-US" altLang="zh-TW" sz="1600" dirty="0" err="1" smtClean="0"/>
              <a:t>XenAPI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Coraid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Scality</a:t>
            </a:r>
            <a:r>
              <a:rPr lang="en-US" altLang="zh-TW" sz="1600" dirty="0" smtClean="0"/>
              <a:t> SOFS</a:t>
            </a:r>
          </a:p>
          <a:p>
            <a:pPr lvl="1"/>
            <a:r>
              <a:rPr lang="en-US" altLang="zh-TW" sz="1600" dirty="0" smtClean="0"/>
              <a:t>…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Object</a:t>
            </a:r>
          </a:p>
          <a:p>
            <a:pPr lvl="1"/>
            <a:r>
              <a:rPr lang="en-US" altLang="zh-TW" sz="1800" dirty="0" err="1" smtClean="0"/>
              <a:t>Ceph</a:t>
            </a:r>
            <a:r>
              <a:rPr lang="en-US" altLang="zh-TW" sz="1800" dirty="0" smtClean="0"/>
              <a:t> RBD</a:t>
            </a:r>
            <a:endParaRPr lang="zh-TW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4008474" y="5835618"/>
            <a:ext cx="4944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https://wiki.openstack.org/wiki/CinderSupportMatrix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171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850" y="200025"/>
            <a:ext cx="8369300" cy="714375"/>
          </a:xfrm>
        </p:spPr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30595"/>
            <a:ext cx="8364538" cy="4734231"/>
          </a:xfrm>
        </p:spPr>
        <p:txBody>
          <a:bodyPr/>
          <a:lstStyle/>
          <a:p>
            <a:r>
              <a:rPr lang="en-US" altLang="zh-TW" sz="2800" dirty="0" err="1" smtClean="0"/>
              <a:t>OpenStack</a:t>
            </a:r>
            <a:r>
              <a:rPr lang="en-US" altLang="zh-TW" sz="2800" dirty="0" smtClean="0"/>
              <a:t> Cinder defines a set of common methods to model block storage solutions for virtual machine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Storage providers can easily integrate storage solution into Cinder for customer usage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Storage customer can easily adopt different storage product via Cinder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5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</a:t>
            </a:r>
            <a:r>
              <a:rPr lang="en-US" altLang="zh-TW" smtClean="0"/>
              <a:t>K.K.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Chia-</a:t>
            </a:r>
            <a:r>
              <a:rPr lang="en-US" altLang="zh-TW" dirty="0" err="1"/>
              <a:t>Feng</a:t>
            </a:r>
            <a:r>
              <a:rPr lang="en-US" altLang="zh-TW" dirty="0"/>
              <a:t> </a:t>
            </a:r>
            <a:r>
              <a:rPr lang="en-US" altLang="zh-TW" dirty="0" smtClean="0"/>
              <a:t>Kang is </a:t>
            </a:r>
            <a:r>
              <a:rPr lang="en-US" altLang="zh-TW" dirty="0"/>
              <a:t>a software engineer for cloud computing in </a:t>
            </a:r>
            <a:r>
              <a:rPr lang="en-US" altLang="zh-TW" dirty="0" smtClean="0"/>
              <a:t>CCMA/ITRI.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He works on </a:t>
            </a:r>
            <a:r>
              <a:rPr lang="en-US" altLang="zh-TW" dirty="0"/>
              <a:t>cloud computing for </a:t>
            </a:r>
            <a:r>
              <a:rPr lang="en-US" altLang="zh-TW" dirty="0" smtClean="0"/>
              <a:t>more than 3 years and </a:t>
            </a:r>
            <a:r>
              <a:rPr lang="en-US" altLang="zh-TW" dirty="0"/>
              <a:t>on </a:t>
            </a:r>
            <a:r>
              <a:rPr lang="en-US" altLang="zh-TW" dirty="0" err="1"/>
              <a:t>OpenStack</a:t>
            </a:r>
            <a:r>
              <a:rPr lang="en-US" altLang="zh-TW" dirty="0"/>
              <a:t> for 1 year. 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He likes to use python to write some network utilities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397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標題 1"/>
          <p:cNvSpPr>
            <a:spLocks noGrp="1"/>
          </p:cNvSpPr>
          <p:nvPr>
            <p:ph type="title"/>
          </p:nvPr>
        </p:nvSpPr>
        <p:spPr>
          <a:xfrm>
            <a:off x="450850" y="200025"/>
            <a:ext cx="8369300" cy="635000"/>
          </a:xfrm>
        </p:spPr>
        <p:txBody>
          <a:bodyPr/>
          <a:lstStyle/>
          <a:p>
            <a:r>
              <a:rPr lang="en-US" altLang="zh-TW" smtClean="0"/>
              <a:t>References</a:t>
            </a:r>
            <a:endParaRPr lang="zh-TW" altLang="en-US" smtClean="0"/>
          </a:p>
        </p:txBody>
      </p:sp>
      <p:sp>
        <p:nvSpPr>
          <p:cNvPr id="38914" name="內容版面配置區 2"/>
          <p:cNvSpPr>
            <a:spLocks noGrp="1"/>
          </p:cNvSpPr>
          <p:nvPr>
            <p:ph idx="1"/>
          </p:nvPr>
        </p:nvSpPr>
        <p:spPr>
          <a:xfrm>
            <a:off x="457200" y="1212849"/>
            <a:ext cx="8364538" cy="4932769"/>
          </a:xfrm>
        </p:spPr>
        <p:txBody>
          <a:bodyPr/>
          <a:lstStyle/>
          <a:p>
            <a:r>
              <a:rPr lang="en-US" altLang="zh-TW" sz="2800" dirty="0">
                <a:hlinkClick r:id="rId2"/>
              </a:rPr>
              <a:t>https://wiki.openstack.org/wiki/Cinder</a:t>
            </a:r>
            <a:endParaRPr lang="en-US" altLang="zh-TW" sz="2800" dirty="0" smtClean="0">
              <a:hlinkClick r:id="rId3"/>
            </a:endParaRPr>
          </a:p>
          <a:p>
            <a:r>
              <a:rPr lang="en-US" altLang="zh-TW" sz="2800" dirty="0" smtClean="0">
                <a:hlinkClick r:id="rId3"/>
              </a:rPr>
              <a:t>http://docs.openstack.org/trunk/openstack-compute/admin/content/</a:t>
            </a:r>
            <a:endParaRPr lang="en-US" altLang="zh-TW" sz="2800" dirty="0" smtClean="0"/>
          </a:p>
          <a:p>
            <a:r>
              <a:rPr lang="en-US" altLang="zh-TW" sz="2800" dirty="0" smtClean="0">
                <a:hlinkClick r:id="rId4"/>
              </a:rPr>
              <a:t>https://launchpad.net/openstack</a:t>
            </a:r>
            <a:endParaRPr lang="en-US" altLang="zh-TW" sz="2800" dirty="0" smtClean="0"/>
          </a:p>
          <a:p>
            <a:pPr lvl="1"/>
            <a:r>
              <a:rPr lang="en-US" altLang="zh-TW" sz="2400" dirty="0">
                <a:hlinkClick r:id="rId5"/>
              </a:rPr>
              <a:t>https://</a:t>
            </a:r>
            <a:r>
              <a:rPr lang="en-US" altLang="zh-TW" sz="2400" dirty="0" smtClean="0">
                <a:hlinkClick r:id="rId5"/>
              </a:rPr>
              <a:t>launchpad.net/nova</a:t>
            </a:r>
            <a:endParaRPr lang="en-US" altLang="zh-TW" sz="2400" dirty="0" smtClean="0"/>
          </a:p>
          <a:p>
            <a:pPr lvl="1"/>
            <a:r>
              <a:rPr lang="en-US" altLang="zh-TW" sz="2400" dirty="0">
                <a:hlinkClick r:id="rId6"/>
              </a:rPr>
              <a:t>https://</a:t>
            </a:r>
            <a:r>
              <a:rPr lang="en-US" altLang="zh-TW" sz="2400" dirty="0" smtClean="0">
                <a:hlinkClick r:id="rId6"/>
              </a:rPr>
              <a:t>launchpad.net/cinder</a:t>
            </a:r>
            <a:endParaRPr lang="en-US" altLang="zh-TW" sz="2400" dirty="0" smtClean="0"/>
          </a:p>
          <a:p>
            <a:r>
              <a:rPr lang="en-US" altLang="zh-TW" sz="2800" dirty="0">
                <a:hlinkClick r:id="rId7"/>
              </a:rPr>
              <a:t>http://docs.openstack.org/trunk/openstack-block-storage/admin/content</a:t>
            </a:r>
            <a:r>
              <a:rPr lang="en-US" altLang="zh-TW" sz="2800" dirty="0" smtClean="0">
                <a:hlinkClick r:id="rId7"/>
              </a:rPr>
              <a:t>/</a:t>
            </a:r>
            <a:endParaRPr lang="en-US" altLang="zh-TW" sz="2800" dirty="0" smtClean="0"/>
          </a:p>
          <a:p>
            <a:r>
              <a:rPr lang="en-US" altLang="zh-TW" sz="2800" dirty="0">
                <a:hlinkClick r:id="rId8"/>
              </a:rPr>
              <a:t>http://docs.openstack.org/developer/cinder/</a:t>
            </a: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7B456-4B92-4013-9FAC-E173E50BF920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 smtClean="0"/>
          </a:p>
        </p:txBody>
      </p:sp>
      <p:sp>
        <p:nvSpPr>
          <p:cNvPr id="3789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康佳峰 </a:t>
            </a:r>
            <a:r>
              <a:rPr lang="en-US" altLang="zh-TW" dirty="0" smtClean="0"/>
              <a:t>(K.K.)</a:t>
            </a:r>
          </a:p>
          <a:p>
            <a:r>
              <a:rPr lang="en-US" altLang="zh-TW" dirty="0" smtClean="0"/>
              <a:t>E-mail: joseph.cfk@gmail.com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481BF5-61E0-4CAA-B089-590C10F8951E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OpenStack</a:t>
            </a:r>
            <a:endParaRPr lang="en-US" altLang="zh-TW" dirty="0" smtClean="0"/>
          </a:p>
          <a:p>
            <a:r>
              <a:rPr lang="en-US" altLang="zh-TW" dirty="0" smtClean="0"/>
              <a:t>Volume</a:t>
            </a:r>
          </a:p>
          <a:p>
            <a:r>
              <a:rPr lang="en-US" altLang="zh-TW" dirty="0" err="1" smtClean="0"/>
              <a:t>OpenStack</a:t>
            </a:r>
            <a:r>
              <a:rPr lang="en-US" altLang="zh-TW" dirty="0" smtClean="0"/>
              <a:t> Cinder</a:t>
            </a:r>
          </a:p>
          <a:p>
            <a:r>
              <a:rPr lang="en-US" altLang="zh-TW" dirty="0" smtClean="0"/>
              <a:t>Cinder driver status</a:t>
            </a:r>
          </a:p>
          <a:p>
            <a:r>
              <a:rPr lang="en-US" altLang="zh-TW" dirty="0" smtClean="0"/>
              <a:t>References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E147A-7BD3-4BFA-9E25-9122E3185919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850" y="317714"/>
            <a:ext cx="8369300" cy="750589"/>
          </a:xfrm>
        </p:spPr>
        <p:txBody>
          <a:bodyPr/>
          <a:lstStyle/>
          <a:p>
            <a:r>
              <a:rPr lang="en-US" altLang="zh-TW" dirty="0" err="1" smtClean="0"/>
              <a:t>OpenStack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360" y="1376127"/>
            <a:ext cx="8364538" cy="4843609"/>
          </a:xfrm>
        </p:spPr>
        <p:txBody>
          <a:bodyPr/>
          <a:lstStyle/>
          <a:p>
            <a:r>
              <a:rPr lang="en-US" altLang="zh-TW" sz="2400" dirty="0" smtClean="0"/>
              <a:t>An IAAS cloud computing project and open source software under Apache License.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L</a:t>
            </a:r>
            <a:r>
              <a:rPr lang="en-US" altLang="zh-TW" sz="2400" dirty="0" smtClean="0"/>
              <a:t>aunched in Jul. 2010, and </a:t>
            </a:r>
            <a:r>
              <a:rPr lang="en-US" altLang="zh-TW" sz="2400" dirty="0" err="1" smtClean="0"/>
              <a:t>OpenStack</a:t>
            </a:r>
            <a:r>
              <a:rPr lang="en-US" altLang="zh-TW" sz="2400" dirty="0" smtClean="0"/>
              <a:t> Foundation managed it since Sep. 2012.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It consists of a series of interrelated project CODEs implemented by Python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Cloud computing management layer that integrate existing Linux </a:t>
            </a:r>
            <a:r>
              <a:rPr lang="en-US" altLang="zh-TW" sz="2400" dirty="0" smtClean="0"/>
              <a:t>technologies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95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solidFill>
                  <a:schemeClr val="tx1"/>
                </a:solidFill>
              </a:rPr>
              <a:t>Service Architecture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414463"/>
            <a:ext cx="90963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9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 smtClean="0"/>
              <a:t>OpenStack</a:t>
            </a:r>
            <a:r>
              <a:rPr lang="en-US" altLang="zh-TW" sz="3600" dirty="0" smtClean="0"/>
              <a:t> Code Names</a:t>
            </a:r>
            <a:endParaRPr lang="zh-TW" altLang="en-US" sz="36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742126"/>
              </p:ext>
            </p:extLst>
          </p:nvPr>
        </p:nvGraphicFramePr>
        <p:xfrm>
          <a:off x="457200" y="1727457"/>
          <a:ext cx="8364538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82269"/>
                <a:gridCol w="4182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Service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Code Name/Software Project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Compute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Nova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Gla</a:t>
                      </a:r>
                      <a:r>
                        <a:rPr lang="en-US" altLang="zh-TW" baseline="0" dirty="0" smtClean="0"/>
                        <a:t>nce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Object</a:t>
                      </a:r>
                      <a:r>
                        <a:rPr lang="en-US" altLang="zh-TW" baseline="0" dirty="0" smtClean="0"/>
                        <a:t> Storage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Swift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Dashboard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Horizon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Identity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Keystone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Networking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Quantum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Volume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Cinder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54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850" y="67294"/>
            <a:ext cx="8369300" cy="743872"/>
          </a:xfrm>
        </p:spPr>
        <p:txBody>
          <a:bodyPr/>
          <a:lstStyle/>
          <a:p>
            <a:r>
              <a:rPr lang="en-US" altLang="zh-TW" sz="3600" dirty="0" smtClean="0"/>
              <a:t>Technology Topologies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93" y="923453"/>
            <a:ext cx="6436932" cy="555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5987845" y="2241755"/>
            <a:ext cx="582561" cy="2580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900" b="1" dirty="0" smtClean="0">
                <a:ea typeface="新細明體" pitchFamily="18" charset="-120"/>
              </a:rPr>
              <a:t>TGT</a:t>
            </a:r>
            <a:endParaRPr kumimoji="1" lang="zh-TW" altLang="en-US" sz="900" b="1" i="0" u="none" strike="noStrike" cap="none" normalizeH="0" baseline="0" dirty="0" smtClean="0">
              <a:ln>
                <a:noFill/>
              </a:ln>
              <a:effectLst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4625163" y="1690577"/>
            <a:ext cx="3859618" cy="2339163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5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Volume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415223"/>
              </p:ext>
            </p:extLst>
          </p:nvPr>
        </p:nvGraphicFramePr>
        <p:xfrm>
          <a:off x="465589" y="1649588"/>
          <a:ext cx="836454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1135"/>
                <a:gridCol w="2091135"/>
                <a:gridCol w="2091135"/>
                <a:gridCol w="2091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Physical 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Drive/Volume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Filesystem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Hard Disk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Partition 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/mapper/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ext3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Partition 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Hard Disk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Partition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NTFS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Partition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D: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FAT32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8F4A-2312-4B0E-9644-36EAF37C3A4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271604" y="4523520"/>
            <a:ext cx="8664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 smtClean="0"/>
              <a:t>A partition, physical drive, is a part of one physical hard disk. </a:t>
            </a:r>
            <a:r>
              <a:rPr lang="en-US" altLang="zh-TW" sz="1800" b="1" dirty="0" smtClean="0"/>
              <a:t>(Hardware concept) 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A volume, logical drive, is a single accessible storage area with a single file system.</a:t>
            </a:r>
          </a:p>
          <a:p>
            <a:r>
              <a:rPr lang="en-US" altLang="zh-TW" sz="1800" b="1" dirty="0" smtClean="0"/>
              <a:t>(Operation system concept)</a:t>
            </a:r>
            <a:endParaRPr lang="en-US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15067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>
          <a:xfrm>
            <a:off x="450850" y="200025"/>
            <a:ext cx="8369300" cy="731838"/>
          </a:xfrm>
        </p:spPr>
        <p:txBody>
          <a:bodyPr/>
          <a:lstStyle/>
          <a:p>
            <a:r>
              <a:rPr lang="en-US" altLang="zh-TW" dirty="0" err="1" smtClean="0"/>
              <a:t>OpenStack</a:t>
            </a:r>
            <a:r>
              <a:rPr lang="en-US" altLang="zh-TW" dirty="0" smtClean="0"/>
              <a:t> Cinder</a:t>
            </a:r>
            <a:endParaRPr lang="zh-TW" altLang="en-US" dirty="0" smtClean="0"/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>
          <a:xfrm>
            <a:off x="457200" y="1194619"/>
            <a:ext cx="8364538" cy="5213555"/>
          </a:xfrm>
        </p:spPr>
        <p:txBody>
          <a:bodyPr/>
          <a:lstStyle/>
          <a:p>
            <a:r>
              <a:rPr lang="en-US" altLang="zh-TW" sz="2400" dirty="0" smtClean="0"/>
              <a:t>Cinder allows you to give block level storage to your </a:t>
            </a:r>
            <a:r>
              <a:rPr lang="en-US" altLang="zh-TW" sz="2400" dirty="0" err="1" smtClean="0"/>
              <a:t>OpenStack</a:t>
            </a:r>
            <a:r>
              <a:rPr lang="en-US" altLang="zh-TW" sz="2400" dirty="0" smtClean="0"/>
              <a:t> Compute instances.</a:t>
            </a:r>
          </a:p>
          <a:p>
            <a:pPr lvl="1"/>
            <a:r>
              <a:rPr lang="en-US" altLang="zh-TW" sz="2000" dirty="0" smtClean="0"/>
              <a:t>Storage Access Network (SAN)</a:t>
            </a:r>
          </a:p>
          <a:p>
            <a:pPr lvl="1"/>
            <a:r>
              <a:rPr lang="en-US" altLang="zh-TW" sz="2000" b="1" dirty="0" smtClean="0"/>
              <a:t>Amazon EBS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The basic Cinder usage is </a:t>
            </a:r>
            <a:r>
              <a:rPr lang="en-US" altLang="zh-TW" sz="2400" dirty="0" err="1"/>
              <a:t>iSCSI</a:t>
            </a:r>
            <a:r>
              <a:rPr lang="en-US" altLang="zh-TW" sz="2400" dirty="0"/>
              <a:t>-exposed LVM volumes. </a:t>
            </a:r>
          </a:p>
          <a:p>
            <a:pPr lvl="1"/>
            <a:r>
              <a:rPr lang="en-US" altLang="zh-TW" sz="2000" dirty="0"/>
              <a:t>Two basic default components</a:t>
            </a:r>
          </a:p>
          <a:p>
            <a:pPr lvl="2"/>
            <a:r>
              <a:rPr lang="en-US" altLang="zh-TW" sz="1600" b="1" dirty="0"/>
              <a:t>lvm2</a:t>
            </a:r>
            <a:endParaRPr lang="en-US" altLang="zh-TW" sz="1600" dirty="0"/>
          </a:p>
          <a:p>
            <a:pPr lvl="2"/>
            <a:r>
              <a:rPr lang="en-US" altLang="zh-TW" sz="1600" b="1" dirty="0" smtClean="0"/>
              <a:t>open-</a:t>
            </a:r>
            <a:r>
              <a:rPr lang="en-US" altLang="zh-TW" sz="1600" b="1" dirty="0" err="1" smtClean="0"/>
              <a:t>iscsi</a:t>
            </a:r>
            <a:r>
              <a:rPr lang="en-US" altLang="zh-TW" sz="1600" b="1" dirty="0" smtClean="0"/>
              <a:t>/</a:t>
            </a:r>
            <a:r>
              <a:rPr lang="en-US" altLang="zh-TW" sz="1600" b="1" dirty="0" err="1" smtClean="0"/>
              <a:t>iscsi</a:t>
            </a:r>
            <a:r>
              <a:rPr lang="en-US" altLang="zh-TW" sz="1600" b="1" dirty="0" smtClean="0"/>
              <a:t>-target</a:t>
            </a:r>
            <a:endParaRPr lang="en-US" altLang="zh-TW" sz="1600" dirty="0"/>
          </a:p>
          <a:p>
            <a:endParaRPr lang="en-US" altLang="zh-TW" sz="2400" dirty="0" smtClean="0">
              <a:hlinkClick r:id="rId3"/>
            </a:endParaRPr>
          </a:p>
          <a:p>
            <a:r>
              <a:rPr lang="en-US" altLang="zh-TW" sz="2400" dirty="0" smtClean="0"/>
              <a:t>Current release:</a:t>
            </a:r>
          </a:p>
          <a:p>
            <a:pPr lvl="1"/>
            <a:r>
              <a:rPr lang="en-US" altLang="zh-TW" sz="2000" dirty="0" smtClean="0"/>
              <a:t>Grizzly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May. </a:t>
            </a:r>
            <a:r>
              <a:rPr lang="en-US" altLang="zh-TW" sz="2000" dirty="0"/>
              <a:t>2013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A98CD-4E19-423A-8CA4-560A955C3B0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RI_pptA_中英文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ITRI_pptA_中英文</Template>
  <TotalTime>65832</TotalTime>
  <Words>671</Words>
  <Application>Microsoft Office PowerPoint</Application>
  <PresentationFormat>如螢幕大小 (4:3)</PresentationFormat>
  <Paragraphs>254</Paragraphs>
  <Slides>21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ITRI_pptA_中英文</vt:lpstr>
      <vt:lpstr>PowerPoint 簡報</vt:lpstr>
      <vt:lpstr>About K.K.</vt:lpstr>
      <vt:lpstr>Outline</vt:lpstr>
      <vt:lpstr>OpenStack</vt:lpstr>
      <vt:lpstr>Service Architecture</vt:lpstr>
      <vt:lpstr>OpenStack Code Names</vt:lpstr>
      <vt:lpstr>Technology Topologies</vt:lpstr>
      <vt:lpstr>Volume</vt:lpstr>
      <vt:lpstr>OpenStack Cinder</vt:lpstr>
      <vt:lpstr>Cinder Services</vt:lpstr>
      <vt:lpstr>Cinder Interaction</vt:lpstr>
      <vt:lpstr>Cinder Internal</vt:lpstr>
      <vt:lpstr>Cinder Deployment</vt:lpstr>
      <vt:lpstr>Volume Operations</vt:lpstr>
      <vt:lpstr>LVM/iSCSI Volume Stack</vt:lpstr>
      <vt:lpstr>Implementation(1/2)</vt:lpstr>
      <vt:lpstr>Implementation(2/2)</vt:lpstr>
      <vt:lpstr>Cinder Driver Status</vt:lpstr>
      <vt:lpstr>Conclusions</vt:lpstr>
      <vt:lpstr>References</vt:lpstr>
      <vt:lpstr>Q&amp;A</vt:lpstr>
    </vt:vector>
  </TitlesOfParts>
  <Company>itri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ITRI</dc:creator>
  <cp:keywords>2008NewCIS</cp:keywords>
  <cp:lastModifiedBy>Chia-Feng Kang</cp:lastModifiedBy>
  <cp:revision>3149</cp:revision>
  <cp:lastPrinted>2013-04-24T14:22:16Z</cp:lastPrinted>
  <dcterms:created xsi:type="dcterms:W3CDTF">2010-08-16T00:40:00Z</dcterms:created>
  <dcterms:modified xsi:type="dcterms:W3CDTF">2013-05-25T03:24:00Z</dcterms:modified>
</cp:coreProperties>
</file>