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QfSaoXhtAZdTG3+6B0y/4Jk/W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9" name="Shape 9"/>
        <p:cNvGrpSpPr/>
        <p:nvPr/>
      </p:nvGrpSpPr>
      <p:grpSpPr>
        <a:xfrm>
          <a:off x="0" y="0"/>
          <a:ext cx="0" cy="0"/>
          <a:chOff x="0" y="0"/>
          <a:chExt cx="0" cy="0"/>
        </a:xfrm>
      </p:grpSpPr>
      <p:sp>
        <p:nvSpPr>
          <p:cNvPr id="10" name="Google Shape;10;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7"/>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7"/>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 name="Google Shape;13;p17"/>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14" name="Google Shape;14;p17"/>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15" name="Google Shape;15;p17"/>
          <p:cNvSpPr txBox="1"/>
          <p:nvPr>
            <p:ph type="title"/>
          </p:nvPr>
        </p:nvSpPr>
        <p:spPr>
          <a:xfrm>
            <a:off x="1960500" y="1897200"/>
            <a:ext cx="5223000" cy="98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400">
                <a:solidFill>
                  <a:schemeClr val="dk1"/>
                </a:solidFill>
              </a:defRPr>
            </a:lvl1pPr>
            <a:lvl2pPr lvl="1" algn="ctr">
              <a:lnSpc>
                <a:spcPct val="100000"/>
              </a:lnSpc>
              <a:spcBef>
                <a:spcPts val="0"/>
              </a:spcBef>
              <a:spcAft>
                <a:spcPts val="0"/>
              </a:spcAft>
              <a:buSzPts val="2800"/>
              <a:buNone/>
              <a:defRPr b="1" sz="2400">
                <a:solidFill>
                  <a:schemeClr val="dk1"/>
                </a:solidFill>
              </a:defRPr>
            </a:lvl2pPr>
            <a:lvl3pPr lvl="2" algn="ctr">
              <a:lnSpc>
                <a:spcPct val="100000"/>
              </a:lnSpc>
              <a:spcBef>
                <a:spcPts val="0"/>
              </a:spcBef>
              <a:spcAft>
                <a:spcPts val="0"/>
              </a:spcAft>
              <a:buSzPts val="2800"/>
              <a:buNone/>
              <a:defRPr b="1" sz="2400">
                <a:solidFill>
                  <a:schemeClr val="dk1"/>
                </a:solidFill>
              </a:defRPr>
            </a:lvl3pPr>
            <a:lvl4pPr lvl="3" algn="ctr">
              <a:lnSpc>
                <a:spcPct val="100000"/>
              </a:lnSpc>
              <a:spcBef>
                <a:spcPts val="0"/>
              </a:spcBef>
              <a:spcAft>
                <a:spcPts val="0"/>
              </a:spcAft>
              <a:buSzPts val="2800"/>
              <a:buNone/>
              <a:defRPr b="1" sz="2400">
                <a:solidFill>
                  <a:schemeClr val="dk1"/>
                </a:solidFill>
              </a:defRPr>
            </a:lvl4pPr>
            <a:lvl5pPr lvl="4" algn="ctr">
              <a:lnSpc>
                <a:spcPct val="100000"/>
              </a:lnSpc>
              <a:spcBef>
                <a:spcPts val="0"/>
              </a:spcBef>
              <a:spcAft>
                <a:spcPts val="0"/>
              </a:spcAft>
              <a:buSzPts val="2800"/>
              <a:buNone/>
              <a:defRPr b="1" sz="2400">
                <a:solidFill>
                  <a:schemeClr val="dk1"/>
                </a:solidFill>
              </a:defRPr>
            </a:lvl5pPr>
            <a:lvl6pPr lvl="5" algn="ctr">
              <a:lnSpc>
                <a:spcPct val="100000"/>
              </a:lnSpc>
              <a:spcBef>
                <a:spcPts val="0"/>
              </a:spcBef>
              <a:spcAft>
                <a:spcPts val="0"/>
              </a:spcAft>
              <a:buSzPts val="2800"/>
              <a:buNone/>
              <a:defRPr b="1" sz="2400">
                <a:solidFill>
                  <a:schemeClr val="dk1"/>
                </a:solidFill>
              </a:defRPr>
            </a:lvl6pPr>
            <a:lvl7pPr lvl="6" algn="ctr">
              <a:lnSpc>
                <a:spcPct val="100000"/>
              </a:lnSpc>
              <a:spcBef>
                <a:spcPts val="0"/>
              </a:spcBef>
              <a:spcAft>
                <a:spcPts val="0"/>
              </a:spcAft>
              <a:buSzPts val="2800"/>
              <a:buNone/>
              <a:defRPr b="1" sz="2400">
                <a:solidFill>
                  <a:schemeClr val="dk1"/>
                </a:solidFill>
              </a:defRPr>
            </a:lvl7pPr>
            <a:lvl8pPr lvl="7" algn="ctr">
              <a:lnSpc>
                <a:spcPct val="100000"/>
              </a:lnSpc>
              <a:spcBef>
                <a:spcPts val="0"/>
              </a:spcBef>
              <a:spcAft>
                <a:spcPts val="0"/>
              </a:spcAft>
              <a:buSzPts val="2800"/>
              <a:buNone/>
              <a:defRPr b="1" sz="2400">
                <a:solidFill>
                  <a:schemeClr val="dk1"/>
                </a:solidFill>
              </a:defRPr>
            </a:lvl8pPr>
            <a:lvl9pPr lvl="8" algn="ctr">
              <a:lnSpc>
                <a:spcPct val="100000"/>
              </a:lnSpc>
              <a:spcBef>
                <a:spcPts val="0"/>
              </a:spcBef>
              <a:spcAft>
                <a:spcPts val="0"/>
              </a:spcAft>
              <a:buSzPts val="2800"/>
              <a:buNone/>
              <a:defRPr b="1" sz="2400">
                <a:solidFill>
                  <a:schemeClr val="dk1"/>
                </a:solidFill>
              </a:defRPr>
            </a:lvl9pPr>
          </a:lstStyle>
          <a:p/>
        </p:txBody>
      </p:sp>
      <p:sp>
        <p:nvSpPr>
          <p:cNvPr id="16" name="Google Shape;16;p17"/>
          <p:cNvSpPr txBox="1"/>
          <p:nvPr>
            <p:ph idx="1" type="subTitle"/>
          </p:nvPr>
        </p:nvSpPr>
        <p:spPr>
          <a:xfrm>
            <a:off x="1960500" y="2892024"/>
            <a:ext cx="5223000" cy="35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Clr>
                <a:schemeClr val="dk2"/>
              </a:buClr>
              <a:buSzPts val="1200"/>
              <a:buNone/>
              <a:defRPr sz="1200">
                <a:solidFill>
                  <a:schemeClr val="dk2"/>
                </a:solidFill>
              </a:defRPr>
            </a:lvl2pPr>
            <a:lvl3pPr lvl="2" algn="ctr">
              <a:lnSpc>
                <a:spcPct val="100000"/>
              </a:lnSpc>
              <a:spcBef>
                <a:spcPts val="0"/>
              </a:spcBef>
              <a:spcAft>
                <a:spcPts val="0"/>
              </a:spcAft>
              <a:buClr>
                <a:schemeClr val="dk2"/>
              </a:buClr>
              <a:buSzPts val="1200"/>
              <a:buNone/>
              <a:defRPr sz="1200">
                <a:solidFill>
                  <a:schemeClr val="dk2"/>
                </a:solidFill>
              </a:defRPr>
            </a:lvl3pPr>
            <a:lvl4pPr lvl="3" algn="ctr">
              <a:lnSpc>
                <a:spcPct val="100000"/>
              </a:lnSpc>
              <a:spcBef>
                <a:spcPts val="0"/>
              </a:spcBef>
              <a:spcAft>
                <a:spcPts val="0"/>
              </a:spcAft>
              <a:buClr>
                <a:schemeClr val="dk2"/>
              </a:buClr>
              <a:buSzPts val="1200"/>
              <a:buNone/>
              <a:defRPr sz="1200">
                <a:solidFill>
                  <a:schemeClr val="dk2"/>
                </a:solidFill>
              </a:defRPr>
            </a:lvl4pPr>
            <a:lvl5pPr lvl="4" algn="ctr">
              <a:lnSpc>
                <a:spcPct val="100000"/>
              </a:lnSpc>
              <a:spcBef>
                <a:spcPts val="0"/>
              </a:spcBef>
              <a:spcAft>
                <a:spcPts val="0"/>
              </a:spcAft>
              <a:buClr>
                <a:schemeClr val="dk2"/>
              </a:buClr>
              <a:buSzPts val="1200"/>
              <a:buNone/>
              <a:defRPr sz="1200">
                <a:solidFill>
                  <a:schemeClr val="dk2"/>
                </a:solidFill>
              </a:defRPr>
            </a:lvl5pPr>
            <a:lvl6pPr lvl="5" algn="ctr">
              <a:lnSpc>
                <a:spcPct val="100000"/>
              </a:lnSpc>
              <a:spcBef>
                <a:spcPts val="0"/>
              </a:spcBef>
              <a:spcAft>
                <a:spcPts val="0"/>
              </a:spcAft>
              <a:buClr>
                <a:schemeClr val="dk2"/>
              </a:buClr>
              <a:buSzPts val="1200"/>
              <a:buNone/>
              <a:defRPr sz="1200">
                <a:solidFill>
                  <a:schemeClr val="dk2"/>
                </a:solidFill>
              </a:defRPr>
            </a:lvl6pPr>
            <a:lvl7pPr lvl="6" algn="ctr">
              <a:lnSpc>
                <a:spcPct val="100000"/>
              </a:lnSpc>
              <a:spcBef>
                <a:spcPts val="0"/>
              </a:spcBef>
              <a:spcAft>
                <a:spcPts val="0"/>
              </a:spcAft>
              <a:buClr>
                <a:schemeClr val="dk2"/>
              </a:buClr>
              <a:buSzPts val="1200"/>
              <a:buNone/>
              <a:defRPr sz="1200">
                <a:solidFill>
                  <a:schemeClr val="dk2"/>
                </a:solidFill>
              </a:defRPr>
            </a:lvl7pPr>
            <a:lvl8pPr lvl="7" algn="ctr">
              <a:lnSpc>
                <a:spcPct val="100000"/>
              </a:lnSpc>
              <a:spcBef>
                <a:spcPts val="0"/>
              </a:spcBef>
              <a:spcAft>
                <a:spcPts val="0"/>
              </a:spcAft>
              <a:buClr>
                <a:schemeClr val="dk2"/>
              </a:buClr>
              <a:buSzPts val="1200"/>
              <a:buNone/>
              <a:defRPr sz="1200">
                <a:solidFill>
                  <a:schemeClr val="dk2"/>
                </a:solidFill>
              </a:defRPr>
            </a:lvl8pPr>
            <a:lvl9pPr lvl="8" algn="ctr">
              <a:lnSpc>
                <a:spcPct val="100000"/>
              </a:lnSpc>
              <a:spcBef>
                <a:spcPts val="0"/>
              </a:spcBef>
              <a:spcAft>
                <a:spcPts val="0"/>
              </a:spcAft>
              <a:buClr>
                <a:schemeClr val="dk2"/>
              </a:buClr>
              <a:buSzPts val="1200"/>
              <a:buNone/>
              <a:defRPr sz="1200">
                <a:solidFill>
                  <a:schemeClr val="dk2"/>
                </a:solidFill>
              </a:defRPr>
            </a:lvl9pPr>
          </a:lstStyle>
          <a:p/>
        </p:txBody>
      </p:sp>
      <p:sp>
        <p:nvSpPr>
          <p:cNvPr id="17" name="Google Shape;1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26"/>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26"/>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26"/>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7" name="Google Shape;57;p2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 name="Google Shape;58;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9" name="Google Shape;5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27"/>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62" name="Google Shape;6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2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8"/>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66" name="Google Shape;66;p28"/>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23" name="Shape 23"/>
        <p:cNvGrpSpPr/>
        <p:nvPr/>
      </p:nvGrpSpPr>
      <p:grpSpPr>
        <a:xfrm>
          <a:off x="0" y="0"/>
          <a:ext cx="0" cy="0"/>
          <a:chOff x="0" y="0"/>
          <a:chExt cx="0" cy="0"/>
        </a:xfrm>
      </p:grpSpPr>
      <p:sp>
        <p:nvSpPr>
          <p:cNvPr id="24" name="Google Shape;24;p19"/>
          <p:cNvSpPr/>
          <p:nvPr/>
        </p:nvSpPr>
        <p:spPr>
          <a:xfrm>
            <a:off x="0" y="0"/>
            <a:ext cx="9144000" cy="5143500"/>
          </a:xfrm>
          <a:prstGeom prst="rect">
            <a:avLst/>
          </a:pr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9"/>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9"/>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9"/>
          <p:cNvSpPr txBox="1"/>
          <p:nvPr>
            <p:ph type="title"/>
          </p:nvPr>
        </p:nvSpPr>
        <p:spPr>
          <a:xfrm>
            <a:off x="3019425" y="1662150"/>
            <a:ext cx="3105300" cy="181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4000">
                <a:solidFill>
                  <a:srgbClr val="455A64"/>
                </a:solidFill>
              </a:defRPr>
            </a:lvl1pPr>
            <a:lvl2pPr lvl="1" algn="ctr">
              <a:lnSpc>
                <a:spcPct val="100000"/>
              </a:lnSpc>
              <a:spcBef>
                <a:spcPts val="0"/>
              </a:spcBef>
              <a:spcAft>
                <a:spcPts val="0"/>
              </a:spcAft>
              <a:buSzPts val="2800"/>
              <a:buNone/>
              <a:defRPr b="1" sz="2800">
                <a:solidFill>
                  <a:srgbClr val="455A64"/>
                </a:solidFill>
              </a:defRPr>
            </a:lvl2pPr>
            <a:lvl3pPr lvl="2" algn="ctr">
              <a:lnSpc>
                <a:spcPct val="100000"/>
              </a:lnSpc>
              <a:spcBef>
                <a:spcPts val="0"/>
              </a:spcBef>
              <a:spcAft>
                <a:spcPts val="0"/>
              </a:spcAft>
              <a:buSzPts val="2800"/>
              <a:buNone/>
              <a:defRPr b="1" sz="2800">
                <a:solidFill>
                  <a:srgbClr val="455A64"/>
                </a:solidFill>
              </a:defRPr>
            </a:lvl3pPr>
            <a:lvl4pPr lvl="3" algn="ctr">
              <a:lnSpc>
                <a:spcPct val="100000"/>
              </a:lnSpc>
              <a:spcBef>
                <a:spcPts val="0"/>
              </a:spcBef>
              <a:spcAft>
                <a:spcPts val="0"/>
              </a:spcAft>
              <a:buSzPts val="2800"/>
              <a:buNone/>
              <a:defRPr b="1" sz="2800">
                <a:solidFill>
                  <a:srgbClr val="455A64"/>
                </a:solidFill>
              </a:defRPr>
            </a:lvl4pPr>
            <a:lvl5pPr lvl="4" algn="ctr">
              <a:lnSpc>
                <a:spcPct val="100000"/>
              </a:lnSpc>
              <a:spcBef>
                <a:spcPts val="0"/>
              </a:spcBef>
              <a:spcAft>
                <a:spcPts val="0"/>
              </a:spcAft>
              <a:buSzPts val="2800"/>
              <a:buNone/>
              <a:defRPr b="1" sz="2800">
                <a:solidFill>
                  <a:srgbClr val="455A64"/>
                </a:solidFill>
              </a:defRPr>
            </a:lvl5pPr>
            <a:lvl6pPr lvl="5" algn="ctr">
              <a:lnSpc>
                <a:spcPct val="100000"/>
              </a:lnSpc>
              <a:spcBef>
                <a:spcPts val="0"/>
              </a:spcBef>
              <a:spcAft>
                <a:spcPts val="0"/>
              </a:spcAft>
              <a:buSzPts val="2800"/>
              <a:buNone/>
              <a:defRPr b="1" sz="2800">
                <a:solidFill>
                  <a:srgbClr val="455A64"/>
                </a:solidFill>
              </a:defRPr>
            </a:lvl6pPr>
            <a:lvl7pPr lvl="6" algn="ctr">
              <a:lnSpc>
                <a:spcPct val="100000"/>
              </a:lnSpc>
              <a:spcBef>
                <a:spcPts val="0"/>
              </a:spcBef>
              <a:spcAft>
                <a:spcPts val="0"/>
              </a:spcAft>
              <a:buSzPts val="2800"/>
              <a:buNone/>
              <a:defRPr b="1" sz="2800">
                <a:solidFill>
                  <a:srgbClr val="455A64"/>
                </a:solidFill>
              </a:defRPr>
            </a:lvl7pPr>
            <a:lvl8pPr lvl="7" algn="ctr">
              <a:lnSpc>
                <a:spcPct val="100000"/>
              </a:lnSpc>
              <a:spcBef>
                <a:spcPts val="0"/>
              </a:spcBef>
              <a:spcAft>
                <a:spcPts val="0"/>
              </a:spcAft>
              <a:buSzPts val="2800"/>
              <a:buNone/>
              <a:defRPr b="1" sz="2800">
                <a:solidFill>
                  <a:srgbClr val="455A64"/>
                </a:solidFill>
              </a:defRPr>
            </a:lvl8pPr>
            <a:lvl9pPr lvl="8" algn="ctr">
              <a:lnSpc>
                <a:spcPct val="100000"/>
              </a:lnSpc>
              <a:spcBef>
                <a:spcPts val="0"/>
              </a:spcBef>
              <a:spcAft>
                <a:spcPts val="0"/>
              </a:spcAft>
              <a:buSzPts val="2800"/>
              <a:buNone/>
              <a:defRPr b="1" sz="2800">
                <a:solidFill>
                  <a:srgbClr val="455A64"/>
                </a:solidFill>
              </a:defRPr>
            </a:lvl9pPr>
          </a:lstStyle>
          <a:p/>
        </p:txBody>
      </p:sp>
      <p:sp>
        <p:nvSpPr>
          <p:cNvPr id="28" name="Google Shape;2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9" name="Shape 29"/>
        <p:cNvGrpSpPr/>
        <p:nvPr/>
      </p:nvGrpSpPr>
      <p:grpSpPr>
        <a:xfrm>
          <a:off x="0" y="0"/>
          <a:ext cx="0" cy="0"/>
          <a:chOff x="0" y="0"/>
          <a:chExt cx="0" cy="0"/>
        </a:xfrm>
      </p:grpSpPr>
      <p:cxnSp>
        <p:nvCxnSpPr>
          <p:cNvPr id="30" name="Google Shape;30;p2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1" name="Google Shape;31;p20"/>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2" name="Google Shape;32;p20"/>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33" name="Google Shape;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cxnSp>
        <p:nvCxnSpPr>
          <p:cNvPr id="35" name="Google Shape;35;p21"/>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6" name="Google Shape;36;p21"/>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0" name="Shape 50"/>
        <p:cNvGrpSpPr/>
        <p:nvPr/>
      </p:nvGrpSpPr>
      <p:grpSpPr>
        <a:xfrm>
          <a:off x="0" y="0"/>
          <a:ext cx="0" cy="0"/>
          <a:chOff x="0" y="0"/>
          <a:chExt cx="0" cy="0"/>
        </a:xfrm>
      </p:grpSpPr>
      <p:sp>
        <p:nvSpPr>
          <p:cNvPr id="51" name="Google Shape;51;p25"/>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2" name="Google Shape;5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title"/>
          </p:nvPr>
        </p:nvSpPr>
        <p:spPr>
          <a:xfrm>
            <a:off x="1500200" y="1297150"/>
            <a:ext cx="6147300" cy="19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How technology is useful for physically disabled humans...</a:t>
            </a:r>
            <a:endParaRPr/>
          </a:p>
        </p:txBody>
      </p:sp>
      <p:sp>
        <p:nvSpPr>
          <p:cNvPr id="75" name="Google Shape;75;p1"/>
          <p:cNvSpPr txBox="1"/>
          <p:nvPr>
            <p:ph idx="1" type="subTitle"/>
          </p:nvPr>
        </p:nvSpPr>
        <p:spPr>
          <a:xfrm>
            <a:off x="2659850" y="3659024"/>
            <a:ext cx="5223000" cy="35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lang="en"/>
              <a:t>                        ARJUN KHURANA, NAMAN JAIN &amp; VIKAS AWASTHI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ONGOING ADVANCED TECHNOLOGIES</a:t>
            </a:r>
            <a:endParaRPr b="1" sz="2600">
              <a:latin typeface="Merriweather"/>
              <a:ea typeface="Merriweather"/>
              <a:cs typeface="Merriweather"/>
              <a:sym typeface="Merriweather"/>
            </a:endParaRPr>
          </a:p>
          <a:p>
            <a:pPr indent="0" lvl="0" marL="0" rtl="0" algn="l">
              <a:lnSpc>
                <a:spcPct val="100000"/>
              </a:lnSpc>
              <a:spcBef>
                <a:spcPts val="0"/>
              </a:spcBef>
              <a:spcAft>
                <a:spcPts val="0"/>
              </a:spcAft>
              <a:buSzPts val="2800"/>
              <a:buNone/>
            </a:pPr>
            <a:r>
              <a:t/>
            </a:r>
            <a:endParaRPr b="1" sz="2600">
              <a:latin typeface="Merriweather"/>
              <a:ea typeface="Merriweather"/>
              <a:cs typeface="Merriweather"/>
              <a:sym typeface="Merriweather"/>
            </a:endParaRPr>
          </a:p>
        </p:txBody>
      </p:sp>
      <p:sp>
        <p:nvSpPr>
          <p:cNvPr id="129" name="Google Shape;129;p10"/>
          <p:cNvSpPr txBox="1"/>
          <p:nvPr>
            <p:ph idx="1" type="body"/>
          </p:nvPr>
        </p:nvSpPr>
        <p:spPr>
          <a:xfrm>
            <a:off x="311700" y="1545175"/>
            <a:ext cx="8520600" cy="30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(1). </a:t>
            </a:r>
            <a:r>
              <a:rPr b="1" lang="en" sz="2000">
                <a:latin typeface="Merriweather"/>
                <a:ea typeface="Merriweather"/>
                <a:cs typeface="Merriweather"/>
                <a:sym typeface="Merriweather"/>
              </a:rPr>
              <a:t>PREHENSILE ROBOTICS</a:t>
            </a:r>
            <a:endParaRPr b="1"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The technology works by targeting parts of the brain that send the message to the muscles when a movement is thought of, and they still activate even when the neurological link system between the brain and the muscles is broken. Sensors placed in these areas record the neurological signal, and using algorithms decode it and transmit an appropriate action to the prosthetic limb.</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sz="20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ONGOING ADVANCED TECHNOLOGIES</a:t>
            </a:r>
            <a:endParaRPr/>
          </a:p>
        </p:txBody>
      </p:sp>
      <p:sp>
        <p:nvSpPr>
          <p:cNvPr id="135" name="Google Shape;135;p11"/>
          <p:cNvSpPr txBox="1"/>
          <p:nvPr>
            <p:ph idx="1" type="body"/>
          </p:nvPr>
        </p:nvSpPr>
        <p:spPr>
          <a:xfrm>
            <a:off x="311700" y="1481675"/>
            <a:ext cx="8520600" cy="308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(2). AUTONOMOUS CARS</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A company which started out as the autonomous car or (self driving cars) division at Google, the firm's driverless cars have already been driven at least 3.5 million miles in 22 test cities — with one test seeing a blind man successfully being able to complete a test ride by himself.</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sz="20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EMPOWERING APPROACH</a:t>
            </a:r>
            <a:endParaRPr b="1" sz="2600">
              <a:latin typeface="Merriweather"/>
              <a:ea typeface="Merriweather"/>
              <a:cs typeface="Merriweather"/>
              <a:sym typeface="Merriweather"/>
            </a:endParaRPr>
          </a:p>
        </p:txBody>
      </p:sp>
      <p:sp>
        <p:nvSpPr>
          <p:cNvPr id="141" name="Google Shape;141;p12"/>
          <p:cNvSpPr txBox="1"/>
          <p:nvPr>
            <p:ph idx="1" type="body"/>
          </p:nvPr>
        </p:nvSpPr>
        <p:spPr>
          <a:xfrm>
            <a:off x="311700" y="1502825"/>
            <a:ext cx="8520600" cy="30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(1). Distance e-learning</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(2). Reading digital &amp; audio libraries</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(3). Internet, Broadband for persons with disabilities</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(4). Speech to text &amp; text to speech translator</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rPr lang="en" sz="2000">
                <a:latin typeface="Merriweather"/>
                <a:ea typeface="Merriweather"/>
                <a:cs typeface="Merriweather"/>
                <a:sym typeface="Merriweather"/>
              </a:rPr>
              <a:t>(5). Mobile phones &amp; internet are the best assistive technology</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311700" y="550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WHY TECHNOLOGY ?</a:t>
            </a:r>
            <a:endParaRPr b="1" sz="2600">
              <a:latin typeface="Merriweather"/>
              <a:ea typeface="Merriweather"/>
              <a:cs typeface="Merriweather"/>
              <a:sym typeface="Merriweather"/>
            </a:endParaRPr>
          </a:p>
        </p:txBody>
      </p:sp>
      <p:sp>
        <p:nvSpPr>
          <p:cNvPr id="147" name="Google Shape;147;p13"/>
          <p:cNvSpPr txBox="1"/>
          <p:nvPr>
            <p:ph idx="1" type="body"/>
          </p:nvPr>
        </p:nvSpPr>
        <p:spPr>
          <a:xfrm>
            <a:off x="311700" y="1672150"/>
            <a:ext cx="8520600" cy="31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(1). Provides an enriched environment.</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(2). Promote their  social &amp; cognitive participation &amp; growth.</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(3). Helpful to mankind.</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sz="2000">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CONCLUSION</a:t>
            </a:r>
            <a:endParaRPr b="1" sz="2600">
              <a:latin typeface="Merriweather"/>
              <a:ea typeface="Merriweather"/>
              <a:cs typeface="Merriweather"/>
              <a:sym typeface="Merriweather"/>
            </a:endParaRPr>
          </a:p>
        </p:txBody>
      </p:sp>
      <p:sp>
        <p:nvSpPr>
          <p:cNvPr id="153" name="Google Shape;153;p14"/>
          <p:cNvSpPr txBox="1"/>
          <p:nvPr>
            <p:ph idx="1" type="body"/>
          </p:nvPr>
        </p:nvSpPr>
        <p:spPr>
          <a:xfrm>
            <a:off x="311700" y="1333500"/>
            <a:ext cx="8520600" cy="3235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SzPts val="1800"/>
              <a:buNone/>
            </a:pPr>
            <a:r>
              <a:rPr lang="en" sz="2000">
                <a:solidFill>
                  <a:srgbClr val="202124"/>
                </a:solidFill>
                <a:highlight>
                  <a:srgbClr val="FFFFFF"/>
                </a:highlight>
                <a:latin typeface="Merriweather"/>
                <a:ea typeface="Merriweather"/>
                <a:cs typeface="Merriweather"/>
                <a:sym typeface="Merriweather"/>
              </a:rPr>
              <a:t>Technology can lower barriers that people with disabilities encounter in their daily lives, such as speaking, travelling, reading, and writing. It can allow them to participate and enjoy the benefits of the digital society, with the same access to information as everyone else.</a:t>
            </a:r>
            <a:endParaRPr sz="2000">
              <a:solidFill>
                <a:srgbClr val="202124"/>
              </a:solidFill>
              <a:highlight>
                <a:srgbClr val="FFFFFF"/>
              </a:highlight>
              <a:latin typeface="Merriweather"/>
              <a:ea typeface="Merriweather"/>
              <a:cs typeface="Merriweather"/>
              <a:sym typeface="Merriweather"/>
            </a:endParaRPr>
          </a:p>
          <a:p>
            <a:pPr indent="0" lvl="0" marL="0" rtl="0" algn="just">
              <a:lnSpc>
                <a:spcPct val="150000"/>
              </a:lnSpc>
              <a:spcBef>
                <a:spcPts val="1200"/>
              </a:spcBef>
              <a:spcAft>
                <a:spcPts val="0"/>
              </a:spcAft>
              <a:buSzPts val="1800"/>
              <a:buNone/>
            </a:pPr>
            <a:r>
              <a:t/>
            </a:r>
            <a:endParaRPr sz="1600">
              <a:solidFill>
                <a:srgbClr val="202124"/>
              </a:solidFill>
              <a:highlight>
                <a:srgbClr val="FFFFFF"/>
              </a:highlight>
              <a:latin typeface="Merriweather"/>
              <a:ea typeface="Merriweather"/>
              <a:cs typeface="Merriweather"/>
              <a:sym typeface="Merriweather"/>
            </a:endParaRPr>
          </a:p>
          <a:p>
            <a:pPr indent="0" lvl="0" marL="0" rtl="0" algn="just">
              <a:lnSpc>
                <a:spcPct val="150000"/>
              </a:lnSpc>
              <a:spcBef>
                <a:spcPts val="1200"/>
              </a:spcBef>
              <a:spcAft>
                <a:spcPts val="1200"/>
              </a:spcAft>
              <a:buSzPts val="1800"/>
              <a:buNone/>
            </a:pPr>
            <a:r>
              <a:t/>
            </a:r>
            <a:endParaRPr sz="1600">
              <a:solidFill>
                <a:srgbClr val="202124"/>
              </a:solidFill>
              <a:highlight>
                <a:srgbClr val="FFFFFF"/>
              </a:highlight>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type="title"/>
          </p:nvPr>
        </p:nvSpPr>
        <p:spPr>
          <a:xfrm>
            <a:off x="3019425" y="1662150"/>
            <a:ext cx="3105300" cy="181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a:t>     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TABLE OF CONTENT</a:t>
            </a:r>
            <a:endParaRPr b="1" sz="2600">
              <a:latin typeface="Merriweather"/>
              <a:ea typeface="Merriweather"/>
              <a:cs typeface="Merriweather"/>
              <a:sym typeface="Merriweather"/>
            </a:endParaRPr>
          </a:p>
          <a:p>
            <a:pPr indent="0" lvl="0" marL="0" rtl="0" algn="l">
              <a:lnSpc>
                <a:spcPct val="100000"/>
              </a:lnSpc>
              <a:spcBef>
                <a:spcPts val="0"/>
              </a:spcBef>
              <a:spcAft>
                <a:spcPts val="0"/>
              </a:spcAft>
              <a:buSzPts val="2800"/>
              <a:buNone/>
            </a:pPr>
            <a:r>
              <a:t/>
            </a:r>
            <a:endParaRPr b="1" sz="2600">
              <a:latin typeface="Merriweather"/>
              <a:ea typeface="Merriweather"/>
              <a:cs typeface="Merriweather"/>
              <a:sym typeface="Merriweather"/>
            </a:endParaRPr>
          </a:p>
        </p:txBody>
      </p:sp>
      <p:sp>
        <p:nvSpPr>
          <p:cNvPr id="81" name="Google Shape;81;p2"/>
          <p:cNvSpPr txBox="1"/>
          <p:nvPr>
            <p:ph idx="1" type="body"/>
          </p:nvPr>
        </p:nvSpPr>
        <p:spPr>
          <a:xfrm>
            <a:off x="311700" y="1460500"/>
            <a:ext cx="8520600" cy="31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(1). OBJECTIVES OF PROJECT</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(2). INTRODUCTION OF DISABILITY &amp; TECHNOLOGY</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(3). HISTORY &amp; TIMELINE OF TECHNOLOGY (1620-2020)</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(4). ADVANCED TECHNOLOGY &amp; EMPOWERING APPROACH</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rPr lang="en" sz="2000">
                <a:latin typeface="Merriweather"/>
                <a:ea typeface="Merriweather"/>
                <a:cs typeface="Merriweather"/>
                <a:sym typeface="Merriweather"/>
              </a:rPr>
              <a:t>(5). CONCLUSION </a:t>
            </a:r>
            <a:endParaRPr sz="20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OBJECTIVES </a:t>
            </a:r>
            <a:endParaRPr b="1" sz="2600">
              <a:latin typeface="Merriweather"/>
              <a:ea typeface="Merriweather"/>
              <a:cs typeface="Merriweather"/>
              <a:sym typeface="Merriweather"/>
            </a:endParaRPr>
          </a:p>
        </p:txBody>
      </p:sp>
      <p:sp>
        <p:nvSpPr>
          <p:cNvPr id="87" name="Google Shape;87;p3"/>
          <p:cNvSpPr txBox="1"/>
          <p:nvPr>
            <p:ph idx="1" type="body"/>
          </p:nvPr>
        </p:nvSpPr>
        <p:spPr>
          <a:xfrm>
            <a:off x="311700" y="1439325"/>
            <a:ext cx="8520600" cy="31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(1). To understand that how technology is helpful for the person with disabilities in modern era.</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(2). To understand all the effective ways of resolving many issues regarding the disabled with the help of technology.</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sz="20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311700" y="572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DISABILITY ?</a:t>
            </a:r>
            <a:endParaRPr b="1" sz="2600">
              <a:latin typeface="Merriweather"/>
              <a:ea typeface="Merriweather"/>
              <a:cs typeface="Merriweather"/>
              <a:sym typeface="Merriweather"/>
            </a:endParaRPr>
          </a:p>
        </p:txBody>
      </p:sp>
      <p:sp>
        <p:nvSpPr>
          <p:cNvPr id="93" name="Google Shape;93;p4"/>
          <p:cNvSpPr txBox="1"/>
          <p:nvPr>
            <p:ph idx="1" type="body"/>
          </p:nvPr>
        </p:nvSpPr>
        <p:spPr>
          <a:xfrm>
            <a:off x="311700" y="1693325"/>
            <a:ext cx="7858500" cy="31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Disability is the consequence of an impairment that maybe physical, cognitive, mental, sensory, emotional, developmental, or some combination of these .</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A disability is maybe present from birth or occur during a person’s lifetime.  </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sz="20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311700" y="699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CATEGORY OF DISABILITIES</a:t>
            </a:r>
            <a:endParaRPr b="1" sz="2600">
              <a:latin typeface="Merriweather"/>
              <a:ea typeface="Merriweather"/>
              <a:cs typeface="Merriweather"/>
              <a:sym typeface="Merriweather"/>
            </a:endParaRPr>
          </a:p>
        </p:txBody>
      </p:sp>
      <p:sp>
        <p:nvSpPr>
          <p:cNvPr id="99" name="Google Shape;99;p5"/>
          <p:cNvSpPr txBox="1"/>
          <p:nvPr>
            <p:ph idx="1" type="body"/>
          </p:nvPr>
        </p:nvSpPr>
        <p:spPr>
          <a:xfrm>
            <a:off x="311700" y="17271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(1). Mobility</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(2). Cognitive</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(3). Visual</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rPr lang="en" sz="2000">
                <a:latin typeface="Merriweather"/>
                <a:ea typeface="Merriweather"/>
                <a:cs typeface="Merriweather"/>
                <a:sym typeface="Merriweather"/>
              </a:rPr>
              <a:t>(4). Hearing</a:t>
            </a:r>
            <a:endParaRPr sz="20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ASSISTIVE TECHNOLOGY</a:t>
            </a:r>
            <a:endParaRPr b="1" sz="2600">
              <a:latin typeface="Merriweather"/>
              <a:ea typeface="Merriweather"/>
              <a:cs typeface="Merriweather"/>
              <a:sym typeface="Merriweather"/>
            </a:endParaRPr>
          </a:p>
        </p:txBody>
      </p:sp>
      <p:sp>
        <p:nvSpPr>
          <p:cNvPr id="105" name="Google Shape;105;p6"/>
          <p:cNvSpPr txBox="1"/>
          <p:nvPr>
            <p:ph idx="1" type="body"/>
          </p:nvPr>
        </p:nvSpPr>
        <p:spPr>
          <a:xfrm>
            <a:off x="311700" y="1375825"/>
            <a:ext cx="8520600" cy="31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Any product, instrument, equipment specially designed or adapted for improving the functioning of a person.</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According to WHO 2004 report,</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rPr lang="en" sz="2000">
                <a:latin typeface="Merriweather"/>
                <a:ea typeface="Merriweather"/>
                <a:cs typeface="Merriweather"/>
                <a:sym typeface="Merriweather"/>
              </a:rPr>
              <a:t>0.5% of a world population need prosthetic or orthotic devices, about 1% need a wheelchair &amp; about 3% need a hearing aid.  </a:t>
            </a:r>
            <a:endParaRPr sz="20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11700" y="445025"/>
            <a:ext cx="8520600" cy="9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TECHNOLOGIES FOR ENHANCING THEIR ABILITIES</a:t>
            </a:r>
            <a:endParaRPr b="1" sz="2600">
              <a:latin typeface="Merriweather"/>
              <a:ea typeface="Merriweather"/>
              <a:cs typeface="Merriweather"/>
              <a:sym typeface="Merriweather"/>
            </a:endParaRPr>
          </a:p>
        </p:txBody>
      </p:sp>
      <p:sp>
        <p:nvSpPr>
          <p:cNvPr id="111" name="Google Shape;111;p7"/>
          <p:cNvSpPr txBox="1"/>
          <p:nvPr>
            <p:ph idx="1" type="body"/>
          </p:nvPr>
        </p:nvSpPr>
        <p:spPr>
          <a:xfrm>
            <a:off x="311700" y="1714500"/>
            <a:ext cx="8520600" cy="285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(1). Prosthetic limbs.</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(2). Assistive device for visually impaired.</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(3). Assistive devices for cognitive aids.</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(4). Assisitve devices for menatlly </a:t>
            </a:r>
            <a:r>
              <a:rPr lang="en" sz="2000">
                <a:latin typeface="Merriweather"/>
                <a:ea typeface="Merriweather"/>
                <a:cs typeface="Merriweather"/>
                <a:sym typeface="Merriweather"/>
              </a:rPr>
              <a:t>retarded</a:t>
            </a:r>
            <a:r>
              <a:rPr lang="en" sz="2000">
                <a:latin typeface="Merriweather"/>
                <a:ea typeface="Merriweather"/>
                <a:cs typeface="Merriweather"/>
                <a:sym typeface="Merriweather"/>
              </a:rPr>
              <a:t>.</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rPr lang="en" sz="2000">
                <a:latin typeface="Merriweather"/>
                <a:ea typeface="Merriweather"/>
                <a:cs typeface="Merriweather"/>
                <a:sym typeface="Merriweather"/>
              </a:rPr>
              <a:t>(5). Hearing aids.</a:t>
            </a:r>
            <a:endParaRPr sz="20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HISTORY OF TECHNOLOGY (1620-1920)</a:t>
            </a:r>
            <a:endParaRPr b="1" sz="2600">
              <a:latin typeface="Merriweather"/>
              <a:ea typeface="Merriweather"/>
              <a:cs typeface="Merriweather"/>
              <a:sym typeface="Merriweather"/>
            </a:endParaRPr>
          </a:p>
          <a:p>
            <a:pPr indent="0" lvl="0" marL="0" rtl="0" algn="l">
              <a:lnSpc>
                <a:spcPct val="100000"/>
              </a:lnSpc>
              <a:spcBef>
                <a:spcPts val="0"/>
              </a:spcBef>
              <a:spcAft>
                <a:spcPts val="0"/>
              </a:spcAft>
              <a:buSzPts val="2800"/>
              <a:buNone/>
            </a:pPr>
            <a:r>
              <a:t/>
            </a:r>
            <a:endParaRPr b="1" sz="2600">
              <a:latin typeface="Merriweather"/>
              <a:ea typeface="Merriweather"/>
              <a:cs typeface="Merriweather"/>
              <a:sym typeface="Merriweather"/>
            </a:endParaRPr>
          </a:p>
        </p:txBody>
      </p:sp>
      <p:sp>
        <p:nvSpPr>
          <p:cNvPr id="117" name="Google Shape;117;p8"/>
          <p:cNvSpPr txBox="1"/>
          <p:nvPr>
            <p:ph idx="1" type="body"/>
          </p:nvPr>
        </p:nvSpPr>
        <p:spPr>
          <a:xfrm>
            <a:off x="311700" y="1375825"/>
            <a:ext cx="8520600" cy="31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1620 - Sign language</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1700 - Ear Trumpet</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1824 - Braille</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1898 - Hearing aid</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1920 - Stair lift</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sz="20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latin typeface="Merriweather"/>
                <a:ea typeface="Merriweather"/>
                <a:cs typeface="Merriweather"/>
                <a:sym typeface="Merriweather"/>
              </a:rPr>
              <a:t>HISTORY OF TECHNOLOGY (1933-2020)</a:t>
            </a:r>
            <a:endParaRPr/>
          </a:p>
        </p:txBody>
      </p:sp>
      <p:sp>
        <p:nvSpPr>
          <p:cNvPr id="123" name="Google Shape;123;p9"/>
          <p:cNvSpPr txBox="1"/>
          <p:nvPr>
            <p:ph idx="1" type="body"/>
          </p:nvPr>
        </p:nvSpPr>
        <p:spPr>
          <a:xfrm>
            <a:off x="311700" y="1227675"/>
            <a:ext cx="8520600" cy="334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1933 - Wheelchair</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1949 - Zimmer frame</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1961 - Sip &amp; puff</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1970 - Speech-generating devices</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1980 - Prosthetic limb</a:t>
            </a:r>
            <a:endParaRPr sz="2000">
              <a:latin typeface="Merriweather"/>
              <a:ea typeface="Merriweather"/>
              <a:cs typeface="Merriweather"/>
              <a:sym typeface="Merriweather"/>
            </a:endParaRPr>
          </a:p>
          <a:p>
            <a:pPr indent="0" lvl="0" marL="0" rtl="0" algn="l">
              <a:lnSpc>
                <a:spcPct val="115000"/>
              </a:lnSpc>
              <a:spcBef>
                <a:spcPts val="1600"/>
              </a:spcBef>
              <a:spcAft>
                <a:spcPts val="0"/>
              </a:spcAft>
              <a:buSzPts val="1800"/>
              <a:buNone/>
            </a:pPr>
            <a:r>
              <a:rPr lang="en" sz="2000">
                <a:latin typeface="Merriweather"/>
                <a:ea typeface="Merriweather"/>
                <a:cs typeface="Merriweather"/>
                <a:sym typeface="Merriweather"/>
              </a:rPr>
              <a:t>1990 - Accessibility software</a:t>
            </a:r>
            <a:endParaRPr sz="2000">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sz="20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