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d3189a44d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d3189a44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d3189a44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d3189a44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d3189a44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d3189a44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d3189a44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d3189a44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d3189a44d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d3189a44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d3189a44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d3189a44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d3189a44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d3189a44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d3189a44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d3189a44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d3189a44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d3189a44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d3189a44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d3189a44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d3189a44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d3189a44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d3189a44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d3189a44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d3189a44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d3189a44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d3189a44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d3189a44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378925" y="1434750"/>
            <a:ext cx="46677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CC4125"/>
                </a:solidFill>
              </a:rPr>
              <a:t>IMPACT OF TECHNOLOGY IN POLITICS AND GOVERNANCE</a:t>
            </a:r>
            <a:endParaRPr>
              <a:solidFill>
                <a:srgbClr val="CC4125"/>
              </a:solidFill>
            </a:endParaRPr>
          </a:p>
        </p:txBody>
      </p:sp>
      <p:sp>
        <p:nvSpPr>
          <p:cNvPr id="129" name="Google Shape;129;p13"/>
          <p:cNvSpPr txBox="1"/>
          <p:nvPr/>
        </p:nvSpPr>
        <p:spPr>
          <a:xfrm>
            <a:off x="6526400" y="3048000"/>
            <a:ext cx="1806300" cy="1284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300">
                <a:solidFill>
                  <a:srgbClr val="666666"/>
                </a:solidFill>
                <a:highlight>
                  <a:srgbClr val="FFFFFF"/>
                </a:highlight>
                <a:latin typeface="Calibri"/>
                <a:ea typeface="Calibri"/>
                <a:cs typeface="Calibri"/>
                <a:sym typeface="Calibri"/>
              </a:rPr>
              <a:t>Aditya Kushwaha Hrithik Verma </a:t>
            </a:r>
            <a:endParaRPr b="1" sz="1300">
              <a:solidFill>
                <a:srgbClr val="666666"/>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GB" sz="1300">
                <a:solidFill>
                  <a:srgbClr val="666666"/>
                </a:solidFill>
                <a:highlight>
                  <a:srgbClr val="FFFFFF"/>
                </a:highlight>
                <a:latin typeface="Calibri"/>
                <a:ea typeface="Calibri"/>
                <a:cs typeface="Calibri"/>
                <a:sym typeface="Calibri"/>
              </a:rPr>
              <a:t>Satyam Sinha </a:t>
            </a:r>
            <a:endParaRPr b="1" sz="1300">
              <a:solidFill>
                <a:srgbClr val="666666"/>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GB" sz="1300">
                <a:solidFill>
                  <a:srgbClr val="666666"/>
                </a:solidFill>
                <a:highlight>
                  <a:srgbClr val="FFFFFF"/>
                </a:highlight>
                <a:latin typeface="Calibri"/>
                <a:ea typeface="Calibri"/>
                <a:cs typeface="Calibri"/>
                <a:sym typeface="Calibri"/>
              </a:rPr>
              <a:t>Saumya Kumari</a:t>
            </a:r>
            <a:endParaRPr>
              <a:solidFill>
                <a:srgbClr val="66666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idx="1" type="body"/>
          </p:nvPr>
        </p:nvSpPr>
        <p:spPr>
          <a:xfrm>
            <a:off x="819150" y="719675"/>
            <a:ext cx="7505700" cy="371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GB"/>
              <a:t>S</a:t>
            </a:r>
            <a:r>
              <a:rPr b="1" lang="en-GB"/>
              <a:t>trength and Weaknesses:</a:t>
            </a:r>
            <a:endParaRPr b="1"/>
          </a:p>
          <a:p>
            <a:pPr indent="-298450" lvl="1" marL="914400" rtl="0" algn="l">
              <a:spcBef>
                <a:spcPts val="0"/>
              </a:spcBef>
              <a:spcAft>
                <a:spcPts val="0"/>
              </a:spcAft>
              <a:buSzPts val="1100"/>
              <a:buChar char="○"/>
            </a:pPr>
            <a:r>
              <a:rPr lang="en-GB"/>
              <a:t>It is generally accepted at the general level that constructivism is solid, precisely where other methods are typically weak, and vice versa.</a:t>
            </a:r>
            <a:endParaRPr/>
          </a:p>
          <a:p>
            <a:pPr indent="-298450" lvl="1" marL="914400" rtl="0" algn="l">
              <a:spcBef>
                <a:spcPts val="0"/>
              </a:spcBef>
              <a:spcAft>
                <a:spcPts val="0"/>
              </a:spcAft>
              <a:buSzPts val="1100"/>
              <a:buChar char="○"/>
            </a:pPr>
            <a:r>
              <a:rPr lang="en-GB"/>
              <a:t>Hopf points out that constructivism does not specify the existence of its main causal/constitutive elements: identities, norms, values and social structure, let alone the precise nature of them.</a:t>
            </a:r>
            <a:endParaRPr/>
          </a:p>
          <a:p>
            <a:pPr indent="0" lvl="0" marL="914400" rtl="0" algn="l">
              <a:spcBef>
                <a:spcPts val="1600"/>
              </a:spcBef>
              <a:spcAft>
                <a:spcPts val="0"/>
              </a:spcAft>
              <a:buNone/>
            </a:pPr>
            <a:r>
              <a:t/>
            </a:r>
            <a:endParaRPr/>
          </a:p>
          <a:p>
            <a:pPr indent="-311150" lvl="0" marL="457200" rtl="0" algn="l">
              <a:spcBef>
                <a:spcPts val="1600"/>
              </a:spcBef>
              <a:spcAft>
                <a:spcPts val="0"/>
              </a:spcAft>
              <a:buSzPts val="1300"/>
              <a:buChar char="➢"/>
            </a:pPr>
            <a:r>
              <a:rPr b="1" lang="en-GB"/>
              <a:t>Occurrences of Social Constructivism in Indian Politics:</a:t>
            </a:r>
            <a:endParaRPr b="1"/>
          </a:p>
          <a:p>
            <a:pPr indent="-298450" lvl="1" marL="914400" rtl="0" algn="l">
              <a:spcBef>
                <a:spcPts val="0"/>
              </a:spcBef>
              <a:spcAft>
                <a:spcPts val="0"/>
              </a:spcAft>
              <a:buSzPts val="1100"/>
              <a:buChar char="○"/>
            </a:pPr>
            <a:r>
              <a:rPr lang="en-GB"/>
              <a:t>Agricultural Development leading to strong hold on government by parties.</a:t>
            </a:r>
            <a:endParaRPr/>
          </a:p>
          <a:p>
            <a:pPr indent="-298450" lvl="1" marL="914400" rtl="0" algn="l">
              <a:spcBef>
                <a:spcPts val="0"/>
              </a:spcBef>
              <a:spcAft>
                <a:spcPts val="0"/>
              </a:spcAft>
              <a:buSzPts val="1100"/>
              <a:buChar char="○"/>
            </a:pPr>
            <a:r>
              <a:rPr lang="en-GB"/>
              <a:t>Weapons Development leading to Political escalation of India.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Technology as a Double-Edged Sword</a:t>
            </a:r>
            <a:endParaRPr sz="2400"/>
          </a:p>
        </p:txBody>
      </p:sp>
      <p:sp>
        <p:nvSpPr>
          <p:cNvPr id="186" name="Google Shape;186;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A</a:t>
            </a:r>
            <a:r>
              <a:rPr lang="en-GB"/>
              <a:t>dvancements in technology that allow us to work and play in ways like never before also allow nefarious elements to cause disruption or harm like never before.</a:t>
            </a:r>
            <a:endParaRPr/>
          </a:p>
          <a:p>
            <a:pPr indent="-311150" lvl="0" marL="457200" rtl="0" algn="l">
              <a:spcBef>
                <a:spcPts val="0"/>
              </a:spcBef>
              <a:spcAft>
                <a:spcPts val="0"/>
              </a:spcAft>
              <a:buSzPts val="1300"/>
              <a:buChar char="➢"/>
            </a:pPr>
            <a:r>
              <a:rPr lang="en-GB"/>
              <a:t>The hacktivist anonymous organization is dedicated to exposing sensitive political and governmental information to the benefit of the public.</a:t>
            </a:r>
            <a:endParaRPr/>
          </a:p>
          <a:p>
            <a:pPr indent="-311150" lvl="0" marL="457200" rtl="0" algn="l">
              <a:spcBef>
                <a:spcPts val="0"/>
              </a:spcBef>
              <a:spcAft>
                <a:spcPts val="0"/>
              </a:spcAft>
              <a:buSzPts val="1300"/>
              <a:buChar char="➢"/>
            </a:pPr>
            <a:r>
              <a:rPr lang="en-GB"/>
              <a:t>Fake news is media written and published usually with the intent to mislead, in order to damage an entity or person, or to gain financially or politically.</a:t>
            </a:r>
            <a:endParaRPr/>
          </a:p>
          <a:p>
            <a:pPr indent="-311150" lvl="0" marL="457200" rtl="0" algn="l">
              <a:spcBef>
                <a:spcPts val="0"/>
              </a:spcBef>
              <a:spcAft>
                <a:spcPts val="0"/>
              </a:spcAft>
              <a:buSzPts val="1300"/>
              <a:buChar char="➢"/>
            </a:pPr>
            <a:r>
              <a:rPr lang="en-GB"/>
              <a:t>Fake news often utilizes sensationalist, dishonest or outright fabricated headlines to increase readership.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Technology used in Elections</a:t>
            </a:r>
            <a:endParaRPr sz="2400"/>
          </a:p>
        </p:txBody>
      </p:sp>
      <p:sp>
        <p:nvSpPr>
          <p:cNvPr id="192" name="Google Shape;192;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Driven by Obama's successful election Big Data campaigns, even the UK's political parties have steadily shifted away from conventional models in recent years.</a:t>
            </a:r>
            <a:endParaRPr/>
          </a:p>
          <a:p>
            <a:pPr indent="-311150" lvl="0" marL="457200" rtl="0" algn="l">
              <a:spcBef>
                <a:spcPts val="0"/>
              </a:spcBef>
              <a:spcAft>
                <a:spcPts val="0"/>
              </a:spcAft>
              <a:buSzPts val="1300"/>
              <a:buChar char="➢"/>
            </a:pPr>
            <a:r>
              <a:rPr lang="en-GB"/>
              <a:t>Modi belongs to the BJP party that won the 2014 Indian elections with the aid of digital open-source resources that put them in direct contact with their voters.</a:t>
            </a:r>
            <a:endParaRPr/>
          </a:p>
          <a:p>
            <a:pPr indent="-311150" lvl="0" marL="457200" rtl="0" algn="l">
              <a:spcBef>
                <a:spcPts val="0"/>
              </a:spcBef>
              <a:spcAft>
                <a:spcPts val="0"/>
              </a:spcAft>
              <a:buSzPts val="1300"/>
              <a:buChar char="➢"/>
            </a:pPr>
            <a:r>
              <a:rPr lang="en-GB"/>
              <a:t>BJP has made smart steps to get in contact with potential voters, using a mix of digital and conventional platforms to hire volunteers, both online and offline.</a:t>
            </a:r>
            <a:endParaRPr/>
          </a:p>
          <a:p>
            <a:pPr indent="-311150" lvl="0" marL="457200" rtl="0" algn="l">
              <a:spcBef>
                <a:spcPts val="0"/>
              </a:spcBef>
              <a:spcAft>
                <a:spcPts val="0"/>
              </a:spcAft>
              <a:buSzPts val="1300"/>
              <a:buChar char="➢"/>
            </a:pPr>
            <a:r>
              <a:rPr lang="en-GB"/>
              <a:t>The 2014 elections heralded the use of data mining in India. For example, on the basis of the user's contact with online posts, browsing history, etc., you can get a sense of the preference of the elector.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Graphs</a:t>
            </a:r>
            <a:endParaRPr sz="2400"/>
          </a:p>
        </p:txBody>
      </p:sp>
      <p:pic>
        <p:nvPicPr>
          <p:cNvPr id="198" name="Google Shape;198;p25"/>
          <p:cNvPicPr preferRelativeResize="0"/>
          <p:nvPr/>
        </p:nvPicPr>
        <p:blipFill>
          <a:blip r:embed="rId3">
            <a:alphaModFix/>
          </a:blip>
          <a:stretch>
            <a:fillRect/>
          </a:stretch>
        </p:blipFill>
        <p:spPr>
          <a:xfrm>
            <a:off x="1616425" y="1595125"/>
            <a:ext cx="2332824" cy="1462300"/>
          </a:xfrm>
          <a:prstGeom prst="rect">
            <a:avLst/>
          </a:prstGeom>
          <a:noFill/>
          <a:ln>
            <a:noFill/>
          </a:ln>
        </p:spPr>
      </p:pic>
      <p:pic>
        <p:nvPicPr>
          <p:cNvPr id="199" name="Google Shape;199;p25"/>
          <p:cNvPicPr preferRelativeResize="0"/>
          <p:nvPr/>
        </p:nvPicPr>
        <p:blipFill>
          <a:blip r:embed="rId4">
            <a:alphaModFix/>
          </a:blip>
          <a:stretch>
            <a:fillRect/>
          </a:stretch>
        </p:blipFill>
        <p:spPr>
          <a:xfrm>
            <a:off x="4875375" y="1478125"/>
            <a:ext cx="2472875" cy="1696300"/>
          </a:xfrm>
          <a:prstGeom prst="rect">
            <a:avLst/>
          </a:prstGeom>
          <a:noFill/>
          <a:ln>
            <a:noFill/>
          </a:ln>
        </p:spPr>
      </p:pic>
      <p:pic>
        <p:nvPicPr>
          <p:cNvPr id="200" name="Google Shape;200;p25"/>
          <p:cNvPicPr preferRelativeResize="0"/>
          <p:nvPr/>
        </p:nvPicPr>
        <p:blipFill>
          <a:blip r:embed="rId5">
            <a:alphaModFix/>
          </a:blip>
          <a:stretch>
            <a:fillRect/>
          </a:stretch>
        </p:blipFill>
        <p:spPr>
          <a:xfrm>
            <a:off x="1627320" y="3057425"/>
            <a:ext cx="2233255" cy="1462300"/>
          </a:xfrm>
          <a:prstGeom prst="rect">
            <a:avLst/>
          </a:prstGeom>
          <a:noFill/>
          <a:ln>
            <a:noFill/>
          </a:ln>
        </p:spPr>
      </p:pic>
      <p:pic>
        <p:nvPicPr>
          <p:cNvPr id="201" name="Google Shape;201;p25"/>
          <p:cNvPicPr preferRelativeResize="0"/>
          <p:nvPr/>
        </p:nvPicPr>
        <p:blipFill>
          <a:blip r:embed="rId6">
            <a:alphaModFix/>
          </a:blip>
          <a:stretch>
            <a:fillRect/>
          </a:stretch>
        </p:blipFill>
        <p:spPr>
          <a:xfrm>
            <a:off x="4956240" y="2956426"/>
            <a:ext cx="2392009" cy="156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Word Cloud</a:t>
            </a:r>
            <a:endParaRPr sz="2400"/>
          </a:p>
        </p:txBody>
      </p:sp>
      <p:pic>
        <p:nvPicPr>
          <p:cNvPr id="207" name="Google Shape;207;p26"/>
          <p:cNvPicPr preferRelativeResize="0"/>
          <p:nvPr/>
        </p:nvPicPr>
        <p:blipFill>
          <a:blip r:embed="rId3">
            <a:alphaModFix/>
          </a:blip>
          <a:stretch>
            <a:fillRect/>
          </a:stretch>
        </p:blipFill>
        <p:spPr>
          <a:xfrm>
            <a:off x="2546338" y="1585725"/>
            <a:ext cx="4051334" cy="3038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819150" y="2094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0000"/>
                </a:solidFill>
              </a:rPr>
              <a:t>Thank-You</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Indian Politics with intersecting </a:t>
            </a:r>
            <a:r>
              <a:rPr lang="en-GB" sz="2400"/>
              <a:t>technology:</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To provide an in depth overview of how the political culture evolved in India in regard to new technologies.</a:t>
            </a:r>
            <a:endParaRPr sz="1400"/>
          </a:p>
          <a:p>
            <a:pPr indent="-317500" lvl="0" marL="457200" rtl="0" algn="l">
              <a:spcBef>
                <a:spcPts val="0"/>
              </a:spcBef>
              <a:spcAft>
                <a:spcPts val="0"/>
              </a:spcAft>
              <a:buSzPts val="1400"/>
              <a:buChar char="➢"/>
            </a:pPr>
            <a:r>
              <a:rPr lang="en-GB" sz="1400"/>
              <a:t>To describe how technologies are inter-related and inter-mingled for all political environments.</a:t>
            </a:r>
            <a:endParaRPr sz="1400"/>
          </a:p>
          <a:p>
            <a:pPr indent="-317500" lvl="0" marL="457200" rtl="0" algn="l">
              <a:spcBef>
                <a:spcPts val="0"/>
              </a:spcBef>
              <a:spcAft>
                <a:spcPts val="0"/>
              </a:spcAft>
              <a:buSzPts val="1400"/>
              <a:buChar char="➢"/>
            </a:pPr>
            <a:r>
              <a:rPr lang="en-GB" sz="1400"/>
              <a:t>To cite examples where people accepted and rejected some technologies throughout the political course of time.</a:t>
            </a:r>
            <a:endParaRPr sz="1400"/>
          </a:p>
          <a:p>
            <a:pPr indent="-317500" lvl="0" marL="457200" rtl="0" algn="l">
              <a:spcBef>
                <a:spcPts val="0"/>
              </a:spcBef>
              <a:spcAft>
                <a:spcPts val="0"/>
              </a:spcAft>
              <a:buSzPts val="1400"/>
              <a:buChar char="➢"/>
            </a:pPr>
            <a:r>
              <a:rPr lang="en-GB" sz="1400"/>
              <a:t>To understand our dependence on technology and explore its invasive nature in sustaining or deteriorating political development.</a:t>
            </a:r>
            <a:endParaRPr sz="1400"/>
          </a:p>
          <a:p>
            <a:pPr indent="-317500" lvl="0" marL="457200" rtl="0" algn="l">
              <a:spcBef>
                <a:spcPts val="0"/>
              </a:spcBef>
              <a:spcAft>
                <a:spcPts val="0"/>
              </a:spcAft>
              <a:buSzPts val="1400"/>
              <a:buChar char="➢"/>
            </a:pPr>
            <a:r>
              <a:rPr lang="en-GB" sz="1400"/>
              <a:t>To seek and understand the use of technology in politics from western developed nations and how India could benefit from them.</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Our Objectives</a:t>
            </a:r>
            <a:endParaRPr sz="2400"/>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To touch the pre-internet and post internet era in various political activities, governance, and elections and demonstrate how the television, internet, social media and digital society affected the political backbone and its positive and negative consequences.</a:t>
            </a:r>
            <a:endParaRPr sz="1400"/>
          </a:p>
          <a:p>
            <a:pPr indent="-317500" lvl="0" marL="457200" rtl="0" algn="l">
              <a:spcBef>
                <a:spcPts val="0"/>
              </a:spcBef>
              <a:spcAft>
                <a:spcPts val="0"/>
              </a:spcAft>
              <a:buSzPts val="1400"/>
              <a:buChar char="➢"/>
            </a:pPr>
            <a:r>
              <a:rPr lang="en-GB" sz="1400"/>
              <a:t>To recognize occurrences of “technological determinism” and “social constructivism.” </a:t>
            </a:r>
            <a:endParaRPr sz="1400"/>
          </a:p>
          <a:p>
            <a:pPr indent="-317500" lvl="0" marL="457200" rtl="0" algn="l">
              <a:spcBef>
                <a:spcPts val="0"/>
              </a:spcBef>
              <a:spcAft>
                <a:spcPts val="0"/>
              </a:spcAft>
              <a:buSzPts val="1400"/>
              <a:buChar char="➢"/>
            </a:pPr>
            <a:r>
              <a:rPr lang="en-GB" sz="1400"/>
              <a:t>To deepen our knowledge of how technology and humanities in the political sphere in India are amalgamated.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Pre-internet and post internet era</a:t>
            </a:r>
            <a:endParaRPr sz="2400"/>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GB" sz="1400"/>
              <a:t>The three politically revolutionary periods:</a:t>
            </a:r>
            <a:endParaRPr b="1" sz="1400"/>
          </a:p>
          <a:p>
            <a:pPr indent="-317500" lvl="1" marL="914400" rtl="0" algn="l">
              <a:spcBef>
                <a:spcPts val="0"/>
              </a:spcBef>
              <a:spcAft>
                <a:spcPts val="0"/>
              </a:spcAft>
              <a:buSzPts val="1400"/>
              <a:buChar char="○"/>
            </a:pPr>
            <a:r>
              <a:rPr lang="en-GB" sz="1400"/>
              <a:t>The aftermath of the First Industrial Revolution the end of the Second Industrial Revolution, and the Information and Telecommunications Era. In the first of these times, the two most important technological advances.</a:t>
            </a:r>
            <a:endParaRPr sz="1400"/>
          </a:p>
          <a:p>
            <a:pPr indent="-317500" lvl="1" marL="914400" rtl="0" algn="l">
              <a:spcBef>
                <a:spcPts val="0"/>
              </a:spcBef>
              <a:spcAft>
                <a:spcPts val="0"/>
              </a:spcAft>
              <a:buSzPts val="1400"/>
              <a:buChar char="○"/>
            </a:pPr>
            <a:r>
              <a:rPr lang="en-GB" sz="1400"/>
              <a:t>Developments, from a political point of view, were the railroad, which enabled estate agents to move from the metropolitan centre to the furthest reaches of state territory.</a:t>
            </a:r>
            <a:endParaRPr sz="1400"/>
          </a:p>
          <a:p>
            <a:pPr indent="-317500" lvl="1" marL="914400" rtl="0" algn="l">
              <a:spcBef>
                <a:spcPts val="0"/>
              </a:spcBef>
              <a:spcAft>
                <a:spcPts val="0"/>
              </a:spcAft>
              <a:buSzPts val="1400"/>
              <a:buChar char="○"/>
            </a:pPr>
            <a:r>
              <a:rPr lang="en-GB" sz="1400"/>
              <a:t>In the second era, that is, in the first decades of the twentieth century hundreds of these advances accelerated.</a:t>
            </a:r>
            <a:endParaRPr sz="1400"/>
          </a:p>
          <a:p>
            <a:pPr indent="-317500" lvl="1" marL="914400" rtl="0" algn="l">
              <a:spcBef>
                <a:spcPts val="0"/>
              </a:spcBef>
              <a:spcAft>
                <a:spcPts val="0"/>
              </a:spcAft>
              <a:buSzPts val="1400"/>
              <a:buChar char="○"/>
            </a:pPr>
            <a:r>
              <a:rPr lang="en-GB" sz="1400"/>
              <a:t>In the third period, the invention of a modern computer was the key event of interest.</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idx="1" type="body"/>
          </p:nvPr>
        </p:nvSpPr>
        <p:spPr>
          <a:xfrm>
            <a:off x="819150" y="719675"/>
            <a:ext cx="7505700" cy="371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GB" sz="1400"/>
              <a:t>Future of technology in governance:</a:t>
            </a:r>
            <a:endParaRPr sz="1400"/>
          </a:p>
          <a:p>
            <a:pPr indent="-317500" lvl="1" marL="914400" rtl="0" algn="l">
              <a:spcBef>
                <a:spcPts val="0"/>
              </a:spcBef>
              <a:spcAft>
                <a:spcPts val="0"/>
              </a:spcAft>
              <a:buSzPts val="1400"/>
              <a:buChar char="○"/>
            </a:pPr>
            <a:r>
              <a:rPr lang="en-GB" sz="1400"/>
              <a:t>It is a journey that crosses numerous budget cycles and political administrations to adopt a digital government strategy.</a:t>
            </a:r>
            <a:endParaRPr sz="1400"/>
          </a:p>
          <a:p>
            <a:pPr indent="-317500" lvl="1" marL="914400" rtl="0" algn="l">
              <a:spcBef>
                <a:spcPts val="0"/>
              </a:spcBef>
              <a:spcAft>
                <a:spcPts val="0"/>
              </a:spcAft>
              <a:buSzPts val="1400"/>
              <a:buChar char="○"/>
            </a:pPr>
            <a:r>
              <a:rPr lang="en-GB" sz="1400"/>
              <a:t>Adaptive security</a:t>
            </a:r>
            <a:endParaRPr sz="1400"/>
          </a:p>
          <a:p>
            <a:pPr indent="-317500" lvl="1" marL="914400" rtl="0" algn="l">
              <a:spcBef>
                <a:spcPts val="0"/>
              </a:spcBef>
              <a:spcAft>
                <a:spcPts val="0"/>
              </a:spcAft>
              <a:buSzPts val="1400"/>
              <a:buChar char="○"/>
            </a:pPr>
            <a:r>
              <a:rPr lang="en-GB" sz="1400"/>
              <a:t>Citizen digital identity</a:t>
            </a:r>
            <a:endParaRPr sz="1400"/>
          </a:p>
          <a:p>
            <a:pPr indent="-317500" lvl="1" marL="914400" rtl="0" algn="l">
              <a:spcBef>
                <a:spcPts val="0"/>
              </a:spcBef>
              <a:spcAft>
                <a:spcPts val="0"/>
              </a:spcAft>
              <a:buSzPts val="1400"/>
              <a:buChar char="○"/>
            </a:pPr>
            <a:r>
              <a:rPr lang="en-GB" sz="1400"/>
              <a:t>Multichannel citizen engagement</a:t>
            </a:r>
            <a:endParaRPr sz="1400"/>
          </a:p>
          <a:p>
            <a:pPr indent="-317500" lvl="1" marL="914400" rtl="0" algn="l">
              <a:spcBef>
                <a:spcPts val="0"/>
              </a:spcBef>
              <a:spcAft>
                <a:spcPts val="0"/>
              </a:spcAft>
              <a:buSzPts val="1400"/>
              <a:buChar char="○"/>
            </a:pPr>
            <a:r>
              <a:rPr lang="en-GB" sz="1400"/>
              <a:t>Agile by design</a:t>
            </a:r>
            <a:endParaRPr sz="1400"/>
          </a:p>
          <a:p>
            <a:pPr indent="-317500" lvl="1" marL="914400" rtl="0" algn="l">
              <a:spcBef>
                <a:spcPts val="0"/>
              </a:spcBef>
              <a:spcAft>
                <a:spcPts val="0"/>
              </a:spcAft>
              <a:buSzPts val="1400"/>
              <a:buChar char="○"/>
            </a:pPr>
            <a:r>
              <a:rPr lang="en-GB" sz="1400"/>
              <a:t>Digital product management</a:t>
            </a:r>
            <a:endParaRPr sz="1400"/>
          </a:p>
          <a:p>
            <a:pPr indent="-317500" lvl="1" marL="914400" rtl="0" algn="l">
              <a:spcBef>
                <a:spcPts val="0"/>
              </a:spcBef>
              <a:spcAft>
                <a:spcPts val="0"/>
              </a:spcAft>
              <a:buSzPts val="1400"/>
              <a:buChar char="○"/>
            </a:pPr>
            <a:r>
              <a:rPr lang="en-GB" sz="1400"/>
              <a:t>Digitally empowered workforce</a:t>
            </a:r>
            <a:endParaRPr sz="1400"/>
          </a:p>
          <a:p>
            <a:pPr indent="-317500" lvl="1" marL="914400" rtl="0" algn="l">
              <a:spcBef>
                <a:spcPts val="0"/>
              </a:spcBef>
              <a:spcAft>
                <a:spcPts val="0"/>
              </a:spcAft>
              <a:buSzPts val="1400"/>
              <a:buChar char="○"/>
            </a:pPr>
            <a:r>
              <a:rPr lang="en-GB" sz="1400"/>
              <a:t>Analytics everywhere</a:t>
            </a:r>
            <a:endParaRPr sz="1400"/>
          </a:p>
          <a:p>
            <a:pPr indent="-317500" lvl="1" marL="914400" rtl="0" algn="l">
              <a:spcBef>
                <a:spcPts val="0"/>
              </a:spcBef>
              <a:spcAft>
                <a:spcPts val="0"/>
              </a:spcAft>
              <a:buSzPts val="1400"/>
              <a:buChar char="○"/>
            </a:pPr>
            <a:r>
              <a:rPr lang="en-GB" sz="1400"/>
              <a:t>Augmented intelligence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idx="1" type="body"/>
          </p:nvPr>
        </p:nvSpPr>
        <p:spPr>
          <a:xfrm>
            <a:off x="819150" y="719675"/>
            <a:ext cx="7505700" cy="371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GB" sz="1400"/>
              <a:t>Positive aspects of ICT:</a:t>
            </a:r>
            <a:endParaRPr b="1" sz="1400"/>
          </a:p>
          <a:p>
            <a:pPr indent="-317500" lvl="1" marL="914400" rtl="0" algn="l">
              <a:spcBef>
                <a:spcPts val="0"/>
              </a:spcBef>
              <a:spcAft>
                <a:spcPts val="0"/>
              </a:spcAft>
              <a:buSzPts val="1400"/>
              <a:buChar char="○"/>
            </a:pPr>
            <a:r>
              <a:rPr lang="en-GB" sz="1400"/>
              <a:t>How the Digital India Campaign, 2015 of the Modi Government impacted government functioning for the better.</a:t>
            </a:r>
            <a:endParaRPr sz="1400"/>
          </a:p>
          <a:p>
            <a:pPr indent="-317500" lvl="1" marL="914400" rtl="0" algn="l">
              <a:spcBef>
                <a:spcPts val="0"/>
              </a:spcBef>
              <a:spcAft>
                <a:spcPts val="0"/>
              </a:spcAft>
              <a:buSzPts val="1400"/>
              <a:buChar char="○"/>
            </a:pPr>
            <a:r>
              <a:rPr lang="en-GB" sz="1400"/>
              <a:t>How fast the crucial information and safety practices about the ongoing COVID-19  was delivered through coherent media channels and social media.</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b="1" lang="en-GB" sz="1400"/>
              <a:t>Negative aspects of ICT:</a:t>
            </a:r>
            <a:endParaRPr b="1" sz="1400"/>
          </a:p>
          <a:p>
            <a:pPr indent="-304800" lvl="1" marL="914400" rtl="0" algn="l">
              <a:spcBef>
                <a:spcPts val="0"/>
              </a:spcBef>
              <a:spcAft>
                <a:spcPts val="0"/>
              </a:spcAft>
              <a:buSzPts val="1200"/>
              <a:buChar char="○"/>
            </a:pPr>
            <a:r>
              <a:rPr lang="en-GB" sz="1200"/>
              <a:t>The Trolling Army of ruling Political parties and Social Media Influence can heavily favour the Right Wing and alienate the Leftists.</a:t>
            </a:r>
            <a:endParaRPr sz="1200"/>
          </a:p>
          <a:p>
            <a:pPr indent="-317500" lvl="1" marL="914400" rtl="0" algn="l">
              <a:spcBef>
                <a:spcPts val="0"/>
              </a:spcBef>
              <a:spcAft>
                <a:spcPts val="0"/>
              </a:spcAft>
              <a:buSzPts val="1400"/>
              <a:buChar char="○"/>
            </a:pPr>
            <a:r>
              <a:rPr lang="en-GB" sz="1200"/>
              <a:t>The huge impact of social media and sidelined journalism in delivering truth to the common people has been largely manipulated and used by political parties to feather their own nest.</a:t>
            </a:r>
            <a:r>
              <a:rPr lang="en-GB" sz="1400"/>
              <a:t>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Technological Determinism &amp; Social Constructivism:</a:t>
            </a:r>
            <a:endParaRPr sz="2400"/>
          </a:p>
        </p:txBody>
      </p:sp>
      <p:sp>
        <p:nvSpPr>
          <p:cNvPr id="163" name="Google Shape;163;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GB" sz="1400"/>
              <a:t>Technological Determinism:</a:t>
            </a:r>
            <a:endParaRPr b="1" sz="1400"/>
          </a:p>
          <a:p>
            <a:pPr indent="-304800" lvl="1" marL="914400" rtl="0" algn="l">
              <a:spcBef>
                <a:spcPts val="0"/>
              </a:spcBef>
              <a:spcAft>
                <a:spcPts val="0"/>
              </a:spcAft>
              <a:buSzPts val="1200"/>
              <a:buChar char="○"/>
            </a:pPr>
            <a:r>
              <a:rPr lang="en-GB" sz="1200"/>
              <a:t>The term is accepted to have been authored by Thorstein Veblen (1857–1929), an American social researcher.</a:t>
            </a:r>
            <a:endParaRPr sz="1200"/>
          </a:p>
          <a:p>
            <a:pPr indent="-298450" lvl="1" marL="914400" rtl="0" algn="l">
              <a:spcBef>
                <a:spcPts val="0"/>
              </a:spcBef>
              <a:spcAft>
                <a:spcPts val="0"/>
              </a:spcAft>
              <a:buSzPts val="1100"/>
              <a:buChar char="○"/>
            </a:pPr>
            <a:r>
              <a:rPr lang="en-GB"/>
              <a:t>In the absence of precise and explicitly articulated theories, so called folk theories, or cultural mythologies or myths, will come to dominate our thought; these are widely shared, implicit, unarticulated, and superficially plausible beliefs, which generally fall under the rubric of "common sense.</a:t>
            </a:r>
            <a:endParaRPr/>
          </a:p>
          <a:p>
            <a:pPr indent="-298450" lvl="1" marL="914400" rtl="0" algn="l">
              <a:spcBef>
                <a:spcPts val="0"/>
              </a:spcBef>
              <a:spcAft>
                <a:spcPts val="0"/>
              </a:spcAft>
              <a:buSzPts val="1100"/>
              <a:buChar char="○"/>
            </a:pPr>
            <a:r>
              <a:rPr lang="en-GB"/>
              <a:t>Technological determinism is the theory that technology is an autonomous force that changes society.</a:t>
            </a:r>
            <a:endParaRPr/>
          </a:p>
          <a:p>
            <a:pPr indent="-298450" lvl="1" marL="914400" rtl="0" algn="l">
              <a:spcBef>
                <a:spcPts val="0"/>
              </a:spcBef>
              <a:spcAft>
                <a:spcPts val="0"/>
              </a:spcAft>
              <a:buSzPts val="1100"/>
              <a:buChar char="○"/>
            </a:pPr>
            <a:r>
              <a:rPr lang="en-GB"/>
              <a:t>Hard determinism can be contrasted out from soft determinism. It would view technology as developing independent from social concerns.</a:t>
            </a:r>
            <a:endParaRPr/>
          </a:p>
          <a:p>
            <a:pPr indent="-298450" lvl="1" marL="914400" rtl="0" algn="l">
              <a:spcBef>
                <a:spcPts val="0"/>
              </a:spcBef>
              <a:spcAft>
                <a:spcPts val="0"/>
              </a:spcAft>
              <a:buSzPts val="1100"/>
              <a:buChar char="○"/>
            </a:pPr>
            <a:r>
              <a:rPr lang="en-GB"/>
              <a:t>Soft determinism is a more passive view of the way technology interacts with socio-political situations.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Occurrences of Technological Determinism in Indian Politics:</a:t>
            </a:r>
            <a:endParaRPr sz="2400"/>
          </a:p>
        </p:txBody>
      </p:sp>
      <p:sp>
        <p:nvSpPr>
          <p:cNvPr id="169" name="Google Shape;169;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GB"/>
              <a:t>The Rise of ICT and Digital Media:</a:t>
            </a:r>
            <a:endParaRPr b="1"/>
          </a:p>
          <a:p>
            <a:pPr indent="-304800" lvl="1" marL="914400" rtl="0" algn="l">
              <a:spcBef>
                <a:spcPts val="0"/>
              </a:spcBef>
              <a:spcAft>
                <a:spcPts val="0"/>
              </a:spcAft>
              <a:buSzPts val="1200"/>
              <a:buChar char="○"/>
            </a:pPr>
            <a:r>
              <a:rPr lang="en-GB" sz="1200"/>
              <a:t>In 2014, the Lok Sabha elections were the first social media election for 1.2 billion strong India.</a:t>
            </a:r>
            <a:endParaRPr sz="1200"/>
          </a:p>
          <a:p>
            <a:pPr indent="-304800" lvl="1" marL="914400" rtl="0" algn="l">
              <a:spcBef>
                <a:spcPts val="0"/>
              </a:spcBef>
              <a:spcAft>
                <a:spcPts val="0"/>
              </a:spcAft>
              <a:buSzPts val="1200"/>
              <a:buChar char="○"/>
            </a:pPr>
            <a:r>
              <a:rPr lang="en-GB" sz="1200"/>
              <a:t>The following year, India emerged as a leader in marketing and PR communications, especially in the political arena, a field historically mainly dependent on forms of promotion such as television, print, radio, rallies, etc.</a:t>
            </a:r>
            <a:endParaRPr sz="1200"/>
          </a:p>
          <a:p>
            <a:pPr indent="-311150" lvl="0" marL="457200" rtl="0" algn="l">
              <a:spcBef>
                <a:spcPts val="0"/>
              </a:spcBef>
              <a:spcAft>
                <a:spcPts val="0"/>
              </a:spcAft>
              <a:buSzPts val="1300"/>
              <a:buChar char="➢"/>
            </a:pPr>
            <a:r>
              <a:rPr b="1" lang="en-GB"/>
              <a:t>Tech  acceptance &amp; rejection as a strong political instance:</a:t>
            </a:r>
            <a:endParaRPr b="1"/>
          </a:p>
          <a:p>
            <a:pPr indent="-298450" lvl="1" marL="914400" rtl="0" algn="l">
              <a:spcBef>
                <a:spcPts val="0"/>
              </a:spcBef>
              <a:spcAft>
                <a:spcPts val="0"/>
              </a:spcAft>
              <a:buSzPts val="1100"/>
              <a:buChar char="○"/>
            </a:pPr>
            <a:r>
              <a:rPr lang="en-GB"/>
              <a:t>It is a basic premise of most futurology that tomorrow will be profoundly shaped by technological change.</a:t>
            </a:r>
            <a:endParaRPr/>
          </a:p>
          <a:p>
            <a:pPr indent="-298450" lvl="1" marL="914400" rtl="0" algn="l">
              <a:spcBef>
                <a:spcPts val="0"/>
              </a:spcBef>
              <a:spcAft>
                <a:spcPts val="0"/>
              </a:spcAft>
              <a:buSzPts val="1100"/>
              <a:buChar char="○"/>
            </a:pPr>
            <a:r>
              <a:rPr lang="en-GB"/>
              <a:t>In 2019 there was a widespread pushback against technological determinism.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Social Constructivism</a:t>
            </a:r>
            <a:endParaRPr sz="2400"/>
          </a:p>
        </p:txBody>
      </p:sp>
      <p:sp>
        <p:nvSpPr>
          <p:cNvPr id="175" name="Google Shape;175;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Social constructivism claims, like social constructionism, that individuals work together to construct objects.</a:t>
            </a:r>
            <a:endParaRPr/>
          </a:p>
          <a:p>
            <a:pPr indent="-311150" lvl="0" marL="457200" rtl="0" algn="l">
              <a:spcBef>
                <a:spcPts val="0"/>
              </a:spcBef>
              <a:spcAft>
                <a:spcPts val="0"/>
              </a:spcAft>
              <a:buSzPts val="1300"/>
              <a:buChar char="➢"/>
            </a:pPr>
            <a:r>
              <a:rPr lang="en-GB"/>
              <a:t>Social constructivism focuses on the learning of a person that takes place in a group due to his or her interactions.</a:t>
            </a:r>
            <a:endParaRPr/>
          </a:p>
          <a:p>
            <a:pPr indent="-311150" lvl="0" marL="457200" rtl="0" algn="l">
              <a:spcBef>
                <a:spcPts val="0"/>
              </a:spcBef>
              <a:spcAft>
                <a:spcPts val="0"/>
              </a:spcAft>
              <a:buSzPts val="1300"/>
              <a:buChar char="➢"/>
            </a:pPr>
            <a:r>
              <a:rPr lang="en-GB"/>
              <a:t>Strong social constructivism appears to imply that the natural world has a small or non-existent role in the construction of scientific knowledge" According to Maarten Boudry and Filip Buekens, a clear example of this technique in motion is Freudian psychoanalysis.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