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Robo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regular.fntdata"/><Relationship Id="rId11" Type="http://schemas.openxmlformats.org/officeDocument/2006/relationships/slide" Target="slides/slide6.xml"/><Relationship Id="rId22" Type="http://schemas.openxmlformats.org/officeDocument/2006/relationships/font" Target="fonts/Roboto-italic.fntdata"/><Relationship Id="rId10" Type="http://schemas.openxmlformats.org/officeDocument/2006/relationships/slide" Target="slides/slide5.xml"/><Relationship Id="rId21" Type="http://schemas.openxmlformats.org/officeDocument/2006/relationships/font" Target="fonts/Roboto-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Robot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ad3a343166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ad3a343166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ad3a343166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ad3a343166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ad3a343166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ad3a343166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ad3c238e36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ad3c238e36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a2f6d82191_0_9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a2f6d82191_0_9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a2f6d82191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a2f6d82191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ad3a343166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ad3a343166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ad3a343166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ad3a343166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ad3a343166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ad3a343166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ad3a343166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ad3a343166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ad3a343166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ad3a343166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ad3a343166_1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ad3a343166_1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a2f6d82191_0_9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a2f6d82191_0_9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1600"/>
              </a:spcBef>
              <a:spcAft>
                <a:spcPts val="0"/>
              </a:spcAft>
              <a:buClr>
                <a:schemeClr val="lt1"/>
              </a:buClr>
              <a:buSzPts val="1200"/>
              <a:buChar char="○"/>
              <a:defRPr sz="1200">
                <a:solidFill>
                  <a:schemeClr val="lt1"/>
                </a:solidFill>
              </a:defRPr>
            </a:lvl2pPr>
            <a:lvl3pPr indent="-304800" lvl="2" marL="1371600">
              <a:spcBef>
                <a:spcPts val="1600"/>
              </a:spcBef>
              <a:spcAft>
                <a:spcPts val="0"/>
              </a:spcAft>
              <a:buClr>
                <a:schemeClr val="lt1"/>
              </a:buClr>
              <a:buSzPts val="1200"/>
              <a:buChar char="■"/>
              <a:defRPr sz="1200">
                <a:solidFill>
                  <a:schemeClr val="lt1"/>
                </a:solidFill>
              </a:defRPr>
            </a:lvl3pPr>
            <a:lvl4pPr indent="-304800" lvl="3" marL="1828800">
              <a:spcBef>
                <a:spcPts val="1600"/>
              </a:spcBef>
              <a:spcAft>
                <a:spcPts val="0"/>
              </a:spcAft>
              <a:buClr>
                <a:schemeClr val="lt1"/>
              </a:buClr>
              <a:buSzPts val="1200"/>
              <a:buChar char="●"/>
              <a:defRPr sz="1200">
                <a:solidFill>
                  <a:schemeClr val="lt1"/>
                </a:solidFill>
              </a:defRPr>
            </a:lvl4pPr>
            <a:lvl5pPr indent="-304800" lvl="4" marL="2286000">
              <a:spcBef>
                <a:spcPts val="1600"/>
              </a:spcBef>
              <a:spcAft>
                <a:spcPts val="0"/>
              </a:spcAft>
              <a:buClr>
                <a:schemeClr val="lt1"/>
              </a:buClr>
              <a:buSzPts val="1200"/>
              <a:buChar char="○"/>
              <a:defRPr sz="1200">
                <a:solidFill>
                  <a:schemeClr val="lt1"/>
                </a:solidFill>
              </a:defRPr>
            </a:lvl5pPr>
            <a:lvl6pPr indent="-304800" lvl="5" marL="2743200">
              <a:spcBef>
                <a:spcPts val="1600"/>
              </a:spcBef>
              <a:spcAft>
                <a:spcPts val="0"/>
              </a:spcAft>
              <a:buClr>
                <a:schemeClr val="lt1"/>
              </a:buClr>
              <a:buSzPts val="1200"/>
              <a:buChar char="■"/>
              <a:defRPr sz="1200">
                <a:solidFill>
                  <a:schemeClr val="lt1"/>
                </a:solidFill>
              </a:defRPr>
            </a:lvl6pPr>
            <a:lvl7pPr indent="-304800" lvl="6" marL="3200400">
              <a:spcBef>
                <a:spcPts val="1600"/>
              </a:spcBef>
              <a:spcAft>
                <a:spcPts val="0"/>
              </a:spcAft>
              <a:buClr>
                <a:schemeClr val="lt1"/>
              </a:buClr>
              <a:buSzPts val="1200"/>
              <a:buChar char="●"/>
              <a:defRPr sz="1200">
                <a:solidFill>
                  <a:schemeClr val="lt1"/>
                </a:solidFill>
              </a:defRPr>
            </a:lvl7pPr>
            <a:lvl8pPr indent="-304800" lvl="7" marL="3657600">
              <a:spcBef>
                <a:spcPts val="1600"/>
              </a:spcBef>
              <a:spcAft>
                <a:spcPts val="0"/>
              </a:spcAft>
              <a:buClr>
                <a:schemeClr val="lt1"/>
              </a:buClr>
              <a:buSzPts val="1200"/>
              <a:buChar char="○"/>
              <a:defRPr sz="1200">
                <a:solidFill>
                  <a:schemeClr val="lt1"/>
                </a:solidFill>
              </a:defRPr>
            </a:lvl8pPr>
            <a:lvl9pPr indent="-304800" lvl="8" marL="4114800">
              <a:spcBef>
                <a:spcPts val="1600"/>
              </a:spcBef>
              <a:spcAft>
                <a:spcPts val="160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png"/><Relationship Id="rId4" Type="http://schemas.openxmlformats.org/officeDocument/2006/relationships/image" Target="../media/image6.png"/><Relationship Id="rId5"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2.png"/><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7.png"/><Relationship Id="rId4" Type="http://schemas.openxmlformats.org/officeDocument/2006/relationships/image" Target="../media/image5.png"/><Relationship Id="rId5"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3"/>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Fake News and its Detection</a:t>
            </a:r>
            <a:endParaRPr/>
          </a:p>
        </p:txBody>
      </p:sp>
      <p:sp>
        <p:nvSpPr>
          <p:cNvPr id="68" name="Google Shape;68;p13"/>
          <p:cNvSpPr txBox="1"/>
          <p:nvPr>
            <p:ph idx="1" type="subTitle"/>
          </p:nvPr>
        </p:nvSpPr>
        <p:spPr>
          <a:xfrm>
            <a:off x="642950" y="3526100"/>
            <a:ext cx="7774800" cy="1497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BY-</a:t>
            </a:r>
            <a:endParaRPr/>
          </a:p>
          <a:p>
            <a:pPr indent="0" lvl="0" marL="0" rtl="0" algn="ctr">
              <a:spcBef>
                <a:spcPts val="0"/>
              </a:spcBef>
              <a:spcAft>
                <a:spcPts val="0"/>
              </a:spcAft>
              <a:buNone/>
            </a:pPr>
            <a:r>
              <a:rPr lang="en"/>
              <a:t>Aakash, Ahad, Kavya, Parul, Ritik, Sahil</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2"/>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lnSpc>
                <a:spcPct val="115000"/>
              </a:lnSpc>
              <a:spcBef>
                <a:spcPts val="0"/>
              </a:spcBef>
              <a:spcAft>
                <a:spcPts val="1600"/>
              </a:spcAft>
              <a:buNone/>
            </a:pPr>
            <a:r>
              <a:rPr lang="en" sz="2900"/>
              <a:t>Objective 1: Ways for Detection of FAKE v/s FACT </a:t>
            </a:r>
            <a:endParaRPr sz="2900"/>
          </a:p>
        </p:txBody>
      </p:sp>
      <p:sp>
        <p:nvSpPr>
          <p:cNvPr id="125" name="Google Shape;125;p22"/>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42900" lvl="0" marL="457200" rtl="0" algn="just">
              <a:lnSpc>
                <a:spcPct val="200000"/>
              </a:lnSpc>
              <a:spcBef>
                <a:spcPts val="0"/>
              </a:spcBef>
              <a:spcAft>
                <a:spcPts val="0"/>
              </a:spcAft>
              <a:buSzPts val="1800"/>
              <a:buChar char="●"/>
            </a:pPr>
            <a:r>
              <a:rPr lang="en"/>
              <a:t>Develop a Critical Mindset</a:t>
            </a:r>
            <a:endParaRPr/>
          </a:p>
          <a:p>
            <a:pPr indent="-342900" lvl="0" marL="457200" rtl="0" algn="just">
              <a:lnSpc>
                <a:spcPct val="200000"/>
              </a:lnSpc>
              <a:spcBef>
                <a:spcPts val="0"/>
              </a:spcBef>
              <a:spcAft>
                <a:spcPts val="0"/>
              </a:spcAft>
              <a:buSzPts val="1800"/>
              <a:buChar char="●"/>
            </a:pPr>
            <a:r>
              <a:rPr lang="en"/>
              <a:t>Check the source</a:t>
            </a:r>
            <a:endParaRPr/>
          </a:p>
          <a:p>
            <a:pPr indent="-342900" lvl="0" marL="457200" rtl="0" algn="just">
              <a:lnSpc>
                <a:spcPct val="200000"/>
              </a:lnSpc>
              <a:spcBef>
                <a:spcPts val="0"/>
              </a:spcBef>
              <a:spcAft>
                <a:spcPts val="0"/>
              </a:spcAft>
              <a:buSzPts val="1800"/>
              <a:buChar char="●"/>
            </a:pPr>
            <a:r>
              <a:rPr lang="en"/>
              <a:t>Examine the Evidence</a:t>
            </a:r>
            <a:endParaRPr/>
          </a:p>
          <a:p>
            <a:pPr indent="-342900" lvl="0" marL="457200" rtl="0" algn="just">
              <a:lnSpc>
                <a:spcPct val="200000"/>
              </a:lnSpc>
              <a:spcBef>
                <a:spcPts val="0"/>
              </a:spcBef>
              <a:spcAft>
                <a:spcPts val="0"/>
              </a:spcAft>
              <a:buSzPts val="1800"/>
              <a:buChar char="●"/>
            </a:pPr>
            <a:r>
              <a:rPr lang="en"/>
              <a:t>Check bias</a:t>
            </a:r>
            <a:endParaRPr/>
          </a:p>
          <a:p>
            <a:pPr indent="-342900" lvl="0" marL="457200" rtl="0" algn="just">
              <a:lnSpc>
                <a:spcPct val="200000"/>
              </a:lnSpc>
              <a:spcBef>
                <a:spcPts val="0"/>
              </a:spcBef>
              <a:spcAft>
                <a:spcPts val="0"/>
              </a:spcAft>
              <a:buSzPts val="1800"/>
              <a:buChar char="●"/>
            </a:pPr>
            <a:r>
              <a:rPr lang="en"/>
              <a:t>Don’t Take Images at Face Value</a:t>
            </a:r>
            <a:endParaRPr/>
          </a:p>
          <a:p>
            <a:pPr indent="0" lvl="0" marL="0" rtl="0" algn="l">
              <a:lnSpc>
                <a:spcPct val="200000"/>
              </a:lnSpc>
              <a:spcBef>
                <a:spcPts val="1600"/>
              </a:spcBef>
              <a:spcAft>
                <a:spcPts val="16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3"/>
          <p:cNvSpPr txBox="1"/>
          <p:nvPr>
            <p:ph type="title"/>
          </p:nvPr>
        </p:nvSpPr>
        <p:spPr>
          <a:xfrm>
            <a:off x="160725" y="713250"/>
            <a:ext cx="8790300" cy="793200"/>
          </a:xfrm>
          <a:prstGeom prst="rect">
            <a:avLst/>
          </a:prstGeom>
        </p:spPr>
        <p:txBody>
          <a:bodyPr anchorCtr="0" anchor="b" bIns="91425" lIns="91425" spcFirstLastPara="1" rIns="91425" wrap="square" tIns="91425">
            <a:noAutofit/>
          </a:bodyPr>
          <a:lstStyle/>
          <a:p>
            <a:pPr indent="0" lvl="0" marL="0" rtl="0" algn="just">
              <a:spcBef>
                <a:spcPts val="0"/>
              </a:spcBef>
              <a:spcAft>
                <a:spcPts val="0"/>
              </a:spcAft>
              <a:buNone/>
            </a:pPr>
            <a:r>
              <a:rPr lang="en" sz="2600"/>
              <a:t>Objective 2: Implementing different AI models to detect fake news</a:t>
            </a:r>
            <a:endParaRPr sz="2600"/>
          </a:p>
        </p:txBody>
      </p:sp>
      <p:sp>
        <p:nvSpPr>
          <p:cNvPr id="131" name="Google Shape;131;p23"/>
          <p:cNvSpPr txBox="1"/>
          <p:nvPr>
            <p:ph idx="1" type="body"/>
          </p:nvPr>
        </p:nvSpPr>
        <p:spPr>
          <a:xfrm>
            <a:off x="311150" y="2097225"/>
            <a:ext cx="8222100" cy="2710200"/>
          </a:xfrm>
          <a:prstGeom prst="rect">
            <a:avLst/>
          </a:prstGeom>
        </p:spPr>
        <p:txBody>
          <a:bodyPr anchorCtr="0" anchor="t" bIns="91425" lIns="91425" spcFirstLastPara="1" rIns="91425" wrap="square" tIns="91425">
            <a:noAutofit/>
          </a:bodyPr>
          <a:lstStyle/>
          <a:p>
            <a:pPr indent="-342900" lvl="0" marL="457200" rtl="0" algn="l">
              <a:lnSpc>
                <a:spcPct val="200000"/>
              </a:lnSpc>
              <a:spcBef>
                <a:spcPts val="0"/>
              </a:spcBef>
              <a:spcAft>
                <a:spcPts val="0"/>
              </a:spcAft>
              <a:buSzPts val="1800"/>
              <a:buChar char="●"/>
            </a:pPr>
            <a:r>
              <a:rPr lang="en"/>
              <a:t>Random Forest </a:t>
            </a:r>
            <a:endParaRPr/>
          </a:p>
          <a:p>
            <a:pPr indent="-342900" lvl="0" marL="457200" rtl="0" algn="l">
              <a:lnSpc>
                <a:spcPct val="200000"/>
              </a:lnSpc>
              <a:spcBef>
                <a:spcPts val="0"/>
              </a:spcBef>
              <a:spcAft>
                <a:spcPts val="0"/>
              </a:spcAft>
              <a:buSzPts val="1800"/>
              <a:buChar char="●"/>
            </a:pPr>
            <a:r>
              <a:rPr lang="en"/>
              <a:t>Multinomial Naive Bayes </a:t>
            </a:r>
            <a:endParaRPr/>
          </a:p>
          <a:p>
            <a:pPr indent="-342900" lvl="0" marL="457200" rtl="0" algn="l">
              <a:lnSpc>
                <a:spcPct val="200000"/>
              </a:lnSpc>
              <a:spcBef>
                <a:spcPts val="0"/>
              </a:spcBef>
              <a:spcAft>
                <a:spcPts val="0"/>
              </a:spcAft>
              <a:buSzPts val="1800"/>
              <a:buChar char="●"/>
            </a:pPr>
            <a:r>
              <a:rPr lang="en"/>
              <a:t>GloVe Embedding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just">
              <a:spcBef>
                <a:spcPts val="0"/>
              </a:spcBef>
              <a:spcAft>
                <a:spcPts val="0"/>
              </a:spcAft>
              <a:buNone/>
            </a:pPr>
            <a:r>
              <a:rPr lang="en" sz="2100"/>
              <a:t>Objective 3 : Comparing different AI models and which one performs the best </a:t>
            </a:r>
            <a:endParaRPr sz="2100"/>
          </a:p>
        </p:txBody>
      </p:sp>
      <p:pic>
        <p:nvPicPr>
          <p:cNvPr id="137" name="Google Shape;137;p24"/>
          <p:cNvPicPr preferRelativeResize="0"/>
          <p:nvPr/>
        </p:nvPicPr>
        <p:blipFill>
          <a:blip r:embed="rId3">
            <a:alphaModFix/>
          </a:blip>
          <a:stretch>
            <a:fillRect/>
          </a:stretch>
        </p:blipFill>
        <p:spPr>
          <a:xfrm>
            <a:off x="607075" y="2331050"/>
            <a:ext cx="2432475" cy="1997825"/>
          </a:xfrm>
          <a:prstGeom prst="rect">
            <a:avLst/>
          </a:prstGeom>
          <a:noFill/>
          <a:ln>
            <a:noFill/>
          </a:ln>
        </p:spPr>
      </p:pic>
      <p:pic>
        <p:nvPicPr>
          <p:cNvPr id="138" name="Google Shape;138;p24"/>
          <p:cNvPicPr preferRelativeResize="0"/>
          <p:nvPr/>
        </p:nvPicPr>
        <p:blipFill>
          <a:blip r:embed="rId4">
            <a:alphaModFix/>
          </a:blip>
          <a:stretch>
            <a:fillRect/>
          </a:stretch>
        </p:blipFill>
        <p:spPr>
          <a:xfrm>
            <a:off x="3476150" y="2283850"/>
            <a:ext cx="2547400" cy="2092225"/>
          </a:xfrm>
          <a:prstGeom prst="rect">
            <a:avLst/>
          </a:prstGeom>
          <a:noFill/>
          <a:ln>
            <a:noFill/>
          </a:ln>
        </p:spPr>
      </p:pic>
      <p:pic>
        <p:nvPicPr>
          <p:cNvPr id="139" name="Google Shape;139;p24"/>
          <p:cNvPicPr preferRelativeResize="0"/>
          <p:nvPr/>
        </p:nvPicPr>
        <p:blipFill>
          <a:blip r:embed="rId5">
            <a:alphaModFix/>
          </a:blip>
          <a:stretch>
            <a:fillRect/>
          </a:stretch>
        </p:blipFill>
        <p:spPr>
          <a:xfrm>
            <a:off x="6355900" y="2283850"/>
            <a:ext cx="2413875" cy="1923761"/>
          </a:xfrm>
          <a:prstGeom prst="rect">
            <a:avLst/>
          </a:prstGeom>
          <a:noFill/>
          <a:ln>
            <a:noFill/>
          </a:ln>
        </p:spPr>
      </p:pic>
      <p:sp>
        <p:nvSpPr>
          <p:cNvPr id="140" name="Google Shape;140;p24"/>
          <p:cNvSpPr txBox="1"/>
          <p:nvPr/>
        </p:nvSpPr>
        <p:spPr>
          <a:xfrm>
            <a:off x="852525" y="1866050"/>
            <a:ext cx="1667100" cy="34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Random Forest</a:t>
            </a:r>
            <a:endParaRPr>
              <a:latin typeface="Roboto"/>
              <a:ea typeface="Roboto"/>
              <a:cs typeface="Roboto"/>
              <a:sym typeface="Roboto"/>
            </a:endParaRPr>
          </a:p>
        </p:txBody>
      </p:sp>
      <p:sp>
        <p:nvSpPr>
          <p:cNvPr id="141" name="Google Shape;141;p24"/>
          <p:cNvSpPr txBox="1"/>
          <p:nvPr/>
        </p:nvSpPr>
        <p:spPr>
          <a:xfrm>
            <a:off x="3762150" y="1799750"/>
            <a:ext cx="1619700" cy="28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Multinomial Naive Bayes</a:t>
            </a:r>
            <a:endParaRPr>
              <a:latin typeface="Roboto"/>
              <a:ea typeface="Roboto"/>
              <a:cs typeface="Roboto"/>
              <a:sym typeface="Roboto"/>
            </a:endParaRPr>
          </a:p>
        </p:txBody>
      </p:sp>
      <p:sp>
        <p:nvSpPr>
          <p:cNvPr id="142" name="Google Shape;142;p24"/>
          <p:cNvSpPr txBox="1"/>
          <p:nvPr/>
        </p:nvSpPr>
        <p:spPr>
          <a:xfrm>
            <a:off x="6649600" y="1790275"/>
            <a:ext cx="1667100" cy="34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GloVe Embedding</a:t>
            </a:r>
            <a:endParaRPr>
              <a:latin typeface="Roboto"/>
              <a:ea typeface="Roboto"/>
              <a:cs typeface="Roboto"/>
              <a:sym typeface="Roboto"/>
            </a:endParaRPr>
          </a:p>
        </p:txBody>
      </p:sp>
      <p:sp>
        <p:nvSpPr>
          <p:cNvPr id="143" name="Google Shape;143;p24"/>
          <p:cNvSpPr txBox="1"/>
          <p:nvPr/>
        </p:nvSpPr>
        <p:spPr>
          <a:xfrm>
            <a:off x="880925" y="4328875"/>
            <a:ext cx="1818600" cy="5304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sz="1300">
                <a:highlight>
                  <a:srgbClr val="FFFFFF"/>
                </a:highlight>
                <a:latin typeface="Times New Roman"/>
                <a:ea typeface="Times New Roman"/>
                <a:cs typeface="Times New Roman"/>
                <a:sym typeface="Times New Roman"/>
              </a:rPr>
              <a:t>Train accuracy : 93.7%</a:t>
            </a:r>
            <a:endParaRPr sz="1300">
              <a:highlight>
                <a:srgbClr val="FFFFFF"/>
              </a:highlight>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lang="en" sz="1300">
                <a:highlight>
                  <a:srgbClr val="FFFFFF"/>
                </a:highlight>
                <a:latin typeface="Times New Roman"/>
                <a:ea typeface="Times New Roman"/>
                <a:cs typeface="Times New Roman"/>
                <a:sym typeface="Times New Roman"/>
              </a:rPr>
              <a:t>Test Accuracy : 91.8%</a:t>
            </a:r>
            <a:endParaRPr>
              <a:latin typeface="Roboto"/>
              <a:ea typeface="Roboto"/>
              <a:cs typeface="Roboto"/>
              <a:sym typeface="Roboto"/>
            </a:endParaRPr>
          </a:p>
        </p:txBody>
      </p:sp>
      <p:sp>
        <p:nvSpPr>
          <p:cNvPr id="144" name="Google Shape;144;p24"/>
          <p:cNvSpPr txBox="1"/>
          <p:nvPr/>
        </p:nvSpPr>
        <p:spPr>
          <a:xfrm>
            <a:off x="3769975" y="4452025"/>
            <a:ext cx="1818600" cy="4074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sz="1300">
                <a:highlight>
                  <a:srgbClr val="FFFFFF"/>
                </a:highlight>
                <a:latin typeface="Times New Roman"/>
                <a:ea typeface="Times New Roman"/>
                <a:cs typeface="Times New Roman"/>
                <a:sym typeface="Times New Roman"/>
              </a:rPr>
              <a:t>Train accuracy : 95.8%</a:t>
            </a:r>
            <a:endParaRPr sz="1300">
              <a:highlight>
                <a:srgbClr val="FFFFFF"/>
              </a:highlight>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lang="en" sz="1300">
                <a:highlight>
                  <a:srgbClr val="FFFFFF"/>
                </a:highlight>
                <a:latin typeface="Times New Roman"/>
                <a:ea typeface="Times New Roman"/>
                <a:cs typeface="Times New Roman"/>
                <a:sym typeface="Times New Roman"/>
              </a:rPr>
              <a:t>Test accuracy  :  94.4%</a:t>
            </a:r>
            <a:endParaRPr>
              <a:latin typeface="Roboto"/>
              <a:ea typeface="Roboto"/>
              <a:cs typeface="Roboto"/>
              <a:sym typeface="Roboto"/>
            </a:endParaRPr>
          </a:p>
        </p:txBody>
      </p:sp>
      <p:sp>
        <p:nvSpPr>
          <p:cNvPr id="145" name="Google Shape;145;p24"/>
          <p:cNvSpPr txBox="1"/>
          <p:nvPr/>
        </p:nvSpPr>
        <p:spPr>
          <a:xfrm>
            <a:off x="6640125" y="4495600"/>
            <a:ext cx="1866000" cy="407400"/>
          </a:xfrm>
          <a:prstGeom prst="rect">
            <a:avLst/>
          </a:prstGeom>
          <a:noFill/>
          <a:ln>
            <a:noFill/>
          </a:ln>
        </p:spPr>
        <p:txBody>
          <a:bodyPr anchorCtr="0" anchor="t" bIns="91425" lIns="91425" spcFirstLastPara="1" rIns="91425" wrap="square" tIns="91425">
            <a:noAutofit/>
          </a:bodyPr>
          <a:lstStyle/>
          <a:p>
            <a:pPr indent="-342900" lvl="0" marL="457200" rtl="0" algn="just">
              <a:lnSpc>
                <a:spcPct val="115000"/>
              </a:lnSpc>
              <a:spcBef>
                <a:spcPts val="0"/>
              </a:spcBef>
              <a:spcAft>
                <a:spcPts val="0"/>
              </a:spcAft>
              <a:buNone/>
            </a:pPr>
            <a:r>
              <a:rPr lang="en" sz="1300">
                <a:latin typeface="Times New Roman"/>
                <a:ea typeface="Times New Roman"/>
                <a:cs typeface="Times New Roman"/>
                <a:sym typeface="Times New Roman"/>
              </a:rPr>
              <a:t>Train accuracy : 98.8%</a:t>
            </a:r>
            <a:endParaRPr sz="1300">
              <a:latin typeface="Times New Roman"/>
              <a:ea typeface="Times New Roman"/>
              <a:cs typeface="Times New Roman"/>
              <a:sym typeface="Times New Roman"/>
            </a:endParaRPr>
          </a:p>
          <a:p>
            <a:pPr indent="-342900" lvl="0" marL="457200" rtl="0" algn="just">
              <a:lnSpc>
                <a:spcPct val="115000"/>
              </a:lnSpc>
              <a:spcBef>
                <a:spcPts val="0"/>
              </a:spcBef>
              <a:spcAft>
                <a:spcPts val="0"/>
              </a:spcAft>
              <a:buNone/>
            </a:pPr>
            <a:r>
              <a:rPr lang="en" sz="1300">
                <a:latin typeface="Times New Roman"/>
                <a:ea typeface="Times New Roman"/>
                <a:cs typeface="Times New Roman"/>
                <a:sym typeface="Times New Roman"/>
              </a:rPr>
              <a:t>Test Accuracy :  98.1%</a:t>
            </a:r>
            <a:endParaRPr>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5"/>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                                                            </a:t>
            </a:r>
            <a:r>
              <a:rPr lang="en" sz="2100"/>
              <a:t>DATA </a:t>
            </a:r>
            <a:r>
              <a:rPr lang="en" sz="2100">
                <a:solidFill>
                  <a:srgbClr val="FFFFFF"/>
                </a:solidFill>
                <a:latin typeface="Arial"/>
                <a:ea typeface="Arial"/>
                <a:cs typeface="Arial"/>
                <a:sym typeface="Arial"/>
              </a:rPr>
              <a:t>ANALYSIS</a:t>
            </a:r>
            <a:endParaRPr>
              <a:solidFill>
                <a:srgbClr val="FFFFFF"/>
              </a:solidFill>
            </a:endParaRPr>
          </a:p>
        </p:txBody>
      </p:sp>
      <p:pic>
        <p:nvPicPr>
          <p:cNvPr id="151" name="Google Shape;151;p25"/>
          <p:cNvPicPr preferRelativeResize="0"/>
          <p:nvPr/>
        </p:nvPicPr>
        <p:blipFill rotWithShape="1">
          <a:blip r:embed="rId3">
            <a:alphaModFix/>
          </a:blip>
          <a:srcRect b="21797" l="30126" r="23238" t="17078"/>
          <a:stretch/>
        </p:blipFill>
        <p:spPr>
          <a:xfrm>
            <a:off x="294500" y="828875"/>
            <a:ext cx="4413274" cy="3253725"/>
          </a:xfrm>
          <a:prstGeom prst="rect">
            <a:avLst/>
          </a:prstGeom>
          <a:noFill/>
          <a:ln>
            <a:noFill/>
          </a:ln>
        </p:spPr>
      </p:pic>
      <p:sp>
        <p:nvSpPr>
          <p:cNvPr id="152" name="Google Shape;152;p25"/>
          <p:cNvSpPr txBox="1"/>
          <p:nvPr/>
        </p:nvSpPr>
        <p:spPr>
          <a:xfrm>
            <a:off x="843050" y="4177325"/>
            <a:ext cx="2889000" cy="558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1300">
                <a:latin typeface="Times New Roman"/>
                <a:ea typeface="Times New Roman"/>
                <a:cs typeface="Times New Roman"/>
                <a:sym typeface="Times New Roman"/>
              </a:rPr>
              <a:t> Figure : </a:t>
            </a:r>
            <a:r>
              <a:rPr lang="en" sz="1200">
                <a:latin typeface="Times New Roman"/>
                <a:ea typeface="Times New Roman"/>
                <a:cs typeface="Times New Roman"/>
                <a:sym typeface="Times New Roman"/>
              </a:rPr>
              <a:t>Box plot of tokens of words</a:t>
            </a:r>
            <a:endParaRPr sz="1300">
              <a:latin typeface="Times New Roman"/>
              <a:ea typeface="Times New Roman"/>
              <a:cs typeface="Times New Roman"/>
              <a:sym typeface="Times New Roman"/>
            </a:endParaRPr>
          </a:p>
          <a:p>
            <a:pPr indent="0" lvl="0" marL="0" rtl="0" algn="l">
              <a:spcBef>
                <a:spcPts val="0"/>
              </a:spcBef>
              <a:spcAft>
                <a:spcPts val="0"/>
              </a:spcAft>
              <a:buNone/>
            </a:pPr>
            <a:r>
              <a:t/>
            </a:r>
            <a:endParaRPr>
              <a:latin typeface="Roboto"/>
              <a:ea typeface="Roboto"/>
              <a:cs typeface="Roboto"/>
              <a:sym typeface="Roboto"/>
            </a:endParaRPr>
          </a:p>
        </p:txBody>
      </p:sp>
      <p:sp>
        <p:nvSpPr>
          <p:cNvPr id="153" name="Google Shape;153;p25"/>
          <p:cNvSpPr txBox="1"/>
          <p:nvPr/>
        </p:nvSpPr>
        <p:spPr>
          <a:xfrm>
            <a:off x="5010875" y="1326125"/>
            <a:ext cx="3789000" cy="2443800"/>
          </a:xfrm>
          <a:prstGeom prst="rect">
            <a:avLst/>
          </a:prstGeom>
          <a:noFill/>
          <a:ln>
            <a:noFill/>
          </a:ln>
        </p:spPr>
        <p:txBody>
          <a:bodyPr anchorCtr="0" anchor="t" bIns="91425" lIns="91425" spcFirstLastPara="1" rIns="91425" wrap="square" tIns="91425">
            <a:noAutofit/>
          </a:bodyPr>
          <a:lstStyle/>
          <a:p>
            <a:pPr indent="457200" lvl="0" marL="0" rtl="0" algn="just">
              <a:lnSpc>
                <a:spcPct val="115000"/>
              </a:lnSpc>
              <a:spcBef>
                <a:spcPts val="0"/>
              </a:spcBef>
              <a:spcAft>
                <a:spcPts val="0"/>
              </a:spcAft>
              <a:buNone/>
            </a:pPr>
            <a:r>
              <a:rPr lang="en" sz="1300">
                <a:latin typeface="Times New Roman"/>
                <a:ea typeface="Times New Roman"/>
                <a:cs typeface="Times New Roman"/>
                <a:sym typeface="Times New Roman"/>
              </a:rPr>
              <a:t>From this  Box plot we can analyze that : </a:t>
            </a:r>
            <a:endParaRPr sz="1300">
              <a:latin typeface="Times New Roman"/>
              <a:ea typeface="Times New Roman"/>
              <a:cs typeface="Times New Roman"/>
              <a:sym typeface="Times New Roman"/>
            </a:endParaRPr>
          </a:p>
          <a:p>
            <a:pPr indent="114300" lvl="0" marL="0" rtl="0" algn="just">
              <a:lnSpc>
                <a:spcPct val="115000"/>
              </a:lnSpc>
              <a:spcBef>
                <a:spcPts val="0"/>
              </a:spcBef>
              <a:spcAft>
                <a:spcPts val="0"/>
              </a:spcAft>
              <a:buNone/>
            </a:pPr>
            <a:r>
              <a:t/>
            </a:r>
            <a:endParaRPr sz="1300">
              <a:latin typeface="Times New Roman"/>
              <a:ea typeface="Times New Roman"/>
              <a:cs typeface="Times New Roman"/>
              <a:sym typeface="Times New Roman"/>
            </a:endParaRPr>
          </a:p>
          <a:p>
            <a:pPr indent="0" lvl="0" marL="457200" rtl="0" algn="just">
              <a:lnSpc>
                <a:spcPct val="115000"/>
              </a:lnSpc>
              <a:spcBef>
                <a:spcPts val="0"/>
              </a:spcBef>
              <a:spcAft>
                <a:spcPts val="0"/>
              </a:spcAft>
              <a:buNone/>
            </a:pPr>
            <a:r>
              <a:rPr lang="en" sz="1300">
                <a:latin typeface="Times New Roman"/>
                <a:ea typeface="Times New Roman"/>
                <a:cs typeface="Times New Roman"/>
                <a:sym typeface="Times New Roman"/>
              </a:rPr>
              <a:t>Fake news has a lot more different tokens than the real ones, this was to be expected assuming that the fake news comprises of  many tweets where people use abbreviations , slang word and language addictions in non-formal writing.</a:t>
            </a:r>
            <a:endParaRPr sz="1300">
              <a:latin typeface="Times New Roman"/>
              <a:ea typeface="Times New Roman"/>
              <a:cs typeface="Times New Roman"/>
              <a:sym typeface="Times New Roman"/>
            </a:endParaRPr>
          </a:p>
          <a:p>
            <a:pPr indent="0" lvl="0" marL="457200" rtl="0" algn="just">
              <a:lnSpc>
                <a:spcPct val="115000"/>
              </a:lnSpc>
              <a:spcBef>
                <a:spcPts val="700"/>
              </a:spcBef>
              <a:spcAft>
                <a:spcPts val="0"/>
              </a:spcAft>
              <a:buNone/>
            </a:pPr>
            <a:r>
              <a:t/>
            </a:r>
            <a:endParaRPr sz="1300">
              <a:highlight>
                <a:srgbClr val="FFFFFF"/>
              </a:highlight>
              <a:latin typeface="Times New Roman"/>
              <a:ea typeface="Times New Roman"/>
              <a:cs typeface="Times New Roman"/>
              <a:sym typeface="Times New Roman"/>
            </a:endParaRPr>
          </a:p>
          <a:p>
            <a:pPr indent="0" lvl="0" marL="0" rtl="0" algn="l">
              <a:spcBef>
                <a:spcPts val="700"/>
              </a:spcBef>
              <a:spcAft>
                <a:spcPts val="0"/>
              </a:spcAft>
              <a:buNone/>
            </a:pPr>
            <a:r>
              <a:t/>
            </a:r>
            <a:endParaRPr>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6"/>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100"/>
              <a:t>WORD CLOUDS</a:t>
            </a:r>
            <a:endParaRPr sz="2100"/>
          </a:p>
        </p:txBody>
      </p:sp>
      <p:pic>
        <p:nvPicPr>
          <p:cNvPr id="159" name="Google Shape;159;p26"/>
          <p:cNvPicPr preferRelativeResize="0"/>
          <p:nvPr/>
        </p:nvPicPr>
        <p:blipFill>
          <a:blip r:embed="rId3">
            <a:alphaModFix/>
          </a:blip>
          <a:stretch>
            <a:fillRect/>
          </a:stretch>
        </p:blipFill>
        <p:spPr>
          <a:xfrm>
            <a:off x="98250" y="1752400"/>
            <a:ext cx="4306401" cy="2648075"/>
          </a:xfrm>
          <a:prstGeom prst="rect">
            <a:avLst/>
          </a:prstGeom>
          <a:noFill/>
          <a:ln>
            <a:noFill/>
          </a:ln>
        </p:spPr>
      </p:pic>
      <p:pic>
        <p:nvPicPr>
          <p:cNvPr id="160" name="Google Shape;160;p26"/>
          <p:cNvPicPr preferRelativeResize="0"/>
          <p:nvPr/>
        </p:nvPicPr>
        <p:blipFill>
          <a:blip r:embed="rId4">
            <a:alphaModFix/>
          </a:blip>
          <a:stretch>
            <a:fillRect/>
          </a:stretch>
        </p:blipFill>
        <p:spPr>
          <a:xfrm>
            <a:off x="4525900" y="1752400"/>
            <a:ext cx="4618100" cy="2567000"/>
          </a:xfrm>
          <a:prstGeom prst="rect">
            <a:avLst/>
          </a:prstGeom>
          <a:noFill/>
          <a:ln>
            <a:noFill/>
          </a:ln>
        </p:spPr>
      </p:pic>
      <p:sp>
        <p:nvSpPr>
          <p:cNvPr id="161" name="Google Shape;161;p26"/>
          <p:cNvSpPr txBox="1"/>
          <p:nvPr/>
        </p:nvSpPr>
        <p:spPr>
          <a:xfrm>
            <a:off x="710425" y="1269300"/>
            <a:ext cx="3050100" cy="37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Word Cloud of True news</a:t>
            </a:r>
            <a:endParaRPr>
              <a:latin typeface="Roboto"/>
              <a:ea typeface="Roboto"/>
              <a:cs typeface="Roboto"/>
              <a:sym typeface="Roboto"/>
            </a:endParaRPr>
          </a:p>
        </p:txBody>
      </p:sp>
      <p:sp>
        <p:nvSpPr>
          <p:cNvPr id="162" name="Google Shape;162;p26"/>
          <p:cNvSpPr txBox="1"/>
          <p:nvPr/>
        </p:nvSpPr>
        <p:spPr>
          <a:xfrm>
            <a:off x="4859325" y="1269300"/>
            <a:ext cx="3609000" cy="312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Word Cloud of fake news</a:t>
            </a:r>
            <a:endParaRPr>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74" name="Google Shape;74;p14"/>
          <p:cNvSpPr txBox="1"/>
          <p:nvPr>
            <p:ph idx="1" type="body"/>
          </p:nvPr>
        </p:nvSpPr>
        <p:spPr>
          <a:xfrm>
            <a:off x="471900" y="2571750"/>
            <a:ext cx="8222100" cy="2057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a:t>
            </a:r>
            <a:r>
              <a:rPr lang="en"/>
              <a:t>Fake news has been around as long as human civilization, but it has been turbo-charged by digital technology and the transformation of the global media landscape.”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431800" lvl="0" marL="457200" rtl="0" algn="l">
              <a:spcBef>
                <a:spcPts val="0"/>
              </a:spcBef>
              <a:spcAft>
                <a:spcPts val="0"/>
              </a:spcAft>
              <a:buSzPts val="3200"/>
              <a:buAutoNum type="alphaUcPeriod"/>
            </a:pPr>
            <a:r>
              <a:rPr lang="en"/>
              <a:t>Types of Fake News</a:t>
            </a:r>
            <a:endParaRPr/>
          </a:p>
        </p:txBody>
      </p:sp>
      <p:sp>
        <p:nvSpPr>
          <p:cNvPr id="80" name="Google Shape;80;p15"/>
          <p:cNvSpPr txBox="1"/>
          <p:nvPr>
            <p:ph idx="1" type="body"/>
          </p:nvPr>
        </p:nvSpPr>
        <p:spPr>
          <a:xfrm>
            <a:off x="381750" y="1735925"/>
            <a:ext cx="8312400" cy="28935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t>● Satire or parody </a:t>
            </a:r>
            <a:endParaRPr/>
          </a:p>
          <a:p>
            <a:pPr indent="0" lvl="0" marL="0" rtl="0" algn="l">
              <a:lnSpc>
                <a:spcPct val="100000"/>
              </a:lnSpc>
              <a:spcBef>
                <a:spcPts val="1600"/>
              </a:spcBef>
              <a:spcAft>
                <a:spcPts val="0"/>
              </a:spcAft>
              <a:buNone/>
            </a:pPr>
            <a:r>
              <a:rPr lang="en"/>
              <a:t>● False Connection </a:t>
            </a:r>
            <a:endParaRPr/>
          </a:p>
          <a:p>
            <a:pPr indent="0" lvl="0" marL="0" rtl="0" algn="l">
              <a:lnSpc>
                <a:spcPct val="100000"/>
              </a:lnSpc>
              <a:spcBef>
                <a:spcPts val="1600"/>
              </a:spcBef>
              <a:spcAft>
                <a:spcPts val="0"/>
              </a:spcAft>
              <a:buNone/>
            </a:pPr>
            <a:r>
              <a:rPr lang="en"/>
              <a:t>● Misleading Content </a:t>
            </a:r>
            <a:endParaRPr/>
          </a:p>
          <a:p>
            <a:pPr indent="0" lvl="0" marL="0" rtl="0" algn="l">
              <a:lnSpc>
                <a:spcPct val="100000"/>
              </a:lnSpc>
              <a:spcBef>
                <a:spcPts val="1600"/>
              </a:spcBef>
              <a:spcAft>
                <a:spcPts val="0"/>
              </a:spcAft>
              <a:buNone/>
            </a:pPr>
            <a:r>
              <a:rPr lang="en"/>
              <a:t>● False Context </a:t>
            </a:r>
            <a:endParaRPr/>
          </a:p>
          <a:p>
            <a:pPr indent="0" lvl="0" marL="0" rtl="0" algn="l">
              <a:lnSpc>
                <a:spcPct val="100000"/>
              </a:lnSpc>
              <a:spcBef>
                <a:spcPts val="1600"/>
              </a:spcBef>
              <a:spcAft>
                <a:spcPts val="0"/>
              </a:spcAft>
              <a:buNone/>
            </a:pPr>
            <a:r>
              <a:rPr lang="en"/>
              <a:t>● Imposter Content </a:t>
            </a:r>
            <a:endParaRPr/>
          </a:p>
          <a:p>
            <a:pPr indent="0" lvl="0" marL="0" rtl="0" algn="l">
              <a:lnSpc>
                <a:spcPct val="100000"/>
              </a:lnSpc>
              <a:spcBef>
                <a:spcPts val="1600"/>
              </a:spcBef>
              <a:spcAft>
                <a:spcPts val="0"/>
              </a:spcAft>
              <a:buNone/>
            </a:pPr>
            <a:r>
              <a:rPr lang="en"/>
              <a:t>● Manipulated Content</a:t>
            </a:r>
            <a:endParaRPr/>
          </a:p>
          <a:p>
            <a:pPr indent="0" lvl="0" marL="0" rtl="0" algn="l">
              <a:lnSpc>
                <a:spcPct val="100000"/>
              </a:lnSpc>
              <a:spcBef>
                <a:spcPts val="1600"/>
              </a:spcBef>
              <a:spcAft>
                <a:spcPts val="1600"/>
              </a:spcAft>
              <a:buNone/>
            </a:pPr>
            <a:r>
              <a:rPr lang="en"/>
              <a:t>● Fabricated Content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6"/>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 Motivation</a:t>
            </a:r>
            <a:endParaRPr/>
          </a:p>
        </p:txBody>
      </p:sp>
      <p:sp>
        <p:nvSpPr>
          <p:cNvPr id="86" name="Google Shape;86;p16"/>
          <p:cNvSpPr txBox="1"/>
          <p:nvPr>
            <p:ph idx="1" type="body"/>
          </p:nvPr>
        </p:nvSpPr>
        <p:spPr>
          <a:xfrm>
            <a:off x="471900" y="1919075"/>
            <a:ext cx="8222100" cy="3224400"/>
          </a:xfrm>
          <a:prstGeom prst="rect">
            <a:avLst/>
          </a:prstGeom>
        </p:spPr>
        <p:txBody>
          <a:bodyPr anchorCtr="0" anchor="t" bIns="91425" lIns="91425" spcFirstLastPara="1" rIns="91425" wrap="square" tIns="91425">
            <a:noAutofit/>
          </a:bodyPr>
          <a:lstStyle/>
          <a:p>
            <a:pPr indent="-342900" lvl="0" marL="457200" rtl="0" algn="l">
              <a:lnSpc>
                <a:spcPct val="200000"/>
              </a:lnSpc>
              <a:spcBef>
                <a:spcPts val="0"/>
              </a:spcBef>
              <a:spcAft>
                <a:spcPts val="0"/>
              </a:spcAft>
              <a:buSzPts val="1800"/>
              <a:buChar char="●"/>
            </a:pPr>
            <a:r>
              <a:rPr lang="en"/>
              <a:t>Economical reason</a:t>
            </a:r>
            <a:endParaRPr/>
          </a:p>
          <a:p>
            <a:pPr indent="-342900" lvl="0" marL="457200" rtl="0" algn="l">
              <a:lnSpc>
                <a:spcPct val="200000"/>
              </a:lnSpc>
              <a:spcBef>
                <a:spcPts val="0"/>
              </a:spcBef>
              <a:spcAft>
                <a:spcPts val="0"/>
              </a:spcAft>
              <a:buSzPts val="1800"/>
              <a:buChar char="●"/>
            </a:pPr>
            <a:r>
              <a:rPr lang="en"/>
              <a:t>Political reasons</a:t>
            </a:r>
            <a:endParaRPr/>
          </a:p>
          <a:p>
            <a:pPr indent="-342900" lvl="0" marL="457200" rtl="0" algn="l">
              <a:lnSpc>
                <a:spcPct val="200000"/>
              </a:lnSpc>
              <a:spcBef>
                <a:spcPts val="0"/>
              </a:spcBef>
              <a:spcAft>
                <a:spcPts val="0"/>
              </a:spcAft>
              <a:buSzPts val="1800"/>
              <a:buChar char="●"/>
            </a:pPr>
            <a:r>
              <a:rPr lang="en"/>
              <a:t>To gain fame</a:t>
            </a:r>
            <a:endParaRPr/>
          </a:p>
          <a:p>
            <a:pPr indent="-342900" lvl="0" marL="457200" rtl="0" algn="l">
              <a:lnSpc>
                <a:spcPct val="200000"/>
              </a:lnSpc>
              <a:spcBef>
                <a:spcPts val="0"/>
              </a:spcBef>
              <a:spcAft>
                <a:spcPts val="0"/>
              </a:spcAft>
              <a:buSzPts val="1800"/>
              <a:buChar char="●"/>
            </a:pPr>
            <a:r>
              <a:rPr lang="en"/>
              <a:t>To defame the company</a:t>
            </a:r>
            <a:endParaRPr/>
          </a:p>
          <a:p>
            <a:pPr indent="0" lvl="0" marL="457200" rtl="0" algn="l">
              <a:lnSpc>
                <a:spcPct val="200000"/>
              </a:lnSpc>
              <a:spcBef>
                <a:spcPts val="1600"/>
              </a:spcBef>
              <a:spcAft>
                <a:spcPts val="0"/>
              </a:spcAft>
              <a:buNone/>
            </a:pPr>
            <a:r>
              <a:rPr lang="en"/>
              <a:t>                                                                  </a:t>
            </a:r>
            <a:endParaRPr/>
          </a:p>
          <a:p>
            <a:pPr indent="0" lvl="0" marL="457200" rtl="0" algn="l">
              <a:lnSpc>
                <a:spcPct val="200000"/>
              </a:lnSpc>
              <a:spcBef>
                <a:spcPts val="1600"/>
              </a:spcBef>
              <a:spcAft>
                <a:spcPts val="0"/>
              </a:spcAft>
              <a:buNone/>
            </a:pPr>
            <a:r>
              <a:t/>
            </a:r>
            <a:endParaRPr/>
          </a:p>
          <a:p>
            <a:pPr indent="0" lvl="0" marL="457200" rtl="0" algn="l">
              <a:lnSpc>
                <a:spcPct val="200000"/>
              </a:lnSpc>
              <a:spcBef>
                <a:spcPts val="1600"/>
              </a:spcBef>
              <a:spcAft>
                <a:spcPts val="0"/>
              </a:spcAft>
              <a:buNone/>
            </a:pPr>
            <a:r>
              <a:t/>
            </a:r>
            <a:endParaRPr/>
          </a:p>
          <a:p>
            <a:pPr indent="0" lvl="0" marL="457200" rtl="0" algn="l">
              <a:lnSpc>
                <a:spcPct val="200000"/>
              </a:lnSpc>
              <a:spcBef>
                <a:spcPts val="1600"/>
              </a:spcBef>
              <a:spcAft>
                <a:spcPts val="0"/>
              </a:spcAft>
              <a:buNone/>
            </a:pPr>
            <a:r>
              <a:rPr lang="en"/>
              <a:t>     </a:t>
            </a:r>
            <a:endParaRPr/>
          </a:p>
          <a:p>
            <a:pPr indent="0" lvl="0" marL="0" rtl="0" algn="l">
              <a:lnSpc>
                <a:spcPct val="200000"/>
              </a:lnSpc>
              <a:spcBef>
                <a:spcPts val="1600"/>
              </a:spcBef>
              <a:spcAft>
                <a:spcPts val="0"/>
              </a:spcAft>
              <a:buNone/>
            </a:pPr>
            <a:r>
              <a:t/>
            </a:r>
            <a:endParaRPr/>
          </a:p>
          <a:p>
            <a:pPr indent="0" lvl="0" marL="0" rtl="0" algn="l">
              <a:lnSpc>
                <a:spcPct val="200000"/>
              </a:lnSpc>
              <a:spcBef>
                <a:spcPts val="16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7"/>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 Different ways of spreading fake news</a:t>
            </a:r>
            <a:endParaRPr/>
          </a:p>
        </p:txBody>
      </p:sp>
      <p:sp>
        <p:nvSpPr>
          <p:cNvPr id="92" name="Google Shape;92;p17"/>
          <p:cNvSpPr txBox="1"/>
          <p:nvPr>
            <p:ph idx="1" type="body"/>
          </p:nvPr>
        </p:nvSpPr>
        <p:spPr>
          <a:xfrm>
            <a:off x="471900" y="2421050"/>
            <a:ext cx="8222100" cy="2208300"/>
          </a:xfrm>
          <a:prstGeom prst="rect">
            <a:avLst/>
          </a:prstGeom>
        </p:spPr>
        <p:txBody>
          <a:bodyPr anchorCtr="0" anchor="t" bIns="91425" lIns="91425" spcFirstLastPara="1" rIns="91425" wrap="square" tIns="91425">
            <a:noAutofit/>
          </a:bodyPr>
          <a:lstStyle/>
          <a:p>
            <a:pPr indent="0" lvl="0" marL="457200" rtl="0" algn="ctr">
              <a:spcBef>
                <a:spcPts val="0"/>
              </a:spcBef>
              <a:spcAft>
                <a:spcPts val="0"/>
              </a:spcAft>
              <a:buNone/>
            </a:pPr>
            <a:r>
              <a:rPr lang="en"/>
              <a:t>Major Role of Social Media</a:t>
            </a:r>
            <a:endParaRPr/>
          </a:p>
          <a:p>
            <a:pPr indent="0" lvl="0" marL="457200" rtl="0" algn="l">
              <a:spcBef>
                <a:spcPts val="1600"/>
              </a:spcBef>
              <a:spcAft>
                <a:spcPts val="1600"/>
              </a:spcAft>
              <a:buNone/>
            </a:pPr>
            <a:r>
              <a:t/>
            </a:r>
            <a:endParaRPr/>
          </a:p>
        </p:txBody>
      </p:sp>
      <p:pic>
        <p:nvPicPr>
          <p:cNvPr id="93" name="Google Shape;93;p17"/>
          <p:cNvPicPr preferRelativeResize="0"/>
          <p:nvPr/>
        </p:nvPicPr>
        <p:blipFill>
          <a:blip r:embed="rId3">
            <a:alphaModFix/>
          </a:blip>
          <a:stretch>
            <a:fillRect/>
          </a:stretch>
        </p:blipFill>
        <p:spPr>
          <a:xfrm>
            <a:off x="6565569" y="3676794"/>
            <a:ext cx="1131850" cy="1131850"/>
          </a:xfrm>
          <a:prstGeom prst="rect">
            <a:avLst/>
          </a:prstGeom>
          <a:noFill/>
          <a:ln>
            <a:noFill/>
          </a:ln>
        </p:spPr>
      </p:pic>
      <p:pic>
        <p:nvPicPr>
          <p:cNvPr id="94" name="Google Shape;94;p17"/>
          <p:cNvPicPr preferRelativeResize="0"/>
          <p:nvPr/>
        </p:nvPicPr>
        <p:blipFill>
          <a:blip r:embed="rId4">
            <a:alphaModFix/>
          </a:blip>
          <a:stretch>
            <a:fillRect/>
          </a:stretch>
        </p:blipFill>
        <p:spPr>
          <a:xfrm>
            <a:off x="895172" y="3395522"/>
            <a:ext cx="1555500" cy="1555500"/>
          </a:xfrm>
          <a:prstGeom prst="rect">
            <a:avLst/>
          </a:prstGeom>
          <a:noFill/>
          <a:ln>
            <a:noFill/>
          </a:ln>
        </p:spPr>
      </p:pic>
      <p:pic>
        <p:nvPicPr>
          <p:cNvPr id="95" name="Google Shape;95;p17"/>
          <p:cNvPicPr preferRelativeResize="0"/>
          <p:nvPr/>
        </p:nvPicPr>
        <p:blipFill>
          <a:blip r:embed="rId5">
            <a:alphaModFix/>
          </a:blip>
          <a:stretch>
            <a:fillRect/>
          </a:stretch>
        </p:blipFill>
        <p:spPr>
          <a:xfrm>
            <a:off x="3641200" y="3676800"/>
            <a:ext cx="1207725" cy="12113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8"/>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 Harmful Impacts on Society and Health </a:t>
            </a:r>
            <a:endParaRPr/>
          </a:p>
        </p:txBody>
      </p:sp>
      <p:sp>
        <p:nvSpPr>
          <p:cNvPr id="101" name="Google Shape;101;p18"/>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42900" lvl="0" marL="457200" rtl="0" algn="l">
              <a:lnSpc>
                <a:spcPct val="200000"/>
              </a:lnSpc>
              <a:spcBef>
                <a:spcPts val="0"/>
              </a:spcBef>
              <a:spcAft>
                <a:spcPts val="0"/>
              </a:spcAft>
              <a:buSzPts val="1800"/>
              <a:buChar char="●"/>
            </a:pPr>
            <a:r>
              <a:rPr lang="en"/>
              <a:t>Targeting women </a:t>
            </a:r>
            <a:endParaRPr/>
          </a:p>
          <a:p>
            <a:pPr indent="-342900" lvl="0" marL="457200" rtl="0" algn="l">
              <a:lnSpc>
                <a:spcPct val="200000"/>
              </a:lnSpc>
              <a:spcBef>
                <a:spcPts val="0"/>
              </a:spcBef>
              <a:spcAft>
                <a:spcPts val="0"/>
              </a:spcAft>
              <a:buSzPts val="1800"/>
              <a:buChar char="●"/>
            </a:pPr>
            <a:r>
              <a:rPr lang="en"/>
              <a:t>Racist idea</a:t>
            </a:r>
            <a:endParaRPr/>
          </a:p>
          <a:p>
            <a:pPr indent="-342900" lvl="0" marL="457200" rtl="0" algn="l">
              <a:lnSpc>
                <a:spcPct val="200000"/>
              </a:lnSpc>
              <a:spcBef>
                <a:spcPts val="0"/>
              </a:spcBef>
              <a:spcAft>
                <a:spcPts val="0"/>
              </a:spcAft>
              <a:buSzPts val="1800"/>
              <a:buChar char="●"/>
            </a:pPr>
            <a:r>
              <a:rPr lang="en"/>
              <a:t>Undermining democracy</a:t>
            </a:r>
            <a:endParaRPr/>
          </a:p>
          <a:p>
            <a:pPr indent="-342900" lvl="0" marL="457200" rtl="0" algn="l">
              <a:lnSpc>
                <a:spcPct val="200000"/>
              </a:lnSpc>
              <a:spcBef>
                <a:spcPts val="0"/>
              </a:spcBef>
              <a:spcAft>
                <a:spcPts val="0"/>
              </a:spcAft>
              <a:buSzPts val="1800"/>
              <a:buChar char="●"/>
            </a:pPr>
            <a:r>
              <a:rPr lang="en"/>
              <a:t>Suppressing minors in the state</a:t>
            </a:r>
            <a:endParaRPr/>
          </a:p>
          <a:p>
            <a:pPr indent="-342900" lvl="0" marL="457200" rtl="0" algn="l">
              <a:lnSpc>
                <a:spcPct val="200000"/>
              </a:lnSpc>
              <a:spcBef>
                <a:spcPts val="0"/>
              </a:spcBef>
              <a:spcAft>
                <a:spcPts val="0"/>
              </a:spcAft>
              <a:buSzPts val="1800"/>
              <a:buChar char="●"/>
            </a:pPr>
            <a:r>
              <a:rPr lang="en"/>
              <a:t>Amplifying division in society.</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9"/>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just">
              <a:spcBef>
                <a:spcPts val="0"/>
              </a:spcBef>
              <a:spcAft>
                <a:spcPts val="0"/>
              </a:spcAft>
              <a:buNone/>
            </a:pPr>
            <a:r>
              <a:rPr lang="en"/>
              <a:t>E. Examples of some past spread of fake news and the harm that it caused. </a:t>
            </a:r>
            <a:endParaRPr/>
          </a:p>
        </p:txBody>
      </p:sp>
      <p:sp>
        <p:nvSpPr>
          <p:cNvPr id="107" name="Google Shape;107;p19"/>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42900" lvl="0" marL="457200" rtl="0" algn="just">
              <a:spcBef>
                <a:spcPts val="0"/>
              </a:spcBef>
              <a:spcAft>
                <a:spcPts val="0"/>
              </a:spcAft>
              <a:buSzPts val="1800"/>
              <a:buChar char="●"/>
            </a:pPr>
            <a:r>
              <a:rPr lang="en"/>
              <a:t>In 2013 Muzaffarnagar riots, which claimed over 60 lives and displaced thousands, were fueled by videos circulated on WhatsApp. </a:t>
            </a:r>
            <a:endParaRPr/>
          </a:p>
          <a:p>
            <a:pPr indent="-342900" lvl="0" marL="457200" rtl="0" algn="just">
              <a:spcBef>
                <a:spcPts val="0"/>
              </a:spcBef>
              <a:spcAft>
                <a:spcPts val="0"/>
              </a:spcAft>
              <a:buSzPts val="1800"/>
              <a:buChar char="●"/>
            </a:pPr>
            <a:r>
              <a:rPr lang="en"/>
              <a:t>Following the murder of a two-and-a-half-year-old in Aligarh in 2019, misinformation related to the brutalities of the incident was viral on the social media.</a:t>
            </a:r>
            <a:endParaRPr/>
          </a:p>
          <a:p>
            <a:pPr indent="-342900" lvl="0" marL="457200" rtl="0" algn="just">
              <a:spcBef>
                <a:spcPts val="0"/>
              </a:spcBef>
              <a:spcAft>
                <a:spcPts val="0"/>
              </a:spcAft>
              <a:buSzPts val="1800"/>
              <a:buChar char="●"/>
            </a:pPr>
            <a:r>
              <a:rPr lang="en"/>
              <a:t>Piyush Goyal, the Minister for Power in India, had tweeted a photo promoting a government street-lighting programme, but the photo was of a place in Russia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0"/>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Some more past examples:-</a:t>
            </a:r>
            <a:endParaRPr/>
          </a:p>
        </p:txBody>
      </p:sp>
      <p:sp>
        <p:nvSpPr>
          <p:cNvPr id="113" name="Google Shape;113;p20"/>
          <p:cNvSpPr txBox="1"/>
          <p:nvPr>
            <p:ph idx="1" type="body"/>
          </p:nvPr>
        </p:nvSpPr>
        <p:spPr>
          <a:xfrm>
            <a:off x="471900" y="1810950"/>
            <a:ext cx="8222100" cy="3375300"/>
          </a:xfrm>
          <a:prstGeom prst="rect">
            <a:avLst/>
          </a:prstGeom>
        </p:spPr>
        <p:txBody>
          <a:bodyPr anchorCtr="0" anchor="t" bIns="91425" lIns="91425" spcFirstLastPara="1" rIns="91425" wrap="square" tIns="91425">
            <a:noAutofit/>
          </a:bodyPr>
          <a:lstStyle/>
          <a:p>
            <a:pPr indent="-342900" lvl="0" marL="457200" rtl="0" algn="just">
              <a:spcBef>
                <a:spcPts val="0"/>
              </a:spcBef>
              <a:spcAft>
                <a:spcPts val="0"/>
              </a:spcAft>
              <a:buSzPts val="1800"/>
              <a:buChar char="●"/>
            </a:pPr>
            <a:r>
              <a:rPr lang="en"/>
              <a:t>Misinformation related to the coronavirus COVID-19 pandemic is in the form of social media messages related to home remedies that have not been verified, fake advisories and conspiracy theories. </a:t>
            </a:r>
            <a:endParaRPr/>
          </a:p>
          <a:p>
            <a:pPr indent="-342900" lvl="0" marL="457200" rtl="0" algn="just">
              <a:spcBef>
                <a:spcPts val="0"/>
              </a:spcBef>
              <a:spcAft>
                <a:spcPts val="0"/>
              </a:spcAft>
              <a:buSzPts val="1800"/>
              <a:buChar char="●"/>
            </a:pPr>
            <a:r>
              <a:rPr lang="en"/>
              <a:t>The Supreme Court of India asked the central government of India to consider "a plea for publicizing aims, objectives and the benefits of the Citizenship Amendment Act (CAA) to weed out fake news that was being circulated on the issue." The plea lawyer stated "I visited Jamia and Seelampur yesterday. 95% protesters do not know about the CAA. They feel the law will take back their citizenship. Miscreants are circulating fake news"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1"/>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Ob</a:t>
            </a:r>
            <a:r>
              <a:rPr lang="en"/>
              <a:t>jecti</a:t>
            </a:r>
            <a:r>
              <a:rPr lang="en"/>
              <a:t>ves</a:t>
            </a:r>
            <a:endParaRPr/>
          </a:p>
        </p:txBody>
      </p:sp>
      <p:sp>
        <p:nvSpPr>
          <p:cNvPr id="119" name="Google Shape;119;p21"/>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lnSpc>
                <a:spcPct val="200000"/>
              </a:lnSpc>
              <a:spcBef>
                <a:spcPts val="0"/>
              </a:spcBef>
              <a:spcAft>
                <a:spcPts val="0"/>
              </a:spcAft>
              <a:buNone/>
            </a:pPr>
            <a:r>
              <a:rPr lang="en"/>
              <a:t>Objective 1: Ways for Detection of FAKE v/s FACT </a:t>
            </a:r>
            <a:endParaRPr/>
          </a:p>
          <a:p>
            <a:pPr indent="0" lvl="0" marL="0" rtl="0" algn="l">
              <a:lnSpc>
                <a:spcPct val="200000"/>
              </a:lnSpc>
              <a:spcBef>
                <a:spcPts val="1600"/>
              </a:spcBef>
              <a:spcAft>
                <a:spcPts val="0"/>
              </a:spcAft>
              <a:buNone/>
            </a:pPr>
            <a:r>
              <a:rPr lang="en"/>
              <a:t>Objective 2: Implementing different AI models to detect fake news</a:t>
            </a:r>
            <a:endParaRPr/>
          </a:p>
          <a:p>
            <a:pPr indent="0" lvl="0" marL="0" rtl="0" algn="l">
              <a:lnSpc>
                <a:spcPct val="200000"/>
              </a:lnSpc>
              <a:spcBef>
                <a:spcPts val="1600"/>
              </a:spcBef>
              <a:spcAft>
                <a:spcPts val="0"/>
              </a:spcAft>
              <a:buNone/>
            </a:pPr>
            <a:r>
              <a:rPr lang="en"/>
              <a:t>Objective 3 : Comparing different AI models and which one performs the best </a:t>
            </a:r>
            <a:endParaRPr/>
          </a:p>
          <a:p>
            <a:pPr indent="0" lvl="0" marL="0" rtl="0" algn="l">
              <a:lnSpc>
                <a:spcPct val="200000"/>
              </a:lnSpc>
              <a:spcBef>
                <a:spcPts val="160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