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Pontano Sans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ontanoSans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8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d694f6714_0_1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d694f6714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c825818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5c82581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d694f6714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d694f6714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473d85721_1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473d85721_1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5c82581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5c82581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c825818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c82581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d694f6714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d694f6714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9" name="Google Shape;139;p13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5"/>
          <p:cNvGrpSpPr/>
          <p:nvPr/>
        </p:nvGrpSpPr>
        <p:grpSpPr>
          <a:xfrm flipH="1" rot="10800000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47" name="Google Shape;147;p15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Droid Serif"/>
              <a:buChar char="➝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⇾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169" name="Google Shape;169;p17"/>
          <p:cNvSpPr txBox="1"/>
          <p:nvPr/>
        </p:nvSpPr>
        <p:spPr>
          <a:xfrm>
            <a:off x="0" y="785283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  <a:endParaRPr b="1" sz="72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90" name="Google Shape;190;p19"/>
          <p:cNvSpPr txBox="1"/>
          <p:nvPr>
            <p:ph idx="2" type="body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201" name="Google Shape;201;p20"/>
          <p:cNvSpPr txBox="1"/>
          <p:nvPr>
            <p:ph idx="2" type="body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202" name="Google Shape;202;p20"/>
          <p:cNvSpPr txBox="1"/>
          <p:nvPr>
            <p:ph idx="3" type="body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mpact">
  <p:cSld name="TITLE_ONLY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">
  <p:cSld name="TITLE_ONLY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3"/>
          <p:cNvGrpSpPr/>
          <p:nvPr/>
        </p:nvGrpSpPr>
        <p:grpSpPr>
          <a:xfrm flipH="1" rot="10800000">
            <a:off x="4095344" y="-125"/>
            <a:ext cx="953312" cy="5143625"/>
            <a:chOff x="1962000" y="-125"/>
            <a:chExt cx="953312" cy="5143625"/>
          </a:xfrm>
        </p:grpSpPr>
        <p:sp>
          <p:nvSpPr>
            <p:cNvPr id="224" name="Google Shape;224;p23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3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4305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57200" y="1725427"/>
            <a:ext cx="31422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34" name="Google Shape;234;p24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8" name="Google Shape;25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68" name="Google Shape;268;p3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30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6" name="Google Shape;276;p31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0" name="Google Shape;280;p31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31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2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7" name="Google Shape;287;p32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8" name="Google Shape;288;p32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5" name="Google Shape;295;p33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41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324" name="Google Shape;324;p4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29" name="Google Shape;329;p41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330" name="Google Shape;330;p4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35" name="Google Shape;335;p41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38" name="Google Shape;338;p4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43" name="Google Shape;343;p4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44" name="Google Shape;344;p4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49" name="Google Shape;349;p42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54" name="Google Shape;354;p43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355" name="Google Shape;355;p4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360" name="Google Shape;360;p43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361" name="Google Shape;361;p4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4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69" name="Google Shape;369;p4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74" name="Google Shape;374;p44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75" name="Google Shape;375;p4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80" name="Google Shape;380;p4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385" name="Google Shape;385;p4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90" name="Google Shape;390;p4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91" name="Google Shape;391;p4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96" name="Google Shape;396;p4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45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4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6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402" name="Google Shape;402;p4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07" name="Google Shape;407;p4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08" name="Google Shape;408;p4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13" name="Google Shape;413;p46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4" name="Google Shape;414;p46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5" name="Google Shape;415;p46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6" name="Google Shape;416;p46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7" name="Google Shape;417;p4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20" name="Google Shape;420;p4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25" name="Google Shape;425;p4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26" name="Google Shape;426;p4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31" name="Google Shape;431;p4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4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4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35" name="Google Shape;435;p4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40" name="Google Shape;440;p48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441" name="Google Shape;441;p48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442" name="Google Shape;442;p4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447" name="Google Shape;447;p4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4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50" name="Google Shape;450;p4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455" name="Google Shape;455;p4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56" name="Google Shape;456;p4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5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464" name="Google Shape;464;p5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469" name="Google Shape;469;p5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470" name="Google Shape;470;p5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475" name="Google Shape;475;p5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486" name="Google Shape;486;p52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7" name="Google Shape;487;p52"/>
          <p:cNvSpPr txBox="1"/>
          <p:nvPr>
            <p:ph idx="1" type="body"/>
          </p:nvPr>
        </p:nvSpPr>
        <p:spPr>
          <a:xfrm>
            <a:off x="457200" y="1446225"/>
            <a:ext cx="50838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Querying for nearby places is an almost essential feature to many web and mobile applications.</a:t>
            </a:r>
            <a:endParaRPr sz="12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Typically when searching for nearby locations, you would need to create a range of latitude and longitude coordinates that could be used to capture a list of restaurants, stores, etc. However, Firebase Realtime Database queries can only perform range filtering on a single field. This means that we are unable to query on both latitude and longitude as separate fields.</a:t>
            </a:r>
            <a:endParaRPr b="1" sz="12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8" name="Google Shape;488;p52"/>
          <p:cNvSpPr/>
          <p:nvPr/>
        </p:nvSpPr>
        <p:spPr>
          <a:xfrm>
            <a:off x="5992750" y="0"/>
            <a:ext cx="3151200" cy="5143500"/>
          </a:xfrm>
          <a:prstGeom prst="rect">
            <a:avLst/>
          </a:prstGeom>
          <a:solidFill>
            <a:srgbClr val="0B17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000000"/>
              </a:highlight>
            </a:endParaRPr>
          </a:p>
        </p:txBody>
      </p:sp>
      <p:pic>
        <p:nvPicPr>
          <p:cNvPr id="489" name="Google Shape;489;p52"/>
          <p:cNvPicPr preferRelativeResize="0"/>
          <p:nvPr/>
        </p:nvPicPr>
        <p:blipFill rotWithShape="1">
          <a:blip r:embed="rId3">
            <a:alphaModFix/>
          </a:blip>
          <a:srcRect b="21154" l="0" r="0" t="0"/>
          <a:stretch/>
        </p:blipFill>
        <p:spPr>
          <a:xfrm>
            <a:off x="6159775" y="546425"/>
            <a:ext cx="2817150" cy="3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/>
          <p:nvPr/>
        </p:nvSpPr>
        <p:spPr>
          <a:xfrm>
            <a:off x="6185875" y="-100"/>
            <a:ext cx="2958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pic>
        <p:nvPicPr>
          <p:cNvPr id="496" name="Google Shape;496;p53"/>
          <p:cNvPicPr preferRelativeResize="0"/>
          <p:nvPr/>
        </p:nvPicPr>
        <p:blipFill rotWithShape="1">
          <a:blip r:embed="rId3">
            <a:alphaModFix/>
          </a:blip>
          <a:srcRect b="0" l="0" r="24642" t="0"/>
          <a:stretch/>
        </p:blipFill>
        <p:spPr>
          <a:xfrm>
            <a:off x="457212" y="1491200"/>
            <a:ext cx="5866525" cy="305852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3"/>
          <p:cNvSpPr/>
          <p:nvPr/>
        </p:nvSpPr>
        <p:spPr>
          <a:xfrm>
            <a:off x="3671725" y="3349850"/>
            <a:ext cx="2652000" cy="91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3"/>
          <p:cNvSpPr txBox="1"/>
          <p:nvPr/>
        </p:nvSpPr>
        <p:spPr>
          <a:xfrm>
            <a:off x="6487675" y="2259363"/>
            <a:ext cx="2354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100">
                <a:highlight>
                  <a:schemeClr val="lt1"/>
                </a:highlight>
                <a:latin typeface="Muli"/>
                <a:ea typeface="Muli"/>
                <a:cs typeface="Muli"/>
                <a:sym typeface="Muli"/>
              </a:rPr>
              <a:t>Geohashing is a geocoding method used to encode geographic coordinates (latitude and longitude) into a short string of digits and letters. The more characters in the string, the more precise the location.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4" name="Google Shape;504;p54"/>
          <p:cNvSpPr txBox="1"/>
          <p:nvPr>
            <p:ph type="title"/>
          </p:nvPr>
        </p:nvSpPr>
        <p:spPr>
          <a:xfrm>
            <a:off x="311700" y="152675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</a:t>
            </a:r>
            <a:r>
              <a:rPr b="1" lang="en-GB">
                <a:solidFill>
                  <a:srgbClr val="EE795B"/>
                </a:solidFill>
              </a:rPr>
              <a:t>Geohashing </a:t>
            </a:r>
            <a:r>
              <a:rPr lang="en-GB"/>
              <a:t>works ?</a:t>
            </a:r>
            <a:r>
              <a:rPr lang="en-GB"/>
              <a:t> 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505" name="Google Shape;505;p54"/>
          <p:cNvSpPr txBox="1"/>
          <p:nvPr/>
        </p:nvSpPr>
        <p:spPr>
          <a:xfrm>
            <a:off x="311675" y="823350"/>
            <a:ext cx="41640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Geohashes use Base-32 alphabet encoding (characters can be 0 to 9 and A to Z, excl "A", "I", "L" and "O”).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Imagine the world is divided into a grid with 32 cells. The first character in a geohash identifies the initial location as one of the 32 cells.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This cell will also contain 32 cells, and each one of these will contain 32 cells (and so on repeatedly).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Adding characters to the geohash sub-divides a cell, effectively zooming in to a more detailed area.</a:t>
            </a:r>
            <a:endParaRPr sz="1500">
              <a:solidFill>
                <a:srgbClr val="566579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566579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566579"/>
              </a:solidFill>
            </a:endParaRPr>
          </a:p>
        </p:txBody>
      </p:sp>
      <p:sp>
        <p:nvSpPr>
          <p:cNvPr id="506" name="Google Shape;506;p54"/>
          <p:cNvSpPr txBox="1"/>
          <p:nvPr/>
        </p:nvSpPr>
        <p:spPr>
          <a:xfrm>
            <a:off x="4668300" y="823350"/>
            <a:ext cx="41640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The precision factor determines the size of the cell. 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A precision factor of one creates a cell 5,000km high and 5,000km wide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A precision factor of six creates a cell 0.61km high and 1.22km wide</a:t>
            </a:r>
            <a:endParaRPr sz="1500">
              <a:solidFill>
                <a:srgbClr val="566579"/>
              </a:solidFill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566579"/>
              </a:buClr>
              <a:buSzPts val="1500"/>
              <a:buChar char="●"/>
            </a:pPr>
            <a:r>
              <a:rPr lang="en-GB" sz="1500">
                <a:solidFill>
                  <a:srgbClr val="566579"/>
                </a:solidFill>
              </a:rPr>
              <a:t>A precision factor of nine creates a cell 4.77m high and 4.77m wide (cells are not always square).</a:t>
            </a:r>
            <a:endParaRPr sz="1500">
              <a:solidFill>
                <a:srgbClr val="566579"/>
              </a:solidFill>
            </a:endParaRPr>
          </a:p>
        </p:txBody>
      </p:sp>
      <p:sp>
        <p:nvSpPr>
          <p:cNvPr id="507" name="Google Shape;507;p54"/>
          <p:cNvSpPr/>
          <p:nvPr/>
        </p:nvSpPr>
        <p:spPr>
          <a:xfrm>
            <a:off x="102200" y="4419675"/>
            <a:ext cx="8813700" cy="6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55"/>
          <p:cNvSpPr/>
          <p:nvPr/>
        </p:nvSpPr>
        <p:spPr>
          <a:xfrm>
            <a:off x="102200" y="4419675"/>
            <a:ext cx="8813700" cy="6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6" y="6"/>
            <a:ext cx="87791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0" name="Google Shape;520;p56"/>
          <p:cNvSpPr/>
          <p:nvPr/>
        </p:nvSpPr>
        <p:spPr>
          <a:xfrm>
            <a:off x="102200" y="4419675"/>
            <a:ext cx="8813700" cy="6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75" y="0"/>
            <a:ext cx="76738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527" name="Google Shape;527;p5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57"/>
          <p:cNvSpPr/>
          <p:nvPr/>
        </p:nvSpPr>
        <p:spPr>
          <a:xfrm>
            <a:off x="8515975" y="34075"/>
            <a:ext cx="6303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/>
        </p:nvSpPr>
        <p:spPr>
          <a:xfrm>
            <a:off x="1499725" y="1004200"/>
            <a:ext cx="58899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lang="en-GB" sz="36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b="1" sz="36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>
            <a:off x="3092550" y="3669650"/>
            <a:ext cx="2958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Any Questions ?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