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1541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60904"/>
            <a:ext cx="2426335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15" dirty="0"/>
              <a:t>‹#›</a:t>
            </a:fld>
            <a:endParaRPr spc="-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15" dirty="0"/>
              <a:t>‹#›</a:t>
            </a:fld>
            <a:endParaRPr spc="-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15" dirty="0"/>
              <a:t>‹#›</a:t>
            </a:fld>
            <a:endParaRPr spc="-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15" dirty="0"/>
              <a:t>‹#›</a:t>
            </a:fld>
            <a:endParaRPr spc="-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7865" y="1287830"/>
            <a:ext cx="4412615" cy="82550"/>
          </a:xfrm>
          <a:custGeom>
            <a:avLst/>
            <a:gdLst/>
            <a:ahLst/>
            <a:cxnLst/>
            <a:rect l="l" t="t" r="r" b="b"/>
            <a:pathLst>
              <a:path w="4412615" h="82550">
                <a:moveTo>
                  <a:pt x="436152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12325" y="82384"/>
                </a:lnTo>
                <a:lnTo>
                  <a:pt x="4412325" y="50800"/>
                </a:lnTo>
                <a:lnTo>
                  <a:pt x="4408317" y="31075"/>
                </a:lnTo>
                <a:lnTo>
                  <a:pt x="4397403" y="14922"/>
                </a:lnTo>
                <a:lnTo>
                  <a:pt x="4381250" y="4008"/>
                </a:lnTo>
                <a:lnTo>
                  <a:pt x="436152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15" dirty="0"/>
              <a:t>‹#›</a:t>
            </a:fld>
            <a:endParaRPr spc="-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554355"/>
          </a:xfrm>
          <a:custGeom>
            <a:avLst/>
            <a:gdLst/>
            <a:ahLst/>
            <a:cxnLst/>
            <a:rect l="l" t="t" r="r" b="b"/>
            <a:pathLst>
              <a:path w="4608195" h="554355">
                <a:moveTo>
                  <a:pt x="4608004" y="0"/>
                </a:moveTo>
                <a:lnTo>
                  <a:pt x="0" y="0"/>
                </a:lnTo>
                <a:lnTo>
                  <a:pt x="0" y="554101"/>
                </a:lnTo>
                <a:lnTo>
                  <a:pt x="4608004" y="554101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904"/>
            <a:ext cx="2426335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866" y="819442"/>
            <a:ext cx="2007235" cy="1050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3849" y="3351784"/>
            <a:ext cx="48831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82923" y="3351784"/>
            <a:ext cx="42672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40408" y="3351784"/>
            <a:ext cx="15748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15" dirty="0"/>
              <a:t>‹#›</a:t>
            </a:fld>
            <a:endParaRPr spc="-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1.xm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slide" Target="slide1.xml"/><Relationship Id="rId5" Type="http://schemas.openxmlformats.org/officeDocument/2006/relationships/slide" Target="slide15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slide" Target="slide1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8.png"/><Relationship Id="rId10" Type="http://schemas.openxmlformats.org/officeDocument/2006/relationships/slide" Target="slide1.xml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8.png"/><Relationship Id="rId10" Type="http://schemas.openxmlformats.org/officeDocument/2006/relationships/slide" Target="slide1.xml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8.png"/><Relationship Id="rId10" Type="http://schemas.openxmlformats.org/officeDocument/2006/relationships/slide" Target="slide1.xml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8.png"/><Relationship Id="rId10" Type="http://schemas.openxmlformats.org/officeDocument/2006/relationships/slide" Target="slide1.xml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8.png"/><Relationship Id="rId10" Type="http://schemas.openxmlformats.org/officeDocument/2006/relationships/slide" Target="slide1.xml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slide" Target="slide1.xml"/><Relationship Id="rId5" Type="http://schemas.openxmlformats.org/officeDocument/2006/relationships/slide" Target="slide33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slide" Target="slide1.xml"/><Relationship Id="rId4" Type="http://schemas.openxmlformats.org/officeDocument/2006/relationships/image" Target="../media/image3.png"/><Relationship Id="rId9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slide" Target="slide1.xml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slide" Target="slide1.xml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slide" Target="slide1.xml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slide" Target="slide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slide" Target="slide1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slide" Target="slide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slide" Target="slide1.xml"/><Relationship Id="rId5" Type="http://schemas.openxmlformats.org/officeDocument/2006/relationships/slide" Target="slide61.xml"/><Relationship Id="rId4" Type="http://schemas.openxmlformats.org/officeDocument/2006/relationships/image" Target="../media/image3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8878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Streaming</a:t>
            </a:r>
            <a:r>
              <a:rPr spc="114" dirty="0"/>
              <a:t> </a:t>
            </a:r>
            <a:r>
              <a:rPr spc="-30" dirty="0"/>
              <a:t>Algorithms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65" y="813040"/>
            <a:ext cx="4463415" cy="939165"/>
            <a:chOff x="97865" y="813040"/>
            <a:chExt cx="4463415" cy="939165"/>
          </a:xfrm>
        </p:grpSpPr>
        <p:sp>
          <p:nvSpPr>
            <p:cNvPr id="5" name="object 5"/>
            <p:cNvSpPr/>
            <p:nvPr/>
          </p:nvSpPr>
          <p:spPr>
            <a:xfrm>
              <a:off x="97865" y="813040"/>
              <a:ext cx="4412615" cy="208915"/>
            </a:xfrm>
            <a:custGeom>
              <a:avLst/>
              <a:gdLst/>
              <a:ahLst/>
              <a:cxnLst/>
              <a:rect l="l" t="t" r="r" b="b"/>
              <a:pathLst>
                <a:path w="4412615" h="20891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8911"/>
                  </a:lnTo>
                  <a:lnTo>
                    <a:pt x="4412325" y="208911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1009294"/>
              <a:ext cx="4412325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1650314"/>
              <a:ext cx="101600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1637613"/>
              <a:ext cx="4361471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857275"/>
              <a:ext cx="50746" cy="7930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7865" y="1053575"/>
              <a:ext cx="4412615" cy="647700"/>
            </a:xfrm>
            <a:custGeom>
              <a:avLst/>
              <a:gdLst/>
              <a:ahLst/>
              <a:cxnLst/>
              <a:rect l="l" t="t" r="r" b="b"/>
              <a:pathLst>
                <a:path w="4412615" h="647700">
                  <a:moveTo>
                    <a:pt x="4412325" y="0"/>
                  </a:moveTo>
                  <a:lnTo>
                    <a:pt x="0" y="0"/>
                  </a:lnTo>
                  <a:lnTo>
                    <a:pt x="0" y="596738"/>
                  </a:lnTo>
                  <a:lnTo>
                    <a:pt x="4008" y="616463"/>
                  </a:lnTo>
                  <a:lnTo>
                    <a:pt x="14922" y="632616"/>
                  </a:lnTo>
                  <a:lnTo>
                    <a:pt x="31075" y="643530"/>
                  </a:lnTo>
                  <a:lnTo>
                    <a:pt x="50800" y="647538"/>
                  </a:lnTo>
                  <a:lnTo>
                    <a:pt x="4361525" y="647538"/>
                  </a:lnTo>
                  <a:lnTo>
                    <a:pt x="4381250" y="643530"/>
                  </a:lnTo>
                  <a:lnTo>
                    <a:pt x="4397403" y="632616"/>
                  </a:lnTo>
                  <a:lnTo>
                    <a:pt x="4408317" y="616463"/>
                  </a:lnTo>
                  <a:lnTo>
                    <a:pt x="4412325" y="596738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0191" y="895369"/>
              <a:ext cx="0" cy="774065"/>
            </a:xfrm>
            <a:custGeom>
              <a:avLst/>
              <a:gdLst/>
              <a:ahLst/>
              <a:cxnLst/>
              <a:rect l="l" t="t" r="r" b="b"/>
              <a:pathLst>
                <a:path h="774064">
                  <a:moveTo>
                    <a:pt x="0" y="77399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0191" y="8826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8699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0191" y="8572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0139" y="1331683"/>
              <a:ext cx="71526" cy="7152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0139" y="1553108"/>
              <a:ext cx="71526" cy="71526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97865" y="1853031"/>
            <a:ext cx="4463415" cy="1344295"/>
            <a:chOff x="97865" y="1853031"/>
            <a:chExt cx="4463415" cy="1344295"/>
          </a:xfrm>
        </p:grpSpPr>
        <p:sp>
          <p:nvSpPr>
            <p:cNvPr id="18" name="object 18"/>
            <p:cNvSpPr/>
            <p:nvPr/>
          </p:nvSpPr>
          <p:spPr>
            <a:xfrm>
              <a:off x="97865" y="1853031"/>
              <a:ext cx="4412615" cy="208915"/>
            </a:xfrm>
            <a:custGeom>
              <a:avLst/>
              <a:gdLst/>
              <a:ahLst/>
              <a:cxnLst/>
              <a:rect l="l" t="t" r="r" b="b"/>
              <a:pathLst>
                <a:path w="4412615" h="208914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8911"/>
                  </a:lnTo>
                  <a:lnTo>
                    <a:pt x="4412325" y="208911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866" y="2049297"/>
              <a:ext cx="4412325" cy="506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666" y="3095193"/>
              <a:ext cx="101600" cy="1016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3082493"/>
              <a:ext cx="4361471" cy="114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10191" y="1897278"/>
              <a:ext cx="50746" cy="119791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7865" y="2093567"/>
              <a:ext cx="4412615" cy="1052830"/>
            </a:xfrm>
            <a:custGeom>
              <a:avLst/>
              <a:gdLst/>
              <a:ahLst/>
              <a:cxnLst/>
              <a:rect l="l" t="t" r="r" b="b"/>
              <a:pathLst>
                <a:path w="4412615" h="1052830">
                  <a:moveTo>
                    <a:pt x="4412325" y="0"/>
                  </a:moveTo>
                  <a:lnTo>
                    <a:pt x="0" y="0"/>
                  </a:lnTo>
                  <a:lnTo>
                    <a:pt x="0" y="1001625"/>
                  </a:lnTo>
                  <a:lnTo>
                    <a:pt x="4008" y="1021350"/>
                  </a:lnTo>
                  <a:lnTo>
                    <a:pt x="14922" y="1037503"/>
                  </a:lnTo>
                  <a:lnTo>
                    <a:pt x="31075" y="1048417"/>
                  </a:lnTo>
                  <a:lnTo>
                    <a:pt x="50800" y="1052425"/>
                  </a:lnTo>
                  <a:lnTo>
                    <a:pt x="4361525" y="1052425"/>
                  </a:lnTo>
                  <a:lnTo>
                    <a:pt x="4381250" y="1048417"/>
                  </a:lnTo>
                  <a:lnTo>
                    <a:pt x="4397403" y="1037503"/>
                  </a:lnTo>
                  <a:lnTo>
                    <a:pt x="4408317" y="1021350"/>
                  </a:lnTo>
                  <a:lnTo>
                    <a:pt x="4412325" y="1001625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10191" y="1935361"/>
              <a:ext cx="0" cy="1179195"/>
            </a:xfrm>
            <a:custGeom>
              <a:avLst/>
              <a:gdLst/>
              <a:ahLst/>
              <a:cxnLst/>
              <a:rect l="l" t="t" r="r" b="b"/>
              <a:pathLst>
                <a:path h="1179195">
                  <a:moveTo>
                    <a:pt x="0" y="117888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10191" y="19226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10191" y="19099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10191" y="18972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0139" y="2371686"/>
              <a:ext cx="71526" cy="7152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0139" y="2776562"/>
              <a:ext cx="71526" cy="7152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0139" y="2997987"/>
              <a:ext cx="71526" cy="71526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35966" y="448669"/>
            <a:ext cx="4124960" cy="26670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706120">
              <a:lnSpc>
                <a:spcPct val="100000"/>
              </a:lnSpc>
              <a:spcBef>
                <a:spcPts val="640"/>
              </a:spcBef>
            </a:pPr>
            <a:r>
              <a:rPr sz="1200" spc="50" dirty="0">
                <a:latin typeface="Tahoma"/>
                <a:cs typeface="Tahoma"/>
              </a:rPr>
              <a:t>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topic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that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both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very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old,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very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current!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Dawn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CS..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spc="-25" dirty="0">
                <a:latin typeface="Tahoma"/>
                <a:cs typeface="Tahoma"/>
              </a:rPr>
              <a:t>Data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was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stored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on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tapes,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amount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RAM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was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very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small.</a:t>
            </a:r>
            <a:endParaRPr sz="1200">
              <a:latin typeface="Tahoma"/>
              <a:cs typeface="Tahoma"/>
            </a:endParaRPr>
          </a:p>
          <a:p>
            <a:pPr marL="309880" marR="1437640">
              <a:lnSpc>
                <a:spcPct val="121100"/>
              </a:lnSpc>
            </a:pPr>
            <a:r>
              <a:rPr sz="1200" spc="-40" dirty="0">
                <a:latin typeface="Tahoma"/>
                <a:cs typeface="Tahoma"/>
              </a:rPr>
              <a:t>Too</a:t>
            </a:r>
            <a:r>
              <a:rPr sz="1200" spc="29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much</a:t>
            </a:r>
            <a:r>
              <a:rPr sz="1200" spc="24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data,</a:t>
            </a:r>
            <a:r>
              <a:rPr sz="1200" spc="28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too </a:t>
            </a:r>
            <a:r>
              <a:rPr sz="1200" spc="-15" dirty="0">
                <a:latin typeface="Tahoma"/>
                <a:cs typeface="Tahoma"/>
              </a:rPr>
              <a:t>little </a:t>
            </a:r>
            <a:r>
              <a:rPr sz="1200" spc="-70" dirty="0">
                <a:latin typeface="Tahoma"/>
                <a:cs typeface="Tahoma"/>
              </a:rPr>
              <a:t>space. 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Store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only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summary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or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sketch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data.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Now..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200" spc="-65" dirty="0">
                <a:latin typeface="Tahoma"/>
                <a:cs typeface="Tahoma"/>
              </a:rPr>
              <a:t>Terabytes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memory,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Gigabytes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RAM.</a:t>
            </a:r>
            <a:endParaRPr sz="1200">
              <a:latin typeface="Tahoma"/>
              <a:cs typeface="Tahoma"/>
            </a:endParaRPr>
          </a:p>
          <a:p>
            <a:pPr marL="309880" marR="5080">
              <a:lnSpc>
                <a:spcPct val="100000"/>
              </a:lnSpc>
              <a:spcBef>
                <a:spcPts val="305"/>
              </a:spcBef>
            </a:pPr>
            <a:r>
              <a:rPr sz="1200" spc="-25" dirty="0">
                <a:latin typeface="Tahoma"/>
                <a:cs typeface="Tahoma"/>
              </a:rPr>
              <a:t>Data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streams: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Humongous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amount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data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(sometimes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never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ending)!</a:t>
            </a:r>
            <a:endParaRPr sz="1200">
              <a:latin typeface="Tahoma"/>
              <a:cs typeface="Tahoma"/>
            </a:endParaRPr>
          </a:p>
          <a:p>
            <a:pPr marL="309880" marR="120650">
              <a:lnSpc>
                <a:spcPct val="121100"/>
              </a:lnSpc>
            </a:pPr>
            <a:r>
              <a:rPr sz="1200" spc="-45" dirty="0">
                <a:latin typeface="Tahoma"/>
                <a:cs typeface="Tahoma"/>
              </a:rPr>
              <a:t>Can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go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over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it </a:t>
            </a:r>
            <a:r>
              <a:rPr sz="1200" spc="-25" dirty="0">
                <a:latin typeface="Tahoma"/>
                <a:cs typeface="Tahoma"/>
              </a:rPr>
              <a:t>at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most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once,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sometimes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not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even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that!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Store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only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summary:</a:t>
            </a:r>
            <a:r>
              <a:rPr sz="1200" spc="14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sub-linear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space-time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algorithms.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3" name="object 3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949373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1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592681" y="3351784"/>
            <a:ext cx="660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23246" y="3351784"/>
            <a:ext cx="4267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Spring</a:t>
            </a:r>
            <a:r>
              <a:rPr sz="6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2018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12669" y="3351784"/>
            <a:ext cx="2406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 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8280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30" dirty="0"/>
              <a:t>Examples</a:t>
            </a:r>
          </a:p>
        </p:txBody>
      </p:sp>
      <p:sp>
        <p:nvSpPr>
          <p:cNvPr id="4" name="object 4"/>
          <p:cNvSpPr/>
          <p:nvPr/>
        </p:nvSpPr>
        <p:spPr>
          <a:xfrm>
            <a:off x="97865" y="966977"/>
            <a:ext cx="4412615" cy="225425"/>
          </a:xfrm>
          <a:custGeom>
            <a:avLst/>
            <a:gdLst/>
            <a:ahLst/>
            <a:cxnLst/>
            <a:rect l="l" t="t" r="r" b="b"/>
            <a:pathLst>
              <a:path w="4412615" h="225425">
                <a:moveTo>
                  <a:pt x="436152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25360"/>
                </a:lnTo>
                <a:lnTo>
                  <a:pt x="4412325" y="225360"/>
                </a:lnTo>
                <a:lnTo>
                  <a:pt x="4412325" y="50800"/>
                </a:lnTo>
                <a:lnTo>
                  <a:pt x="4408317" y="31075"/>
                </a:lnTo>
                <a:lnTo>
                  <a:pt x="4397403" y="14922"/>
                </a:lnTo>
                <a:lnTo>
                  <a:pt x="4381250" y="4008"/>
                </a:lnTo>
                <a:lnTo>
                  <a:pt x="4361525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5966" y="517712"/>
            <a:ext cx="3980179" cy="663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95"/>
              </a:spcBef>
            </a:pPr>
            <a:r>
              <a:rPr sz="1200" b="1" i="1" spc="185" dirty="0">
                <a:solidFill>
                  <a:srgbClr val="00007F"/>
                </a:solidFill>
                <a:latin typeface="Calibri"/>
                <a:cs typeface="Calibri"/>
              </a:rPr>
              <a:t>S </a:t>
            </a:r>
            <a:r>
              <a:rPr sz="1200" b="1" i="1" spc="-6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3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17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4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9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3</a:t>
            </a:r>
            <a:r>
              <a:rPr sz="1200" b="1" spc="-114" dirty="0">
                <a:solidFill>
                  <a:srgbClr val="00007F"/>
                </a:solidFill>
                <a:latin typeface="Tahoma"/>
                <a:cs typeface="Tahoma"/>
              </a:rPr>
              <a:t>2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101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3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722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3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900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4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32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...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Computing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max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7865" y="1011199"/>
            <a:ext cx="4463415" cy="1182370"/>
            <a:chOff x="97865" y="1011199"/>
            <a:chExt cx="4463415" cy="11823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1179690"/>
              <a:ext cx="4412325" cy="506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2091563"/>
              <a:ext cx="101600" cy="101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2078862"/>
              <a:ext cx="4361471" cy="114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1011212"/>
              <a:ext cx="50746" cy="10803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7865" y="1223954"/>
              <a:ext cx="4412615" cy="918844"/>
            </a:xfrm>
            <a:custGeom>
              <a:avLst/>
              <a:gdLst/>
              <a:ahLst/>
              <a:cxnLst/>
              <a:rect l="l" t="t" r="r" b="b"/>
              <a:pathLst>
                <a:path w="4412615" h="918844">
                  <a:moveTo>
                    <a:pt x="4412325" y="0"/>
                  </a:moveTo>
                  <a:lnTo>
                    <a:pt x="0" y="0"/>
                  </a:lnTo>
                  <a:lnTo>
                    <a:pt x="0" y="867608"/>
                  </a:lnTo>
                  <a:lnTo>
                    <a:pt x="4008" y="887333"/>
                  </a:lnTo>
                  <a:lnTo>
                    <a:pt x="14922" y="903486"/>
                  </a:lnTo>
                  <a:lnTo>
                    <a:pt x="31075" y="914400"/>
                  </a:lnTo>
                  <a:lnTo>
                    <a:pt x="50800" y="918409"/>
                  </a:lnTo>
                  <a:lnTo>
                    <a:pt x="4361525" y="918409"/>
                  </a:lnTo>
                  <a:lnTo>
                    <a:pt x="4381250" y="914400"/>
                  </a:lnTo>
                  <a:lnTo>
                    <a:pt x="4397403" y="903486"/>
                  </a:lnTo>
                  <a:lnTo>
                    <a:pt x="4408317" y="887333"/>
                  </a:lnTo>
                  <a:lnTo>
                    <a:pt x="4412325" y="867608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0191" y="1049299"/>
              <a:ext cx="0" cy="1061720"/>
            </a:xfrm>
            <a:custGeom>
              <a:avLst/>
              <a:gdLst/>
              <a:ahLst/>
              <a:cxnLst/>
              <a:rect l="l" t="t" r="r" b="b"/>
              <a:pathLst>
                <a:path h="1061720">
                  <a:moveTo>
                    <a:pt x="0" y="106131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103659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0191" y="102389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10191" y="101119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836496" y="1272945"/>
            <a:ext cx="2692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85" dirty="0">
                <a:solidFill>
                  <a:srgbClr val="00007F"/>
                </a:solidFill>
                <a:latin typeface="Tahoma"/>
                <a:cs typeface="Tahoma"/>
              </a:rPr>
              <a:t>[1</a:t>
            </a:r>
            <a:r>
              <a:rPr sz="800" b="1" i="1" spc="-20" dirty="0">
                <a:solidFill>
                  <a:srgbClr val="00007F"/>
                </a:solidFill>
                <a:latin typeface="Verdana"/>
                <a:cs typeface="Verdana"/>
              </a:rPr>
              <a:t>..</a:t>
            </a:r>
            <a:r>
              <a:rPr sz="800" b="1" i="1" spc="11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800" b="1" spc="-90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72501" y="1199563"/>
            <a:ext cx="11188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6415" algn="l"/>
              </a:tabLst>
            </a:pPr>
            <a:r>
              <a:rPr sz="1200" b="1" i="1" spc="210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-11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-15" dirty="0">
                <a:solidFill>
                  <a:srgbClr val="00007F"/>
                </a:solidFill>
                <a:latin typeface="Calibri"/>
                <a:cs typeface="Calibri"/>
              </a:rPr>
              <a:t>a	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-1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-1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max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65488" y="1195068"/>
            <a:ext cx="679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5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65488" y="1297113"/>
            <a:ext cx="2076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spc="-25" dirty="0">
                <a:solidFill>
                  <a:srgbClr val="00007F"/>
                </a:solidFill>
                <a:latin typeface="Tahoma"/>
                <a:cs typeface="Tahoma"/>
              </a:rPr>
              <a:t>=1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57169" y="1199563"/>
            <a:ext cx="1847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endParaRPr sz="1200" baseline="-13888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5966" y="1566478"/>
            <a:ext cx="3006090" cy="1220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latin typeface="Tahoma"/>
                <a:cs typeface="Tahoma"/>
              </a:rPr>
              <a:t>Outputs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are:</a:t>
            </a:r>
            <a:r>
              <a:rPr sz="1200" spc="14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3,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3,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17,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17,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17,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32,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101,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101,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...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-25" dirty="0">
                <a:latin typeface="Tahoma"/>
                <a:cs typeface="Tahoma"/>
              </a:rPr>
              <a:t>Just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need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store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-165" dirty="0">
                <a:solidFill>
                  <a:srgbClr val="00007F"/>
                </a:solidFill>
                <a:latin typeface="Calibri"/>
                <a:cs typeface="Calibri"/>
              </a:rPr>
              <a:t>fb</a:t>
            </a:r>
            <a:r>
              <a:rPr sz="1200" b="1" i="1" spc="-6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35" dirty="0">
                <a:latin typeface="Tahoma"/>
                <a:cs typeface="Tahoma"/>
              </a:rPr>
              <a:t>bits.</a:t>
            </a:r>
            <a:endParaRPr sz="1200">
              <a:latin typeface="Tahoma"/>
              <a:cs typeface="Tahoma"/>
            </a:endParaRPr>
          </a:p>
          <a:p>
            <a:pPr marL="1343025">
              <a:lnSpc>
                <a:spcPct val="100000"/>
              </a:lnSpc>
              <a:spcBef>
                <a:spcPts val="755"/>
              </a:spcBef>
            </a:pPr>
            <a:r>
              <a:rPr sz="1200" spc="-35" dirty="0">
                <a:latin typeface="Tahoma"/>
                <a:cs typeface="Tahoma"/>
              </a:rPr>
              <a:t>Median?</a:t>
            </a:r>
            <a:r>
              <a:rPr sz="1200" spc="125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lot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more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tricky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marL="1153160">
              <a:lnSpc>
                <a:spcPct val="100000"/>
              </a:lnSpc>
            </a:pPr>
            <a:r>
              <a:rPr sz="1200" spc="100" dirty="0">
                <a:latin typeface="Tahoma"/>
                <a:cs typeface="Tahoma"/>
              </a:rPr>
              <a:t>#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distinct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elements?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3" name="object 2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949373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92681" y="3351784"/>
            <a:ext cx="660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23246" y="3351784"/>
            <a:ext cx="4267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Spring</a:t>
            </a:r>
            <a:r>
              <a:rPr sz="6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2018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12669" y="3351784"/>
            <a:ext cx="2406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8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 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8280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30" dirty="0"/>
              <a:t>Examples</a:t>
            </a:r>
          </a:p>
        </p:txBody>
      </p:sp>
      <p:sp>
        <p:nvSpPr>
          <p:cNvPr id="4" name="object 4"/>
          <p:cNvSpPr/>
          <p:nvPr/>
        </p:nvSpPr>
        <p:spPr>
          <a:xfrm>
            <a:off x="97865" y="966977"/>
            <a:ext cx="4412615" cy="225425"/>
          </a:xfrm>
          <a:custGeom>
            <a:avLst/>
            <a:gdLst/>
            <a:ahLst/>
            <a:cxnLst/>
            <a:rect l="l" t="t" r="r" b="b"/>
            <a:pathLst>
              <a:path w="4412615" h="225425">
                <a:moveTo>
                  <a:pt x="436152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25360"/>
                </a:lnTo>
                <a:lnTo>
                  <a:pt x="4412325" y="225360"/>
                </a:lnTo>
                <a:lnTo>
                  <a:pt x="4412325" y="50800"/>
                </a:lnTo>
                <a:lnTo>
                  <a:pt x="4408317" y="31075"/>
                </a:lnTo>
                <a:lnTo>
                  <a:pt x="4397403" y="14922"/>
                </a:lnTo>
                <a:lnTo>
                  <a:pt x="4381250" y="4008"/>
                </a:lnTo>
                <a:lnTo>
                  <a:pt x="4361525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5966" y="517712"/>
            <a:ext cx="3980179" cy="663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95"/>
              </a:spcBef>
            </a:pPr>
            <a:r>
              <a:rPr sz="1200" b="1" i="1" spc="185" dirty="0">
                <a:solidFill>
                  <a:srgbClr val="00007F"/>
                </a:solidFill>
                <a:latin typeface="Calibri"/>
                <a:cs typeface="Calibri"/>
              </a:rPr>
              <a:t>S </a:t>
            </a:r>
            <a:r>
              <a:rPr sz="1200" b="1" i="1" spc="-6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3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17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4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9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3</a:t>
            </a:r>
            <a:r>
              <a:rPr sz="1200" b="1" spc="-114" dirty="0">
                <a:solidFill>
                  <a:srgbClr val="00007F"/>
                </a:solidFill>
                <a:latin typeface="Tahoma"/>
                <a:cs typeface="Tahoma"/>
              </a:rPr>
              <a:t>2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101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3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722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3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900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4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32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...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Computing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max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7865" y="1011199"/>
            <a:ext cx="4463415" cy="1182370"/>
            <a:chOff x="97865" y="1011199"/>
            <a:chExt cx="4463415" cy="11823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1179690"/>
              <a:ext cx="4412325" cy="506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2091563"/>
              <a:ext cx="101600" cy="101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2078862"/>
              <a:ext cx="4361471" cy="114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1011212"/>
              <a:ext cx="50746" cy="10803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7865" y="1223954"/>
              <a:ext cx="4412615" cy="918844"/>
            </a:xfrm>
            <a:custGeom>
              <a:avLst/>
              <a:gdLst/>
              <a:ahLst/>
              <a:cxnLst/>
              <a:rect l="l" t="t" r="r" b="b"/>
              <a:pathLst>
                <a:path w="4412615" h="918844">
                  <a:moveTo>
                    <a:pt x="4412325" y="0"/>
                  </a:moveTo>
                  <a:lnTo>
                    <a:pt x="0" y="0"/>
                  </a:lnTo>
                  <a:lnTo>
                    <a:pt x="0" y="867608"/>
                  </a:lnTo>
                  <a:lnTo>
                    <a:pt x="4008" y="887333"/>
                  </a:lnTo>
                  <a:lnTo>
                    <a:pt x="14922" y="903486"/>
                  </a:lnTo>
                  <a:lnTo>
                    <a:pt x="31075" y="914400"/>
                  </a:lnTo>
                  <a:lnTo>
                    <a:pt x="50800" y="918409"/>
                  </a:lnTo>
                  <a:lnTo>
                    <a:pt x="4361525" y="918409"/>
                  </a:lnTo>
                  <a:lnTo>
                    <a:pt x="4381250" y="914400"/>
                  </a:lnTo>
                  <a:lnTo>
                    <a:pt x="4397403" y="903486"/>
                  </a:lnTo>
                  <a:lnTo>
                    <a:pt x="4408317" y="887333"/>
                  </a:lnTo>
                  <a:lnTo>
                    <a:pt x="4412325" y="867608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0191" y="1049299"/>
              <a:ext cx="0" cy="1061720"/>
            </a:xfrm>
            <a:custGeom>
              <a:avLst/>
              <a:gdLst/>
              <a:ahLst/>
              <a:cxnLst/>
              <a:rect l="l" t="t" r="r" b="b"/>
              <a:pathLst>
                <a:path h="1061720">
                  <a:moveTo>
                    <a:pt x="0" y="106131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103659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0191" y="102389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10191" y="101119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836496" y="1272945"/>
            <a:ext cx="2692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85" dirty="0">
                <a:solidFill>
                  <a:srgbClr val="00007F"/>
                </a:solidFill>
                <a:latin typeface="Tahoma"/>
                <a:cs typeface="Tahoma"/>
              </a:rPr>
              <a:t>[1</a:t>
            </a:r>
            <a:r>
              <a:rPr sz="800" b="1" i="1" spc="-20" dirty="0">
                <a:solidFill>
                  <a:srgbClr val="00007F"/>
                </a:solidFill>
                <a:latin typeface="Verdana"/>
                <a:cs typeface="Verdana"/>
              </a:rPr>
              <a:t>..</a:t>
            </a:r>
            <a:r>
              <a:rPr sz="800" b="1" i="1" spc="11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800" b="1" spc="-90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72501" y="1199563"/>
            <a:ext cx="11188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6415" algn="l"/>
              </a:tabLst>
            </a:pPr>
            <a:r>
              <a:rPr sz="1200" b="1" i="1" spc="210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-11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-15" dirty="0">
                <a:solidFill>
                  <a:srgbClr val="00007F"/>
                </a:solidFill>
                <a:latin typeface="Calibri"/>
                <a:cs typeface="Calibri"/>
              </a:rPr>
              <a:t>a	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-1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-1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max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65488" y="1195068"/>
            <a:ext cx="679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5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65488" y="1297113"/>
            <a:ext cx="2076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spc="-25" dirty="0">
                <a:solidFill>
                  <a:srgbClr val="00007F"/>
                </a:solidFill>
                <a:latin typeface="Tahoma"/>
                <a:cs typeface="Tahoma"/>
              </a:rPr>
              <a:t>=1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57169" y="1199563"/>
            <a:ext cx="1847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endParaRPr sz="1200" baseline="-13888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5966" y="1566478"/>
            <a:ext cx="3195955" cy="1220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latin typeface="Tahoma"/>
                <a:cs typeface="Tahoma"/>
              </a:rPr>
              <a:t>Outputs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are:</a:t>
            </a:r>
            <a:r>
              <a:rPr sz="1200" spc="14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3,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3,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17,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17,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17,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32,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101,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101,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...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-25" dirty="0">
                <a:latin typeface="Tahoma"/>
                <a:cs typeface="Tahoma"/>
              </a:rPr>
              <a:t>Just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need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store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-165" dirty="0">
                <a:solidFill>
                  <a:srgbClr val="00007F"/>
                </a:solidFill>
                <a:latin typeface="Calibri"/>
                <a:cs typeface="Calibri"/>
              </a:rPr>
              <a:t>fb</a:t>
            </a:r>
            <a:r>
              <a:rPr sz="1200" b="1" i="1" spc="-6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35" dirty="0">
                <a:latin typeface="Tahoma"/>
                <a:cs typeface="Tahoma"/>
              </a:rPr>
              <a:t>bits.</a:t>
            </a:r>
            <a:endParaRPr sz="1200">
              <a:latin typeface="Tahoma"/>
              <a:cs typeface="Tahoma"/>
            </a:endParaRPr>
          </a:p>
          <a:p>
            <a:pPr marL="1139825" algn="ctr">
              <a:lnSpc>
                <a:spcPct val="100000"/>
              </a:lnSpc>
              <a:spcBef>
                <a:spcPts val="755"/>
              </a:spcBef>
            </a:pPr>
            <a:r>
              <a:rPr sz="1200" spc="-35" dirty="0">
                <a:latin typeface="Tahoma"/>
                <a:cs typeface="Tahoma"/>
              </a:rPr>
              <a:t>Median?</a:t>
            </a:r>
            <a:r>
              <a:rPr sz="1200" spc="130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lot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more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tricky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marL="1140460" algn="ctr">
              <a:lnSpc>
                <a:spcPct val="100000"/>
              </a:lnSpc>
            </a:pPr>
            <a:r>
              <a:rPr sz="1200" spc="100" dirty="0">
                <a:latin typeface="Tahoma"/>
                <a:cs typeface="Tahoma"/>
              </a:rPr>
              <a:t>#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distinct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elements?</a:t>
            </a:r>
            <a:r>
              <a:rPr sz="1200" spc="14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also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tricky!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3" name="object 2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949373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67281" y="3351784"/>
            <a:ext cx="116839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23246" y="3351784"/>
            <a:ext cx="4267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Spring</a:t>
            </a:r>
            <a:r>
              <a:rPr sz="6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2018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12669" y="3351784"/>
            <a:ext cx="2406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8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 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97180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Streaming</a:t>
            </a:r>
            <a:r>
              <a:rPr spc="135" dirty="0"/>
              <a:t> </a:t>
            </a:r>
            <a:r>
              <a:rPr spc="-25" dirty="0"/>
              <a:t>Algorithms:</a:t>
            </a:r>
            <a:r>
              <a:rPr spc="310" dirty="0"/>
              <a:t> </a:t>
            </a:r>
            <a:r>
              <a:rPr spc="-60" dirty="0"/>
              <a:t>Framework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35864" y="675919"/>
            <a:ext cx="3936365" cy="1475740"/>
            <a:chOff x="335864" y="675919"/>
            <a:chExt cx="3936365" cy="1475740"/>
          </a:xfrm>
        </p:grpSpPr>
        <p:sp>
          <p:nvSpPr>
            <p:cNvPr id="5" name="object 5"/>
            <p:cNvSpPr/>
            <p:nvPr/>
          </p:nvSpPr>
          <p:spPr>
            <a:xfrm>
              <a:off x="338404" y="678459"/>
              <a:ext cx="3931285" cy="0"/>
            </a:xfrm>
            <a:custGeom>
              <a:avLst/>
              <a:gdLst/>
              <a:ahLst/>
              <a:cxnLst/>
              <a:rect l="l" t="t" r="r" b="b"/>
              <a:pathLst>
                <a:path w="3931285">
                  <a:moveTo>
                    <a:pt x="0" y="0"/>
                  </a:moveTo>
                  <a:lnTo>
                    <a:pt x="393119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0931" y="680986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67060" y="680986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0931" y="864438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67060" y="864438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0931" y="1047902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67060" y="1047902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0931" y="1231366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67060" y="1231366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0931" y="1414830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67060" y="1414830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0931" y="1598295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67060" y="1598295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0931" y="1781746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67060" y="1781746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0931" y="1965210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19379" y="644878"/>
            <a:ext cx="3782060" cy="1492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latin typeface="Cambria"/>
                <a:cs typeface="Cambria"/>
              </a:rPr>
              <a:t>〈</a:t>
            </a:r>
            <a:r>
              <a:rPr sz="1200" spc="-35" dirty="0">
                <a:latin typeface="Tahoma"/>
                <a:cs typeface="Tahoma"/>
              </a:rPr>
              <a:t>Initialize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summary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information</a:t>
            </a:r>
            <a:r>
              <a:rPr sz="1200" spc="-40" dirty="0">
                <a:latin typeface="Cambria"/>
                <a:cs typeface="Cambria"/>
              </a:rPr>
              <a:t>〉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sz="1200" spc="-35" dirty="0">
                <a:latin typeface="Tahoma"/>
                <a:cs typeface="Tahoma"/>
              </a:rPr>
              <a:t>While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stream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b="1" i="1" spc="185" dirty="0">
                <a:solidFill>
                  <a:srgbClr val="00007F"/>
                </a:solidFill>
                <a:latin typeface="Calibri"/>
                <a:cs typeface="Calibri"/>
              </a:rPr>
              <a:t>S</a:t>
            </a:r>
            <a:r>
              <a:rPr sz="1200" b="1" i="1" spc="20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not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done</a:t>
            </a:r>
            <a:endParaRPr sz="1200">
              <a:latin typeface="Tahoma"/>
              <a:cs typeface="Tahoma"/>
            </a:endParaRPr>
          </a:p>
          <a:p>
            <a:pPr marL="229235">
              <a:lnSpc>
                <a:spcPct val="100000"/>
              </a:lnSpc>
              <a:spcBef>
                <a:spcPts val="5"/>
              </a:spcBef>
            </a:pPr>
            <a:r>
              <a:rPr sz="1200" b="1" i="1" spc="6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spc="20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335" dirty="0">
                <a:solidFill>
                  <a:srgbClr val="00007F"/>
                </a:solidFill>
                <a:latin typeface="Segoe UI Symbol"/>
                <a:cs typeface="Segoe UI Symbol"/>
              </a:rPr>
              <a:t>←</a:t>
            </a:r>
            <a:r>
              <a:rPr sz="1200" spc="4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-55" dirty="0">
                <a:latin typeface="Tahoma"/>
                <a:cs typeface="Tahoma"/>
              </a:rPr>
              <a:t>next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b="1" i="1" spc="185" dirty="0">
                <a:solidFill>
                  <a:srgbClr val="00007F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229235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Cambria"/>
                <a:cs typeface="Cambria"/>
              </a:rPr>
              <a:t>〈</a:t>
            </a:r>
            <a:r>
              <a:rPr sz="1200" spc="-10" dirty="0">
                <a:latin typeface="Tahoma"/>
                <a:cs typeface="Tahoma"/>
              </a:rPr>
              <a:t>Do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something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with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6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spc="229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update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summary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information</a:t>
            </a:r>
            <a:r>
              <a:rPr sz="1200" spc="-40" dirty="0">
                <a:latin typeface="Cambria"/>
                <a:cs typeface="Cambria"/>
              </a:rPr>
              <a:t>〉</a:t>
            </a:r>
            <a:endParaRPr sz="1200">
              <a:latin typeface="Cambria"/>
              <a:cs typeface="Cambria"/>
            </a:endParaRPr>
          </a:p>
          <a:p>
            <a:pPr marL="229235">
              <a:lnSpc>
                <a:spcPct val="100000"/>
              </a:lnSpc>
              <a:spcBef>
                <a:spcPts val="5"/>
              </a:spcBef>
            </a:pPr>
            <a:r>
              <a:rPr sz="1200" spc="-20" dirty="0">
                <a:latin typeface="Cambria"/>
                <a:cs typeface="Cambria"/>
              </a:rPr>
              <a:t>〈</a:t>
            </a:r>
            <a:r>
              <a:rPr sz="1200" spc="-20" dirty="0">
                <a:latin typeface="Tahoma"/>
                <a:cs typeface="Tahoma"/>
              </a:rPr>
              <a:t>Output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something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if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needed</a:t>
            </a:r>
            <a:r>
              <a:rPr sz="1200" spc="-75" dirty="0">
                <a:latin typeface="Cambria"/>
                <a:cs typeface="Cambria"/>
              </a:rPr>
              <a:t>〉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sz="1200" spc="-45" dirty="0">
                <a:latin typeface="Tahoma"/>
                <a:cs typeface="Tahoma"/>
              </a:rPr>
              <a:t>Return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5" dirty="0">
                <a:latin typeface="Cambria"/>
                <a:cs typeface="Cambria"/>
              </a:rPr>
              <a:t>〈</a:t>
            </a:r>
            <a:r>
              <a:rPr sz="1200" spc="-55" dirty="0">
                <a:latin typeface="Tahoma"/>
                <a:cs typeface="Tahoma"/>
              </a:rPr>
              <a:t>summary</a:t>
            </a:r>
            <a:r>
              <a:rPr sz="1200" spc="-55" dirty="0">
                <a:latin typeface="Cambria"/>
                <a:cs typeface="Cambria"/>
              </a:rPr>
              <a:t>〉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38404" y="1965210"/>
            <a:ext cx="3931285" cy="188595"/>
            <a:chOff x="338404" y="1965210"/>
            <a:chExt cx="3931285" cy="188595"/>
          </a:xfrm>
        </p:grpSpPr>
        <p:sp>
          <p:nvSpPr>
            <p:cNvPr id="23" name="object 23"/>
            <p:cNvSpPr/>
            <p:nvPr/>
          </p:nvSpPr>
          <p:spPr>
            <a:xfrm>
              <a:off x="4267060" y="1965210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8404" y="2151215"/>
              <a:ext cx="3931285" cy="0"/>
            </a:xfrm>
            <a:custGeom>
              <a:avLst/>
              <a:gdLst/>
              <a:ahLst/>
              <a:cxnLst/>
              <a:rect l="l" t="t" r="r" b="b"/>
              <a:pathLst>
                <a:path w="3931285">
                  <a:moveTo>
                    <a:pt x="0" y="0"/>
                  </a:moveTo>
                  <a:lnTo>
                    <a:pt x="393119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6" name="object 2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949373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92681" y="3351784"/>
            <a:ext cx="660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723246" y="3351784"/>
            <a:ext cx="4267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Spring</a:t>
            </a:r>
            <a:r>
              <a:rPr sz="6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2018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12669" y="3351784"/>
            <a:ext cx="2406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9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 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97180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Streaming</a:t>
            </a:r>
            <a:r>
              <a:rPr spc="135" dirty="0"/>
              <a:t> </a:t>
            </a:r>
            <a:r>
              <a:rPr spc="-25" dirty="0"/>
              <a:t>Algorithms:</a:t>
            </a:r>
            <a:r>
              <a:rPr spc="310" dirty="0"/>
              <a:t> </a:t>
            </a:r>
            <a:r>
              <a:rPr spc="-60" dirty="0"/>
              <a:t>Framework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38404" y="675932"/>
            <a:ext cx="3931285" cy="1478280"/>
            <a:chOff x="338404" y="675932"/>
            <a:chExt cx="3931285" cy="1478280"/>
          </a:xfrm>
        </p:grpSpPr>
        <p:sp>
          <p:nvSpPr>
            <p:cNvPr id="5" name="object 5"/>
            <p:cNvSpPr/>
            <p:nvPr/>
          </p:nvSpPr>
          <p:spPr>
            <a:xfrm>
              <a:off x="338404" y="678459"/>
              <a:ext cx="3931285" cy="0"/>
            </a:xfrm>
            <a:custGeom>
              <a:avLst/>
              <a:gdLst/>
              <a:ahLst/>
              <a:cxnLst/>
              <a:rect l="l" t="t" r="r" b="b"/>
              <a:pathLst>
                <a:path w="3931285">
                  <a:moveTo>
                    <a:pt x="0" y="0"/>
                  </a:moveTo>
                  <a:lnTo>
                    <a:pt x="393119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0931" y="680986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67060" y="680986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0931" y="864438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67060" y="864438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0931" y="1047902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67060" y="1047902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0931" y="1231366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67060" y="1231366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0931" y="1414830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67060" y="1414830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0931" y="1598295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67060" y="1598295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0931" y="1781746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67060" y="1781746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0931" y="1965210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67060" y="1965210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8404" y="2151215"/>
              <a:ext cx="3931285" cy="0"/>
            </a:xfrm>
            <a:custGeom>
              <a:avLst/>
              <a:gdLst/>
              <a:ahLst/>
              <a:cxnLst/>
              <a:rect l="l" t="t" r="r" b="b"/>
              <a:pathLst>
                <a:path w="3931285">
                  <a:moveTo>
                    <a:pt x="0" y="0"/>
                  </a:moveTo>
                  <a:lnTo>
                    <a:pt x="393119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13867" y="644878"/>
            <a:ext cx="3787775" cy="2279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latin typeface="Cambria"/>
                <a:cs typeface="Cambria"/>
              </a:rPr>
              <a:t>〈</a:t>
            </a:r>
            <a:r>
              <a:rPr sz="1200" spc="-35" dirty="0">
                <a:latin typeface="Tahoma"/>
                <a:cs typeface="Tahoma"/>
              </a:rPr>
              <a:t>Initialize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summary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information</a:t>
            </a:r>
            <a:r>
              <a:rPr sz="1200" spc="-40" dirty="0">
                <a:latin typeface="Cambria"/>
                <a:cs typeface="Cambria"/>
              </a:rPr>
              <a:t>〉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Cambria"/>
              <a:cs typeface="Cambria"/>
            </a:endParaRPr>
          </a:p>
          <a:p>
            <a:pPr marL="5080">
              <a:lnSpc>
                <a:spcPct val="100000"/>
              </a:lnSpc>
            </a:pPr>
            <a:r>
              <a:rPr sz="1200" spc="-35" dirty="0">
                <a:latin typeface="Tahoma"/>
                <a:cs typeface="Tahoma"/>
              </a:rPr>
              <a:t>While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stream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b="1" i="1" spc="185" dirty="0">
                <a:solidFill>
                  <a:srgbClr val="00007F"/>
                </a:solidFill>
                <a:latin typeface="Calibri"/>
                <a:cs typeface="Calibri"/>
              </a:rPr>
              <a:t>S</a:t>
            </a:r>
            <a:r>
              <a:rPr sz="1200" b="1" i="1" spc="20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not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done</a:t>
            </a:r>
            <a:endParaRPr sz="1200">
              <a:latin typeface="Tahoma"/>
              <a:cs typeface="Tahoma"/>
            </a:endParaRPr>
          </a:p>
          <a:p>
            <a:pPr marL="234950">
              <a:lnSpc>
                <a:spcPct val="100000"/>
              </a:lnSpc>
              <a:spcBef>
                <a:spcPts val="5"/>
              </a:spcBef>
            </a:pPr>
            <a:r>
              <a:rPr sz="1200" b="1" i="1" spc="6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spc="20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335" dirty="0">
                <a:solidFill>
                  <a:srgbClr val="00007F"/>
                </a:solidFill>
                <a:latin typeface="Segoe UI Symbol"/>
                <a:cs typeface="Segoe UI Symbol"/>
              </a:rPr>
              <a:t>←</a:t>
            </a:r>
            <a:r>
              <a:rPr sz="1200" spc="4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-55" dirty="0">
                <a:latin typeface="Tahoma"/>
                <a:cs typeface="Tahoma"/>
              </a:rPr>
              <a:t>next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b="1" i="1" spc="185" dirty="0">
                <a:solidFill>
                  <a:srgbClr val="00007F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23495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Cambria"/>
                <a:cs typeface="Cambria"/>
              </a:rPr>
              <a:t>〈</a:t>
            </a:r>
            <a:r>
              <a:rPr sz="1200" spc="-10" dirty="0">
                <a:latin typeface="Tahoma"/>
                <a:cs typeface="Tahoma"/>
              </a:rPr>
              <a:t>Do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something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with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6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spc="229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update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summary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information</a:t>
            </a:r>
            <a:r>
              <a:rPr sz="1200" spc="-40" dirty="0">
                <a:latin typeface="Cambria"/>
                <a:cs typeface="Cambria"/>
              </a:rPr>
              <a:t>〉</a:t>
            </a:r>
            <a:endParaRPr sz="1200">
              <a:latin typeface="Cambria"/>
              <a:cs typeface="Cambria"/>
            </a:endParaRPr>
          </a:p>
          <a:p>
            <a:pPr marL="234950">
              <a:lnSpc>
                <a:spcPct val="100000"/>
              </a:lnSpc>
              <a:spcBef>
                <a:spcPts val="5"/>
              </a:spcBef>
            </a:pPr>
            <a:r>
              <a:rPr sz="1200" spc="-20" dirty="0">
                <a:latin typeface="Cambria"/>
                <a:cs typeface="Cambria"/>
              </a:rPr>
              <a:t>〈</a:t>
            </a:r>
            <a:r>
              <a:rPr sz="1200" spc="-20" dirty="0">
                <a:latin typeface="Tahoma"/>
                <a:cs typeface="Tahoma"/>
              </a:rPr>
              <a:t>Output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something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if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needed</a:t>
            </a:r>
            <a:r>
              <a:rPr sz="1200" spc="-75" dirty="0">
                <a:latin typeface="Cambria"/>
                <a:cs typeface="Cambria"/>
              </a:rPr>
              <a:t>〉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Cambria"/>
              <a:cs typeface="Cambria"/>
            </a:endParaRPr>
          </a:p>
          <a:p>
            <a:pPr marL="5080">
              <a:lnSpc>
                <a:spcPct val="100000"/>
              </a:lnSpc>
            </a:pPr>
            <a:r>
              <a:rPr sz="1200" spc="-45" dirty="0">
                <a:latin typeface="Tahoma"/>
                <a:cs typeface="Tahoma"/>
              </a:rPr>
              <a:t>Return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5" dirty="0">
                <a:latin typeface="Cambria"/>
                <a:cs typeface="Cambria"/>
              </a:rPr>
              <a:t>〈</a:t>
            </a:r>
            <a:r>
              <a:rPr sz="1200" spc="-55" dirty="0">
                <a:latin typeface="Tahoma"/>
                <a:cs typeface="Tahoma"/>
              </a:rPr>
              <a:t>summary</a:t>
            </a:r>
            <a:r>
              <a:rPr sz="1200" spc="-55" dirty="0">
                <a:latin typeface="Cambria"/>
                <a:cs typeface="Cambria"/>
              </a:rPr>
              <a:t>〉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ambria"/>
              <a:cs typeface="Cambria"/>
            </a:endParaRPr>
          </a:p>
          <a:p>
            <a:pPr marL="947419" marR="12065" indent="-935355">
              <a:lnSpc>
                <a:spcPct val="100000"/>
              </a:lnSpc>
            </a:pPr>
            <a:r>
              <a:rPr sz="1200" spc="-50" dirty="0">
                <a:latin typeface="Tahoma"/>
                <a:cs typeface="Tahoma"/>
              </a:rPr>
              <a:t>Despite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restrictions,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125" dirty="0">
                <a:latin typeface="Tahoma"/>
                <a:cs typeface="Tahoma"/>
              </a:rPr>
              <a:t>we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can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compute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interesting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functions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35" dirty="0">
                <a:latin typeface="Tahoma"/>
                <a:cs typeface="Tahoma"/>
              </a:rPr>
              <a:t>w</a:t>
            </a:r>
            <a:r>
              <a:rPr sz="1200" spc="-114" dirty="0">
                <a:latin typeface="Tahoma"/>
                <a:cs typeface="Tahoma"/>
              </a:rPr>
              <a:t>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tolerate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some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err</a:t>
            </a:r>
            <a:r>
              <a:rPr sz="1200" spc="-114" dirty="0">
                <a:latin typeface="Tahoma"/>
                <a:cs typeface="Tahoma"/>
              </a:rPr>
              <a:t>o</a:t>
            </a:r>
            <a:r>
              <a:rPr sz="1200" spc="-40" dirty="0">
                <a:latin typeface="Tahoma"/>
                <a:cs typeface="Tahoma"/>
              </a:rPr>
              <a:t>r.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5" name="object 2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949373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92681" y="3351784"/>
            <a:ext cx="660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23246" y="3351784"/>
            <a:ext cx="4267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Spring</a:t>
            </a:r>
            <a:r>
              <a:rPr sz="6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2018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12669" y="3351784"/>
            <a:ext cx="2406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9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 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33820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Streaming</a:t>
            </a:r>
            <a:r>
              <a:rPr spc="145" dirty="0"/>
              <a:t> </a:t>
            </a:r>
            <a:r>
              <a:rPr spc="-25" dirty="0"/>
              <a:t>Algorithms:</a:t>
            </a:r>
            <a:r>
              <a:rPr spc="320" dirty="0"/>
              <a:t> </a:t>
            </a:r>
            <a:r>
              <a:rPr spc="-50" dirty="0"/>
              <a:t>One-sided</a:t>
            </a:r>
            <a:r>
              <a:rPr spc="145" dirty="0"/>
              <a:t> </a:t>
            </a:r>
            <a:r>
              <a:rPr spc="-25" dirty="0"/>
              <a:t>Error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65" y="600049"/>
            <a:ext cx="4463415" cy="529590"/>
            <a:chOff x="97865" y="600049"/>
            <a:chExt cx="4463415" cy="529590"/>
          </a:xfrm>
        </p:grpSpPr>
        <p:sp>
          <p:nvSpPr>
            <p:cNvPr id="5" name="object 5"/>
            <p:cNvSpPr/>
            <p:nvPr/>
          </p:nvSpPr>
          <p:spPr>
            <a:xfrm>
              <a:off x="97865" y="600049"/>
              <a:ext cx="4412615" cy="225425"/>
            </a:xfrm>
            <a:custGeom>
              <a:avLst/>
              <a:gdLst/>
              <a:ahLst/>
              <a:cxnLst/>
              <a:rect l="l" t="t" r="r" b="b"/>
              <a:pathLst>
                <a:path w="4412615" h="22542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25360"/>
                  </a:lnTo>
                  <a:lnTo>
                    <a:pt x="4412325" y="225360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812761"/>
              <a:ext cx="4412325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1027811"/>
              <a:ext cx="101600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1015110"/>
              <a:ext cx="4361471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644296"/>
              <a:ext cx="50746" cy="38351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7865" y="857046"/>
              <a:ext cx="4412615" cy="221615"/>
            </a:xfrm>
            <a:custGeom>
              <a:avLst/>
              <a:gdLst/>
              <a:ahLst/>
              <a:cxnLst/>
              <a:rect l="l" t="t" r="r" b="b"/>
              <a:pathLst>
                <a:path w="4412615" h="221615">
                  <a:moveTo>
                    <a:pt x="4412325" y="0"/>
                  </a:moveTo>
                  <a:lnTo>
                    <a:pt x="0" y="0"/>
                  </a:lnTo>
                  <a:lnTo>
                    <a:pt x="0" y="170764"/>
                  </a:lnTo>
                  <a:lnTo>
                    <a:pt x="4008" y="190489"/>
                  </a:lnTo>
                  <a:lnTo>
                    <a:pt x="14922" y="206642"/>
                  </a:lnTo>
                  <a:lnTo>
                    <a:pt x="31075" y="217556"/>
                  </a:lnTo>
                  <a:lnTo>
                    <a:pt x="50800" y="221564"/>
                  </a:lnTo>
                  <a:lnTo>
                    <a:pt x="4361525" y="221564"/>
                  </a:lnTo>
                  <a:lnTo>
                    <a:pt x="4381250" y="217556"/>
                  </a:lnTo>
                  <a:lnTo>
                    <a:pt x="4397403" y="206642"/>
                  </a:lnTo>
                  <a:lnTo>
                    <a:pt x="4408317" y="190489"/>
                  </a:lnTo>
                  <a:lnTo>
                    <a:pt x="4412325" y="170764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0191" y="682392"/>
              <a:ext cx="0" cy="364490"/>
            </a:xfrm>
            <a:custGeom>
              <a:avLst/>
              <a:gdLst/>
              <a:ahLst/>
              <a:cxnLst/>
              <a:rect l="l" t="t" r="r" b="b"/>
              <a:pathLst>
                <a:path h="364490">
                  <a:moveTo>
                    <a:pt x="0" y="36446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0191" y="6696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6569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0191" y="6442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5966" y="517852"/>
            <a:ext cx="4128770" cy="52197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false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negative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200" spc="-35" dirty="0">
                <a:latin typeface="Tahoma"/>
                <a:cs typeface="Tahoma"/>
              </a:rPr>
              <a:t>Anything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that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needs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be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considered/counted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should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be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counted.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7865" y="1413992"/>
            <a:ext cx="4463415" cy="675005"/>
            <a:chOff x="97865" y="1413992"/>
            <a:chExt cx="4463415" cy="675005"/>
          </a:xfrm>
        </p:grpSpPr>
        <p:sp>
          <p:nvSpPr>
            <p:cNvPr id="17" name="object 17"/>
            <p:cNvSpPr/>
            <p:nvPr/>
          </p:nvSpPr>
          <p:spPr>
            <a:xfrm>
              <a:off x="97865" y="1413992"/>
              <a:ext cx="4412615" cy="225425"/>
            </a:xfrm>
            <a:custGeom>
              <a:avLst/>
              <a:gdLst/>
              <a:ahLst/>
              <a:cxnLst/>
              <a:rect l="l" t="t" r="r" b="b"/>
              <a:pathLst>
                <a:path w="4412615" h="22542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25360"/>
                  </a:lnTo>
                  <a:lnTo>
                    <a:pt x="4412325" y="225360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1626704"/>
              <a:ext cx="4412325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1987245"/>
              <a:ext cx="101600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1974545"/>
              <a:ext cx="4361471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0191" y="1458226"/>
              <a:ext cx="50746" cy="52901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7865" y="1670974"/>
              <a:ext cx="4412615" cy="367665"/>
            </a:xfrm>
            <a:custGeom>
              <a:avLst/>
              <a:gdLst/>
              <a:ahLst/>
              <a:cxnLst/>
              <a:rect l="l" t="t" r="r" b="b"/>
              <a:pathLst>
                <a:path w="4412615" h="367664">
                  <a:moveTo>
                    <a:pt x="4412325" y="0"/>
                  </a:moveTo>
                  <a:lnTo>
                    <a:pt x="0" y="0"/>
                  </a:lnTo>
                  <a:lnTo>
                    <a:pt x="0" y="316270"/>
                  </a:lnTo>
                  <a:lnTo>
                    <a:pt x="4008" y="335995"/>
                  </a:lnTo>
                  <a:lnTo>
                    <a:pt x="14922" y="352148"/>
                  </a:lnTo>
                  <a:lnTo>
                    <a:pt x="31075" y="363062"/>
                  </a:lnTo>
                  <a:lnTo>
                    <a:pt x="50800" y="367071"/>
                  </a:lnTo>
                  <a:lnTo>
                    <a:pt x="4361525" y="367071"/>
                  </a:lnTo>
                  <a:lnTo>
                    <a:pt x="4381250" y="363062"/>
                  </a:lnTo>
                  <a:lnTo>
                    <a:pt x="4397403" y="352148"/>
                  </a:lnTo>
                  <a:lnTo>
                    <a:pt x="4408317" y="335995"/>
                  </a:lnTo>
                  <a:lnTo>
                    <a:pt x="4412325" y="316270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10191" y="1496320"/>
              <a:ext cx="0" cy="510540"/>
            </a:xfrm>
            <a:custGeom>
              <a:avLst/>
              <a:gdLst/>
              <a:ahLst/>
              <a:cxnLst/>
              <a:rect l="l" t="t" r="r" b="b"/>
              <a:pathLst>
                <a:path h="510539">
                  <a:moveTo>
                    <a:pt x="0" y="50997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10191" y="148362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10191" y="147092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10191" y="145822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35966" y="1331810"/>
            <a:ext cx="4255770" cy="70548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There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Tahoma"/>
                <a:cs typeface="Tahoma"/>
              </a:rPr>
              <a:t>may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false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positive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345"/>
              </a:spcBef>
            </a:pPr>
            <a:r>
              <a:rPr sz="1200" spc="-70" dirty="0">
                <a:latin typeface="Tahoma"/>
                <a:cs typeface="Tahoma"/>
              </a:rPr>
              <a:t>We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may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over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count.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That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25" dirty="0">
                <a:latin typeface="Tahoma"/>
                <a:cs typeface="Tahoma"/>
              </a:rPr>
              <a:t>we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may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consider/count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something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that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shouldn’t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have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been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counted.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9" name="object 2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spc="-15" dirty="0"/>
              <a:t>10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4272362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10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865" y="1267421"/>
            <a:ext cx="4463415" cy="701675"/>
            <a:chOff x="97865" y="1267421"/>
            <a:chExt cx="4463415" cy="7016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666" y="1867331"/>
              <a:ext cx="101600" cy="101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66" y="1854631"/>
              <a:ext cx="4361471" cy="114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10191" y="1317980"/>
              <a:ext cx="50746" cy="5493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865" y="1311838"/>
              <a:ext cx="4412615" cy="606425"/>
            </a:xfrm>
            <a:custGeom>
              <a:avLst/>
              <a:gdLst/>
              <a:ahLst/>
              <a:cxnLst/>
              <a:rect l="l" t="t" r="r" b="b"/>
              <a:pathLst>
                <a:path w="4412615" h="606425">
                  <a:moveTo>
                    <a:pt x="4412325" y="0"/>
                  </a:moveTo>
                  <a:lnTo>
                    <a:pt x="0" y="0"/>
                  </a:lnTo>
                  <a:lnTo>
                    <a:pt x="0" y="555493"/>
                  </a:lnTo>
                  <a:lnTo>
                    <a:pt x="4008" y="575218"/>
                  </a:lnTo>
                  <a:lnTo>
                    <a:pt x="14922" y="591371"/>
                  </a:lnTo>
                  <a:lnTo>
                    <a:pt x="31075" y="602285"/>
                  </a:lnTo>
                  <a:lnTo>
                    <a:pt x="50800" y="606294"/>
                  </a:lnTo>
                  <a:lnTo>
                    <a:pt x="4361525" y="606294"/>
                  </a:lnTo>
                  <a:lnTo>
                    <a:pt x="4381250" y="602285"/>
                  </a:lnTo>
                  <a:lnTo>
                    <a:pt x="4397403" y="591371"/>
                  </a:lnTo>
                  <a:lnTo>
                    <a:pt x="4408317" y="575218"/>
                  </a:lnTo>
                  <a:lnTo>
                    <a:pt x="4412325" y="555493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10191" y="1356075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5303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10191" y="134337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10191" y="133067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10191" y="131797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86420" y="818280"/>
            <a:ext cx="1433830" cy="9182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14"/>
              </a:spcBef>
            </a:pPr>
            <a:r>
              <a:rPr sz="2050" spc="-10" dirty="0">
                <a:latin typeface="Calibri"/>
                <a:cs typeface="Calibri"/>
              </a:rPr>
              <a:t>Part</a:t>
            </a:r>
            <a:r>
              <a:rPr sz="2050" spc="95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I</a:t>
            </a:r>
            <a:endParaRPr sz="2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50" spc="-4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Heavy</a:t>
            </a:r>
            <a:r>
              <a:rPr sz="2050" spc="12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2050" spc="-2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Hitters</a:t>
            </a:r>
            <a:endParaRPr sz="20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spc="-15" dirty="0"/>
              <a:t>11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272362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10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904"/>
            <a:ext cx="25444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Finding</a:t>
            </a:r>
            <a:r>
              <a:rPr sz="170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6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Majority</a:t>
            </a:r>
            <a:r>
              <a:rPr sz="170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Element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66" y="517712"/>
            <a:ext cx="4279900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latin typeface="Tahoma"/>
                <a:cs typeface="Tahoma"/>
              </a:rPr>
              <a:t>Find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that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occur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strictly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more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than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half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time,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if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any.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-35" dirty="0">
                <a:latin typeface="Tahoma"/>
                <a:cs typeface="Tahoma"/>
              </a:rPr>
              <a:t>Note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that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most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one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such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element!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12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5444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Finding</a:t>
            </a:r>
            <a:r>
              <a:rPr spc="140" dirty="0"/>
              <a:t> </a:t>
            </a:r>
            <a:r>
              <a:rPr spc="-60" dirty="0"/>
              <a:t>the</a:t>
            </a:r>
            <a:r>
              <a:rPr spc="145" dirty="0"/>
              <a:t> </a:t>
            </a:r>
            <a:r>
              <a:rPr spc="-40" dirty="0"/>
              <a:t>Majority</a:t>
            </a:r>
            <a:r>
              <a:rPr spc="145" dirty="0"/>
              <a:t> </a:t>
            </a:r>
            <a:r>
              <a:rPr spc="-40" dirty="0"/>
              <a:t>Element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1784883"/>
            <a:ext cx="71526" cy="7152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2006295"/>
            <a:ext cx="71526" cy="715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2227719"/>
            <a:ext cx="71526" cy="7152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566" y="517712"/>
            <a:ext cx="4330700" cy="1827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latin typeface="Tahoma"/>
                <a:cs typeface="Tahoma"/>
              </a:rPr>
              <a:t>Find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that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occur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strictly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more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than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half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time,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if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any.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</a:pPr>
            <a:r>
              <a:rPr sz="1200" spc="-35" dirty="0">
                <a:latin typeface="Tahoma"/>
                <a:cs typeface="Tahoma"/>
              </a:rPr>
              <a:t>Note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that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most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one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such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element!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marL="480695">
              <a:lnSpc>
                <a:spcPct val="100000"/>
              </a:lnSpc>
            </a:pPr>
            <a:r>
              <a:rPr sz="1200" b="1" i="1" spc="14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14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20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i="1" spc="1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25" dirty="0">
                <a:solidFill>
                  <a:srgbClr val="00007F"/>
                </a:solidFill>
                <a:latin typeface="Calibri"/>
                <a:cs typeface="Calibri"/>
              </a:rPr>
              <a:t>B</a:t>
            </a:r>
            <a:r>
              <a:rPr sz="1200" b="1" i="1" spc="12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20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i="1" spc="1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40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spc="60" baseline="-13888" dirty="0">
                <a:solidFill>
                  <a:srgbClr val="00007F"/>
                </a:solidFill>
                <a:latin typeface="Tahoma"/>
                <a:cs typeface="Tahoma"/>
              </a:rPr>
              <a:t>5</a:t>
            </a:r>
            <a:r>
              <a:rPr sz="1200" b="1" i="1" spc="4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20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i="1" spc="1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25" dirty="0">
                <a:solidFill>
                  <a:srgbClr val="00007F"/>
                </a:solidFill>
                <a:latin typeface="Calibri"/>
                <a:cs typeface="Calibri"/>
              </a:rPr>
              <a:t>B</a:t>
            </a:r>
            <a:r>
              <a:rPr sz="1200" b="1" i="1" spc="12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25" dirty="0">
                <a:solidFill>
                  <a:srgbClr val="00007F"/>
                </a:solidFill>
                <a:latin typeface="Calibri"/>
                <a:cs typeface="Calibri"/>
              </a:rPr>
              <a:t>B</a:t>
            </a:r>
            <a:r>
              <a:rPr sz="1200" b="1" i="1" spc="12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25" dirty="0">
                <a:solidFill>
                  <a:srgbClr val="00007F"/>
                </a:solidFill>
                <a:latin typeface="Calibri"/>
                <a:cs typeface="Calibri"/>
              </a:rPr>
              <a:t>B</a:t>
            </a:r>
            <a:r>
              <a:rPr sz="1200" b="1" i="1" spc="12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25" dirty="0">
                <a:solidFill>
                  <a:srgbClr val="00007F"/>
                </a:solidFill>
                <a:latin typeface="Calibri"/>
                <a:cs typeface="Calibri"/>
              </a:rPr>
              <a:t>B</a:t>
            </a:r>
            <a:r>
              <a:rPr sz="1200" b="1" i="1" spc="12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5" dirty="0">
                <a:solidFill>
                  <a:srgbClr val="00007F"/>
                </a:solidFill>
                <a:latin typeface="Calibri"/>
                <a:cs typeface="Calibri"/>
              </a:rPr>
              <a:t>B</a:t>
            </a:r>
            <a:r>
              <a:rPr sz="1200" b="1" spc="22" baseline="-13888" dirty="0">
                <a:solidFill>
                  <a:srgbClr val="00007F"/>
                </a:solidFill>
                <a:latin typeface="Tahoma"/>
                <a:cs typeface="Tahoma"/>
              </a:rPr>
              <a:t>11</a:t>
            </a:r>
            <a:r>
              <a:rPr sz="1200" b="1" i="1" spc="1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4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14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4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14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4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14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4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14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30" baseline="-13888" dirty="0">
                <a:solidFill>
                  <a:srgbClr val="00007F"/>
                </a:solidFill>
                <a:latin typeface="Tahoma"/>
                <a:cs typeface="Tahoma"/>
              </a:rPr>
              <a:t>16</a:t>
            </a:r>
            <a:endParaRPr sz="1200" baseline="-13888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ahoma"/>
              <a:cs typeface="Tahoma"/>
            </a:endParaRPr>
          </a:p>
          <a:p>
            <a:pPr marL="335280" marR="2816860" algn="just">
              <a:lnSpc>
                <a:spcPct val="121100"/>
              </a:lnSpc>
            </a:pPr>
            <a:r>
              <a:rPr sz="1200" spc="15" dirty="0">
                <a:latin typeface="Tahoma"/>
                <a:cs typeface="Tahoma"/>
              </a:rPr>
              <a:t>At </a:t>
            </a:r>
            <a:r>
              <a:rPr sz="1200" spc="-45" dirty="0">
                <a:latin typeface="Tahoma"/>
                <a:cs typeface="Tahoma"/>
              </a:rPr>
              <a:t>time </a:t>
            </a:r>
            <a:r>
              <a:rPr sz="1200" b="1" spc="-75" dirty="0">
                <a:solidFill>
                  <a:srgbClr val="00007F"/>
                </a:solidFill>
                <a:latin typeface="Tahoma"/>
                <a:cs typeface="Tahoma"/>
              </a:rPr>
              <a:t>5</a:t>
            </a:r>
            <a:r>
              <a:rPr sz="1200" spc="-75" dirty="0">
                <a:latin typeface="Tahoma"/>
                <a:cs typeface="Tahoma"/>
              </a:rPr>
              <a:t>, </a:t>
            </a:r>
            <a:r>
              <a:rPr sz="1200" spc="10" dirty="0">
                <a:latin typeface="Tahoma"/>
                <a:cs typeface="Tahoma"/>
              </a:rPr>
              <a:t>it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b="1" i="1" spc="125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spc="125" dirty="0">
                <a:latin typeface="Tahoma"/>
                <a:cs typeface="Tahoma"/>
              </a:rPr>
              <a:t>.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At </a:t>
            </a:r>
            <a:r>
              <a:rPr sz="1200" spc="-45" dirty="0">
                <a:latin typeface="Tahoma"/>
                <a:cs typeface="Tahoma"/>
              </a:rPr>
              <a:t>time 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11</a:t>
            </a:r>
            <a:r>
              <a:rPr sz="1200" spc="-85" dirty="0">
                <a:latin typeface="Tahoma"/>
                <a:cs typeface="Tahoma"/>
              </a:rPr>
              <a:t>, </a:t>
            </a:r>
            <a:r>
              <a:rPr sz="1200" spc="10" dirty="0">
                <a:latin typeface="Tahoma"/>
                <a:cs typeface="Tahoma"/>
              </a:rPr>
              <a:t>it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b="1" i="1" spc="215" dirty="0">
                <a:solidFill>
                  <a:srgbClr val="00007F"/>
                </a:solidFill>
                <a:latin typeface="Calibri"/>
                <a:cs typeface="Calibri"/>
              </a:rPr>
              <a:t>B </a:t>
            </a:r>
            <a:r>
              <a:rPr sz="1200" b="1" i="1" spc="-26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15" dirty="0">
                <a:latin typeface="Tahoma"/>
                <a:cs typeface="Tahoma"/>
              </a:rPr>
              <a:t>At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16</a:t>
            </a:r>
            <a:r>
              <a:rPr sz="1200" spc="-85" dirty="0">
                <a:latin typeface="Tahoma"/>
                <a:cs typeface="Tahoma"/>
              </a:rPr>
              <a:t>,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none!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12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554355"/>
          </a:xfrm>
          <a:custGeom>
            <a:avLst/>
            <a:gdLst/>
            <a:ahLst/>
            <a:cxnLst/>
            <a:rect l="l" t="t" r="r" b="b"/>
            <a:pathLst>
              <a:path w="4608195" h="554355">
                <a:moveTo>
                  <a:pt x="4608004" y="0"/>
                </a:moveTo>
                <a:lnTo>
                  <a:pt x="0" y="0"/>
                </a:lnTo>
                <a:lnTo>
                  <a:pt x="0" y="554101"/>
                </a:lnTo>
                <a:lnTo>
                  <a:pt x="4608004" y="554101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7865" y="918019"/>
            <a:ext cx="4463415" cy="2040255"/>
            <a:chOff x="97865" y="918019"/>
            <a:chExt cx="4463415" cy="2040255"/>
          </a:xfrm>
        </p:grpSpPr>
        <p:sp>
          <p:nvSpPr>
            <p:cNvPr id="4" name="object 4"/>
            <p:cNvSpPr/>
            <p:nvPr/>
          </p:nvSpPr>
          <p:spPr>
            <a:xfrm>
              <a:off x="97865" y="918019"/>
              <a:ext cx="4412615" cy="208915"/>
            </a:xfrm>
            <a:custGeom>
              <a:avLst/>
              <a:gdLst/>
              <a:ahLst/>
              <a:cxnLst/>
              <a:rect l="l" t="t" r="r" b="b"/>
              <a:pathLst>
                <a:path w="4412615" h="20891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8911"/>
                  </a:lnTo>
                  <a:lnTo>
                    <a:pt x="4412325" y="208911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1114272"/>
              <a:ext cx="4412325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2856065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2843364"/>
              <a:ext cx="4361471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962253"/>
              <a:ext cx="50746" cy="189381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7865" y="1158540"/>
              <a:ext cx="4412615" cy="1748789"/>
            </a:xfrm>
            <a:custGeom>
              <a:avLst/>
              <a:gdLst/>
              <a:ahLst/>
              <a:cxnLst/>
              <a:rect l="l" t="t" r="r" b="b"/>
              <a:pathLst>
                <a:path w="4412615" h="1748789">
                  <a:moveTo>
                    <a:pt x="4412325" y="0"/>
                  </a:moveTo>
                  <a:lnTo>
                    <a:pt x="0" y="0"/>
                  </a:lnTo>
                  <a:lnTo>
                    <a:pt x="0" y="1697524"/>
                  </a:lnTo>
                  <a:lnTo>
                    <a:pt x="4008" y="1717249"/>
                  </a:lnTo>
                  <a:lnTo>
                    <a:pt x="14922" y="1733402"/>
                  </a:lnTo>
                  <a:lnTo>
                    <a:pt x="31075" y="1744316"/>
                  </a:lnTo>
                  <a:lnTo>
                    <a:pt x="50800" y="1748325"/>
                  </a:lnTo>
                  <a:lnTo>
                    <a:pt x="4361525" y="1748325"/>
                  </a:lnTo>
                  <a:lnTo>
                    <a:pt x="4381250" y="1744316"/>
                  </a:lnTo>
                  <a:lnTo>
                    <a:pt x="4397403" y="1733402"/>
                  </a:lnTo>
                  <a:lnTo>
                    <a:pt x="4408317" y="1717249"/>
                  </a:lnTo>
                  <a:lnTo>
                    <a:pt x="4412325" y="1697524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10191" y="1000334"/>
              <a:ext cx="0" cy="1875155"/>
            </a:xfrm>
            <a:custGeom>
              <a:avLst/>
              <a:gdLst/>
              <a:ahLst/>
              <a:cxnLst/>
              <a:rect l="l" t="t" r="r" b="b"/>
              <a:pathLst>
                <a:path h="1875155">
                  <a:moveTo>
                    <a:pt x="0" y="187478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0191" y="98763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0191" y="97493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96223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5300" y="5286"/>
            <a:ext cx="1473200" cy="132715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Puzzle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Finding</a:t>
            </a:r>
            <a:r>
              <a:rPr sz="100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200"/>
                </a:solidFill>
                <a:latin typeface="Tahoma"/>
                <a:cs typeface="Tahoma"/>
              </a:rPr>
              <a:t>a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FFF200"/>
                </a:solidFill>
                <a:latin typeface="Tahoma"/>
                <a:cs typeface="Tahoma"/>
              </a:rPr>
              <a:t>Majority</a:t>
            </a:r>
            <a:r>
              <a:rPr sz="1000" spc="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200"/>
                </a:solidFill>
                <a:latin typeface="Tahoma"/>
                <a:cs typeface="Tahoma"/>
              </a:rPr>
              <a:t>Element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00">
              <a:latin typeface="Tahoma"/>
              <a:cs typeface="Tahoma"/>
            </a:endParaRPr>
          </a:p>
          <a:p>
            <a:pPr marL="53340">
              <a:lnSpc>
                <a:spcPct val="100000"/>
              </a:lnSpc>
              <a:spcBef>
                <a:spcPts val="620"/>
              </a:spcBef>
            </a:pP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Treasure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hunt</a:t>
            </a:r>
            <a:endParaRPr sz="1400">
              <a:latin typeface="Tahoma"/>
              <a:cs typeface="Tahoma"/>
            </a:endParaRPr>
          </a:p>
          <a:p>
            <a:pPr marL="53340">
              <a:lnSpc>
                <a:spcPct val="100000"/>
              </a:lnSpc>
              <a:spcBef>
                <a:spcPts val="145"/>
              </a:spcBef>
            </a:pPr>
            <a:r>
              <a:rPr sz="1200" spc="-50" dirty="0">
                <a:latin typeface="Tahoma"/>
                <a:cs typeface="Tahoma"/>
              </a:rPr>
              <a:t>Once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upon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time...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13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286"/>
            <a:ext cx="1473200" cy="52768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/>
              <a:t>Puzzle</a:t>
            </a: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Finding</a:t>
            </a:r>
            <a:r>
              <a:rPr sz="100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200"/>
                </a:solidFill>
                <a:latin typeface="Tahoma"/>
                <a:cs typeface="Tahoma"/>
              </a:rPr>
              <a:t>a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FFF200"/>
                </a:solidFill>
                <a:latin typeface="Tahoma"/>
                <a:cs typeface="Tahoma"/>
              </a:rPr>
              <a:t>Majority</a:t>
            </a:r>
            <a:r>
              <a:rPr sz="1000" spc="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200"/>
                </a:solidFill>
                <a:latin typeface="Tahoma"/>
                <a:cs typeface="Tahoma"/>
              </a:rPr>
              <a:t>Element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7865" y="918019"/>
            <a:ext cx="4463415" cy="2040255"/>
            <a:chOff x="97865" y="918019"/>
            <a:chExt cx="4463415" cy="2040255"/>
          </a:xfrm>
        </p:grpSpPr>
        <p:sp>
          <p:nvSpPr>
            <p:cNvPr id="4" name="object 4"/>
            <p:cNvSpPr/>
            <p:nvPr/>
          </p:nvSpPr>
          <p:spPr>
            <a:xfrm>
              <a:off x="97865" y="918019"/>
              <a:ext cx="4412615" cy="208915"/>
            </a:xfrm>
            <a:custGeom>
              <a:avLst/>
              <a:gdLst/>
              <a:ahLst/>
              <a:cxnLst/>
              <a:rect l="l" t="t" r="r" b="b"/>
              <a:pathLst>
                <a:path w="4412615" h="20891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8911"/>
                  </a:lnTo>
                  <a:lnTo>
                    <a:pt x="4412325" y="208911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1114272"/>
              <a:ext cx="4412325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2856065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2843364"/>
              <a:ext cx="4361471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962253"/>
              <a:ext cx="50746" cy="189381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7865" y="1158540"/>
              <a:ext cx="4412615" cy="1748789"/>
            </a:xfrm>
            <a:custGeom>
              <a:avLst/>
              <a:gdLst/>
              <a:ahLst/>
              <a:cxnLst/>
              <a:rect l="l" t="t" r="r" b="b"/>
              <a:pathLst>
                <a:path w="4412615" h="1748789">
                  <a:moveTo>
                    <a:pt x="4412325" y="0"/>
                  </a:moveTo>
                  <a:lnTo>
                    <a:pt x="0" y="0"/>
                  </a:lnTo>
                  <a:lnTo>
                    <a:pt x="0" y="1697524"/>
                  </a:lnTo>
                  <a:lnTo>
                    <a:pt x="4008" y="1717249"/>
                  </a:lnTo>
                  <a:lnTo>
                    <a:pt x="14922" y="1733402"/>
                  </a:lnTo>
                  <a:lnTo>
                    <a:pt x="31075" y="1744316"/>
                  </a:lnTo>
                  <a:lnTo>
                    <a:pt x="50800" y="1748325"/>
                  </a:lnTo>
                  <a:lnTo>
                    <a:pt x="4361525" y="1748325"/>
                  </a:lnTo>
                  <a:lnTo>
                    <a:pt x="4381250" y="1744316"/>
                  </a:lnTo>
                  <a:lnTo>
                    <a:pt x="4397403" y="1733402"/>
                  </a:lnTo>
                  <a:lnTo>
                    <a:pt x="4408317" y="1717249"/>
                  </a:lnTo>
                  <a:lnTo>
                    <a:pt x="4412325" y="1697524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10191" y="1000334"/>
              <a:ext cx="0" cy="1875155"/>
            </a:xfrm>
            <a:custGeom>
              <a:avLst/>
              <a:gdLst/>
              <a:ahLst/>
              <a:cxnLst/>
              <a:rect l="l" t="t" r="r" b="b"/>
              <a:pathLst>
                <a:path h="1875155">
                  <a:moveTo>
                    <a:pt x="0" y="187478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0191" y="98763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0191" y="97493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96223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35966" y="865664"/>
            <a:ext cx="4173220" cy="1017269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Treasure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hunt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50"/>
              </a:spcBef>
            </a:pPr>
            <a:r>
              <a:rPr sz="1200" spc="-50" dirty="0">
                <a:latin typeface="Tahoma"/>
                <a:cs typeface="Tahoma"/>
              </a:rPr>
              <a:t>Once </a:t>
            </a:r>
            <a:r>
              <a:rPr sz="1200" spc="-60" dirty="0">
                <a:latin typeface="Tahoma"/>
                <a:cs typeface="Tahoma"/>
              </a:rPr>
              <a:t>upon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time...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there </a:t>
            </a:r>
            <a:r>
              <a:rPr sz="1200" spc="-100" dirty="0">
                <a:latin typeface="Tahoma"/>
                <a:cs typeface="Tahoma"/>
              </a:rPr>
              <a:t>was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treasure hidden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-70" dirty="0">
                <a:latin typeface="Tahoma"/>
                <a:cs typeface="Tahoma"/>
              </a:rPr>
              <a:t> cave </a:t>
            </a:r>
            <a:r>
              <a:rPr sz="1200" spc="-25" dirty="0">
                <a:latin typeface="Tahoma"/>
                <a:cs typeface="Tahoma"/>
              </a:rPr>
              <a:t>that 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different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gangs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were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after.</a:t>
            </a:r>
            <a:r>
              <a:rPr sz="1200" spc="15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Only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one-on-one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fight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unsaid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rule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(wild </a:t>
            </a:r>
            <a:r>
              <a:rPr sz="1200" spc="-80" dirty="0">
                <a:latin typeface="Tahoma"/>
                <a:cs typeface="Tahoma"/>
              </a:rPr>
              <a:t>west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style).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Thus, </a:t>
            </a:r>
            <a:r>
              <a:rPr sz="1200" spc="-15" dirty="0">
                <a:latin typeface="Tahoma"/>
                <a:cs typeface="Tahoma"/>
              </a:rPr>
              <a:t>if </a:t>
            </a:r>
            <a:r>
              <a:rPr sz="1200" spc="-75" dirty="0">
                <a:latin typeface="Tahoma"/>
                <a:cs typeface="Tahoma"/>
              </a:rPr>
              <a:t>two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members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from different </a:t>
            </a:r>
            <a:r>
              <a:rPr sz="1200" spc="-80" dirty="0">
                <a:latin typeface="Tahoma"/>
                <a:cs typeface="Tahoma"/>
              </a:rPr>
              <a:t>gangs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face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each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other,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shoot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each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other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both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die.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13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8280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30" dirty="0"/>
              <a:t>Examples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829614"/>
            <a:ext cx="71526" cy="7152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051026"/>
            <a:ext cx="71526" cy="715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1272451"/>
            <a:ext cx="71526" cy="715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493875"/>
            <a:ext cx="71526" cy="7152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5966" y="478485"/>
            <a:ext cx="4259580" cy="1537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marR="5080" indent="-297815">
              <a:lnSpc>
                <a:spcPct val="121100"/>
              </a:lnSpc>
              <a:spcBef>
                <a:spcPts val="100"/>
              </a:spcBef>
            </a:pPr>
            <a:r>
              <a:rPr sz="1200" spc="-10" dirty="0">
                <a:latin typeface="Tahoma"/>
                <a:cs typeface="Tahoma"/>
              </a:rPr>
              <a:t>An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internet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router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sees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stream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packets,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may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want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know,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which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connection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using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most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packets</a:t>
            </a:r>
            <a:endParaRPr sz="1200">
              <a:latin typeface="Tahoma"/>
              <a:cs typeface="Tahoma"/>
            </a:endParaRPr>
          </a:p>
          <a:p>
            <a:pPr marL="309880">
              <a:lnSpc>
                <a:spcPct val="100000"/>
              </a:lnSpc>
              <a:spcBef>
                <a:spcPts val="305"/>
              </a:spcBef>
            </a:pPr>
            <a:r>
              <a:rPr sz="1200" spc="-90" dirty="0">
                <a:latin typeface="Tahoma"/>
                <a:cs typeface="Tahoma"/>
              </a:rPr>
              <a:t>how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many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different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connections</a:t>
            </a:r>
            <a:endParaRPr sz="1200">
              <a:latin typeface="Tahoma"/>
              <a:cs typeface="Tahoma"/>
            </a:endParaRPr>
          </a:p>
          <a:p>
            <a:pPr marL="309880">
              <a:lnSpc>
                <a:spcPct val="100000"/>
              </a:lnSpc>
              <a:spcBef>
                <a:spcPts val="300"/>
              </a:spcBef>
            </a:pPr>
            <a:r>
              <a:rPr sz="1200" spc="-70" dirty="0">
                <a:latin typeface="Tahoma"/>
                <a:cs typeface="Tahoma"/>
              </a:rPr>
              <a:t>median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file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sizes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transferred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since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mid-night</a:t>
            </a:r>
            <a:endParaRPr sz="1200">
              <a:latin typeface="Tahoma"/>
              <a:cs typeface="Tahoma"/>
            </a:endParaRPr>
          </a:p>
          <a:p>
            <a:pPr marL="309880">
              <a:lnSpc>
                <a:spcPct val="100000"/>
              </a:lnSpc>
              <a:spcBef>
                <a:spcPts val="305"/>
              </a:spcBef>
            </a:pPr>
            <a:r>
              <a:rPr sz="1200" spc="-55" dirty="0">
                <a:latin typeface="Tahoma"/>
                <a:cs typeface="Tahoma"/>
              </a:rPr>
              <a:t>which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connections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are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using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more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than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95" dirty="0">
                <a:latin typeface="Tahoma"/>
                <a:cs typeface="Tahoma"/>
              </a:rPr>
              <a:t>0.1%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bandwidth.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ahoma"/>
              <a:cs typeface="Tahoma"/>
            </a:endParaRPr>
          </a:p>
          <a:p>
            <a:pPr marL="427990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latin typeface="Tahoma"/>
                <a:cs typeface="Tahoma"/>
              </a:rPr>
              <a:t>Computing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aggregative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information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about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data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streams.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49373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67281" y="3351784"/>
            <a:ext cx="116839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23246" y="3351784"/>
            <a:ext cx="4267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Spring</a:t>
            </a:r>
            <a:r>
              <a:rPr sz="6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2018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12669" y="3351784"/>
            <a:ext cx="2406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4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 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286"/>
            <a:ext cx="1473200" cy="52768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/>
              <a:t>Puzzle</a:t>
            </a: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Finding</a:t>
            </a:r>
            <a:r>
              <a:rPr sz="100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200"/>
                </a:solidFill>
                <a:latin typeface="Tahoma"/>
                <a:cs typeface="Tahoma"/>
              </a:rPr>
              <a:t>a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FFF200"/>
                </a:solidFill>
                <a:latin typeface="Tahoma"/>
                <a:cs typeface="Tahoma"/>
              </a:rPr>
              <a:t>Majority</a:t>
            </a:r>
            <a:r>
              <a:rPr sz="1000" spc="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200"/>
                </a:solidFill>
                <a:latin typeface="Tahoma"/>
                <a:cs typeface="Tahoma"/>
              </a:rPr>
              <a:t>Element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7865" y="918019"/>
            <a:ext cx="4463415" cy="2040255"/>
            <a:chOff x="97865" y="918019"/>
            <a:chExt cx="4463415" cy="2040255"/>
          </a:xfrm>
        </p:grpSpPr>
        <p:sp>
          <p:nvSpPr>
            <p:cNvPr id="4" name="object 4"/>
            <p:cNvSpPr/>
            <p:nvPr/>
          </p:nvSpPr>
          <p:spPr>
            <a:xfrm>
              <a:off x="97865" y="918019"/>
              <a:ext cx="4412615" cy="208915"/>
            </a:xfrm>
            <a:custGeom>
              <a:avLst/>
              <a:gdLst/>
              <a:ahLst/>
              <a:cxnLst/>
              <a:rect l="l" t="t" r="r" b="b"/>
              <a:pathLst>
                <a:path w="4412615" h="20891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8911"/>
                  </a:lnTo>
                  <a:lnTo>
                    <a:pt x="4412325" y="208911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1114272"/>
              <a:ext cx="4412325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2856065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2843364"/>
              <a:ext cx="4361471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962253"/>
              <a:ext cx="50746" cy="189381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7865" y="1158540"/>
              <a:ext cx="4412615" cy="1748789"/>
            </a:xfrm>
            <a:custGeom>
              <a:avLst/>
              <a:gdLst/>
              <a:ahLst/>
              <a:cxnLst/>
              <a:rect l="l" t="t" r="r" b="b"/>
              <a:pathLst>
                <a:path w="4412615" h="1748789">
                  <a:moveTo>
                    <a:pt x="4412325" y="0"/>
                  </a:moveTo>
                  <a:lnTo>
                    <a:pt x="0" y="0"/>
                  </a:lnTo>
                  <a:lnTo>
                    <a:pt x="0" y="1697524"/>
                  </a:lnTo>
                  <a:lnTo>
                    <a:pt x="4008" y="1717249"/>
                  </a:lnTo>
                  <a:lnTo>
                    <a:pt x="14922" y="1733402"/>
                  </a:lnTo>
                  <a:lnTo>
                    <a:pt x="31075" y="1744316"/>
                  </a:lnTo>
                  <a:lnTo>
                    <a:pt x="50800" y="1748325"/>
                  </a:lnTo>
                  <a:lnTo>
                    <a:pt x="4361525" y="1748325"/>
                  </a:lnTo>
                  <a:lnTo>
                    <a:pt x="4381250" y="1744316"/>
                  </a:lnTo>
                  <a:lnTo>
                    <a:pt x="4397403" y="1733402"/>
                  </a:lnTo>
                  <a:lnTo>
                    <a:pt x="4408317" y="1717249"/>
                  </a:lnTo>
                  <a:lnTo>
                    <a:pt x="4412325" y="1697524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10191" y="1000334"/>
              <a:ext cx="0" cy="1875155"/>
            </a:xfrm>
            <a:custGeom>
              <a:avLst/>
              <a:gdLst/>
              <a:ahLst/>
              <a:cxnLst/>
              <a:rect l="l" t="t" r="r" b="b"/>
              <a:pathLst>
                <a:path h="1875155">
                  <a:moveTo>
                    <a:pt x="0" y="187478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0191" y="98763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0191" y="97493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96223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35966" y="865664"/>
            <a:ext cx="4173220" cy="164338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Treasure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hunt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50"/>
              </a:spcBef>
            </a:pPr>
            <a:r>
              <a:rPr sz="1200" spc="-50" dirty="0">
                <a:latin typeface="Tahoma"/>
                <a:cs typeface="Tahoma"/>
              </a:rPr>
              <a:t>Once </a:t>
            </a:r>
            <a:r>
              <a:rPr sz="1200" spc="-60" dirty="0">
                <a:latin typeface="Tahoma"/>
                <a:cs typeface="Tahoma"/>
              </a:rPr>
              <a:t>upon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time...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there </a:t>
            </a:r>
            <a:r>
              <a:rPr sz="1200" spc="-100" dirty="0">
                <a:latin typeface="Tahoma"/>
                <a:cs typeface="Tahoma"/>
              </a:rPr>
              <a:t>was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treasure hidden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-70" dirty="0">
                <a:latin typeface="Tahoma"/>
                <a:cs typeface="Tahoma"/>
              </a:rPr>
              <a:t> cave </a:t>
            </a:r>
            <a:r>
              <a:rPr sz="1200" spc="-25" dirty="0">
                <a:latin typeface="Tahoma"/>
                <a:cs typeface="Tahoma"/>
              </a:rPr>
              <a:t>that 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different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gangs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were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after.</a:t>
            </a:r>
            <a:r>
              <a:rPr sz="1200" spc="15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Only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one-on-one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fight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unsaid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rule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(wild </a:t>
            </a:r>
            <a:r>
              <a:rPr sz="1200" spc="-80" dirty="0">
                <a:latin typeface="Tahoma"/>
                <a:cs typeface="Tahoma"/>
              </a:rPr>
              <a:t>west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style).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Thus, </a:t>
            </a:r>
            <a:r>
              <a:rPr sz="1200" spc="-15" dirty="0">
                <a:latin typeface="Tahoma"/>
                <a:cs typeface="Tahoma"/>
              </a:rPr>
              <a:t>if </a:t>
            </a:r>
            <a:r>
              <a:rPr sz="1200" spc="-75" dirty="0">
                <a:latin typeface="Tahoma"/>
                <a:cs typeface="Tahoma"/>
              </a:rPr>
              <a:t>two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members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from different </a:t>
            </a:r>
            <a:r>
              <a:rPr sz="1200" spc="-80" dirty="0">
                <a:latin typeface="Tahoma"/>
                <a:cs typeface="Tahoma"/>
              </a:rPr>
              <a:t>gangs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face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each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other,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shoot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each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other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both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die.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200" spc="-35" dirty="0">
                <a:latin typeface="Tahoma"/>
                <a:cs typeface="Tahoma"/>
              </a:rPr>
              <a:t>Which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gang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will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get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treasure?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-65" dirty="0">
                <a:latin typeface="Tahoma"/>
                <a:cs typeface="Tahoma"/>
              </a:rPr>
              <a:t>Suppose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more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than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half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bandits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are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part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gang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ALGO,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then?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13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286"/>
            <a:ext cx="1473200" cy="52768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/>
              <a:t>Puzzle</a:t>
            </a: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Finding</a:t>
            </a:r>
            <a:r>
              <a:rPr sz="100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200"/>
                </a:solidFill>
                <a:latin typeface="Tahoma"/>
                <a:cs typeface="Tahoma"/>
              </a:rPr>
              <a:t>a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FFF200"/>
                </a:solidFill>
                <a:latin typeface="Tahoma"/>
                <a:cs typeface="Tahoma"/>
              </a:rPr>
              <a:t>Majority</a:t>
            </a:r>
            <a:r>
              <a:rPr sz="1000" spc="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200"/>
                </a:solidFill>
                <a:latin typeface="Tahoma"/>
                <a:cs typeface="Tahoma"/>
              </a:rPr>
              <a:t>Element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7865" y="918019"/>
            <a:ext cx="4463415" cy="2040255"/>
            <a:chOff x="97865" y="918019"/>
            <a:chExt cx="4463415" cy="2040255"/>
          </a:xfrm>
        </p:grpSpPr>
        <p:sp>
          <p:nvSpPr>
            <p:cNvPr id="4" name="object 4"/>
            <p:cNvSpPr/>
            <p:nvPr/>
          </p:nvSpPr>
          <p:spPr>
            <a:xfrm>
              <a:off x="97865" y="918019"/>
              <a:ext cx="4412615" cy="208915"/>
            </a:xfrm>
            <a:custGeom>
              <a:avLst/>
              <a:gdLst/>
              <a:ahLst/>
              <a:cxnLst/>
              <a:rect l="l" t="t" r="r" b="b"/>
              <a:pathLst>
                <a:path w="4412615" h="20891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8911"/>
                  </a:lnTo>
                  <a:lnTo>
                    <a:pt x="4412325" y="208911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1114272"/>
              <a:ext cx="4412325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2856065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2843364"/>
              <a:ext cx="4361471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962253"/>
              <a:ext cx="50746" cy="189381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7865" y="1158540"/>
              <a:ext cx="4412615" cy="1748789"/>
            </a:xfrm>
            <a:custGeom>
              <a:avLst/>
              <a:gdLst/>
              <a:ahLst/>
              <a:cxnLst/>
              <a:rect l="l" t="t" r="r" b="b"/>
              <a:pathLst>
                <a:path w="4412615" h="1748789">
                  <a:moveTo>
                    <a:pt x="4412325" y="0"/>
                  </a:moveTo>
                  <a:lnTo>
                    <a:pt x="0" y="0"/>
                  </a:lnTo>
                  <a:lnTo>
                    <a:pt x="0" y="1697524"/>
                  </a:lnTo>
                  <a:lnTo>
                    <a:pt x="4008" y="1717249"/>
                  </a:lnTo>
                  <a:lnTo>
                    <a:pt x="14922" y="1733402"/>
                  </a:lnTo>
                  <a:lnTo>
                    <a:pt x="31075" y="1744316"/>
                  </a:lnTo>
                  <a:lnTo>
                    <a:pt x="50800" y="1748325"/>
                  </a:lnTo>
                  <a:lnTo>
                    <a:pt x="4361525" y="1748325"/>
                  </a:lnTo>
                  <a:lnTo>
                    <a:pt x="4381250" y="1744316"/>
                  </a:lnTo>
                  <a:lnTo>
                    <a:pt x="4397403" y="1733402"/>
                  </a:lnTo>
                  <a:lnTo>
                    <a:pt x="4408317" y="1717249"/>
                  </a:lnTo>
                  <a:lnTo>
                    <a:pt x="4412325" y="1697524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10191" y="1000334"/>
              <a:ext cx="0" cy="1875155"/>
            </a:xfrm>
            <a:custGeom>
              <a:avLst/>
              <a:gdLst/>
              <a:ahLst/>
              <a:cxnLst/>
              <a:rect l="l" t="t" r="r" b="b"/>
              <a:pathLst>
                <a:path h="1875155">
                  <a:moveTo>
                    <a:pt x="0" y="187478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0191" y="98763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0191" y="97493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96223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35966" y="865664"/>
            <a:ext cx="4173220" cy="201041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Treasure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hunt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50"/>
              </a:spcBef>
            </a:pPr>
            <a:r>
              <a:rPr sz="1200" spc="-50" dirty="0">
                <a:latin typeface="Tahoma"/>
                <a:cs typeface="Tahoma"/>
              </a:rPr>
              <a:t>Once </a:t>
            </a:r>
            <a:r>
              <a:rPr sz="1200" spc="-60" dirty="0">
                <a:latin typeface="Tahoma"/>
                <a:cs typeface="Tahoma"/>
              </a:rPr>
              <a:t>upon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time...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there </a:t>
            </a:r>
            <a:r>
              <a:rPr sz="1200" spc="-100" dirty="0">
                <a:latin typeface="Tahoma"/>
                <a:cs typeface="Tahoma"/>
              </a:rPr>
              <a:t>was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treasure hidden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-70" dirty="0">
                <a:latin typeface="Tahoma"/>
                <a:cs typeface="Tahoma"/>
              </a:rPr>
              <a:t> cave </a:t>
            </a:r>
            <a:r>
              <a:rPr sz="1200" spc="-25" dirty="0">
                <a:latin typeface="Tahoma"/>
                <a:cs typeface="Tahoma"/>
              </a:rPr>
              <a:t>that 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different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gangs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were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after.</a:t>
            </a:r>
            <a:r>
              <a:rPr sz="1200" spc="15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Only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one-on-one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fight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unsaid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rule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(wild </a:t>
            </a:r>
            <a:r>
              <a:rPr sz="1200" spc="-80" dirty="0">
                <a:latin typeface="Tahoma"/>
                <a:cs typeface="Tahoma"/>
              </a:rPr>
              <a:t>west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style).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Thus, </a:t>
            </a:r>
            <a:r>
              <a:rPr sz="1200" spc="-15" dirty="0">
                <a:latin typeface="Tahoma"/>
                <a:cs typeface="Tahoma"/>
              </a:rPr>
              <a:t>if </a:t>
            </a:r>
            <a:r>
              <a:rPr sz="1200" spc="-75" dirty="0">
                <a:latin typeface="Tahoma"/>
                <a:cs typeface="Tahoma"/>
              </a:rPr>
              <a:t>two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members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from different </a:t>
            </a:r>
            <a:r>
              <a:rPr sz="1200" spc="-80" dirty="0">
                <a:latin typeface="Tahoma"/>
                <a:cs typeface="Tahoma"/>
              </a:rPr>
              <a:t>gangs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face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each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other,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shoot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each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other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both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die.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200" spc="-35" dirty="0">
                <a:latin typeface="Tahoma"/>
                <a:cs typeface="Tahoma"/>
              </a:rPr>
              <a:t>Which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gang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will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get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treasure?</a:t>
            </a:r>
            <a:endParaRPr sz="1200">
              <a:latin typeface="Tahoma"/>
              <a:cs typeface="Tahoma"/>
            </a:endParaRPr>
          </a:p>
          <a:p>
            <a:pPr marL="12700" marR="24130">
              <a:lnSpc>
                <a:spcPct val="200599"/>
              </a:lnSpc>
            </a:pPr>
            <a:r>
              <a:rPr sz="1200" spc="-65" dirty="0">
                <a:latin typeface="Tahoma"/>
                <a:cs typeface="Tahoma"/>
              </a:rPr>
              <a:t>Suppose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more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than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half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bandits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are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part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gang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ALGO,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then?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Gang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ALGO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will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get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treasure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for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sure!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13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5444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Finding</a:t>
            </a:r>
            <a:r>
              <a:rPr spc="140" dirty="0"/>
              <a:t> </a:t>
            </a:r>
            <a:r>
              <a:rPr spc="-60" dirty="0"/>
              <a:t>the</a:t>
            </a:r>
            <a:r>
              <a:rPr spc="145" dirty="0"/>
              <a:t> </a:t>
            </a:r>
            <a:r>
              <a:rPr spc="-40" dirty="0"/>
              <a:t>Majority</a:t>
            </a:r>
            <a:r>
              <a:rPr spc="145" dirty="0"/>
              <a:t> </a:t>
            </a:r>
            <a:r>
              <a:rPr spc="-40" dirty="0"/>
              <a:t>Element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65" y="813040"/>
            <a:ext cx="4463415" cy="1718945"/>
            <a:chOff x="97865" y="813040"/>
            <a:chExt cx="4463415" cy="1718945"/>
          </a:xfrm>
        </p:grpSpPr>
        <p:sp>
          <p:nvSpPr>
            <p:cNvPr id="5" name="object 5"/>
            <p:cNvSpPr/>
            <p:nvPr/>
          </p:nvSpPr>
          <p:spPr>
            <a:xfrm>
              <a:off x="97865" y="813040"/>
              <a:ext cx="4412615" cy="225425"/>
            </a:xfrm>
            <a:custGeom>
              <a:avLst/>
              <a:gdLst/>
              <a:ahLst/>
              <a:cxnLst/>
              <a:rect l="l" t="t" r="r" b="b"/>
              <a:pathLst>
                <a:path w="4412615" h="22542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25360"/>
                  </a:lnTo>
                  <a:lnTo>
                    <a:pt x="4412325" y="225360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1025740"/>
              <a:ext cx="4412325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2430132"/>
              <a:ext cx="101600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2417432"/>
              <a:ext cx="4361471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857275"/>
              <a:ext cx="50746" cy="157285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7865" y="1070012"/>
              <a:ext cx="4412615" cy="1410970"/>
            </a:xfrm>
            <a:custGeom>
              <a:avLst/>
              <a:gdLst/>
              <a:ahLst/>
              <a:cxnLst/>
              <a:rect l="l" t="t" r="r" b="b"/>
              <a:pathLst>
                <a:path w="4412615" h="1410970">
                  <a:moveTo>
                    <a:pt x="4412325" y="0"/>
                  </a:moveTo>
                  <a:lnTo>
                    <a:pt x="0" y="0"/>
                  </a:lnTo>
                  <a:lnTo>
                    <a:pt x="0" y="1360119"/>
                  </a:lnTo>
                  <a:lnTo>
                    <a:pt x="4008" y="1379844"/>
                  </a:lnTo>
                  <a:lnTo>
                    <a:pt x="14922" y="1395997"/>
                  </a:lnTo>
                  <a:lnTo>
                    <a:pt x="31075" y="1406911"/>
                  </a:lnTo>
                  <a:lnTo>
                    <a:pt x="50800" y="1410920"/>
                  </a:lnTo>
                  <a:lnTo>
                    <a:pt x="4361525" y="1410920"/>
                  </a:lnTo>
                  <a:lnTo>
                    <a:pt x="4381250" y="1406911"/>
                  </a:lnTo>
                  <a:lnTo>
                    <a:pt x="4397403" y="1395997"/>
                  </a:lnTo>
                  <a:lnTo>
                    <a:pt x="4408317" y="1379844"/>
                  </a:lnTo>
                  <a:lnTo>
                    <a:pt x="4412325" y="1360119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0191" y="895358"/>
              <a:ext cx="0" cy="1553845"/>
            </a:xfrm>
            <a:custGeom>
              <a:avLst/>
              <a:gdLst/>
              <a:ahLst/>
              <a:cxnLst/>
              <a:rect l="l" t="t" r="r" b="b"/>
              <a:pathLst>
                <a:path h="1553845">
                  <a:moveTo>
                    <a:pt x="0" y="15538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0191" y="8826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8699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0191" y="8572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5966" y="448669"/>
            <a:ext cx="4309745" cy="80391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640"/>
              </a:spcBef>
            </a:pPr>
            <a:r>
              <a:rPr sz="1200" spc="-25" dirty="0">
                <a:latin typeface="Tahoma"/>
                <a:cs typeface="Tahoma"/>
              </a:rPr>
              <a:t>Find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that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accrue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strictly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more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than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half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if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any.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R.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Boyer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J.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S.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Moore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Algorithm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200" spc="-45" dirty="0">
                <a:latin typeface="Tahoma"/>
                <a:cs typeface="Tahoma"/>
              </a:rPr>
              <a:t>Initialize: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mem=</a:t>
            </a:r>
            <a:r>
              <a:rPr sz="1200" spc="-465" dirty="0">
                <a:solidFill>
                  <a:srgbClr val="00007F"/>
                </a:solidFill>
                <a:latin typeface="Segoe UI Symbol"/>
                <a:cs typeface="Segoe UI Symbol"/>
              </a:rPr>
              <a:t>∅</a:t>
            </a:r>
            <a:r>
              <a:rPr sz="1200" spc="6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counter=0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7" name="object 1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272362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14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5444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Finding</a:t>
            </a:r>
            <a:r>
              <a:rPr spc="140" dirty="0"/>
              <a:t> </a:t>
            </a:r>
            <a:r>
              <a:rPr spc="-60" dirty="0"/>
              <a:t>the</a:t>
            </a:r>
            <a:r>
              <a:rPr spc="145" dirty="0"/>
              <a:t> </a:t>
            </a:r>
            <a:r>
              <a:rPr spc="-40" dirty="0"/>
              <a:t>Majority</a:t>
            </a:r>
            <a:r>
              <a:rPr spc="145" dirty="0"/>
              <a:t> </a:t>
            </a:r>
            <a:r>
              <a:rPr spc="-40" dirty="0"/>
              <a:t>Element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65" y="813040"/>
            <a:ext cx="4463415" cy="1718945"/>
            <a:chOff x="97865" y="813040"/>
            <a:chExt cx="4463415" cy="1718945"/>
          </a:xfrm>
        </p:grpSpPr>
        <p:sp>
          <p:nvSpPr>
            <p:cNvPr id="5" name="object 5"/>
            <p:cNvSpPr/>
            <p:nvPr/>
          </p:nvSpPr>
          <p:spPr>
            <a:xfrm>
              <a:off x="97865" y="813040"/>
              <a:ext cx="4412615" cy="225425"/>
            </a:xfrm>
            <a:custGeom>
              <a:avLst/>
              <a:gdLst/>
              <a:ahLst/>
              <a:cxnLst/>
              <a:rect l="l" t="t" r="r" b="b"/>
              <a:pathLst>
                <a:path w="4412615" h="22542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25360"/>
                  </a:lnTo>
                  <a:lnTo>
                    <a:pt x="4412325" y="225360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1025740"/>
              <a:ext cx="4412325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2430132"/>
              <a:ext cx="101600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2417432"/>
              <a:ext cx="4361471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857275"/>
              <a:ext cx="50746" cy="157285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7865" y="1070012"/>
              <a:ext cx="4412615" cy="1410970"/>
            </a:xfrm>
            <a:custGeom>
              <a:avLst/>
              <a:gdLst/>
              <a:ahLst/>
              <a:cxnLst/>
              <a:rect l="l" t="t" r="r" b="b"/>
              <a:pathLst>
                <a:path w="4412615" h="1410970">
                  <a:moveTo>
                    <a:pt x="4412325" y="0"/>
                  </a:moveTo>
                  <a:lnTo>
                    <a:pt x="0" y="0"/>
                  </a:lnTo>
                  <a:lnTo>
                    <a:pt x="0" y="1360119"/>
                  </a:lnTo>
                  <a:lnTo>
                    <a:pt x="4008" y="1379844"/>
                  </a:lnTo>
                  <a:lnTo>
                    <a:pt x="14922" y="1395997"/>
                  </a:lnTo>
                  <a:lnTo>
                    <a:pt x="31075" y="1406911"/>
                  </a:lnTo>
                  <a:lnTo>
                    <a:pt x="50800" y="1410920"/>
                  </a:lnTo>
                  <a:lnTo>
                    <a:pt x="4361525" y="1410920"/>
                  </a:lnTo>
                  <a:lnTo>
                    <a:pt x="4381250" y="1406911"/>
                  </a:lnTo>
                  <a:lnTo>
                    <a:pt x="4397403" y="1395997"/>
                  </a:lnTo>
                  <a:lnTo>
                    <a:pt x="4408317" y="1379844"/>
                  </a:lnTo>
                  <a:lnTo>
                    <a:pt x="4412325" y="1360119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0191" y="895358"/>
              <a:ext cx="0" cy="1553845"/>
            </a:xfrm>
            <a:custGeom>
              <a:avLst/>
              <a:gdLst/>
              <a:ahLst/>
              <a:cxnLst/>
              <a:rect l="l" t="t" r="r" b="b"/>
              <a:pathLst>
                <a:path h="1553845">
                  <a:moveTo>
                    <a:pt x="0" y="15538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0191" y="8826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8699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0191" y="8572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7866" y="448669"/>
            <a:ext cx="4360545" cy="148082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640"/>
              </a:spcBef>
            </a:pPr>
            <a:r>
              <a:rPr sz="1200" spc="-25" dirty="0">
                <a:latin typeface="Tahoma"/>
                <a:cs typeface="Tahoma"/>
              </a:rPr>
              <a:t>Find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that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accrue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strictly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more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than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half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time,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if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any.</a:t>
            </a:r>
            <a:endParaRPr sz="12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685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R.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Boyer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J.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S.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Moore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Algorithm</a:t>
            </a:r>
            <a:endParaRPr sz="14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340"/>
              </a:spcBef>
            </a:pPr>
            <a:r>
              <a:rPr sz="1200" spc="-45" dirty="0">
                <a:latin typeface="Tahoma"/>
                <a:cs typeface="Tahoma"/>
              </a:rPr>
              <a:t>Initialize: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mem=</a:t>
            </a:r>
            <a:r>
              <a:rPr sz="1200" spc="-465" dirty="0">
                <a:solidFill>
                  <a:srgbClr val="00007F"/>
                </a:solidFill>
                <a:latin typeface="Segoe UI Symbol"/>
                <a:cs typeface="Segoe UI Symbol"/>
              </a:rPr>
              <a:t>∅</a:t>
            </a:r>
            <a:r>
              <a:rPr sz="1200" spc="6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counter=0</a:t>
            </a:r>
            <a:endParaRPr sz="1200">
              <a:latin typeface="Tahoma"/>
              <a:cs typeface="Tahoma"/>
            </a:endParaRPr>
          </a:p>
          <a:p>
            <a:pPr marL="280035" marR="2781935" indent="-229870">
              <a:lnSpc>
                <a:spcPct val="100000"/>
              </a:lnSpc>
              <a:spcBef>
                <a:spcPts val="1005"/>
              </a:spcBef>
            </a:pPr>
            <a:r>
              <a:rPr sz="1200" spc="-60" dirty="0">
                <a:latin typeface="Tahoma"/>
                <a:cs typeface="Tahoma"/>
              </a:rPr>
              <a:t>When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44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135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65" dirty="0">
                <a:latin typeface="Tahoma"/>
                <a:cs typeface="Tahoma"/>
              </a:rPr>
              <a:t>arrives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if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(counter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==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0)</a:t>
            </a:r>
            <a:endParaRPr sz="1200">
              <a:latin typeface="Tahoma"/>
              <a:cs typeface="Tahoma"/>
            </a:endParaRPr>
          </a:p>
          <a:p>
            <a:pPr marL="387985">
              <a:lnSpc>
                <a:spcPct val="100000"/>
              </a:lnSpc>
              <a:spcBef>
                <a:spcPts val="5"/>
              </a:spcBef>
            </a:pPr>
            <a:r>
              <a:rPr sz="1200" spc="-60" dirty="0">
                <a:latin typeface="Tahoma"/>
                <a:cs typeface="Tahoma"/>
              </a:rPr>
              <a:t>set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mem=</a:t>
            </a:r>
            <a:r>
              <a:rPr sz="1200" b="1" i="1" spc="-3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-44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7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counter=1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7" name="object 1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272362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14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5444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Finding</a:t>
            </a:r>
            <a:r>
              <a:rPr spc="140" dirty="0"/>
              <a:t> </a:t>
            </a:r>
            <a:r>
              <a:rPr spc="-60" dirty="0"/>
              <a:t>the</a:t>
            </a:r>
            <a:r>
              <a:rPr spc="145" dirty="0"/>
              <a:t> </a:t>
            </a:r>
            <a:r>
              <a:rPr spc="-40" dirty="0"/>
              <a:t>Majority</a:t>
            </a:r>
            <a:r>
              <a:rPr spc="145" dirty="0"/>
              <a:t> </a:t>
            </a:r>
            <a:r>
              <a:rPr spc="-40" dirty="0"/>
              <a:t>Element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65" y="813040"/>
            <a:ext cx="4463415" cy="1718945"/>
            <a:chOff x="97865" y="813040"/>
            <a:chExt cx="4463415" cy="1718945"/>
          </a:xfrm>
        </p:grpSpPr>
        <p:sp>
          <p:nvSpPr>
            <p:cNvPr id="5" name="object 5"/>
            <p:cNvSpPr/>
            <p:nvPr/>
          </p:nvSpPr>
          <p:spPr>
            <a:xfrm>
              <a:off x="97865" y="813040"/>
              <a:ext cx="4412615" cy="225425"/>
            </a:xfrm>
            <a:custGeom>
              <a:avLst/>
              <a:gdLst/>
              <a:ahLst/>
              <a:cxnLst/>
              <a:rect l="l" t="t" r="r" b="b"/>
              <a:pathLst>
                <a:path w="4412615" h="22542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25360"/>
                  </a:lnTo>
                  <a:lnTo>
                    <a:pt x="4412325" y="225360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1025740"/>
              <a:ext cx="4412325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2430132"/>
              <a:ext cx="101600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2417432"/>
              <a:ext cx="4361471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857275"/>
              <a:ext cx="50746" cy="157285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7865" y="1070012"/>
              <a:ext cx="4412615" cy="1410970"/>
            </a:xfrm>
            <a:custGeom>
              <a:avLst/>
              <a:gdLst/>
              <a:ahLst/>
              <a:cxnLst/>
              <a:rect l="l" t="t" r="r" b="b"/>
              <a:pathLst>
                <a:path w="4412615" h="1410970">
                  <a:moveTo>
                    <a:pt x="4412325" y="0"/>
                  </a:moveTo>
                  <a:lnTo>
                    <a:pt x="0" y="0"/>
                  </a:lnTo>
                  <a:lnTo>
                    <a:pt x="0" y="1360119"/>
                  </a:lnTo>
                  <a:lnTo>
                    <a:pt x="4008" y="1379844"/>
                  </a:lnTo>
                  <a:lnTo>
                    <a:pt x="14922" y="1395997"/>
                  </a:lnTo>
                  <a:lnTo>
                    <a:pt x="31075" y="1406911"/>
                  </a:lnTo>
                  <a:lnTo>
                    <a:pt x="50800" y="1410920"/>
                  </a:lnTo>
                  <a:lnTo>
                    <a:pt x="4361525" y="1410920"/>
                  </a:lnTo>
                  <a:lnTo>
                    <a:pt x="4381250" y="1406911"/>
                  </a:lnTo>
                  <a:lnTo>
                    <a:pt x="4397403" y="1395997"/>
                  </a:lnTo>
                  <a:lnTo>
                    <a:pt x="4408317" y="1379844"/>
                  </a:lnTo>
                  <a:lnTo>
                    <a:pt x="4412325" y="1360119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0191" y="895358"/>
              <a:ext cx="0" cy="1553845"/>
            </a:xfrm>
            <a:custGeom>
              <a:avLst/>
              <a:gdLst/>
              <a:ahLst/>
              <a:cxnLst/>
              <a:rect l="l" t="t" r="r" b="b"/>
              <a:pathLst>
                <a:path h="1553845">
                  <a:moveTo>
                    <a:pt x="0" y="15538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0191" y="8826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8699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0191" y="8572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7866" y="448669"/>
            <a:ext cx="4360545" cy="166433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640"/>
              </a:spcBef>
            </a:pPr>
            <a:r>
              <a:rPr sz="1200" spc="-25" dirty="0">
                <a:latin typeface="Tahoma"/>
                <a:cs typeface="Tahoma"/>
              </a:rPr>
              <a:t>Find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that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accrue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strictly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more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than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half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time,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if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any.</a:t>
            </a:r>
            <a:endParaRPr sz="12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685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R.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Boyer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J.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S.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Moore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Algorithm</a:t>
            </a:r>
            <a:endParaRPr sz="14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340"/>
              </a:spcBef>
            </a:pPr>
            <a:r>
              <a:rPr sz="1200" spc="-45" dirty="0">
                <a:latin typeface="Tahoma"/>
                <a:cs typeface="Tahoma"/>
              </a:rPr>
              <a:t>Initialize: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mem=</a:t>
            </a:r>
            <a:r>
              <a:rPr sz="1200" spc="-465" dirty="0">
                <a:solidFill>
                  <a:srgbClr val="00007F"/>
                </a:solidFill>
                <a:latin typeface="Segoe UI Symbol"/>
                <a:cs typeface="Segoe UI Symbol"/>
              </a:rPr>
              <a:t>∅</a:t>
            </a:r>
            <a:r>
              <a:rPr sz="1200" spc="6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counter=0</a:t>
            </a:r>
            <a:endParaRPr sz="1200">
              <a:latin typeface="Tahoma"/>
              <a:cs typeface="Tahoma"/>
            </a:endParaRPr>
          </a:p>
          <a:p>
            <a:pPr marL="280035" marR="2781935" indent="-229870">
              <a:lnSpc>
                <a:spcPct val="100000"/>
              </a:lnSpc>
              <a:spcBef>
                <a:spcPts val="1005"/>
              </a:spcBef>
            </a:pPr>
            <a:r>
              <a:rPr sz="1200" spc="-60" dirty="0">
                <a:latin typeface="Tahoma"/>
                <a:cs typeface="Tahoma"/>
              </a:rPr>
              <a:t>When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44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135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65" dirty="0">
                <a:latin typeface="Tahoma"/>
                <a:cs typeface="Tahoma"/>
              </a:rPr>
              <a:t>arrives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if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(counter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==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0)</a:t>
            </a:r>
            <a:endParaRPr sz="1200">
              <a:latin typeface="Tahoma"/>
              <a:cs typeface="Tahoma"/>
            </a:endParaRPr>
          </a:p>
          <a:p>
            <a:pPr marL="387985">
              <a:lnSpc>
                <a:spcPct val="100000"/>
              </a:lnSpc>
              <a:spcBef>
                <a:spcPts val="5"/>
              </a:spcBef>
            </a:pPr>
            <a:r>
              <a:rPr sz="1200" spc="-60" dirty="0">
                <a:latin typeface="Tahoma"/>
                <a:cs typeface="Tahoma"/>
              </a:rPr>
              <a:t>set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mem=</a:t>
            </a:r>
            <a:r>
              <a:rPr sz="1200" b="1" i="1" spc="-3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-44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7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counter=1</a:t>
            </a:r>
            <a:endParaRPr sz="1200">
              <a:latin typeface="Tahoma"/>
              <a:cs typeface="Tahoma"/>
            </a:endParaRPr>
          </a:p>
          <a:p>
            <a:pPr marL="280035">
              <a:lnSpc>
                <a:spcPct val="100000"/>
              </a:lnSpc>
              <a:spcBef>
                <a:spcPts val="5"/>
              </a:spcBef>
            </a:pPr>
            <a:r>
              <a:rPr sz="1200" spc="-80" dirty="0">
                <a:latin typeface="Tahoma"/>
                <a:cs typeface="Tahoma"/>
              </a:rPr>
              <a:t>else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if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(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30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165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35" dirty="0">
                <a:latin typeface="Tahoma"/>
                <a:cs typeface="Tahoma"/>
              </a:rPr>
              <a:t>==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mem)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counter++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7" name="object 1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272362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14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5444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Finding</a:t>
            </a:r>
            <a:r>
              <a:rPr spc="140" dirty="0"/>
              <a:t> </a:t>
            </a:r>
            <a:r>
              <a:rPr spc="-60" dirty="0"/>
              <a:t>the</a:t>
            </a:r>
            <a:r>
              <a:rPr spc="145" dirty="0"/>
              <a:t> </a:t>
            </a:r>
            <a:r>
              <a:rPr spc="-40" dirty="0"/>
              <a:t>Majority</a:t>
            </a:r>
            <a:r>
              <a:rPr spc="145" dirty="0"/>
              <a:t> </a:t>
            </a:r>
            <a:r>
              <a:rPr spc="-40" dirty="0"/>
              <a:t>Element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65" y="813040"/>
            <a:ext cx="4463415" cy="1718945"/>
            <a:chOff x="97865" y="813040"/>
            <a:chExt cx="4463415" cy="1718945"/>
          </a:xfrm>
        </p:grpSpPr>
        <p:sp>
          <p:nvSpPr>
            <p:cNvPr id="5" name="object 5"/>
            <p:cNvSpPr/>
            <p:nvPr/>
          </p:nvSpPr>
          <p:spPr>
            <a:xfrm>
              <a:off x="97865" y="813040"/>
              <a:ext cx="4412615" cy="225425"/>
            </a:xfrm>
            <a:custGeom>
              <a:avLst/>
              <a:gdLst/>
              <a:ahLst/>
              <a:cxnLst/>
              <a:rect l="l" t="t" r="r" b="b"/>
              <a:pathLst>
                <a:path w="4412615" h="22542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25360"/>
                  </a:lnTo>
                  <a:lnTo>
                    <a:pt x="4412325" y="225360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1025740"/>
              <a:ext cx="4412325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2430132"/>
              <a:ext cx="101600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2417432"/>
              <a:ext cx="4361471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857275"/>
              <a:ext cx="50746" cy="157285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7865" y="1070012"/>
              <a:ext cx="4412615" cy="1410970"/>
            </a:xfrm>
            <a:custGeom>
              <a:avLst/>
              <a:gdLst/>
              <a:ahLst/>
              <a:cxnLst/>
              <a:rect l="l" t="t" r="r" b="b"/>
              <a:pathLst>
                <a:path w="4412615" h="1410970">
                  <a:moveTo>
                    <a:pt x="4412325" y="0"/>
                  </a:moveTo>
                  <a:lnTo>
                    <a:pt x="0" y="0"/>
                  </a:lnTo>
                  <a:lnTo>
                    <a:pt x="0" y="1360119"/>
                  </a:lnTo>
                  <a:lnTo>
                    <a:pt x="4008" y="1379844"/>
                  </a:lnTo>
                  <a:lnTo>
                    <a:pt x="14922" y="1395997"/>
                  </a:lnTo>
                  <a:lnTo>
                    <a:pt x="31075" y="1406911"/>
                  </a:lnTo>
                  <a:lnTo>
                    <a:pt x="50800" y="1410920"/>
                  </a:lnTo>
                  <a:lnTo>
                    <a:pt x="4361525" y="1410920"/>
                  </a:lnTo>
                  <a:lnTo>
                    <a:pt x="4381250" y="1406911"/>
                  </a:lnTo>
                  <a:lnTo>
                    <a:pt x="4397403" y="1395997"/>
                  </a:lnTo>
                  <a:lnTo>
                    <a:pt x="4408317" y="1379844"/>
                  </a:lnTo>
                  <a:lnTo>
                    <a:pt x="4412325" y="1360119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0191" y="895358"/>
              <a:ext cx="0" cy="1553845"/>
            </a:xfrm>
            <a:custGeom>
              <a:avLst/>
              <a:gdLst/>
              <a:ahLst/>
              <a:cxnLst/>
              <a:rect l="l" t="t" r="r" b="b"/>
              <a:pathLst>
                <a:path h="1553845">
                  <a:moveTo>
                    <a:pt x="0" y="15538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0191" y="8826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8699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0191" y="8572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2466" y="448669"/>
            <a:ext cx="4411345" cy="2031364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640"/>
              </a:spcBef>
            </a:pPr>
            <a:r>
              <a:rPr sz="1200" spc="-25" dirty="0">
                <a:latin typeface="Tahoma"/>
                <a:cs typeface="Tahoma"/>
              </a:rPr>
              <a:t>Find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that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accrue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strictly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more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than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half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time,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if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any.</a:t>
            </a:r>
            <a:endParaRPr sz="120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685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R.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Boyer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J.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S.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Moore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Algorithm</a:t>
            </a:r>
            <a:endParaRPr sz="140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340"/>
              </a:spcBef>
            </a:pPr>
            <a:r>
              <a:rPr sz="1200" spc="-45" dirty="0">
                <a:latin typeface="Tahoma"/>
                <a:cs typeface="Tahoma"/>
              </a:rPr>
              <a:t>Initialize: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mem=</a:t>
            </a:r>
            <a:r>
              <a:rPr sz="1200" spc="-465" dirty="0">
                <a:solidFill>
                  <a:srgbClr val="00007F"/>
                </a:solidFill>
                <a:latin typeface="Segoe UI Symbol"/>
                <a:cs typeface="Segoe UI Symbol"/>
              </a:rPr>
              <a:t>∅</a:t>
            </a:r>
            <a:r>
              <a:rPr sz="1200" spc="6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counter=0</a:t>
            </a:r>
            <a:endParaRPr sz="1200">
              <a:latin typeface="Tahoma"/>
              <a:cs typeface="Tahoma"/>
            </a:endParaRPr>
          </a:p>
          <a:p>
            <a:pPr marL="305435" marR="2807335" indent="-229870">
              <a:lnSpc>
                <a:spcPct val="100000"/>
              </a:lnSpc>
              <a:spcBef>
                <a:spcPts val="1005"/>
              </a:spcBef>
            </a:pPr>
            <a:r>
              <a:rPr sz="1200" spc="-60" dirty="0">
                <a:latin typeface="Tahoma"/>
                <a:cs typeface="Tahoma"/>
              </a:rPr>
              <a:t>When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44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135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65" dirty="0">
                <a:latin typeface="Tahoma"/>
                <a:cs typeface="Tahoma"/>
              </a:rPr>
              <a:t>arrives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if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(counter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==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0)</a:t>
            </a:r>
            <a:endParaRPr sz="1200">
              <a:latin typeface="Tahoma"/>
              <a:cs typeface="Tahoma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</a:pPr>
            <a:r>
              <a:rPr sz="1200" spc="-60" dirty="0">
                <a:latin typeface="Tahoma"/>
                <a:cs typeface="Tahoma"/>
              </a:rPr>
              <a:t>set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mem=</a:t>
            </a:r>
            <a:r>
              <a:rPr sz="1200" b="1" i="1" spc="-3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-44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7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counter=1</a:t>
            </a:r>
            <a:endParaRPr sz="1200">
              <a:latin typeface="Tahoma"/>
              <a:cs typeface="Tahoma"/>
            </a:endParaRPr>
          </a:p>
          <a:p>
            <a:pPr marL="305435">
              <a:lnSpc>
                <a:spcPct val="100000"/>
              </a:lnSpc>
              <a:spcBef>
                <a:spcPts val="5"/>
              </a:spcBef>
            </a:pPr>
            <a:r>
              <a:rPr sz="1200" spc="-80" dirty="0">
                <a:latin typeface="Tahoma"/>
                <a:cs typeface="Tahoma"/>
              </a:rPr>
              <a:t>else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if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(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30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165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35" dirty="0">
                <a:latin typeface="Tahoma"/>
                <a:cs typeface="Tahoma"/>
              </a:rPr>
              <a:t>==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mem)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counter++</a:t>
            </a:r>
            <a:endParaRPr sz="1200">
              <a:latin typeface="Tahoma"/>
              <a:cs typeface="Tahoma"/>
            </a:endParaRPr>
          </a:p>
          <a:p>
            <a:pPr marL="76200" marR="965200" indent="229235">
              <a:lnSpc>
                <a:spcPct val="100000"/>
              </a:lnSpc>
              <a:spcBef>
                <a:spcPts val="5"/>
              </a:spcBef>
              <a:tabLst>
                <a:tab pos="1462405" algn="l"/>
              </a:tabLst>
            </a:pPr>
            <a:r>
              <a:rPr sz="1200" spc="-80" dirty="0">
                <a:latin typeface="Tahoma"/>
                <a:cs typeface="Tahoma"/>
              </a:rPr>
              <a:t>else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counter</a:t>
            </a:r>
            <a:r>
              <a:rPr sz="1200" spc="10" dirty="0">
                <a:solidFill>
                  <a:srgbClr val="00007F"/>
                </a:solidFill>
                <a:latin typeface="Segoe UI Symbol"/>
                <a:cs typeface="Segoe UI Symbol"/>
              </a:rPr>
              <a:t>−−	</a:t>
            </a:r>
            <a:r>
              <a:rPr sz="1200" spc="-50" dirty="0">
                <a:latin typeface="Tahoma"/>
                <a:cs typeface="Tahoma"/>
              </a:rPr>
              <a:t>(discard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44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14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copy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mem)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Return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mem.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7" name="object 1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272362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14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5444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Finding</a:t>
            </a:r>
            <a:r>
              <a:rPr spc="140" dirty="0"/>
              <a:t> </a:t>
            </a:r>
            <a:r>
              <a:rPr spc="-60" dirty="0"/>
              <a:t>the</a:t>
            </a:r>
            <a:r>
              <a:rPr spc="145" dirty="0"/>
              <a:t> </a:t>
            </a:r>
            <a:r>
              <a:rPr spc="-40" dirty="0"/>
              <a:t>Majority</a:t>
            </a:r>
            <a:r>
              <a:rPr spc="145" dirty="0"/>
              <a:t> </a:t>
            </a:r>
            <a:r>
              <a:rPr spc="-40" dirty="0"/>
              <a:t>Element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65" y="813040"/>
            <a:ext cx="4463415" cy="1718945"/>
            <a:chOff x="97865" y="813040"/>
            <a:chExt cx="4463415" cy="1718945"/>
          </a:xfrm>
        </p:grpSpPr>
        <p:sp>
          <p:nvSpPr>
            <p:cNvPr id="5" name="object 5"/>
            <p:cNvSpPr/>
            <p:nvPr/>
          </p:nvSpPr>
          <p:spPr>
            <a:xfrm>
              <a:off x="97865" y="813040"/>
              <a:ext cx="4412615" cy="225425"/>
            </a:xfrm>
            <a:custGeom>
              <a:avLst/>
              <a:gdLst/>
              <a:ahLst/>
              <a:cxnLst/>
              <a:rect l="l" t="t" r="r" b="b"/>
              <a:pathLst>
                <a:path w="4412615" h="22542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25360"/>
                  </a:lnTo>
                  <a:lnTo>
                    <a:pt x="4412325" y="225360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1025740"/>
              <a:ext cx="4412325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2430132"/>
              <a:ext cx="101600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2417432"/>
              <a:ext cx="4361471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857275"/>
              <a:ext cx="50746" cy="157285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7865" y="1070012"/>
              <a:ext cx="4412615" cy="1410970"/>
            </a:xfrm>
            <a:custGeom>
              <a:avLst/>
              <a:gdLst/>
              <a:ahLst/>
              <a:cxnLst/>
              <a:rect l="l" t="t" r="r" b="b"/>
              <a:pathLst>
                <a:path w="4412615" h="1410970">
                  <a:moveTo>
                    <a:pt x="4412325" y="0"/>
                  </a:moveTo>
                  <a:lnTo>
                    <a:pt x="0" y="0"/>
                  </a:lnTo>
                  <a:lnTo>
                    <a:pt x="0" y="1360119"/>
                  </a:lnTo>
                  <a:lnTo>
                    <a:pt x="4008" y="1379844"/>
                  </a:lnTo>
                  <a:lnTo>
                    <a:pt x="14922" y="1395997"/>
                  </a:lnTo>
                  <a:lnTo>
                    <a:pt x="31075" y="1406911"/>
                  </a:lnTo>
                  <a:lnTo>
                    <a:pt x="50800" y="1410920"/>
                  </a:lnTo>
                  <a:lnTo>
                    <a:pt x="4361525" y="1410920"/>
                  </a:lnTo>
                  <a:lnTo>
                    <a:pt x="4381250" y="1406911"/>
                  </a:lnTo>
                  <a:lnTo>
                    <a:pt x="4397403" y="1395997"/>
                  </a:lnTo>
                  <a:lnTo>
                    <a:pt x="4408317" y="1379844"/>
                  </a:lnTo>
                  <a:lnTo>
                    <a:pt x="4412325" y="1360119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0191" y="895358"/>
              <a:ext cx="0" cy="1553845"/>
            </a:xfrm>
            <a:custGeom>
              <a:avLst/>
              <a:gdLst/>
              <a:ahLst/>
              <a:cxnLst/>
              <a:rect l="l" t="t" r="r" b="b"/>
              <a:pathLst>
                <a:path h="1553845">
                  <a:moveTo>
                    <a:pt x="0" y="15538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0191" y="8826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8699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0191" y="8572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9766" y="448669"/>
            <a:ext cx="4436745" cy="249301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640"/>
              </a:spcBef>
            </a:pPr>
            <a:r>
              <a:rPr sz="1200" spc="-25" dirty="0">
                <a:latin typeface="Tahoma"/>
                <a:cs typeface="Tahoma"/>
              </a:rPr>
              <a:t>Find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that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accrue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strictly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more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than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half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time,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if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any.</a:t>
            </a:r>
            <a:endParaRPr sz="1200">
              <a:latin typeface="Tahoma"/>
              <a:cs typeface="Tahoma"/>
            </a:endParaRPr>
          </a:p>
          <a:p>
            <a:pPr marL="88900">
              <a:lnSpc>
                <a:spcPct val="100000"/>
              </a:lnSpc>
              <a:spcBef>
                <a:spcPts val="685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R.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Boyer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J.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S.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Moore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Algorithm</a:t>
            </a:r>
            <a:endParaRPr sz="1400">
              <a:latin typeface="Tahoma"/>
              <a:cs typeface="Tahoma"/>
            </a:endParaRPr>
          </a:p>
          <a:p>
            <a:pPr marL="88900">
              <a:lnSpc>
                <a:spcPct val="100000"/>
              </a:lnSpc>
              <a:spcBef>
                <a:spcPts val="340"/>
              </a:spcBef>
            </a:pPr>
            <a:r>
              <a:rPr sz="1200" spc="-45" dirty="0">
                <a:latin typeface="Tahoma"/>
                <a:cs typeface="Tahoma"/>
              </a:rPr>
              <a:t>Initialize: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mem=</a:t>
            </a:r>
            <a:r>
              <a:rPr sz="1200" spc="-465" dirty="0">
                <a:solidFill>
                  <a:srgbClr val="00007F"/>
                </a:solidFill>
                <a:latin typeface="Segoe UI Symbol"/>
                <a:cs typeface="Segoe UI Symbol"/>
              </a:rPr>
              <a:t>∅</a:t>
            </a:r>
            <a:r>
              <a:rPr sz="1200" spc="6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counter=0</a:t>
            </a:r>
            <a:endParaRPr sz="1200">
              <a:latin typeface="Tahoma"/>
              <a:cs typeface="Tahoma"/>
            </a:endParaRPr>
          </a:p>
          <a:p>
            <a:pPr marL="318135" marR="2820035" indent="-229870">
              <a:lnSpc>
                <a:spcPct val="100000"/>
              </a:lnSpc>
              <a:spcBef>
                <a:spcPts val="1005"/>
              </a:spcBef>
            </a:pPr>
            <a:r>
              <a:rPr sz="1200" spc="-60" dirty="0">
                <a:latin typeface="Tahoma"/>
                <a:cs typeface="Tahoma"/>
              </a:rPr>
              <a:t>When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44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135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65" dirty="0">
                <a:latin typeface="Tahoma"/>
                <a:cs typeface="Tahoma"/>
              </a:rPr>
              <a:t>arrives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if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(counter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==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0)</a:t>
            </a:r>
            <a:endParaRPr sz="1200">
              <a:latin typeface="Tahoma"/>
              <a:cs typeface="Tahoma"/>
            </a:endParaRPr>
          </a:p>
          <a:p>
            <a:pPr marL="426084">
              <a:lnSpc>
                <a:spcPct val="100000"/>
              </a:lnSpc>
              <a:spcBef>
                <a:spcPts val="5"/>
              </a:spcBef>
            </a:pPr>
            <a:r>
              <a:rPr sz="1200" spc="-60" dirty="0">
                <a:latin typeface="Tahoma"/>
                <a:cs typeface="Tahoma"/>
              </a:rPr>
              <a:t>set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mem=</a:t>
            </a:r>
            <a:r>
              <a:rPr sz="1200" b="1" i="1" spc="-3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-44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7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counter=1</a:t>
            </a:r>
            <a:endParaRPr sz="1200">
              <a:latin typeface="Tahoma"/>
              <a:cs typeface="Tahoma"/>
            </a:endParaRPr>
          </a:p>
          <a:p>
            <a:pPr marL="318135">
              <a:lnSpc>
                <a:spcPct val="100000"/>
              </a:lnSpc>
              <a:spcBef>
                <a:spcPts val="5"/>
              </a:spcBef>
            </a:pPr>
            <a:r>
              <a:rPr sz="1200" spc="-80" dirty="0">
                <a:latin typeface="Tahoma"/>
                <a:cs typeface="Tahoma"/>
              </a:rPr>
              <a:t>else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if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(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30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165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35" dirty="0">
                <a:latin typeface="Tahoma"/>
                <a:cs typeface="Tahoma"/>
              </a:rPr>
              <a:t>==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mem)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counter++</a:t>
            </a:r>
            <a:endParaRPr sz="1200">
              <a:latin typeface="Tahoma"/>
              <a:cs typeface="Tahoma"/>
            </a:endParaRPr>
          </a:p>
          <a:p>
            <a:pPr marL="88900" marR="977900" indent="229235">
              <a:lnSpc>
                <a:spcPct val="100000"/>
              </a:lnSpc>
              <a:spcBef>
                <a:spcPts val="5"/>
              </a:spcBef>
              <a:tabLst>
                <a:tab pos="1475105" algn="l"/>
              </a:tabLst>
            </a:pPr>
            <a:r>
              <a:rPr sz="1200" spc="-80" dirty="0">
                <a:latin typeface="Tahoma"/>
                <a:cs typeface="Tahoma"/>
              </a:rPr>
              <a:t>else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counter</a:t>
            </a:r>
            <a:r>
              <a:rPr sz="1200" spc="10" dirty="0">
                <a:solidFill>
                  <a:srgbClr val="00007F"/>
                </a:solidFill>
                <a:latin typeface="Segoe UI Symbol"/>
                <a:cs typeface="Segoe UI Symbol"/>
              </a:rPr>
              <a:t>−−	</a:t>
            </a:r>
            <a:r>
              <a:rPr sz="1200" spc="-50" dirty="0">
                <a:latin typeface="Tahoma"/>
                <a:cs typeface="Tahoma"/>
              </a:rPr>
              <a:t>(discard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44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14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copy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mem)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Return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mem.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marL="153035">
              <a:lnSpc>
                <a:spcPct val="100000"/>
              </a:lnSpc>
              <a:spcBef>
                <a:spcPts val="755"/>
              </a:spcBef>
            </a:pPr>
            <a:r>
              <a:rPr sz="1200" spc="-55" dirty="0">
                <a:latin typeface="Tahoma"/>
                <a:cs typeface="Tahoma"/>
              </a:rPr>
              <a:t>Even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no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majority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element,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something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returned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–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False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positive.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7" name="object 1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272362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14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341630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Finding</a:t>
            </a:r>
            <a:r>
              <a:rPr spc="145" dirty="0"/>
              <a:t> </a:t>
            </a:r>
            <a:r>
              <a:rPr spc="-60" dirty="0"/>
              <a:t>the</a:t>
            </a:r>
            <a:r>
              <a:rPr spc="145" dirty="0"/>
              <a:t> </a:t>
            </a:r>
            <a:r>
              <a:rPr spc="-40" dirty="0"/>
              <a:t>Majority</a:t>
            </a:r>
            <a:r>
              <a:rPr spc="150" dirty="0"/>
              <a:t> </a:t>
            </a:r>
            <a:r>
              <a:rPr spc="-35" dirty="0"/>
              <a:t>Element:</a:t>
            </a:r>
            <a:r>
              <a:rPr spc="325" dirty="0"/>
              <a:t> </a:t>
            </a:r>
            <a:r>
              <a:rPr spc="-25" dirty="0"/>
              <a:t>Example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65" y="600049"/>
            <a:ext cx="4463415" cy="1718945"/>
            <a:chOff x="97865" y="600049"/>
            <a:chExt cx="4463415" cy="1718945"/>
          </a:xfrm>
        </p:grpSpPr>
        <p:sp>
          <p:nvSpPr>
            <p:cNvPr id="5" name="object 5"/>
            <p:cNvSpPr/>
            <p:nvPr/>
          </p:nvSpPr>
          <p:spPr>
            <a:xfrm>
              <a:off x="97865" y="600049"/>
              <a:ext cx="4412615" cy="225425"/>
            </a:xfrm>
            <a:custGeom>
              <a:avLst/>
              <a:gdLst/>
              <a:ahLst/>
              <a:cxnLst/>
              <a:rect l="l" t="t" r="r" b="b"/>
              <a:pathLst>
                <a:path w="4412615" h="22542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25360"/>
                  </a:lnTo>
                  <a:lnTo>
                    <a:pt x="4412325" y="225360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812761"/>
              <a:ext cx="4412325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2217140"/>
              <a:ext cx="101600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2204440"/>
              <a:ext cx="4361471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644296"/>
              <a:ext cx="50746" cy="15728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7865" y="857020"/>
              <a:ext cx="4412615" cy="1410970"/>
            </a:xfrm>
            <a:custGeom>
              <a:avLst/>
              <a:gdLst/>
              <a:ahLst/>
              <a:cxnLst/>
              <a:rect l="l" t="t" r="r" b="b"/>
              <a:pathLst>
                <a:path w="4412615" h="1410970">
                  <a:moveTo>
                    <a:pt x="4412325" y="0"/>
                  </a:moveTo>
                  <a:lnTo>
                    <a:pt x="0" y="0"/>
                  </a:lnTo>
                  <a:lnTo>
                    <a:pt x="0" y="1360119"/>
                  </a:lnTo>
                  <a:lnTo>
                    <a:pt x="4008" y="1379844"/>
                  </a:lnTo>
                  <a:lnTo>
                    <a:pt x="14922" y="1395997"/>
                  </a:lnTo>
                  <a:lnTo>
                    <a:pt x="31075" y="1406911"/>
                  </a:lnTo>
                  <a:lnTo>
                    <a:pt x="50800" y="1410920"/>
                  </a:lnTo>
                  <a:lnTo>
                    <a:pt x="4361525" y="1410920"/>
                  </a:lnTo>
                  <a:lnTo>
                    <a:pt x="4381250" y="1406911"/>
                  </a:lnTo>
                  <a:lnTo>
                    <a:pt x="4397403" y="1395997"/>
                  </a:lnTo>
                  <a:lnTo>
                    <a:pt x="4408317" y="1379844"/>
                  </a:lnTo>
                  <a:lnTo>
                    <a:pt x="4412325" y="1360119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0191" y="682366"/>
              <a:ext cx="0" cy="1553845"/>
            </a:xfrm>
            <a:custGeom>
              <a:avLst/>
              <a:gdLst/>
              <a:ahLst/>
              <a:cxnLst/>
              <a:rect l="l" t="t" r="r" b="b"/>
              <a:pathLst>
                <a:path h="1553845">
                  <a:moveTo>
                    <a:pt x="0" y="15538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0191" y="66966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65696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0191" y="64426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9766" y="517852"/>
            <a:ext cx="4001135" cy="202755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540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R.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Boyer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J.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S.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Moore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Algorithm</a:t>
            </a:r>
            <a:endParaRPr sz="1400">
              <a:latin typeface="Tahoma"/>
              <a:cs typeface="Tahoma"/>
            </a:endParaRPr>
          </a:p>
          <a:p>
            <a:pPr marL="88900">
              <a:lnSpc>
                <a:spcPct val="100000"/>
              </a:lnSpc>
              <a:spcBef>
                <a:spcPts val="345"/>
              </a:spcBef>
            </a:pPr>
            <a:r>
              <a:rPr sz="1200" spc="-45" dirty="0">
                <a:latin typeface="Tahoma"/>
                <a:cs typeface="Tahoma"/>
              </a:rPr>
              <a:t>Initialize: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mem=</a:t>
            </a:r>
            <a:r>
              <a:rPr sz="1200" spc="-465" dirty="0">
                <a:solidFill>
                  <a:srgbClr val="00007F"/>
                </a:solidFill>
                <a:latin typeface="Segoe UI Symbol"/>
                <a:cs typeface="Segoe UI Symbol"/>
              </a:rPr>
              <a:t>∅</a:t>
            </a:r>
            <a:r>
              <a:rPr sz="1200" spc="6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counter=0</a:t>
            </a:r>
            <a:endParaRPr sz="1200">
              <a:latin typeface="Tahoma"/>
              <a:cs typeface="Tahoma"/>
            </a:endParaRPr>
          </a:p>
          <a:p>
            <a:pPr marL="318135" marR="2384425" indent="-229870">
              <a:lnSpc>
                <a:spcPct val="100000"/>
              </a:lnSpc>
              <a:spcBef>
                <a:spcPts val="1000"/>
              </a:spcBef>
            </a:pPr>
            <a:r>
              <a:rPr sz="1200" spc="-60" dirty="0">
                <a:latin typeface="Tahoma"/>
                <a:cs typeface="Tahoma"/>
              </a:rPr>
              <a:t>When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44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135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65" dirty="0">
                <a:latin typeface="Tahoma"/>
                <a:cs typeface="Tahoma"/>
              </a:rPr>
              <a:t>arrives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if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(counter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==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0)</a:t>
            </a:r>
            <a:endParaRPr sz="1200">
              <a:latin typeface="Tahoma"/>
              <a:cs typeface="Tahoma"/>
            </a:endParaRPr>
          </a:p>
          <a:p>
            <a:pPr marL="426084">
              <a:lnSpc>
                <a:spcPct val="100000"/>
              </a:lnSpc>
              <a:spcBef>
                <a:spcPts val="10"/>
              </a:spcBef>
            </a:pPr>
            <a:r>
              <a:rPr sz="1200" spc="-60" dirty="0">
                <a:latin typeface="Tahoma"/>
                <a:cs typeface="Tahoma"/>
              </a:rPr>
              <a:t>set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mem=</a:t>
            </a:r>
            <a:r>
              <a:rPr sz="1200" b="1" i="1" spc="-3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-44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7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counter=1</a:t>
            </a:r>
            <a:endParaRPr sz="1200">
              <a:latin typeface="Tahoma"/>
              <a:cs typeface="Tahoma"/>
            </a:endParaRPr>
          </a:p>
          <a:p>
            <a:pPr marL="318135">
              <a:lnSpc>
                <a:spcPct val="100000"/>
              </a:lnSpc>
              <a:spcBef>
                <a:spcPts val="5"/>
              </a:spcBef>
            </a:pPr>
            <a:r>
              <a:rPr sz="1200" spc="-80" dirty="0">
                <a:latin typeface="Tahoma"/>
                <a:cs typeface="Tahoma"/>
              </a:rPr>
              <a:t>else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if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(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30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165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35" dirty="0">
                <a:latin typeface="Tahoma"/>
                <a:cs typeface="Tahoma"/>
              </a:rPr>
              <a:t>==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mem)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counter++</a:t>
            </a:r>
            <a:endParaRPr sz="1200">
              <a:latin typeface="Tahoma"/>
              <a:cs typeface="Tahoma"/>
            </a:endParaRPr>
          </a:p>
          <a:p>
            <a:pPr marL="88265" marR="542290" indent="229235">
              <a:lnSpc>
                <a:spcPct val="100000"/>
              </a:lnSpc>
              <a:spcBef>
                <a:spcPts val="5"/>
              </a:spcBef>
              <a:tabLst>
                <a:tab pos="1475105" algn="l"/>
              </a:tabLst>
            </a:pPr>
            <a:r>
              <a:rPr sz="1200" spc="-80" dirty="0">
                <a:latin typeface="Tahoma"/>
                <a:cs typeface="Tahoma"/>
              </a:rPr>
              <a:t>else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counter</a:t>
            </a:r>
            <a:r>
              <a:rPr sz="1200" spc="10" dirty="0">
                <a:solidFill>
                  <a:srgbClr val="00007F"/>
                </a:solidFill>
                <a:latin typeface="Segoe UI Symbol"/>
                <a:cs typeface="Segoe UI Symbol"/>
              </a:rPr>
              <a:t>−−	</a:t>
            </a:r>
            <a:r>
              <a:rPr sz="1200" spc="-50" dirty="0">
                <a:latin typeface="Tahoma"/>
                <a:cs typeface="Tahoma"/>
              </a:rPr>
              <a:t>(discard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44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150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copy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mem)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Return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mem.</a:t>
            </a:r>
            <a:endParaRPr sz="1200">
              <a:latin typeface="Tahoma"/>
              <a:cs typeface="Tahoma"/>
            </a:endParaRPr>
          </a:p>
          <a:p>
            <a:pPr marL="531495">
              <a:lnSpc>
                <a:spcPct val="100000"/>
              </a:lnSpc>
              <a:spcBef>
                <a:spcPts val="755"/>
              </a:spcBef>
            </a:pPr>
            <a:r>
              <a:rPr sz="1200" b="1" i="1" spc="14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14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20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i="1" spc="1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25" dirty="0">
                <a:solidFill>
                  <a:srgbClr val="00007F"/>
                </a:solidFill>
                <a:latin typeface="Calibri"/>
                <a:cs typeface="Calibri"/>
              </a:rPr>
              <a:t>B</a:t>
            </a:r>
            <a:r>
              <a:rPr sz="1200" b="1" i="1" spc="12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20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i="1" spc="1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40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spc="60" baseline="-13888" dirty="0">
                <a:solidFill>
                  <a:srgbClr val="00007F"/>
                </a:solidFill>
                <a:latin typeface="Tahoma"/>
                <a:cs typeface="Tahoma"/>
              </a:rPr>
              <a:t>5</a:t>
            </a:r>
            <a:r>
              <a:rPr sz="1200" b="1" i="1" spc="4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20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i="1" spc="1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25" dirty="0">
                <a:solidFill>
                  <a:srgbClr val="00007F"/>
                </a:solidFill>
                <a:latin typeface="Calibri"/>
                <a:cs typeface="Calibri"/>
              </a:rPr>
              <a:t>B</a:t>
            </a:r>
            <a:r>
              <a:rPr sz="1200" b="1" i="1" spc="12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25" dirty="0">
                <a:solidFill>
                  <a:srgbClr val="00007F"/>
                </a:solidFill>
                <a:latin typeface="Calibri"/>
                <a:cs typeface="Calibri"/>
              </a:rPr>
              <a:t>B</a:t>
            </a:r>
            <a:r>
              <a:rPr sz="1200" b="1" i="1" spc="12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25" dirty="0">
                <a:solidFill>
                  <a:srgbClr val="00007F"/>
                </a:solidFill>
                <a:latin typeface="Calibri"/>
                <a:cs typeface="Calibri"/>
              </a:rPr>
              <a:t>B</a:t>
            </a:r>
            <a:r>
              <a:rPr sz="1200" b="1" i="1" spc="12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25" dirty="0">
                <a:solidFill>
                  <a:srgbClr val="00007F"/>
                </a:solidFill>
                <a:latin typeface="Calibri"/>
                <a:cs typeface="Calibri"/>
              </a:rPr>
              <a:t>B</a:t>
            </a:r>
            <a:r>
              <a:rPr sz="1200" b="1" i="1" spc="12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5" dirty="0">
                <a:solidFill>
                  <a:srgbClr val="00007F"/>
                </a:solidFill>
                <a:latin typeface="Calibri"/>
                <a:cs typeface="Calibri"/>
              </a:rPr>
              <a:t>B</a:t>
            </a:r>
            <a:r>
              <a:rPr sz="1200" b="1" spc="22" baseline="-13888" dirty="0">
                <a:solidFill>
                  <a:srgbClr val="00007F"/>
                </a:solidFill>
                <a:latin typeface="Tahoma"/>
                <a:cs typeface="Tahoma"/>
              </a:rPr>
              <a:t>11</a:t>
            </a:r>
            <a:r>
              <a:rPr sz="1200" b="1" i="1" spc="1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4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14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4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14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4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14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4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14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30" baseline="-13888" dirty="0">
                <a:solidFill>
                  <a:srgbClr val="00007F"/>
                </a:solidFill>
                <a:latin typeface="Tahoma"/>
                <a:cs typeface="Tahoma"/>
              </a:rPr>
              <a:t>16</a:t>
            </a:r>
            <a:endParaRPr sz="1200" baseline="-13888">
              <a:latin typeface="Tahoma"/>
              <a:cs typeface="Tahoma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48666" y="2670772"/>
          <a:ext cx="3864608" cy="5655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4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4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41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41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59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59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88518">
                <a:tc>
                  <a:txBody>
                    <a:bodyPr/>
                    <a:lstStyle/>
                    <a:p>
                      <a:pPr marL="78105">
                        <a:lnSpc>
                          <a:spcPts val="1270"/>
                        </a:lnSpc>
                      </a:pPr>
                      <a:r>
                        <a:rPr sz="1200" b="1" i="1" spc="30" dirty="0">
                          <a:solidFill>
                            <a:srgbClr val="00007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i="1" spc="44" baseline="-13888" dirty="0">
                          <a:solidFill>
                            <a:srgbClr val="00007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200" baseline="-13888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B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27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27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B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7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B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B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B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B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1270"/>
                        </a:lnSpc>
                      </a:pPr>
                      <a:r>
                        <a:rPr sz="1200" b="1" i="1" dirty="0">
                          <a:solidFill>
                            <a:srgbClr val="00007F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200" b="1" i="1" spc="-185" dirty="0">
                          <a:solidFill>
                            <a:srgbClr val="00007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i="1" dirty="0">
                          <a:solidFill>
                            <a:srgbClr val="00007F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200" b="1" i="1" spc="-185" dirty="0">
                          <a:solidFill>
                            <a:srgbClr val="00007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i="1" dirty="0">
                          <a:solidFill>
                            <a:srgbClr val="00007F"/>
                          </a:solidFill>
                          <a:latin typeface="Verdana"/>
                          <a:cs typeface="Verdana"/>
                        </a:rPr>
                        <a:t>.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18">
                <a:tc>
                  <a:txBody>
                    <a:bodyPr/>
                    <a:lstStyle/>
                    <a:p>
                      <a:pPr marL="78105">
                        <a:lnSpc>
                          <a:spcPts val="1270"/>
                        </a:lnSpc>
                      </a:pPr>
                      <a:r>
                        <a:rPr sz="1200" spc="-95" dirty="0">
                          <a:latin typeface="Tahoma"/>
                          <a:cs typeface="Tahoma"/>
                        </a:rPr>
                        <a:t>mem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ts val="127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B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7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B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27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27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B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B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B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1270"/>
                        </a:lnSpc>
                      </a:pPr>
                      <a:r>
                        <a:rPr sz="1200" b="1" i="1" dirty="0">
                          <a:solidFill>
                            <a:srgbClr val="00007F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200" b="1" i="1" spc="-185" dirty="0">
                          <a:solidFill>
                            <a:srgbClr val="00007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i="1" dirty="0">
                          <a:solidFill>
                            <a:srgbClr val="00007F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200" b="1" i="1" spc="-185" dirty="0">
                          <a:solidFill>
                            <a:srgbClr val="00007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i="1" dirty="0">
                          <a:solidFill>
                            <a:srgbClr val="00007F"/>
                          </a:solidFill>
                          <a:latin typeface="Verdana"/>
                          <a:cs typeface="Verdana"/>
                        </a:rPr>
                        <a:t>.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31">
                <a:tc>
                  <a:txBody>
                    <a:bodyPr/>
                    <a:lstStyle/>
                    <a:p>
                      <a:pPr marL="78105">
                        <a:lnSpc>
                          <a:spcPts val="1270"/>
                        </a:lnSpc>
                      </a:pPr>
                      <a:r>
                        <a:rPr sz="1200" spc="-55" dirty="0">
                          <a:latin typeface="Tahoma"/>
                          <a:cs typeface="Tahoma"/>
                        </a:rPr>
                        <a:t>counter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ts val="127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ts val="127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ts val="127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ts val="127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ts val="127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27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27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ts val="127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ts val="127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ts val="127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ts val="127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3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1270"/>
                        </a:lnSpc>
                      </a:pPr>
                      <a:r>
                        <a:rPr sz="1200" b="1" i="1" dirty="0">
                          <a:solidFill>
                            <a:srgbClr val="00007F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200" b="1" i="1" spc="-185" dirty="0">
                          <a:solidFill>
                            <a:srgbClr val="00007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i="1" dirty="0">
                          <a:solidFill>
                            <a:srgbClr val="00007F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200" b="1" i="1" spc="-185" dirty="0">
                          <a:solidFill>
                            <a:srgbClr val="00007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i="1" dirty="0">
                          <a:solidFill>
                            <a:srgbClr val="00007F"/>
                          </a:solidFill>
                          <a:latin typeface="Verdana"/>
                          <a:cs typeface="Verdana"/>
                        </a:rPr>
                        <a:t>.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8" name="object 1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spc="-15" dirty="0"/>
              <a:t>15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272362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15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37172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Finding</a:t>
            </a:r>
            <a:r>
              <a:rPr spc="140" dirty="0"/>
              <a:t> </a:t>
            </a:r>
            <a:r>
              <a:rPr spc="-40" dirty="0"/>
              <a:t>a</a:t>
            </a:r>
            <a:r>
              <a:rPr spc="145" dirty="0"/>
              <a:t> </a:t>
            </a:r>
            <a:r>
              <a:rPr spc="-40" dirty="0"/>
              <a:t>Majority</a:t>
            </a:r>
            <a:r>
              <a:rPr spc="140" dirty="0"/>
              <a:t> </a:t>
            </a:r>
            <a:r>
              <a:rPr spc="-40" dirty="0"/>
              <a:t>Element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7865" y="667232"/>
            <a:ext cx="4463415" cy="496570"/>
            <a:chOff x="97865" y="667232"/>
            <a:chExt cx="4463415" cy="496570"/>
          </a:xfrm>
        </p:grpSpPr>
        <p:sp>
          <p:nvSpPr>
            <p:cNvPr id="4" name="object 4"/>
            <p:cNvSpPr/>
            <p:nvPr/>
          </p:nvSpPr>
          <p:spPr>
            <a:xfrm>
              <a:off x="97865" y="667232"/>
              <a:ext cx="4412615" cy="208915"/>
            </a:xfrm>
            <a:custGeom>
              <a:avLst/>
              <a:gdLst/>
              <a:ahLst/>
              <a:cxnLst/>
              <a:rect l="l" t="t" r="r" b="b"/>
              <a:pathLst>
                <a:path w="4412615" h="20891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8911"/>
                  </a:lnTo>
                  <a:lnTo>
                    <a:pt x="4412325" y="208911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863485"/>
              <a:ext cx="4412325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1061669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1048969"/>
              <a:ext cx="4361471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711466"/>
              <a:ext cx="50746" cy="35020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7865" y="907775"/>
              <a:ext cx="4412615" cy="205104"/>
            </a:xfrm>
            <a:custGeom>
              <a:avLst/>
              <a:gdLst/>
              <a:ahLst/>
              <a:cxnLst/>
              <a:rect l="l" t="t" r="r" b="b"/>
              <a:pathLst>
                <a:path w="4412615" h="205105">
                  <a:moveTo>
                    <a:pt x="4412325" y="0"/>
                  </a:moveTo>
                  <a:lnTo>
                    <a:pt x="0" y="0"/>
                  </a:lnTo>
                  <a:lnTo>
                    <a:pt x="0" y="153893"/>
                  </a:lnTo>
                  <a:lnTo>
                    <a:pt x="4008" y="173618"/>
                  </a:lnTo>
                  <a:lnTo>
                    <a:pt x="14922" y="189771"/>
                  </a:lnTo>
                  <a:lnTo>
                    <a:pt x="31075" y="200685"/>
                  </a:lnTo>
                  <a:lnTo>
                    <a:pt x="50800" y="204693"/>
                  </a:lnTo>
                  <a:lnTo>
                    <a:pt x="4361525" y="204693"/>
                  </a:lnTo>
                  <a:lnTo>
                    <a:pt x="4381250" y="200685"/>
                  </a:lnTo>
                  <a:lnTo>
                    <a:pt x="4397403" y="189771"/>
                  </a:lnTo>
                  <a:lnTo>
                    <a:pt x="4408317" y="173618"/>
                  </a:lnTo>
                  <a:lnTo>
                    <a:pt x="4412325" y="153893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10191" y="749569"/>
              <a:ext cx="0" cy="331470"/>
            </a:xfrm>
            <a:custGeom>
              <a:avLst/>
              <a:gdLst/>
              <a:ahLst/>
              <a:cxnLst/>
              <a:rect l="l" t="t" r="r" b="b"/>
              <a:pathLst>
                <a:path h="331469">
                  <a:moveTo>
                    <a:pt x="0" y="33114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0191" y="7368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0191" y="7241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7114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97865" y="1226438"/>
            <a:ext cx="4463415" cy="2134235"/>
            <a:chOff x="97865" y="1226438"/>
            <a:chExt cx="4463415" cy="2134235"/>
          </a:xfrm>
        </p:grpSpPr>
        <p:sp>
          <p:nvSpPr>
            <p:cNvPr id="15" name="object 15"/>
            <p:cNvSpPr/>
            <p:nvPr/>
          </p:nvSpPr>
          <p:spPr>
            <a:xfrm>
              <a:off x="97865" y="1226438"/>
              <a:ext cx="4412615" cy="208915"/>
            </a:xfrm>
            <a:custGeom>
              <a:avLst/>
              <a:gdLst/>
              <a:ahLst/>
              <a:cxnLst/>
              <a:rect l="l" t="t" r="r" b="b"/>
              <a:pathLst>
                <a:path w="4412615" h="20891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8911"/>
                  </a:lnTo>
                  <a:lnTo>
                    <a:pt x="4412325" y="208911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866" y="1422692"/>
              <a:ext cx="4412325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666" y="3258947"/>
              <a:ext cx="101600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3246247"/>
              <a:ext cx="4361471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0191" y="1270673"/>
              <a:ext cx="50746" cy="198827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7865" y="1466948"/>
              <a:ext cx="4412615" cy="1843405"/>
            </a:xfrm>
            <a:custGeom>
              <a:avLst/>
              <a:gdLst/>
              <a:ahLst/>
              <a:cxnLst/>
              <a:rect l="l" t="t" r="r" b="b"/>
              <a:pathLst>
                <a:path w="4412615" h="1843404">
                  <a:moveTo>
                    <a:pt x="4412325" y="0"/>
                  </a:moveTo>
                  <a:lnTo>
                    <a:pt x="0" y="0"/>
                  </a:lnTo>
                  <a:lnTo>
                    <a:pt x="0" y="1791998"/>
                  </a:lnTo>
                  <a:lnTo>
                    <a:pt x="4008" y="1811723"/>
                  </a:lnTo>
                  <a:lnTo>
                    <a:pt x="14922" y="1827876"/>
                  </a:lnTo>
                  <a:lnTo>
                    <a:pt x="31075" y="1838790"/>
                  </a:lnTo>
                  <a:lnTo>
                    <a:pt x="50800" y="1842798"/>
                  </a:lnTo>
                  <a:lnTo>
                    <a:pt x="4361525" y="1842798"/>
                  </a:lnTo>
                  <a:lnTo>
                    <a:pt x="4381250" y="1838790"/>
                  </a:lnTo>
                  <a:lnTo>
                    <a:pt x="4397403" y="1827876"/>
                  </a:lnTo>
                  <a:lnTo>
                    <a:pt x="4408317" y="1811723"/>
                  </a:lnTo>
                  <a:lnTo>
                    <a:pt x="4412325" y="1791998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10191" y="1308742"/>
              <a:ext cx="0" cy="1969770"/>
            </a:xfrm>
            <a:custGeom>
              <a:avLst/>
              <a:gdLst/>
              <a:ahLst/>
              <a:cxnLst/>
              <a:rect l="l" t="t" r="r" b="b"/>
              <a:pathLst>
                <a:path h="1969770">
                  <a:moveTo>
                    <a:pt x="0" y="196925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10191" y="12960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10191" y="12833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10191" y="12706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0139" y="1523657"/>
              <a:ext cx="71526" cy="7152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95300" y="355452"/>
            <a:ext cx="4187190" cy="1469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solidFill>
                  <a:srgbClr val="FFF200"/>
                </a:solidFill>
                <a:latin typeface="Tahoma"/>
                <a:cs typeface="Tahoma"/>
              </a:rPr>
              <a:t>Correctness,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FFF200"/>
                </a:solidFill>
                <a:latin typeface="Tahoma"/>
                <a:cs typeface="Tahoma"/>
              </a:rPr>
              <a:t>if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200"/>
                </a:solidFill>
                <a:latin typeface="Tahoma"/>
                <a:cs typeface="Tahoma"/>
              </a:rPr>
              <a:t>majority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200"/>
                </a:solidFill>
                <a:latin typeface="Tahoma"/>
                <a:cs typeface="Tahoma"/>
              </a:rPr>
              <a:t>element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Tahoma"/>
              <a:cs typeface="Tahoma"/>
            </a:endParaRPr>
          </a:p>
          <a:p>
            <a:pPr marL="53340">
              <a:lnSpc>
                <a:spcPct val="100000"/>
              </a:lnSpc>
            </a:pP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Lemma</a:t>
            </a:r>
            <a:endParaRPr sz="1400">
              <a:latin typeface="Tahoma"/>
              <a:cs typeface="Tahoma"/>
            </a:endParaRPr>
          </a:p>
          <a:p>
            <a:pPr marL="53340">
              <a:lnSpc>
                <a:spcPct val="100000"/>
              </a:lnSpc>
              <a:spcBef>
                <a:spcPts val="145"/>
              </a:spcBef>
            </a:pPr>
            <a:r>
              <a:rPr sz="1200" i="1" dirty="0">
                <a:latin typeface="Calibri"/>
                <a:cs typeface="Calibri"/>
              </a:rPr>
              <a:t>If</a:t>
            </a:r>
            <a:r>
              <a:rPr sz="1200" i="1" spc="114" dirty="0">
                <a:latin typeface="Calibri"/>
                <a:cs typeface="Calibri"/>
              </a:rPr>
              <a:t> </a:t>
            </a:r>
            <a:r>
              <a:rPr sz="1200" i="1" spc="-25" dirty="0">
                <a:latin typeface="Calibri"/>
                <a:cs typeface="Calibri"/>
              </a:rPr>
              <a:t>there</a:t>
            </a:r>
            <a:r>
              <a:rPr sz="1200" i="1" spc="125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is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i="1" spc="-60" dirty="0">
                <a:latin typeface="Calibri"/>
                <a:cs typeface="Calibri"/>
              </a:rPr>
              <a:t>a</a:t>
            </a:r>
            <a:r>
              <a:rPr sz="1200" i="1" spc="125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majority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i="1" spc="-25" dirty="0">
                <a:latin typeface="Calibri"/>
                <a:cs typeface="Calibri"/>
              </a:rPr>
              <a:t>element,</a:t>
            </a:r>
            <a:r>
              <a:rPr sz="1200" i="1" spc="125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the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i="1" spc="-25" dirty="0">
                <a:latin typeface="Calibri"/>
                <a:cs typeface="Calibri"/>
              </a:rPr>
              <a:t>algorithm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will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output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i="1" spc="10" dirty="0">
                <a:latin typeface="Calibri"/>
                <a:cs typeface="Calibri"/>
              </a:rPr>
              <a:t>it.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Calibri"/>
              <a:cs typeface="Calibri"/>
            </a:endParaRPr>
          </a:p>
          <a:p>
            <a:pPr marL="5334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Proof.</a:t>
            </a:r>
            <a:endParaRPr sz="1400">
              <a:latin typeface="Tahoma"/>
              <a:cs typeface="Tahoma"/>
            </a:endParaRPr>
          </a:p>
          <a:p>
            <a:pPr marL="350520" marR="5080">
              <a:lnSpc>
                <a:spcPct val="100000"/>
              </a:lnSpc>
              <a:spcBef>
                <a:spcPts val="145"/>
              </a:spcBef>
            </a:pPr>
            <a:r>
              <a:rPr sz="1200" spc="-60" dirty="0">
                <a:latin typeface="Tahoma"/>
                <a:cs typeface="Tahoma"/>
              </a:rPr>
              <a:t>Decreasing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counter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like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throwing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05" dirty="0">
                <a:latin typeface="Tahoma"/>
                <a:cs typeface="Tahoma"/>
              </a:rPr>
              <a:t>away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copy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mem.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8" name="object 2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4272362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16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37172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Finding</a:t>
            </a:r>
            <a:r>
              <a:rPr spc="140" dirty="0"/>
              <a:t> </a:t>
            </a:r>
            <a:r>
              <a:rPr spc="-40" dirty="0"/>
              <a:t>a</a:t>
            </a:r>
            <a:r>
              <a:rPr spc="145" dirty="0"/>
              <a:t> </a:t>
            </a:r>
            <a:r>
              <a:rPr spc="-40" dirty="0"/>
              <a:t>Majority</a:t>
            </a:r>
            <a:r>
              <a:rPr spc="140" dirty="0"/>
              <a:t> </a:t>
            </a:r>
            <a:r>
              <a:rPr spc="-40" dirty="0"/>
              <a:t>Element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7865" y="667232"/>
            <a:ext cx="4463415" cy="496570"/>
            <a:chOff x="97865" y="667232"/>
            <a:chExt cx="4463415" cy="496570"/>
          </a:xfrm>
        </p:grpSpPr>
        <p:sp>
          <p:nvSpPr>
            <p:cNvPr id="4" name="object 4"/>
            <p:cNvSpPr/>
            <p:nvPr/>
          </p:nvSpPr>
          <p:spPr>
            <a:xfrm>
              <a:off x="97865" y="667232"/>
              <a:ext cx="4412615" cy="208915"/>
            </a:xfrm>
            <a:custGeom>
              <a:avLst/>
              <a:gdLst/>
              <a:ahLst/>
              <a:cxnLst/>
              <a:rect l="l" t="t" r="r" b="b"/>
              <a:pathLst>
                <a:path w="4412615" h="20891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8911"/>
                  </a:lnTo>
                  <a:lnTo>
                    <a:pt x="4412325" y="208911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863485"/>
              <a:ext cx="4412325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1061669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1048969"/>
              <a:ext cx="4361471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711466"/>
              <a:ext cx="50746" cy="35020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7865" y="907775"/>
              <a:ext cx="4412615" cy="205104"/>
            </a:xfrm>
            <a:custGeom>
              <a:avLst/>
              <a:gdLst/>
              <a:ahLst/>
              <a:cxnLst/>
              <a:rect l="l" t="t" r="r" b="b"/>
              <a:pathLst>
                <a:path w="4412615" h="205105">
                  <a:moveTo>
                    <a:pt x="4412325" y="0"/>
                  </a:moveTo>
                  <a:lnTo>
                    <a:pt x="0" y="0"/>
                  </a:lnTo>
                  <a:lnTo>
                    <a:pt x="0" y="153893"/>
                  </a:lnTo>
                  <a:lnTo>
                    <a:pt x="4008" y="173618"/>
                  </a:lnTo>
                  <a:lnTo>
                    <a:pt x="14922" y="189771"/>
                  </a:lnTo>
                  <a:lnTo>
                    <a:pt x="31075" y="200685"/>
                  </a:lnTo>
                  <a:lnTo>
                    <a:pt x="50800" y="204693"/>
                  </a:lnTo>
                  <a:lnTo>
                    <a:pt x="4361525" y="204693"/>
                  </a:lnTo>
                  <a:lnTo>
                    <a:pt x="4381250" y="200685"/>
                  </a:lnTo>
                  <a:lnTo>
                    <a:pt x="4397403" y="189771"/>
                  </a:lnTo>
                  <a:lnTo>
                    <a:pt x="4408317" y="173618"/>
                  </a:lnTo>
                  <a:lnTo>
                    <a:pt x="4412325" y="153893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10191" y="749569"/>
              <a:ext cx="0" cy="331470"/>
            </a:xfrm>
            <a:custGeom>
              <a:avLst/>
              <a:gdLst/>
              <a:ahLst/>
              <a:cxnLst/>
              <a:rect l="l" t="t" r="r" b="b"/>
              <a:pathLst>
                <a:path h="331469">
                  <a:moveTo>
                    <a:pt x="0" y="33114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0191" y="7368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0191" y="7241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7114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97865" y="1226438"/>
            <a:ext cx="4463415" cy="2134235"/>
            <a:chOff x="97865" y="1226438"/>
            <a:chExt cx="4463415" cy="2134235"/>
          </a:xfrm>
        </p:grpSpPr>
        <p:sp>
          <p:nvSpPr>
            <p:cNvPr id="15" name="object 15"/>
            <p:cNvSpPr/>
            <p:nvPr/>
          </p:nvSpPr>
          <p:spPr>
            <a:xfrm>
              <a:off x="97865" y="1226438"/>
              <a:ext cx="4412615" cy="208915"/>
            </a:xfrm>
            <a:custGeom>
              <a:avLst/>
              <a:gdLst/>
              <a:ahLst/>
              <a:cxnLst/>
              <a:rect l="l" t="t" r="r" b="b"/>
              <a:pathLst>
                <a:path w="4412615" h="20891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8911"/>
                  </a:lnTo>
                  <a:lnTo>
                    <a:pt x="4412325" y="208911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866" y="1422692"/>
              <a:ext cx="4412325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666" y="3258947"/>
              <a:ext cx="101600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3246247"/>
              <a:ext cx="4361471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0191" y="1270673"/>
              <a:ext cx="50746" cy="198827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7865" y="1466948"/>
              <a:ext cx="4412615" cy="1843405"/>
            </a:xfrm>
            <a:custGeom>
              <a:avLst/>
              <a:gdLst/>
              <a:ahLst/>
              <a:cxnLst/>
              <a:rect l="l" t="t" r="r" b="b"/>
              <a:pathLst>
                <a:path w="4412615" h="1843404">
                  <a:moveTo>
                    <a:pt x="4412325" y="0"/>
                  </a:moveTo>
                  <a:lnTo>
                    <a:pt x="0" y="0"/>
                  </a:lnTo>
                  <a:lnTo>
                    <a:pt x="0" y="1791998"/>
                  </a:lnTo>
                  <a:lnTo>
                    <a:pt x="4008" y="1811723"/>
                  </a:lnTo>
                  <a:lnTo>
                    <a:pt x="14922" y="1827876"/>
                  </a:lnTo>
                  <a:lnTo>
                    <a:pt x="31075" y="1838790"/>
                  </a:lnTo>
                  <a:lnTo>
                    <a:pt x="50800" y="1842798"/>
                  </a:lnTo>
                  <a:lnTo>
                    <a:pt x="4361525" y="1842798"/>
                  </a:lnTo>
                  <a:lnTo>
                    <a:pt x="4381250" y="1838790"/>
                  </a:lnTo>
                  <a:lnTo>
                    <a:pt x="4397403" y="1827876"/>
                  </a:lnTo>
                  <a:lnTo>
                    <a:pt x="4408317" y="1811723"/>
                  </a:lnTo>
                  <a:lnTo>
                    <a:pt x="4412325" y="1791998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10191" y="1308742"/>
              <a:ext cx="0" cy="1969770"/>
            </a:xfrm>
            <a:custGeom>
              <a:avLst/>
              <a:gdLst/>
              <a:ahLst/>
              <a:cxnLst/>
              <a:rect l="l" t="t" r="r" b="b"/>
              <a:pathLst>
                <a:path h="1969770">
                  <a:moveTo>
                    <a:pt x="0" y="196925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10191" y="12960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10191" y="12833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10191" y="12706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0139" y="1523657"/>
              <a:ext cx="71526" cy="7152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0139" y="1928545"/>
              <a:ext cx="71526" cy="71526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82600" y="355452"/>
            <a:ext cx="4254500" cy="187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solidFill>
                  <a:srgbClr val="FFF200"/>
                </a:solidFill>
                <a:latin typeface="Tahoma"/>
                <a:cs typeface="Tahoma"/>
              </a:rPr>
              <a:t>Correctness,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FFF200"/>
                </a:solidFill>
                <a:latin typeface="Tahoma"/>
                <a:cs typeface="Tahoma"/>
              </a:rPr>
              <a:t>if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200"/>
                </a:solidFill>
                <a:latin typeface="Tahoma"/>
                <a:cs typeface="Tahoma"/>
              </a:rPr>
              <a:t>majority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200"/>
                </a:solidFill>
                <a:latin typeface="Tahoma"/>
                <a:cs typeface="Tahoma"/>
              </a:rPr>
              <a:t>element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Tahoma"/>
              <a:cs typeface="Tahoma"/>
            </a:endParaRPr>
          </a:p>
          <a:p>
            <a:pPr marL="66040">
              <a:lnSpc>
                <a:spcPct val="100000"/>
              </a:lnSpc>
            </a:pP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Lemma</a:t>
            </a:r>
            <a:endParaRPr sz="1400">
              <a:latin typeface="Tahoma"/>
              <a:cs typeface="Tahoma"/>
            </a:endParaRPr>
          </a:p>
          <a:p>
            <a:pPr marL="66040">
              <a:lnSpc>
                <a:spcPct val="100000"/>
              </a:lnSpc>
              <a:spcBef>
                <a:spcPts val="145"/>
              </a:spcBef>
            </a:pPr>
            <a:r>
              <a:rPr sz="1200" i="1" dirty="0">
                <a:latin typeface="Calibri"/>
                <a:cs typeface="Calibri"/>
              </a:rPr>
              <a:t>If</a:t>
            </a:r>
            <a:r>
              <a:rPr sz="1200" i="1" spc="114" dirty="0">
                <a:latin typeface="Calibri"/>
                <a:cs typeface="Calibri"/>
              </a:rPr>
              <a:t> </a:t>
            </a:r>
            <a:r>
              <a:rPr sz="1200" i="1" spc="-25" dirty="0">
                <a:latin typeface="Calibri"/>
                <a:cs typeface="Calibri"/>
              </a:rPr>
              <a:t>there</a:t>
            </a:r>
            <a:r>
              <a:rPr sz="1200" i="1" spc="125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is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i="1" spc="-60" dirty="0">
                <a:latin typeface="Calibri"/>
                <a:cs typeface="Calibri"/>
              </a:rPr>
              <a:t>a</a:t>
            </a:r>
            <a:r>
              <a:rPr sz="1200" i="1" spc="125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majority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i="1" spc="-25" dirty="0">
                <a:latin typeface="Calibri"/>
                <a:cs typeface="Calibri"/>
              </a:rPr>
              <a:t>element,</a:t>
            </a:r>
            <a:r>
              <a:rPr sz="1200" i="1" spc="125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the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i="1" spc="-25" dirty="0">
                <a:latin typeface="Calibri"/>
                <a:cs typeface="Calibri"/>
              </a:rPr>
              <a:t>algorithm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will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output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i="1" spc="10" dirty="0">
                <a:latin typeface="Calibri"/>
                <a:cs typeface="Calibri"/>
              </a:rPr>
              <a:t>it.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Calibri"/>
              <a:cs typeface="Calibri"/>
            </a:endParaRPr>
          </a:p>
          <a:p>
            <a:pPr marL="6604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Proof.</a:t>
            </a:r>
            <a:endParaRPr sz="1400">
              <a:latin typeface="Tahoma"/>
              <a:cs typeface="Tahoma"/>
            </a:endParaRPr>
          </a:p>
          <a:p>
            <a:pPr marL="363220" marR="59055">
              <a:lnSpc>
                <a:spcPct val="100000"/>
              </a:lnSpc>
              <a:spcBef>
                <a:spcPts val="145"/>
              </a:spcBef>
            </a:pPr>
            <a:r>
              <a:rPr sz="1200" spc="-60" dirty="0">
                <a:latin typeface="Tahoma"/>
                <a:cs typeface="Tahoma"/>
              </a:rPr>
              <a:t>Decreasing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counter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like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throwing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05" dirty="0">
                <a:latin typeface="Tahoma"/>
                <a:cs typeface="Tahoma"/>
              </a:rPr>
              <a:t>away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copy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mem.</a:t>
            </a:r>
            <a:endParaRPr sz="1200">
              <a:latin typeface="Tahoma"/>
              <a:cs typeface="Tahoma"/>
            </a:endParaRPr>
          </a:p>
          <a:p>
            <a:pPr marL="363220" marR="43180">
              <a:lnSpc>
                <a:spcPct val="100000"/>
              </a:lnSpc>
              <a:spcBef>
                <a:spcPts val="310"/>
              </a:spcBef>
            </a:pPr>
            <a:r>
              <a:rPr sz="1200" spc="-70" dirty="0">
                <a:latin typeface="Tahoma"/>
                <a:cs typeface="Tahoma"/>
              </a:rPr>
              <a:t>We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do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this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every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44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165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different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than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mem,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there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are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less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than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half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such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44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9" name="object 2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4272362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16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6515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30" dirty="0"/>
              <a:t>Outline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1196530"/>
            <a:ext cx="71526" cy="7152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417955"/>
            <a:ext cx="71526" cy="715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1639379"/>
            <a:ext cx="71526" cy="715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2449144"/>
            <a:ext cx="71526" cy="7152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5966" y="517712"/>
            <a:ext cx="3257550" cy="2049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latin typeface="Tahoma"/>
                <a:cs typeface="Tahoma"/>
              </a:rPr>
              <a:t>Computation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with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data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streams.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-50" dirty="0">
                <a:latin typeface="Tahoma"/>
                <a:cs typeface="Tahoma"/>
              </a:rPr>
              <a:t>Heavy-hitters</a:t>
            </a:r>
            <a:endParaRPr sz="1200">
              <a:latin typeface="Tahoma"/>
              <a:cs typeface="Tahoma"/>
            </a:endParaRPr>
          </a:p>
          <a:p>
            <a:pPr marL="309880">
              <a:lnSpc>
                <a:spcPct val="100000"/>
              </a:lnSpc>
              <a:spcBef>
                <a:spcPts val="305"/>
              </a:spcBef>
            </a:pPr>
            <a:r>
              <a:rPr sz="1200" spc="-30" dirty="0">
                <a:latin typeface="Tahoma"/>
                <a:cs typeface="Tahoma"/>
              </a:rPr>
              <a:t>Majority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(by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R.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Boyer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J.S.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Moore)</a:t>
            </a:r>
            <a:endParaRPr sz="1200">
              <a:latin typeface="Tahoma"/>
              <a:cs typeface="Tahoma"/>
            </a:endParaRPr>
          </a:p>
          <a:p>
            <a:pPr marL="309880" marR="1064260">
              <a:lnSpc>
                <a:spcPct val="121100"/>
              </a:lnSpc>
            </a:pPr>
            <a:r>
              <a:rPr sz="1200" b="1" i="1" spc="-80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spc="-80" dirty="0">
                <a:latin typeface="Tahoma"/>
                <a:cs typeface="Tahoma"/>
              </a:rPr>
              <a:t>-heavy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hitters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–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deterministic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Approximate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counting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ahoma"/>
              <a:cs typeface="Tahoma"/>
            </a:endParaRPr>
          </a:p>
          <a:p>
            <a:pPr marL="12700" marR="503555">
              <a:lnSpc>
                <a:spcPct val="100000"/>
              </a:lnSpc>
            </a:pPr>
            <a:r>
              <a:rPr sz="1200" spc="-45" dirty="0">
                <a:latin typeface="Tahoma"/>
                <a:cs typeface="Tahoma"/>
              </a:rPr>
              <a:t>Counting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using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hashing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–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Count-min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Sketch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(Cormode-Muthukrishnan’05)</a:t>
            </a:r>
            <a:endParaRPr sz="1200">
              <a:latin typeface="Tahoma"/>
              <a:cs typeface="Tahoma"/>
            </a:endParaRPr>
          </a:p>
          <a:p>
            <a:pPr marL="309880">
              <a:lnSpc>
                <a:spcPct val="100000"/>
              </a:lnSpc>
              <a:spcBef>
                <a:spcPts val="310"/>
              </a:spcBef>
            </a:pPr>
            <a:r>
              <a:rPr sz="1200" spc="-35" dirty="0">
                <a:latin typeface="Tahoma"/>
                <a:cs typeface="Tahoma"/>
              </a:rPr>
              <a:t>Variant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Bloom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filters.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49373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67281" y="3351784"/>
            <a:ext cx="116839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23246" y="3351784"/>
            <a:ext cx="4267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Spring</a:t>
            </a:r>
            <a:r>
              <a:rPr sz="6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2018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12669" y="3351784"/>
            <a:ext cx="2406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4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 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37172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Finding</a:t>
            </a:r>
            <a:r>
              <a:rPr spc="140" dirty="0"/>
              <a:t> </a:t>
            </a:r>
            <a:r>
              <a:rPr spc="-40" dirty="0"/>
              <a:t>a</a:t>
            </a:r>
            <a:r>
              <a:rPr spc="145" dirty="0"/>
              <a:t> </a:t>
            </a:r>
            <a:r>
              <a:rPr spc="-40" dirty="0"/>
              <a:t>Majority</a:t>
            </a:r>
            <a:r>
              <a:rPr spc="140" dirty="0"/>
              <a:t> </a:t>
            </a:r>
            <a:r>
              <a:rPr spc="-40" dirty="0"/>
              <a:t>Element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7865" y="667232"/>
            <a:ext cx="4463415" cy="496570"/>
            <a:chOff x="97865" y="667232"/>
            <a:chExt cx="4463415" cy="496570"/>
          </a:xfrm>
        </p:grpSpPr>
        <p:sp>
          <p:nvSpPr>
            <p:cNvPr id="4" name="object 4"/>
            <p:cNvSpPr/>
            <p:nvPr/>
          </p:nvSpPr>
          <p:spPr>
            <a:xfrm>
              <a:off x="97865" y="667232"/>
              <a:ext cx="4412615" cy="208915"/>
            </a:xfrm>
            <a:custGeom>
              <a:avLst/>
              <a:gdLst/>
              <a:ahLst/>
              <a:cxnLst/>
              <a:rect l="l" t="t" r="r" b="b"/>
              <a:pathLst>
                <a:path w="4412615" h="20891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8911"/>
                  </a:lnTo>
                  <a:lnTo>
                    <a:pt x="4412325" y="208911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863485"/>
              <a:ext cx="4412325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1061669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1048969"/>
              <a:ext cx="4361471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711466"/>
              <a:ext cx="50746" cy="35020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7865" y="907775"/>
              <a:ext cx="4412615" cy="205104"/>
            </a:xfrm>
            <a:custGeom>
              <a:avLst/>
              <a:gdLst/>
              <a:ahLst/>
              <a:cxnLst/>
              <a:rect l="l" t="t" r="r" b="b"/>
              <a:pathLst>
                <a:path w="4412615" h="205105">
                  <a:moveTo>
                    <a:pt x="4412325" y="0"/>
                  </a:moveTo>
                  <a:lnTo>
                    <a:pt x="0" y="0"/>
                  </a:lnTo>
                  <a:lnTo>
                    <a:pt x="0" y="153893"/>
                  </a:lnTo>
                  <a:lnTo>
                    <a:pt x="4008" y="173618"/>
                  </a:lnTo>
                  <a:lnTo>
                    <a:pt x="14922" y="189771"/>
                  </a:lnTo>
                  <a:lnTo>
                    <a:pt x="31075" y="200685"/>
                  </a:lnTo>
                  <a:lnTo>
                    <a:pt x="50800" y="204693"/>
                  </a:lnTo>
                  <a:lnTo>
                    <a:pt x="4361525" y="204693"/>
                  </a:lnTo>
                  <a:lnTo>
                    <a:pt x="4381250" y="200685"/>
                  </a:lnTo>
                  <a:lnTo>
                    <a:pt x="4397403" y="189771"/>
                  </a:lnTo>
                  <a:lnTo>
                    <a:pt x="4408317" y="173618"/>
                  </a:lnTo>
                  <a:lnTo>
                    <a:pt x="4412325" y="153893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10191" y="749569"/>
              <a:ext cx="0" cy="331470"/>
            </a:xfrm>
            <a:custGeom>
              <a:avLst/>
              <a:gdLst/>
              <a:ahLst/>
              <a:cxnLst/>
              <a:rect l="l" t="t" r="r" b="b"/>
              <a:pathLst>
                <a:path h="331469">
                  <a:moveTo>
                    <a:pt x="0" y="33114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0191" y="7368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0191" y="7241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7114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97865" y="1226438"/>
            <a:ext cx="4463415" cy="2134235"/>
            <a:chOff x="97865" y="1226438"/>
            <a:chExt cx="4463415" cy="2134235"/>
          </a:xfrm>
        </p:grpSpPr>
        <p:sp>
          <p:nvSpPr>
            <p:cNvPr id="15" name="object 15"/>
            <p:cNvSpPr/>
            <p:nvPr/>
          </p:nvSpPr>
          <p:spPr>
            <a:xfrm>
              <a:off x="97865" y="1226438"/>
              <a:ext cx="4412615" cy="208915"/>
            </a:xfrm>
            <a:custGeom>
              <a:avLst/>
              <a:gdLst/>
              <a:ahLst/>
              <a:cxnLst/>
              <a:rect l="l" t="t" r="r" b="b"/>
              <a:pathLst>
                <a:path w="4412615" h="20891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8911"/>
                  </a:lnTo>
                  <a:lnTo>
                    <a:pt x="4412325" y="208911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866" y="1422692"/>
              <a:ext cx="4412325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666" y="3258947"/>
              <a:ext cx="101600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3246247"/>
              <a:ext cx="4361471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0191" y="1270673"/>
              <a:ext cx="50746" cy="198827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7865" y="1466948"/>
              <a:ext cx="4412615" cy="1843405"/>
            </a:xfrm>
            <a:custGeom>
              <a:avLst/>
              <a:gdLst/>
              <a:ahLst/>
              <a:cxnLst/>
              <a:rect l="l" t="t" r="r" b="b"/>
              <a:pathLst>
                <a:path w="4412615" h="1843404">
                  <a:moveTo>
                    <a:pt x="4412325" y="0"/>
                  </a:moveTo>
                  <a:lnTo>
                    <a:pt x="0" y="0"/>
                  </a:lnTo>
                  <a:lnTo>
                    <a:pt x="0" y="1791998"/>
                  </a:lnTo>
                  <a:lnTo>
                    <a:pt x="4008" y="1811723"/>
                  </a:lnTo>
                  <a:lnTo>
                    <a:pt x="14922" y="1827876"/>
                  </a:lnTo>
                  <a:lnTo>
                    <a:pt x="31075" y="1838790"/>
                  </a:lnTo>
                  <a:lnTo>
                    <a:pt x="50800" y="1842798"/>
                  </a:lnTo>
                  <a:lnTo>
                    <a:pt x="4361525" y="1842798"/>
                  </a:lnTo>
                  <a:lnTo>
                    <a:pt x="4381250" y="1838790"/>
                  </a:lnTo>
                  <a:lnTo>
                    <a:pt x="4397403" y="1827876"/>
                  </a:lnTo>
                  <a:lnTo>
                    <a:pt x="4408317" y="1811723"/>
                  </a:lnTo>
                  <a:lnTo>
                    <a:pt x="4412325" y="1791998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10191" y="1308742"/>
              <a:ext cx="0" cy="1969770"/>
            </a:xfrm>
            <a:custGeom>
              <a:avLst/>
              <a:gdLst/>
              <a:ahLst/>
              <a:cxnLst/>
              <a:rect l="l" t="t" r="r" b="b"/>
              <a:pathLst>
                <a:path h="1969770">
                  <a:moveTo>
                    <a:pt x="0" y="196925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10191" y="12960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10191" y="12833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10191" y="12706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0139" y="1523657"/>
              <a:ext cx="71526" cy="7152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0139" y="1928545"/>
              <a:ext cx="71526" cy="7152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0139" y="2333421"/>
              <a:ext cx="71526" cy="71526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82600" y="355452"/>
            <a:ext cx="4254500" cy="2095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solidFill>
                  <a:srgbClr val="FFF200"/>
                </a:solidFill>
                <a:latin typeface="Tahoma"/>
                <a:cs typeface="Tahoma"/>
              </a:rPr>
              <a:t>Correctness,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FFF200"/>
                </a:solidFill>
                <a:latin typeface="Tahoma"/>
                <a:cs typeface="Tahoma"/>
              </a:rPr>
              <a:t>if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200"/>
                </a:solidFill>
                <a:latin typeface="Tahoma"/>
                <a:cs typeface="Tahoma"/>
              </a:rPr>
              <a:t>majority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200"/>
                </a:solidFill>
                <a:latin typeface="Tahoma"/>
                <a:cs typeface="Tahoma"/>
              </a:rPr>
              <a:t>element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Tahoma"/>
              <a:cs typeface="Tahoma"/>
            </a:endParaRPr>
          </a:p>
          <a:p>
            <a:pPr marL="66040">
              <a:lnSpc>
                <a:spcPct val="100000"/>
              </a:lnSpc>
            </a:pP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Lemma</a:t>
            </a:r>
            <a:endParaRPr sz="1400">
              <a:latin typeface="Tahoma"/>
              <a:cs typeface="Tahoma"/>
            </a:endParaRPr>
          </a:p>
          <a:p>
            <a:pPr marL="66040">
              <a:lnSpc>
                <a:spcPct val="100000"/>
              </a:lnSpc>
              <a:spcBef>
                <a:spcPts val="145"/>
              </a:spcBef>
            </a:pPr>
            <a:r>
              <a:rPr sz="1200" i="1" dirty="0">
                <a:latin typeface="Calibri"/>
                <a:cs typeface="Calibri"/>
              </a:rPr>
              <a:t>If</a:t>
            </a:r>
            <a:r>
              <a:rPr sz="1200" i="1" spc="114" dirty="0">
                <a:latin typeface="Calibri"/>
                <a:cs typeface="Calibri"/>
              </a:rPr>
              <a:t> </a:t>
            </a:r>
            <a:r>
              <a:rPr sz="1200" i="1" spc="-25" dirty="0">
                <a:latin typeface="Calibri"/>
                <a:cs typeface="Calibri"/>
              </a:rPr>
              <a:t>there</a:t>
            </a:r>
            <a:r>
              <a:rPr sz="1200" i="1" spc="125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is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i="1" spc="-60" dirty="0">
                <a:latin typeface="Calibri"/>
                <a:cs typeface="Calibri"/>
              </a:rPr>
              <a:t>a</a:t>
            </a:r>
            <a:r>
              <a:rPr sz="1200" i="1" spc="125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majority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i="1" spc="-25" dirty="0">
                <a:latin typeface="Calibri"/>
                <a:cs typeface="Calibri"/>
              </a:rPr>
              <a:t>element,</a:t>
            </a:r>
            <a:r>
              <a:rPr sz="1200" i="1" spc="125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the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i="1" spc="-25" dirty="0">
                <a:latin typeface="Calibri"/>
                <a:cs typeface="Calibri"/>
              </a:rPr>
              <a:t>algorithm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will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output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i="1" spc="10" dirty="0">
                <a:latin typeface="Calibri"/>
                <a:cs typeface="Calibri"/>
              </a:rPr>
              <a:t>it.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Calibri"/>
              <a:cs typeface="Calibri"/>
            </a:endParaRPr>
          </a:p>
          <a:p>
            <a:pPr marL="6604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Proof.</a:t>
            </a:r>
            <a:endParaRPr sz="1400">
              <a:latin typeface="Tahoma"/>
              <a:cs typeface="Tahoma"/>
            </a:endParaRPr>
          </a:p>
          <a:p>
            <a:pPr marL="363220" marR="59055">
              <a:lnSpc>
                <a:spcPct val="100000"/>
              </a:lnSpc>
              <a:spcBef>
                <a:spcPts val="145"/>
              </a:spcBef>
            </a:pPr>
            <a:r>
              <a:rPr sz="1200" spc="-60" dirty="0">
                <a:latin typeface="Tahoma"/>
                <a:cs typeface="Tahoma"/>
              </a:rPr>
              <a:t>Decreasing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counter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like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throwing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05" dirty="0">
                <a:latin typeface="Tahoma"/>
                <a:cs typeface="Tahoma"/>
              </a:rPr>
              <a:t>away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copy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mem.</a:t>
            </a:r>
            <a:endParaRPr sz="1200">
              <a:latin typeface="Tahoma"/>
              <a:cs typeface="Tahoma"/>
            </a:endParaRPr>
          </a:p>
          <a:p>
            <a:pPr marL="363220" marR="43180">
              <a:lnSpc>
                <a:spcPct val="100000"/>
              </a:lnSpc>
              <a:spcBef>
                <a:spcPts val="310"/>
              </a:spcBef>
            </a:pPr>
            <a:r>
              <a:rPr sz="1200" spc="-70" dirty="0">
                <a:latin typeface="Tahoma"/>
                <a:cs typeface="Tahoma"/>
              </a:rPr>
              <a:t>We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do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this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every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44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165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different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than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mem,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there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are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less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than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half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such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44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marL="363220">
              <a:lnSpc>
                <a:spcPct val="100000"/>
              </a:lnSpc>
              <a:spcBef>
                <a:spcPts val="305"/>
              </a:spcBef>
            </a:pPr>
            <a:r>
              <a:rPr sz="1200" spc="-60" dirty="0">
                <a:latin typeface="Tahoma"/>
                <a:cs typeface="Tahoma"/>
              </a:rPr>
              <a:t>Sometimes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i="1" spc="-35" dirty="0">
                <a:latin typeface="Calibri"/>
                <a:cs typeface="Calibri"/>
              </a:rPr>
              <a:t>mem</a:t>
            </a:r>
            <a:r>
              <a:rPr sz="1200" i="1" spc="110" dirty="0">
                <a:latin typeface="Calibri"/>
                <a:cs typeface="Calibri"/>
              </a:rPr>
              <a:t> </a:t>
            </a:r>
            <a:r>
              <a:rPr sz="1200" spc="-85" dirty="0">
                <a:latin typeface="Tahoma"/>
                <a:cs typeface="Tahoma"/>
              </a:rPr>
              <a:t>may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not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contain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majority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element.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0" name="object 3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4272362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16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37172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Finding</a:t>
            </a:r>
            <a:r>
              <a:rPr spc="140" dirty="0"/>
              <a:t> </a:t>
            </a:r>
            <a:r>
              <a:rPr spc="-40" dirty="0"/>
              <a:t>a</a:t>
            </a:r>
            <a:r>
              <a:rPr spc="145" dirty="0"/>
              <a:t> </a:t>
            </a:r>
            <a:r>
              <a:rPr spc="-40" dirty="0"/>
              <a:t>Majority</a:t>
            </a:r>
            <a:r>
              <a:rPr spc="140" dirty="0"/>
              <a:t> </a:t>
            </a:r>
            <a:r>
              <a:rPr spc="-40" dirty="0"/>
              <a:t>Element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7865" y="667232"/>
            <a:ext cx="4463415" cy="496570"/>
            <a:chOff x="97865" y="667232"/>
            <a:chExt cx="4463415" cy="496570"/>
          </a:xfrm>
        </p:grpSpPr>
        <p:sp>
          <p:nvSpPr>
            <p:cNvPr id="4" name="object 4"/>
            <p:cNvSpPr/>
            <p:nvPr/>
          </p:nvSpPr>
          <p:spPr>
            <a:xfrm>
              <a:off x="97865" y="667232"/>
              <a:ext cx="4412615" cy="208915"/>
            </a:xfrm>
            <a:custGeom>
              <a:avLst/>
              <a:gdLst/>
              <a:ahLst/>
              <a:cxnLst/>
              <a:rect l="l" t="t" r="r" b="b"/>
              <a:pathLst>
                <a:path w="4412615" h="20891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8911"/>
                  </a:lnTo>
                  <a:lnTo>
                    <a:pt x="4412325" y="208911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863485"/>
              <a:ext cx="4412325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1061669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1048969"/>
              <a:ext cx="4361471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711466"/>
              <a:ext cx="50746" cy="35020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7865" y="907775"/>
              <a:ext cx="4412615" cy="205104"/>
            </a:xfrm>
            <a:custGeom>
              <a:avLst/>
              <a:gdLst/>
              <a:ahLst/>
              <a:cxnLst/>
              <a:rect l="l" t="t" r="r" b="b"/>
              <a:pathLst>
                <a:path w="4412615" h="205105">
                  <a:moveTo>
                    <a:pt x="4412325" y="0"/>
                  </a:moveTo>
                  <a:lnTo>
                    <a:pt x="0" y="0"/>
                  </a:lnTo>
                  <a:lnTo>
                    <a:pt x="0" y="153893"/>
                  </a:lnTo>
                  <a:lnTo>
                    <a:pt x="4008" y="173618"/>
                  </a:lnTo>
                  <a:lnTo>
                    <a:pt x="14922" y="189771"/>
                  </a:lnTo>
                  <a:lnTo>
                    <a:pt x="31075" y="200685"/>
                  </a:lnTo>
                  <a:lnTo>
                    <a:pt x="50800" y="204693"/>
                  </a:lnTo>
                  <a:lnTo>
                    <a:pt x="4361525" y="204693"/>
                  </a:lnTo>
                  <a:lnTo>
                    <a:pt x="4381250" y="200685"/>
                  </a:lnTo>
                  <a:lnTo>
                    <a:pt x="4397403" y="189771"/>
                  </a:lnTo>
                  <a:lnTo>
                    <a:pt x="4408317" y="173618"/>
                  </a:lnTo>
                  <a:lnTo>
                    <a:pt x="4412325" y="153893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10191" y="749569"/>
              <a:ext cx="0" cy="331470"/>
            </a:xfrm>
            <a:custGeom>
              <a:avLst/>
              <a:gdLst/>
              <a:ahLst/>
              <a:cxnLst/>
              <a:rect l="l" t="t" r="r" b="b"/>
              <a:pathLst>
                <a:path h="331469">
                  <a:moveTo>
                    <a:pt x="0" y="33114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0191" y="7368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0191" y="7241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7114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97865" y="1226438"/>
            <a:ext cx="4463415" cy="2134235"/>
            <a:chOff x="97865" y="1226438"/>
            <a:chExt cx="4463415" cy="2134235"/>
          </a:xfrm>
        </p:grpSpPr>
        <p:sp>
          <p:nvSpPr>
            <p:cNvPr id="15" name="object 15"/>
            <p:cNvSpPr/>
            <p:nvPr/>
          </p:nvSpPr>
          <p:spPr>
            <a:xfrm>
              <a:off x="97865" y="1226438"/>
              <a:ext cx="4412615" cy="208915"/>
            </a:xfrm>
            <a:custGeom>
              <a:avLst/>
              <a:gdLst/>
              <a:ahLst/>
              <a:cxnLst/>
              <a:rect l="l" t="t" r="r" b="b"/>
              <a:pathLst>
                <a:path w="4412615" h="20891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8911"/>
                  </a:lnTo>
                  <a:lnTo>
                    <a:pt x="4412325" y="208911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866" y="1422692"/>
              <a:ext cx="4412325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666" y="3258947"/>
              <a:ext cx="101600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3246247"/>
              <a:ext cx="4361471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0191" y="1270673"/>
              <a:ext cx="50746" cy="198827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7865" y="1466948"/>
              <a:ext cx="4412615" cy="1843405"/>
            </a:xfrm>
            <a:custGeom>
              <a:avLst/>
              <a:gdLst/>
              <a:ahLst/>
              <a:cxnLst/>
              <a:rect l="l" t="t" r="r" b="b"/>
              <a:pathLst>
                <a:path w="4412615" h="1843404">
                  <a:moveTo>
                    <a:pt x="4412325" y="0"/>
                  </a:moveTo>
                  <a:lnTo>
                    <a:pt x="0" y="0"/>
                  </a:lnTo>
                  <a:lnTo>
                    <a:pt x="0" y="1791998"/>
                  </a:lnTo>
                  <a:lnTo>
                    <a:pt x="4008" y="1811723"/>
                  </a:lnTo>
                  <a:lnTo>
                    <a:pt x="14922" y="1827876"/>
                  </a:lnTo>
                  <a:lnTo>
                    <a:pt x="31075" y="1838790"/>
                  </a:lnTo>
                  <a:lnTo>
                    <a:pt x="50800" y="1842798"/>
                  </a:lnTo>
                  <a:lnTo>
                    <a:pt x="4361525" y="1842798"/>
                  </a:lnTo>
                  <a:lnTo>
                    <a:pt x="4381250" y="1838790"/>
                  </a:lnTo>
                  <a:lnTo>
                    <a:pt x="4397403" y="1827876"/>
                  </a:lnTo>
                  <a:lnTo>
                    <a:pt x="4408317" y="1811723"/>
                  </a:lnTo>
                  <a:lnTo>
                    <a:pt x="4412325" y="1791998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10191" y="1308742"/>
              <a:ext cx="0" cy="1969770"/>
            </a:xfrm>
            <a:custGeom>
              <a:avLst/>
              <a:gdLst/>
              <a:ahLst/>
              <a:cxnLst/>
              <a:rect l="l" t="t" r="r" b="b"/>
              <a:pathLst>
                <a:path h="1969770">
                  <a:moveTo>
                    <a:pt x="0" y="196925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10191" y="12960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10191" y="12833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10191" y="12706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0139" y="1523657"/>
              <a:ext cx="71526" cy="7152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0139" y="1928545"/>
              <a:ext cx="71526" cy="7152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0139" y="2333421"/>
              <a:ext cx="71526" cy="71526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82600" y="355452"/>
            <a:ext cx="4254500" cy="2462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solidFill>
                  <a:srgbClr val="FFF200"/>
                </a:solidFill>
                <a:latin typeface="Tahoma"/>
                <a:cs typeface="Tahoma"/>
              </a:rPr>
              <a:t>Correctness,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FFF200"/>
                </a:solidFill>
                <a:latin typeface="Tahoma"/>
                <a:cs typeface="Tahoma"/>
              </a:rPr>
              <a:t>if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200"/>
                </a:solidFill>
                <a:latin typeface="Tahoma"/>
                <a:cs typeface="Tahoma"/>
              </a:rPr>
              <a:t>majority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200"/>
                </a:solidFill>
                <a:latin typeface="Tahoma"/>
                <a:cs typeface="Tahoma"/>
              </a:rPr>
              <a:t>element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Tahoma"/>
              <a:cs typeface="Tahoma"/>
            </a:endParaRPr>
          </a:p>
          <a:p>
            <a:pPr marL="66040">
              <a:lnSpc>
                <a:spcPct val="100000"/>
              </a:lnSpc>
            </a:pP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Lemma</a:t>
            </a:r>
            <a:endParaRPr sz="1400">
              <a:latin typeface="Tahoma"/>
              <a:cs typeface="Tahoma"/>
            </a:endParaRPr>
          </a:p>
          <a:p>
            <a:pPr marL="66040">
              <a:lnSpc>
                <a:spcPct val="100000"/>
              </a:lnSpc>
              <a:spcBef>
                <a:spcPts val="145"/>
              </a:spcBef>
            </a:pPr>
            <a:r>
              <a:rPr sz="1200" i="1" dirty="0">
                <a:latin typeface="Calibri"/>
                <a:cs typeface="Calibri"/>
              </a:rPr>
              <a:t>If</a:t>
            </a:r>
            <a:r>
              <a:rPr sz="1200" i="1" spc="114" dirty="0">
                <a:latin typeface="Calibri"/>
                <a:cs typeface="Calibri"/>
              </a:rPr>
              <a:t> </a:t>
            </a:r>
            <a:r>
              <a:rPr sz="1200" i="1" spc="-25" dirty="0">
                <a:latin typeface="Calibri"/>
                <a:cs typeface="Calibri"/>
              </a:rPr>
              <a:t>there</a:t>
            </a:r>
            <a:r>
              <a:rPr sz="1200" i="1" spc="125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is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i="1" spc="-60" dirty="0">
                <a:latin typeface="Calibri"/>
                <a:cs typeface="Calibri"/>
              </a:rPr>
              <a:t>a</a:t>
            </a:r>
            <a:r>
              <a:rPr sz="1200" i="1" spc="125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majority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i="1" spc="-25" dirty="0">
                <a:latin typeface="Calibri"/>
                <a:cs typeface="Calibri"/>
              </a:rPr>
              <a:t>element,</a:t>
            </a:r>
            <a:r>
              <a:rPr sz="1200" i="1" spc="125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the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i="1" spc="-25" dirty="0">
                <a:latin typeface="Calibri"/>
                <a:cs typeface="Calibri"/>
              </a:rPr>
              <a:t>algorithm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will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output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i="1" spc="10" dirty="0">
                <a:latin typeface="Calibri"/>
                <a:cs typeface="Calibri"/>
              </a:rPr>
              <a:t>it.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Calibri"/>
              <a:cs typeface="Calibri"/>
            </a:endParaRPr>
          </a:p>
          <a:p>
            <a:pPr marL="6604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Proof.</a:t>
            </a:r>
            <a:endParaRPr sz="1400">
              <a:latin typeface="Tahoma"/>
              <a:cs typeface="Tahoma"/>
            </a:endParaRPr>
          </a:p>
          <a:p>
            <a:pPr marL="363220" marR="59055">
              <a:lnSpc>
                <a:spcPct val="100000"/>
              </a:lnSpc>
              <a:spcBef>
                <a:spcPts val="145"/>
              </a:spcBef>
            </a:pPr>
            <a:r>
              <a:rPr sz="1200" spc="-60" dirty="0">
                <a:latin typeface="Tahoma"/>
                <a:cs typeface="Tahoma"/>
              </a:rPr>
              <a:t>Decreasing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counter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like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throwing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05" dirty="0">
                <a:latin typeface="Tahoma"/>
                <a:cs typeface="Tahoma"/>
              </a:rPr>
              <a:t>away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copy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mem.</a:t>
            </a:r>
            <a:endParaRPr sz="1200">
              <a:latin typeface="Tahoma"/>
              <a:cs typeface="Tahoma"/>
            </a:endParaRPr>
          </a:p>
          <a:p>
            <a:pPr marL="363220" marR="43180">
              <a:lnSpc>
                <a:spcPct val="100000"/>
              </a:lnSpc>
              <a:spcBef>
                <a:spcPts val="310"/>
              </a:spcBef>
            </a:pPr>
            <a:r>
              <a:rPr sz="1200" spc="-70" dirty="0">
                <a:latin typeface="Tahoma"/>
                <a:cs typeface="Tahoma"/>
              </a:rPr>
              <a:t>We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do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this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every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44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165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different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than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mem,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there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are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less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than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half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such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44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marL="363220" marR="82550">
              <a:lnSpc>
                <a:spcPct val="100000"/>
              </a:lnSpc>
              <a:spcBef>
                <a:spcPts val="305"/>
              </a:spcBef>
            </a:pPr>
            <a:r>
              <a:rPr sz="1200" spc="-60" dirty="0">
                <a:latin typeface="Tahoma"/>
                <a:cs typeface="Tahoma"/>
              </a:rPr>
              <a:t>Sometimes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i="1" spc="-35" dirty="0">
                <a:latin typeface="Calibri"/>
                <a:cs typeface="Calibri"/>
              </a:rPr>
              <a:t>mem</a:t>
            </a:r>
            <a:r>
              <a:rPr sz="1200" i="1" spc="110" dirty="0">
                <a:latin typeface="Calibri"/>
                <a:cs typeface="Calibri"/>
              </a:rPr>
              <a:t> </a:t>
            </a:r>
            <a:r>
              <a:rPr sz="1200" spc="-85" dirty="0">
                <a:latin typeface="Tahoma"/>
                <a:cs typeface="Tahoma"/>
              </a:rPr>
              <a:t>may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not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contain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majority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element. 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H</a:t>
            </a:r>
            <a:r>
              <a:rPr sz="1200" spc="-65" dirty="0">
                <a:latin typeface="Tahoma"/>
                <a:cs typeface="Tahoma"/>
              </a:rPr>
              <a:t>o</a:t>
            </a:r>
            <a:r>
              <a:rPr sz="1200" spc="-135" dirty="0">
                <a:latin typeface="Tahoma"/>
                <a:cs typeface="Tahoma"/>
              </a:rPr>
              <a:t>w</a:t>
            </a:r>
            <a:r>
              <a:rPr sz="1200" spc="-75" dirty="0">
                <a:latin typeface="Tahoma"/>
                <a:cs typeface="Tahoma"/>
              </a:rPr>
              <a:t>ever,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even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35" dirty="0">
                <a:latin typeface="Tahoma"/>
                <a:cs typeface="Tahoma"/>
              </a:rPr>
              <a:t>w</a:t>
            </a:r>
            <a:r>
              <a:rPr sz="1200" spc="-114" dirty="0">
                <a:latin typeface="Tahoma"/>
                <a:cs typeface="Tahoma"/>
              </a:rPr>
              <a:t>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10" dirty="0">
                <a:latin typeface="Tahoma"/>
                <a:cs typeface="Tahoma"/>
              </a:rPr>
              <a:t>a</a:t>
            </a:r>
            <a:r>
              <a:rPr sz="1200" spc="-75" dirty="0">
                <a:latin typeface="Tahoma"/>
                <a:cs typeface="Tahoma"/>
              </a:rPr>
              <a:t>re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thr</a:t>
            </a:r>
            <a:r>
              <a:rPr sz="1200" spc="-85" dirty="0">
                <a:latin typeface="Tahoma"/>
                <a:cs typeface="Tahoma"/>
              </a:rPr>
              <a:t>o</a:t>
            </a:r>
            <a:r>
              <a:rPr sz="1200" spc="-65" dirty="0">
                <a:latin typeface="Tahoma"/>
                <a:cs typeface="Tahoma"/>
              </a:rPr>
              <a:t>wing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10" dirty="0">
                <a:latin typeface="Tahoma"/>
                <a:cs typeface="Tahoma"/>
              </a:rPr>
              <a:t>a</a:t>
            </a:r>
            <a:r>
              <a:rPr sz="1200" spc="-135" dirty="0">
                <a:latin typeface="Tahoma"/>
                <a:cs typeface="Tahoma"/>
              </a:rPr>
              <a:t>w</a:t>
            </a:r>
            <a:r>
              <a:rPr sz="1200" spc="-110" dirty="0">
                <a:latin typeface="Tahoma"/>
                <a:cs typeface="Tahoma"/>
              </a:rPr>
              <a:t>a</a:t>
            </a:r>
            <a:r>
              <a:rPr sz="1200" spc="-65" dirty="0">
                <a:latin typeface="Tahoma"/>
                <a:cs typeface="Tahoma"/>
              </a:rPr>
              <a:t>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maj</a:t>
            </a:r>
            <a:r>
              <a:rPr sz="1200" spc="-100" dirty="0">
                <a:latin typeface="Tahoma"/>
                <a:cs typeface="Tahoma"/>
              </a:rPr>
              <a:t>o</a:t>
            </a:r>
            <a:r>
              <a:rPr sz="1200" spc="-5" dirty="0">
                <a:latin typeface="Tahoma"/>
                <a:cs typeface="Tahoma"/>
              </a:rPr>
              <a:t>ri</a:t>
            </a:r>
            <a:r>
              <a:rPr sz="1200" spc="-45" dirty="0">
                <a:latin typeface="Tahoma"/>
                <a:cs typeface="Tahoma"/>
              </a:rPr>
              <a:t>t</a:t>
            </a:r>
            <a:r>
              <a:rPr sz="1200" spc="-65" dirty="0">
                <a:latin typeface="Tahoma"/>
                <a:cs typeface="Tahoma"/>
              </a:rPr>
              <a:t>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element  </a:t>
            </a:r>
            <a:r>
              <a:rPr sz="1200" spc="-80" dirty="0">
                <a:latin typeface="Tahoma"/>
                <a:cs typeface="Tahoma"/>
              </a:rPr>
              <a:t>every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time,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since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are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more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than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half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all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can’t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be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thrown.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0" name="object 3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4272362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16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37172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Finding</a:t>
            </a:r>
            <a:r>
              <a:rPr spc="140" dirty="0"/>
              <a:t> </a:t>
            </a:r>
            <a:r>
              <a:rPr spc="-40" dirty="0"/>
              <a:t>a</a:t>
            </a:r>
            <a:r>
              <a:rPr spc="145" dirty="0"/>
              <a:t> </a:t>
            </a:r>
            <a:r>
              <a:rPr spc="-40" dirty="0"/>
              <a:t>Majority</a:t>
            </a:r>
            <a:r>
              <a:rPr spc="140" dirty="0"/>
              <a:t> </a:t>
            </a:r>
            <a:r>
              <a:rPr spc="-40" dirty="0"/>
              <a:t>Element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7865" y="667232"/>
            <a:ext cx="4463415" cy="496570"/>
            <a:chOff x="97865" y="667232"/>
            <a:chExt cx="4463415" cy="496570"/>
          </a:xfrm>
        </p:grpSpPr>
        <p:sp>
          <p:nvSpPr>
            <p:cNvPr id="4" name="object 4"/>
            <p:cNvSpPr/>
            <p:nvPr/>
          </p:nvSpPr>
          <p:spPr>
            <a:xfrm>
              <a:off x="97865" y="667232"/>
              <a:ext cx="4412615" cy="208915"/>
            </a:xfrm>
            <a:custGeom>
              <a:avLst/>
              <a:gdLst/>
              <a:ahLst/>
              <a:cxnLst/>
              <a:rect l="l" t="t" r="r" b="b"/>
              <a:pathLst>
                <a:path w="4412615" h="20891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8911"/>
                  </a:lnTo>
                  <a:lnTo>
                    <a:pt x="4412325" y="208911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863485"/>
              <a:ext cx="4412325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1061669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1048969"/>
              <a:ext cx="4361471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711466"/>
              <a:ext cx="50746" cy="35020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7865" y="907775"/>
              <a:ext cx="4412615" cy="205104"/>
            </a:xfrm>
            <a:custGeom>
              <a:avLst/>
              <a:gdLst/>
              <a:ahLst/>
              <a:cxnLst/>
              <a:rect l="l" t="t" r="r" b="b"/>
              <a:pathLst>
                <a:path w="4412615" h="205105">
                  <a:moveTo>
                    <a:pt x="4412325" y="0"/>
                  </a:moveTo>
                  <a:lnTo>
                    <a:pt x="0" y="0"/>
                  </a:lnTo>
                  <a:lnTo>
                    <a:pt x="0" y="153893"/>
                  </a:lnTo>
                  <a:lnTo>
                    <a:pt x="4008" y="173618"/>
                  </a:lnTo>
                  <a:lnTo>
                    <a:pt x="14922" y="189771"/>
                  </a:lnTo>
                  <a:lnTo>
                    <a:pt x="31075" y="200685"/>
                  </a:lnTo>
                  <a:lnTo>
                    <a:pt x="50800" y="204693"/>
                  </a:lnTo>
                  <a:lnTo>
                    <a:pt x="4361525" y="204693"/>
                  </a:lnTo>
                  <a:lnTo>
                    <a:pt x="4381250" y="200685"/>
                  </a:lnTo>
                  <a:lnTo>
                    <a:pt x="4397403" y="189771"/>
                  </a:lnTo>
                  <a:lnTo>
                    <a:pt x="4408317" y="173618"/>
                  </a:lnTo>
                  <a:lnTo>
                    <a:pt x="4412325" y="153893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10191" y="749569"/>
              <a:ext cx="0" cy="331470"/>
            </a:xfrm>
            <a:custGeom>
              <a:avLst/>
              <a:gdLst/>
              <a:ahLst/>
              <a:cxnLst/>
              <a:rect l="l" t="t" r="r" b="b"/>
              <a:pathLst>
                <a:path h="331469">
                  <a:moveTo>
                    <a:pt x="0" y="33114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0191" y="7368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0191" y="7241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7114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97865" y="1226438"/>
            <a:ext cx="4463415" cy="2134235"/>
            <a:chOff x="97865" y="1226438"/>
            <a:chExt cx="4463415" cy="2134235"/>
          </a:xfrm>
        </p:grpSpPr>
        <p:sp>
          <p:nvSpPr>
            <p:cNvPr id="15" name="object 15"/>
            <p:cNvSpPr/>
            <p:nvPr/>
          </p:nvSpPr>
          <p:spPr>
            <a:xfrm>
              <a:off x="97865" y="1226438"/>
              <a:ext cx="4412615" cy="208915"/>
            </a:xfrm>
            <a:custGeom>
              <a:avLst/>
              <a:gdLst/>
              <a:ahLst/>
              <a:cxnLst/>
              <a:rect l="l" t="t" r="r" b="b"/>
              <a:pathLst>
                <a:path w="4412615" h="20891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8911"/>
                  </a:lnTo>
                  <a:lnTo>
                    <a:pt x="4412325" y="208911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866" y="1422692"/>
              <a:ext cx="4412325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666" y="3258947"/>
              <a:ext cx="101600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3246247"/>
              <a:ext cx="4361471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0191" y="1270673"/>
              <a:ext cx="50746" cy="198827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7865" y="1466948"/>
              <a:ext cx="4412615" cy="1843405"/>
            </a:xfrm>
            <a:custGeom>
              <a:avLst/>
              <a:gdLst/>
              <a:ahLst/>
              <a:cxnLst/>
              <a:rect l="l" t="t" r="r" b="b"/>
              <a:pathLst>
                <a:path w="4412615" h="1843404">
                  <a:moveTo>
                    <a:pt x="4412325" y="0"/>
                  </a:moveTo>
                  <a:lnTo>
                    <a:pt x="0" y="0"/>
                  </a:lnTo>
                  <a:lnTo>
                    <a:pt x="0" y="1791998"/>
                  </a:lnTo>
                  <a:lnTo>
                    <a:pt x="4008" y="1811723"/>
                  </a:lnTo>
                  <a:lnTo>
                    <a:pt x="14922" y="1827876"/>
                  </a:lnTo>
                  <a:lnTo>
                    <a:pt x="31075" y="1838790"/>
                  </a:lnTo>
                  <a:lnTo>
                    <a:pt x="50800" y="1842798"/>
                  </a:lnTo>
                  <a:lnTo>
                    <a:pt x="4361525" y="1842798"/>
                  </a:lnTo>
                  <a:lnTo>
                    <a:pt x="4381250" y="1838790"/>
                  </a:lnTo>
                  <a:lnTo>
                    <a:pt x="4397403" y="1827876"/>
                  </a:lnTo>
                  <a:lnTo>
                    <a:pt x="4408317" y="1811723"/>
                  </a:lnTo>
                  <a:lnTo>
                    <a:pt x="4412325" y="1791998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10191" y="1308742"/>
              <a:ext cx="0" cy="1969770"/>
            </a:xfrm>
            <a:custGeom>
              <a:avLst/>
              <a:gdLst/>
              <a:ahLst/>
              <a:cxnLst/>
              <a:rect l="l" t="t" r="r" b="b"/>
              <a:pathLst>
                <a:path h="1969770">
                  <a:moveTo>
                    <a:pt x="0" y="196925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10191" y="12960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10191" y="12833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10191" y="12706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0139" y="1523657"/>
              <a:ext cx="71526" cy="7152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0139" y="1928545"/>
              <a:ext cx="71526" cy="7152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0139" y="2333421"/>
              <a:ext cx="71526" cy="71526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82600" y="355452"/>
            <a:ext cx="4378325" cy="2905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solidFill>
                  <a:srgbClr val="FFF200"/>
                </a:solidFill>
                <a:latin typeface="Tahoma"/>
                <a:cs typeface="Tahoma"/>
              </a:rPr>
              <a:t>Correctness,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FFF200"/>
                </a:solidFill>
                <a:latin typeface="Tahoma"/>
                <a:cs typeface="Tahoma"/>
              </a:rPr>
              <a:t>if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200"/>
                </a:solidFill>
                <a:latin typeface="Tahoma"/>
                <a:cs typeface="Tahoma"/>
              </a:rPr>
              <a:t>majority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200"/>
                </a:solidFill>
                <a:latin typeface="Tahoma"/>
                <a:cs typeface="Tahoma"/>
              </a:rPr>
              <a:t>element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Tahoma"/>
              <a:cs typeface="Tahoma"/>
            </a:endParaRPr>
          </a:p>
          <a:p>
            <a:pPr marL="66040">
              <a:lnSpc>
                <a:spcPct val="100000"/>
              </a:lnSpc>
            </a:pP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Lemma</a:t>
            </a:r>
            <a:endParaRPr sz="1400">
              <a:latin typeface="Tahoma"/>
              <a:cs typeface="Tahoma"/>
            </a:endParaRPr>
          </a:p>
          <a:p>
            <a:pPr marL="66040">
              <a:lnSpc>
                <a:spcPct val="100000"/>
              </a:lnSpc>
              <a:spcBef>
                <a:spcPts val="145"/>
              </a:spcBef>
            </a:pPr>
            <a:r>
              <a:rPr sz="1200" i="1" dirty="0">
                <a:latin typeface="Calibri"/>
                <a:cs typeface="Calibri"/>
              </a:rPr>
              <a:t>If</a:t>
            </a:r>
            <a:r>
              <a:rPr sz="1200" i="1" spc="114" dirty="0">
                <a:latin typeface="Calibri"/>
                <a:cs typeface="Calibri"/>
              </a:rPr>
              <a:t> </a:t>
            </a:r>
            <a:r>
              <a:rPr sz="1200" i="1" spc="-25" dirty="0">
                <a:latin typeface="Calibri"/>
                <a:cs typeface="Calibri"/>
              </a:rPr>
              <a:t>there</a:t>
            </a:r>
            <a:r>
              <a:rPr sz="1200" i="1" spc="125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is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i="1" spc="-60" dirty="0">
                <a:latin typeface="Calibri"/>
                <a:cs typeface="Calibri"/>
              </a:rPr>
              <a:t>a</a:t>
            </a:r>
            <a:r>
              <a:rPr sz="1200" i="1" spc="125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majority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i="1" spc="-25" dirty="0">
                <a:latin typeface="Calibri"/>
                <a:cs typeface="Calibri"/>
              </a:rPr>
              <a:t>element,</a:t>
            </a:r>
            <a:r>
              <a:rPr sz="1200" i="1" spc="125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the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i="1" spc="-25" dirty="0">
                <a:latin typeface="Calibri"/>
                <a:cs typeface="Calibri"/>
              </a:rPr>
              <a:t>algorithm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will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output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i="1" spc="10" dirty="0">
                <a:latin typeface="Calibri"/>
                <a:cs typeface="Calibri"/>
              </a:rPr>
              <a:t>it.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Calibri"/>
              <a:cs typeface="Calibri"/>
            </a:endParaRPr>
          </a:p>
          <a:p>
            <a:pPr marL="6604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Proof.</a:t>
            </a:r>
            <a:endParaRPr sz="1400">
              <a:latin typeface="Tahoma"/>
              <a:cs typeface="Tahoma"/>
            </a:endParaRPr>
          </a:p>
          <a:p>
            <a:pPr marL="363220" marR="182880">
              <a:lnSpc>
                <a:spcPct val="100000"/>
              </a:lnSpc>
              <a:spcBef>
                <a:spcPts val="145"/>
              </a:spcBef>
            </a:pPr>
            <a:r>
              <a:rPr sz="1200" spc="-60" dirty="0">
                <a:latin typeface="Tahoma"/>
                <a:cs typeface="Tahoma"/>
              </a:rPr>
              <a:t>Decreasing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counter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like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throwing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05" dirty="0">
                <a:latin typeface="Tahoma"/>
                <a:cs typeface="Tahoma"/>
              </a:rPr>
              <a:t>away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copy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mem.</a:t>
            </a:r>
            <a:endParaRPr sz="1200">
              <a:latin typeface="Tahoma"/>
              <a:cs typeface="Tahoma"/>
            </a:endParaRPr>
          </a:p>
          <a:p>
            <a:pPr marL="363220" marR="166370">
              <a:lnSpc>
                <a:spcPct val="100000"/>
              </a:lnSpc>
              <a:spcBef>
                <a:spcPts val="310"/>
              </a:spcBef>
            </a:pPr>
            <a:r>
              <a:rPr sz="1200" spc="-70" dirty="0">
                <a:latin typeface="Tahoma"/>
                <a:cs typeface="Tahoma"/>
              </a:rPr>
              <a:t>We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do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this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every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44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165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different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than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mem,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there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are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less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than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half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such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44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marL="363220" marR="206375">
              <a:lnSpc>
                <a:spcPct val="100000"/>
              </a:lnSpc>
              <a:spcBef>
                <a:spcPts val="305"/>
              </a:spcBef>
            </a:pPr>
            <a:r>
              <a:rPr sz="1200" spc="-60" dirty="0">
                <a:latin typeface="Tahoma"/>
                <a:cs typeface="Tahoma"/>
              </a:rPr>
              <a:t>Sometimes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i="1" spc="-35" dirty="0">
                <a:latin typeface="Calibri"/>
                <a:cs typeface="Calibri"/>
              </a:rPr>
              <a:t>mem</a:t>
            </a:r>
            <a:r>
              <a:rPr sz="1200" i="1" spc="110" dirty="0">
                <a:latin typeface="Calibri"/>
                <a:cs typeface="Calibri"/>
              </a:rPr>
              <a:t> </a:t>
            </a:r>
            <a:r>
              <a:rPr sz="1200" spc="-85" dirty="0">
                <a:latin typeface="Tahoma"/>
                <a:cs typeface="Tahoma"/>
              </a:rPr>
              <a:t>may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not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contain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majority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element. 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H</a:t>
            </a:r>
            <a:r>
              <a:rPr sz="1200" spc="-65" dirty="0">
                <a:latin typeface="Tahoma"/>
                <a:cs typeface="Tahoma"/>
              </a:rPr>
              <a:t>o</a:t>
            </a:r>
            <a:r>
              <a:rPr sz="1200" spc="-135" dirty="0">
                <a:latin typeface="Tahoma"/>
                <a:cs typeface="Tahoma"/>
              </a:rPr>
              <a:t>w</a:t>
            </a:r>
            <a:r>
              <a:rPr sz="1200" spc="-75" dirty="0">
                <a:latin typeface="Tahoma"/>
                <a:cs typeface="Tahoma"/>
              </a:rPr>
              <a:t>ever,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even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35" dirty="0">
                <a:latin typeface="Tahoma"/>
                <a:cs typeface="Tahoma"/>
              </a:rPr>
              <a:t>w</a:t>
            </a:r>
            <a:r>
              <a:rPr sz="1200" spc="-114" dirty="0">
                <a:latin typeface="Tahoma"/>
                <a:cs typeface="Tahoma"/>
              </a:rPr>
              <a:t>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10" dirty="0">
                <a:latin typeface="Tahoma"/>
                <a:cs typeface="Tahoma"/>
              </a:rPr>
              <a:t>a</a:t>
            </a:r>
            <a:r>
              <a:rPr sz="1200" spc="-75" dirty="0">
                <a:latin typeface="Tahoma"/>
                <a:cs typeface="Tahoma"/>
              </a:rPr>
              <a:t>re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thr</a:t>
            </a:r>
            <a:r>
              <a:rPr sz="1200" spc="-85" dirty="0">
                <a:latin typeface="Tahoma"/>
                <a:cs typeface="Tahoma"/>
              </a:rPr>
              <a:t>o</a:t>
            </a:r>
            <a:r>
              <a:rPr sz="1200" spc="-65" dirty="0">
                <a:latin typeface="Tahoma"/>
                <a:cs typeface="Tahoma"/>
              </a:rPr>
              <a:t>wing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10" dirty="0">
                <a:latin typeface="Tahoma"/>
                <a:cs typeface="Tahoma"/>
              </a:rPr>
              <a:t>a</a:t>
            </a:r>
            <a:r>
              <a:rPr sz="1200" spc="-135" dirty="0">
                <a:latin typeface="Tahoma"/>
                <a:cs typeface="Tahoma"/>
              </a:rPr>
              <a:t>w</a:t>
            </a:r>
            <a:r>
              <a:rPr sz="1200" spc="-110" dirty="0">
                <a:latin typeface="Tahoma"/>
                <a:cs typeface="Tahoma"/>
              </a:rPr>
              <a:t>a</a:t>
            </a:r>
            <a:r>
              <a:rPr sz="1200" spc="-65" dirty="0">
                <a:latin typeface="Tahoma"/>
                <a:cs typeface="Tahoma"/>
              </a:rPr>
              <a:t>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maj</a:t>
            </a:r>
            <a:r>
              <a:rPr sz="1200" spc="-100" dirty="0">
                <a:latin typeface="Tahoma"/>
                <a:cs typeface="Tahoma"/>
              </a:rPr>
              <a:t>o</a:t>
            </a:r>
            <a:r>
              <a:rPr sz="1200" spc="-5" dirty="0">
                <a:latin typeface="Tahoma"/>
                <a:cs typeface="Tahoma"/>
              </a:rPr>
              <a:t>ri</a:t>
            </a:r>
            <a:r>
              <a:rPr sz="1200" spc="-45" dirty="0">
                <a:latin typeface="Tahoma"/>
                <a:cs typeface="Tahoma"/>
              </a:rPr>
              <a:t>t</a:t>
            </a:r>
            <a:r>
              <a:rPr sz="1200" spc="-65" dirty="0">
                <a:latin typeface="Tahoma"/>
                <a:cs typeface="Tahoma"/>
              </a:rPr>
              <a:t>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element  </a:t>
            </a:r>
            <a:r>
              <a:rPr sz="1200" spc="-80" dirty="0">
                <a:latin typeface="Tahoma"/>
                <a:cs typeface="Tahoma"/>
              </a:rPr>
              <a:t>every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time,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since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are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more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than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half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all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can’t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be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thrown.</a:t>
            </a:r>
            <a:endParaRPr sz="1200">
              <a:latin typeface="Tahoma"/>
              <a:cs typeface="Tahoma"/>
            </a:endParaRPr>
          </a:p>
          <a:p>
            <a:pPr marL="114935">
              <a:lnSpc>
                <a:spcPct val="100000"/>
              </a:lnSpc>
              <a:spcBef>
                <a:spcPts val="615"/>
              </a:spcBef>
            </a:pPr>
            <a:r>
              <a:rPr sz="1200" spc="-100" dirty="0">
                <a:latin typeface="Tahoma"/>
                <a:cs typeface="Tahoma"/>
              </a:rPr>
              <a:t>In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fact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spc="55" dirty="0">
                <a:latin typeface="Tahoma"/>
                <a:cs typeface="Tahoma"/>
              </a:rPr>
              <a:t>,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95" dirty="0">
                <a:latin typeface="Tahoma"/>
                <a:cs typeface="Tahoma"/>
              </a:rPr>
              <a:t>mem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contains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majority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sub-stream</a:t>
            </a:r>
            <a:endParaRPr sz="1200">
              <a:latin typeface="Tahoma"/>
              <a:cs typeface="Tahoma"/>
            </a:endParaRPr>
          </a:p>
          <a:p>
            <a:pPr marL="66040">
              <a:lnSpc>
                <a:spcPct val="100000"/>
              </a:lnSpc>
              <a:spcBef>
                <a:spcPts val="5"/>
              </a:spcBef>
            </a:pPr>
            <a:r>
              <a:rPr sz="1200" b="1" i="1" spc="-2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spc="-30" baseline="-13888" dirty="0">
                <a:solidFill>
                  <a:srgbClr val="00007F"/>
                </a:solidFill>
                <a:latin typeface="Tahoma"/>
                <a:cs typeface="Tahoma"/>
              </a:rPr>
              <a:t>[1</a:t>
            </a:r>
            <a:r>
              <a:rPr sz="1200" b="1" i="1" spc="-30" baseline="-13888" dirty="0">
                <a:solidFill>
                  <a:srgbClr val="00007F"/>
                </a:solidFill>
                <a:latin typeface="Verdana"/>
                <a:cs typeface="Verdana"/>
              </a:rPr>
              <a:t>..</a:t>
            </a:r>
            <a:r>
              <a:rPr sz="1200" b="1" i="1" spc="-30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spc="-30" baseline="-13888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spc="-20" dirty="0">
                <a:latin typeface="Tahoma"/>
                <a:cs typeface="Tahoma"/>
              </a:rPr>
              <a:t>,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if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any.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3116884"/>
            <a:ext cx="4608195" cy="339725"/>
            <a:chOff x="0" y="3116884"/>
            <a:chExt cx="4608195" cy="339725"/>
          </a:xfrm>
        </p:grpSpPr>
        <p:sp>
          <p:nvSpPr>
            <p:cNvPr id="30" name="object 30"/>
            <p:cNvSpPr/>
            <p:nvPr/>
          </p:nvSpPr>
          <p:spPr>
            <a:xfrm>
              <a:off x="4354385" y="3116884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10035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56925" y="3119424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204" y="0"/>
                  </a:lnTo>
                </a:path>
              </a:pathLst>
            </a:custGeom>
            <a:ln w="5054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56925" y="3214713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204" y="0"/>
                  </a:lnTo>
                </a:path>
              </a:pathLst>
            </a:custGeom>
            <a:ln w="5054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48644" y="3116884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10035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4272362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16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865" y="1267421"/>
            <a:ext cx="4463415" cy="701675"/>
            <a:chOff x="97865" y="1267421"/>
            <a:chExt cx="4463415" cy="7016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666" y="1867331"/>
              <a:ext cx="101600" cy="101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66" y="1854631"/>
              <a:ext cx="4361471" cy="114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10191" y="1317980"/>
              <a:ext cx="50746" cy="5493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865" y="1311838"/>
              <a:ext cx="4412615" cy="606425"/>
            </a:xfrm>
            <a:custGeom>
              <a:avLst/>
              <a:gdLst/>
              <a:ahLst/>
              <a:cxnLst/>
              <a:rect l="l" t="t" r="r" b="b"/>
              <a:pathLst>
                <a:path w="4412615" h="606425">
                  <a:moveTo>
                    <a:pt x="4412325" y="0"/>
                  </a:moveTo>
                  <a:lnTo>
                    <a:pt x="0" y="0"/>
                  </a:lnTo>
                  <a:lnTo>
                    <a:pt x="0" y="555493"/>
                  </a:lnTo>
                  <a:lnTo>
                    <a:pt x="4008" y="575218"/>
                  </a:lnTo>
                  <a:lnTo>
                    <a:pt x="14922" y="591371"/>
                  </a:lnTo>
                  <a:lnTo>
                    <a:pt x="31075" y="602285"/>
                  </a:lnTo>
                  <a:lnTo>
                    <a:pt x="50800" y="606294"/>
                  </a:lnTo>
                  <a:lnTo>
                    <a:pt x="4361525" y="606294"/>
                  </a:lnTo>
                  <a:lnTo>
                    <a:pt x="4381250" y="602285"/>
                  </a:lnTo>
                  <a:lnTo>
                    <a:pt x="4397403" y="591371"/>
                  </a:lnTo>
                  <a:lnTo>
                    <a:pt x="4408317" y="575218"/>
                  </a:lnTo>
                  <a:lnTo>
                    <a:pt x="4412325" y="555493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10191" y="1356075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5303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10191" y="134337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10191" y="133067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10191" y="131797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86420" y="818280"/>
            <a:ext cx="1433830" cy="9182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14"/>
              </a:spcBef>
            </a:pPr>
            <a:r>
              <a:rPr sz="2050" spc="-10" dirty="0">
                <a:latin typeface="Calibri"/>
                <a:cs typeface="Calibri"/>
              </a:rPr>
              <a:t>Part</a:t>
            </a:r>
            <a:r>
              <a:rPr sz="2050" spc="105" dirty="0">
                <a:latin typeface="Calibri"/>
                <a:cs typeface="Calibri"/>
              </a:rPr>
              <a:t> </a:t>
            </a:r>
            <a:r>
              <a:rPr sz="2050" spc="40" dirty="0">
                <a:latin typeface="Calibri"/>
                <a:cs typeface="Calibri"/>
              </a:rPr>
              <a:t>II</a:t>
            </a:r>
            <a:endParaRPr sz="2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50" spc="-4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Heavy</a:t>
            </a:r>
            <a:r>
              <a:rPr sz="2050" spc="12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2050" spc="-2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Hitters</a:t>
            </a:r>
            <a:endParaRPr sz="20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spc="-15" dirty="0"/>
              <a:t>17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272362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17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3735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i="1" spc="-45" dirty="0">
                <a:latin typeface="Verdana"/>
                <a:cs typeface="Verdana"/>
              </a:rPr>
              <a:t>s</a:t>
            </a:r>
            <a:r>
              <a:rPr spc="-45" dirty="0"/>
              <a:t>-Heavy</a:t>
            </a:r>
            <a:r>
              <a:rPr spc="105" dirty="0"/>
              <a:t> </a:t>
            </a:r>
            <a:r>
              <a:rPr spc="-20" dirty="0"/>
              <a:t>Hitters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65" y="593966"/>
            <a:ext cx="4463415" cy="1137285"/>
            <a:chOff x="97865" y="593966"/>
            <a:chExt cx="4463415" cy="1137285"/>
          </a:xfrm>
        </p:grpSpPr>
        <p:sp>
          <p:nvSpPr>
            <p:cNvPr id="5" name="object 5"/>
            <p:cNvSpPr/>
            <p:nvPr/>
          </p:nvSpPr>
          <p:spPr>
            <a:xfrm>
              <a:off x="97865" y="593966"/>
              <a:ext cx="4412615" cy="208915"/>
            </a:xfrm>
            <a:custGeom>
              <a:avLst/>
              <a:gdLst/>
              <a:ahLst/>
              <a:cxnLst/>
              <a:rect l="l" t="t" r="r" b="b"/>
              <a:pathLst>
                <a:path w="4412615" h="20891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8911"/>
                  </a:lnTo>
                  <a:lnTo>
                    <a:pt x="4412325" y="208911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790219"/>
              <a:ext cx="4412325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1629460"/>
              <a:ext cx="101600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1616760"/>
              <a:ext cx="4361471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638200"/>
              <a:ext cx="50746" cy="99126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7865" y="834496"/>
              <a:ext cx="4412615" cy="845819"/>
            </a:xfrm>
            <a:custGeom>
              <a:avLst/>
              <a:gdLst/>
              <a:ahLst/>
              <a:cxnLst/>
              <a:rect l="l" t="t" r="r" b="b"/>
              <a:pathLst>
                <a:path w="4412615" h="845819">
                  <a:moveTo>
                    <a:pt x="4412325" y="0"/>
                  </a:moveTo>
                  <a:lnTo>
                    <a:pt x="0" y="0"/>
                  </a:lnTo>
                  <a:lnTo>
                    <a:pt x="0" y="794964"/>
                  </a:lnTo>
                  <a:lnTo>
                    <a:pt x="4008" y="814689"/>
                  </a:lnTo>
                  <a:lnTo>
                    <a:pt x="14922" y="830842"/>
                  </a:lnTo>
                  <a:lnTo>
                    <a:pt x="31075" y="841756"/>
                  </a:lnTo>
                  <a:lnTo>
                    <a:pt x="50800" y="845765"/>
                  </a:lnTo>
                  <a:lnTo>
                    <a:pt x="4361525" y="845765"/>
                  </a:lnTo>
                  <a:lnTo>
                    <a:pt x="4381250" y="841756"/>
                  </a:lnTo>
                  <a:lnTo>
                    <a:pt x="4397403" y="830842"/>
                  </a:lnTo>
                  <a:lnTo>
                    <a:pt x="4408317" y="814689"/>
                  </a:lnTo>
                  <a:lnTo>
                    <a:pt x="4412325" y="794964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0191" y="676290"/>
              <a:ext cx="0" cy="972819"/>
            </a:xfrm>
            <a:custGeom>
              <a:avLst/>
              <a:gdLst/>
              <a:ahLst/>
              <a:cxnLst/>
              <a:rect l="l" t="t" r="r" b="b"/>
              <a:pathLst>
                <a:path h="972819">
                  <a:moveTo>
                    <a:pt x="0" y="9722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0191" y="6635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6508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0191" y="63818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2466" y="541638"/>
            <a:ext cx="4184015" cy="109982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305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Definition</a:t>
            </a:r>
            <a:endParaRPr sz="1400">
              <a:latin typeface="Tahoma"/>
              <a:cs typeface="Tahoma"/>
            </a:endParaRPr>
          </a:p>
          <a:p>
            <a:pPr marL="76200" marR="68580">
              <a:lnSpc>
                <a:spcPct val="100000"/>
              </a:lnSpc>
              <a:spcBef>
                <a:spcPts val="150"/>
              </a:spcBef>
            </a:pPr>
            <a:r>
              <a:rPr sz="1200" spc="-60" dirty="0">
                <a:latin typeface="Tahoma"/>
                <a:cs typeface="Tahoma"/>
              </a:rPr>
              <a:t>Given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stream </a:t>
            </a:r>
            <a:r>
              <a:rPr sz="1200" b="1" i="1" spc="185" dirty="0">
                <a:solidFill>
                  <a:srgbClr val="00007F"/>
                </a:solidFill>
                <a:latin typeface="Calibri"/>
                <a:cs typeface="Calibri"/>
              </a:rPr>
              <a:t>S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 </a:t>
            </a:r>
            <a:r>
              <a:rPr sz="1200" b="1" i="1" spc="-25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spc="-37" baseline="-13888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25" dirty="0">
                <a:solidFill>
                  <a:srgbClr val="00007F"/>
                </a:solidFill>
                <a:latin typeface="Verdana"/>
                <a:cs typeface="Verdana"/>
              </a:rPr>
              <a:t>, </a:t>
            </a:r>
            <a:r>
              <a:rPr sz="1200" b="1" i="1" spc="-25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spc="-37" baseline="-13888" dirty="0">
                <a:solidFill>
                  <a:srgbClr val="00007F"/>
                </a:solidFill>
                <a:latin typeface="Tahoma"/>
                <a:cs typeface="Tahoma"/>
              </a:rPr>
              <a:t>2</a:t>
            </a:r>
            <a:r>
              <a:rPr sz="1200" b="1" i="1" spc="-25" dirty="0">
                <a:solidFill>
                  <a:srgbClr val="00007F"/>
                </a:solidFill>
                <a:latin typeface="Verdana"/>
                <a:cs typeface="Verdana"/>
              </a:rPr>
              <a:t>, </a:t>
            </a:r>
            <a:r>
              <a:rPr sz="1200" b="1" i="1" spc="-50" dirty="0">
                <a:solidFill>
                  <a:srgbClr val="00007F"/>
                </a:solidFill>
                <a:latin typeface="Verdana"/>
                <a:cs typeface="Verdana"/>
              </a:rPr>
              <a:t>...</a:t>
            </a:r>
            <a:r>
              <a:rPr sz="1200" spc="-50" dirty="0">
                <a:latin typeface="Tahoma"/>
                <a:cs typeface="Tahoma"/>
              </a:rPr>
              <a:t>, </a:t>
            </a:r>
            <a:r>
              <a:rPr sz="1200" spc="-65" dirty="0">
                <a:latin typeface="Tahoma"/>
                <a:cs typeface="Tahoma"/>
              </a:rPr>
              <a:t>define </a:t>
            </a:r>
            <a:r>
              <a:rPr sz="1200" spc="-45" dirty="0">
                <a:latin typeface="Tahoma"/>
                <a:cs typeface="Tahoma"/>
              </a:rPr>
              <a:t>count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70" dirty="0">
                <a:latin typeface="Tahoma"/>
                <a:cs typeface="Tahoma"/>
              </a:rPr>
              <a:t>element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2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latin typeface="Tahoma"/>
                <a:cs typeface="Tahoma"/>
              </a:rPr>
              <a:t>at </a:t>
            </a:r>
            <a:r>
              <a:rPr sz="1200" spc="-70" dirty="0">
                <a:latin typeface="Tahoma"/>
                <a:cs typeface="Tahoma"/>
              </a:rPr>
              <a:t>any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b="1" i="1" spc="6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20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be</a:t>
            </a:r>
            <a:endParaRPr sz="1200">
              <a:latin typeface="Tahoma"/>
              <a:cs typeface="Tahoma"/>
            </a:endParaRPr>
          </a:p>
          <a:p>
            <a:pPr marL="1194435">
              <a:lnSpc>
                <a:spcPct val="100000"/>
              </a:lnSpc>
              <a:spcBef>
                <a:spcPts val="10"/>
              </a:spcBef>
            </a:pPr>
            <a:r>
              <a:rPr sz="1200" spc="-45" dirty="0">
                <a:solidFill>
                  <a:srgbClr val="00007F"/>
                </a:solidFill>
                <a:latin typeface="Tahoma"/>
                <a:cs typeface="Tahoma"/>
              </a:rPr>
              <a:t>count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04" dirty="0">
                <a:solidFill>
                  <a:srgbClr val="00007F"/>
                </a:solidFill>
                <a:latin typeface="Segoe UI Symbol"/>
                <a:cs typeface="Segoe UI Symbol"/>
              </a:rPr>
              <a:t>|{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3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6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7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90" dirty="0">
                <a:solidFill>
                  <a:srgbClr val="00007F"/>
                </a:solidFill>
                <a:latin typeface="Segoe UI Symbol"/>
                <a:cs typeface="Segoe UI Symbol"/>
              </a:rPr>
              <a:t>|</a:t>
            </a:r>
            <a:r>
              <a:rPr sz="1200" spc="6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5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-2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spc="204" dirty="0">
                <a:solidFill>
                  <a:srgbClr val="00007F"/>
                </a:solidFill>
                <a:latin typeface="Segoe UI Symbol"/>
                <a:cs typeface="Segoe UI Symbol"/>
              </a:rPr>
              <a:t>}|</a:t>
            </a:r>
            <a:endParaRPr sz="1200">
              <a:latin typeface="Segoe UI Symbol"/>
              <a:cs typeface="Segoe UI Symbol"/>
            </a:endParaRPr>
          </a:p>
          <a:p>
            <a:pPr marL="76200">
              <a:lnSpc>
                <a:spcPct val="100000"/>
              </a:lnSpc>
              <a:spcBef>
                <a:spcPts val="650"/>
              </a:spcBef>
            </a:pP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e </a:t>
            </a:r>
            <a:r>
              <a:rPr sz="1200" b="1" i="1" spc="-7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called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spc="-75" dirty="0">
                <a:latin typeface="Tahoma"/>
                <a:cs typeface="Tahoma"/>
              </a:rPr>
              <a:t>-heavy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hitter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6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7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00007F"/>
                </a:solidFill>
                <a:latin typeface="Tahoma"/>
                <a:cs typeface="Tahoma"/>
              </a:rPr>
              <a:t>count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5" dirty="0">
                <a:solidFill>
                  <a:srgbClr val="00007F"/>
                </a:solidFill>
                <a:latin typeface="Verdana"/>
                <a:cs typeface="Verdana"/>
              </a:rPr>
              <a:t>&gt;</a:t>
            </a:r>
            <a:r>
              <a:rPr sz="1200"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15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7" name="object 1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272362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18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3735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i="1" spc="-45" dirty="0">
                <a:latin typeface="Verdana"/>
                <a:cs typeface="Verdana"/>
              </a:rPr>
              <a:t>s</a:t>
            </a:r>
            <a:r>
              <a:rPr spc="-45" dirty="0"/>
              <a:t>-Heavy</a:t>
            </a:r>
            <a:r>
              <a:rPr spc="105" dirty="0"/>
              <a:t> </a:t>
            </a:r>
            <a:r>
              <a:rPr spc="-20" dirty="0"/>
              <a:t>Hitters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65" y="593966"/>
            <a:ext cx="4463415" cy="1137285"/>
            <a:chOff x="97865" y="593966"/>
            <a:chExt cx="4463415" cy="1137285"/>
          </a:xfrm>
        </p:grpSpPr>
        <p:sp>
          <p:nvSpPr>
            <p:cNvPr id="5" name="object 5"/>
            <p:cNvSpPr/>
            <p:nvPr/>
          </p:nvSpPr>
          <p:spPr>
            <a:xfrm>
              <a:off x="97865" y="593966"/>
              <a:ext cx="4412615" cy="208915"/>
            </a:xfrm>
            <a:custGeom>
              <a:avLst/>
              <a:gdLst/>
              <a:ahLst/>
              <a:cxnLst/>
              <a:rect l="l" t="t" r="r" b="b"/>
              <a:pathLst>
                <a:path w="4412615" h="20891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8911"/>
                  </a:lnTo>
                  <a:lnTo>
                    <a:pt x="4412325" y="208911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790219"/>
              <a:ext cx="4412325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1629460"/>
              <a:ext cx="101600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1616760"/>
              <a:ext cx="4361471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638200"/>
              <a:ext cx="50746" cy="99126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7865" y="834496"/>
              <a:ext cx="4412615" cy="845819"/>
            </a:xfrm>
            <a:custGeom>
              <a:avLst/>
              <a:gdLst/>
              <a:ahLst/>
              <a:cxnLst/>
              <a:rect l="l" t="t" r="r" b="b"/>
              <a:pathLst>
                <a:path w="4412615" h="845819">
                  <a:moveTo>
                    <a:pt x="4412325" y="0"/>
                  </a:moveTo>
                  <a:lnTo>
                    <a:pt x="0" y="0"/>
                  </a:lnTo>
                  <a:lnTo>
                    <a:pt x="0" y="794964"/>
                  </a:lnTo>
                  <a:lnTo>
                    <a:pt x="4008" y="814689"/>
                  </a:lnTo>
                  <a:lnTo>
                    <a:pt x="14922" y="830842"/>
                  </a:lnTo>
                  <a:lnTo>
                    <a:pt x="31075" y="841756"/>
                  </a:lnTo>
                  <a:lnTo>
                    <a:pt x="50800" y="845765"/>
                  </a:lnTo>
                  <a:lnTo>
                    <a:pt x="4361525" y="845765"/>
                  </a:lnTo>
                  <a:lnTo>
                    <a:pt x="4381250" y="841756"/>
                  </a:lnTo>
                  <a:lnTo>
                    <a:pt x="4397403" y="830842"/>
                  </a:lnTo>
                  <a:lnTo>
                    <a:pt x="4408317" y="814689"/>
                  </a:lnTo>
                  <a:lnTo>
                    <a:pt x="4412325" y="794964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0191" y="676290"/>
              <a:ext cx="0" cy="972819"/>
            </a:xfrm>
            <a:custGeom>
              <a:avLst/>
              <a:gdLst/>
              <a:ahLst/>
              <a:cxnLst/>
              <a:rect l="l" t="t" r="r" b="b"/>
              <a:pathLst>
                <a:path h="972819">
                  <a:moveTo>
                    <a:pt x="0" y="9722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0191" y="6635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6508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0191" y="63818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97865" y="1823059"/>
            <a:ext cx="4463415" cy="688340"/>
            <a:chOff x="97865" y="1823059"/>
            <a:chExt cx="4463415" cy="688340"/>
          </a:xfrm>
        </p:grpSpPr>
        <p:sp>
          <p:nvSpPr>
            <p:cNvPr id="16" name="object 16"/>
            <p:cNvSpPr/>
            <p:nvPr/>
          </p:nvSpPr>
          <p:spPr>
            <a:xfrm>
              <a:off x="97865" y="1823059"/>
              <a:ext cx="4412615" cy="208915"/>
            </a:xfrm>
            <a:custGeom>
              <a:avLst/>
              <a:gdLst/>
              <a:ahLst/>
              <a:cxnLst/>
              <a:rect l="l" t="t" r="r" b="b"/>
              <a:pathLst>
                <a:path w="4412615" h="208914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8911"/>
                  </a:lnTo>
                  <a:lnTo>
                    <a:pt x="4412325" y="208911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2019312"/>
              <a:ext cx="4412325" cy="5060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2409380"/>
              <a:ext cx="101600" cy="1016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2396680"/>
              <a:ext cx="4361471" cy="1143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0191" y="1867293"/>
              <a:ext cx="50746" cy="54208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97865" y="2063587"/>
              <a:ext cx="4412615" cy="396875"/>
            </a:xfrm>
            <a:custGeom>
              <a:avLst/>
              <a:gdLst/>
              <a:ahLst/>
              <a:cxnLst/>
              <a:rect l="l" t="t" r="r" b="b"/>
              <a:pathLst>
                <a:path w="4412615" h="396875">
                  <a:moveTo>
                    <a:pt x="4412325" y="0"/>
                  </a:moveTo>
                  <a:lnTo>
                    <a:pt x="0" y="0"/>
                  </a:lnTo>
                  <a:lnTo>
                    <a:pt x="0" y="345793"/>
                  </a:lnTo>
                  <a:lnTo>
                    <a:pt x="4008" y="365517"/>
                  </a:lnTo>
                  <a:lnTo>
                    <a:pt x="14922" y="381670"/>
                  </a:lnTo>
                  <a:lnTo>
                    <a:pt x="31075" y="392585"/>
                  </a:lnTo>
                  <a:lnTo>
                    <a:pt x="50800" y="396593"/>
                  </a:lnTo>
                  <a:lnTo>
                    <a:pt x="4361525" y="396593"/>
                  </a:lnTo>
                  <a:lnTo>
                    <a:pt x="4381250" y="392585"/>
                  </a:lnTo>
                  <a:lnTo>
                    <a:pt x="4397403" y="381670"/>
                  </a:lnTo>
                  <a:lnTo>
                    <a:pt x="4408317" y="365517"/>
                  </a:lnTo>
                  <a:lnTo>
                    <a:pt x="4412325" y="345793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10191" y="1905381"/>
              <a:ext cx="0" cy="523240"/>
            </a:xfrm>
            <a:custGeom>
              <a:avLst/>
              <a:gdLst/>
              <a:ahLst/>
              <a:cxnLst/>
              <a:rect l="l" t="t" r="r" b="b"/>
              <a:pathLst>
                <a:path h="523239">
                  <a:moveTo>
                    <a:pt x="0" y="5230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10191" y="18926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10191" y="18799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10191" y="18672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7066" y="541638"/>
            <a:ext cx="4234815" cy="187960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305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Definition</a:t>
            </a:r>
            <a:endParaRPr sz="1400">
              <a:latin typeface="Tahoma"/>
              <a:cs typeface="Tahoma"/>
            </a:endParaRPr>
          </a:p>
          <a:p>
            <a:pPr marL="101600" marR="93980">
              <a:lnSpc>
                <a:spcPct val="100000"/>
              </a:lnSpc>
              <a:spcBef>
                <a:spcPts val="150"/>
              </a:spcBef>
            </a:pPr>
            <a:r>
              <a:rPr sz="1200" spc="-60" dirty="0">
                <a:latin typeface="Tahoma"/>
                <a:cs typeface="Tahoma"/>
              </a:rPr>
              <a:t>Given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stream </a:t>
            </a:r>
            <a:r>
              <a:rPr sz="1200" b="1" i="1" spc="185" dirty="0">
                <a:solidFill>
                  <a:srgbClr val="00007F"/>
                </a:solidFill>
                <a:latin typeface="Calibri"/>
                <a:cs typeface="Calibri"/>
              </a:rPr>
              <a:t>S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 </a:t>
            </a:r>
            <a:r>
              <a:rPr sz="1200" b="1" i="1" spc="-25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spc="-37" baseline="-13888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25" dirty="0">
                <a:solidFill>
                  <a:srgbClr val="00007F"/>
                </a:solidFill>
                <a:latin typeface="Verdana"/>
                <a:cs typeface="Verdana"/>
              </a:rPr>
              <a:t>, </a:t>
            </a:r>
            <a:r>
              <a:rPr sz="1200" b="1" i="1" spc="-25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spc="-37" baseline="-13888" dirty="0">
                <a:solidFill>
                  <a:srgbClr val="00007F"/>
                </a:solidFill>
                <a:latin typeface="Tahoma"/>
                <a:cs typeface="Tahoma"/>
              </a:rPr>
              <a:t>2</a:t>
            </a:r>
            <a:r>
              <a:rPr sz="1200" b="1" i="1" spc="-25" dirty="0">
                <a:solidFill>
                  <a:srgbClr val="00007F"/>
                </a:solidFill>
                <a:latin typeface="Verdana"/>
                <a:cs typeface="Verdana"/>
              </a:rPr>
              <a:t>, </a:t>
            </a:r>
            <a:r>
              <a:rPr sz="1200" b="1" i="1" spc="-50" dirty="0">
                <a:solidFill>
                  <a:srgbClr val="00007F"/>
                </a:solidFill>
                <a:latin typeface="Verdana"/>
                <a:cs typeface="Verdana"/>
              </a:rPr>
              <a:t>...</a:t>
            </a:r>
            <a:r>
              <a:rPr sz="1200" spc="-50" dirty="0">
                <a:latin typeface="Tahoma"/>
                <a:cs typeface="Tahoma"/>
              </a:rPr>
              <a:t>, </a:t>
            </a:r>
            <a:r>
              <a:rPr sz="1200" spc="-65" dirty="0">
                <a:latin typeface="Tahoma"/>
                <a:cs typeface="Tahoma"/>
              </a:rPr>
              <a:t>define </a:t>
            </a:r>
            <a:r>
              <a:rPr sz="1200" spc="-45" dirty="0">
                <a:latin typeface="Tahoma"/>
                <a:cs typeface="Tahoma"/>
              </a:rPr>
              <a:t>count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70" dirty="0">
                <a:latin typeface="Tahoma"/>
                <a:cs typeface="Tahoma"/>
              </a:rPr>
              <a:t>element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2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latin typeface="Tahoma"/>
                <a:cs typeface="Tahoma"/>
              </a:rPr>
              <a:t>at </a:t>
            </a:r>
            <a:r>
              <a:rPr sz="1200" spc="-70" dirty="0">
                <a:latin typeface="Tahoma"/>
                <a:cs typeface="Tahoma"/>
              </a:rPr>
              <a:t>any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b="1" i="1" spc="6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20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be</a:t>
            </a:r>
            <a:endParaRPr sz="1200">
              <a:latin typeface="Tahoma"/>
              <a:cs typeface="Tahoma"/>
            </a:endParaRPr>
          </a:p>
          <a:p>
            <a:pPr marL="1219835">
              <a:lnSpc>
                <a:spcPct val="100000"/>
              </a:lnSpc>
              <a:spcBef>
                <a:spcPts val="10"/>
              </a:spcBef>
            </a:pPr>
            <a:r>
              <a:rPr sz="1200" spc="-45" dirty="0">
                <a:solidFill>
                  <a:srgbClr val="00007F"/>
                </a:solidFill>
                <a:latin typeface="Tahoma"/>
                <a:cs typeface="Tahoma"/>
              </a:rPr>
              <a:t>count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04" dirty="0">
                <a:solidFill>
                  <a:srgbClr val="00007F"/>
                </a:solidFill>
                <a:latin typeface="Segoe UI Symbol"/>
                <a:cs typeface="Segoe UI Symbol"/>
              </a:rPr>
              <a:t>|{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3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6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7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90" dirty="0">
                <a:solidFill>
                  <a:srgbClr val="00007F"/>
                </a:solidFill>
                <a:latin typeface="Segoe UI Symbol"/>
                <a:cs typeface="Segoe UI Symbol"/>
              </a:rPr>
              <a:t>|</a:t>
            </a:r>
            <a:r>
              <a:rPr sz="1200" spc="6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5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-2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spc="204" dirty="0">
                <a:solidFill>
                  <a:srgbClr val="00007F"/>
                </a:solidFill>
                <a:latin typeface="Segoe UI Symbol"/>
                <a:cs typeface="Segoe UI Symbol"/>
              </a:rPr>
              <a:t>}|</a:t>
            </a:r>
            <a:endParaRPr sz="1200">
              <a:latin typeface="Segoe UI Symbol"/>
              <a:cs typeface="Segoe UI Symbol"/>
            </a:endParaRPr>
          </a:p>
          <a:p>
            <a:pPr marL="101600">
              <a:lnSpc>
                <a:spcPct val="100000"/>
              </a:lnSpc>
              <a:spcBef>
                <a:spcPts val="650"/>
              </a:spcBef>
            </a:pP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e </a:t>
            </a:r>
            <a:r>
              <a:rPr sz="1200" b="1" i="1" spc="-7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called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spc="-75" dirty="0">
                <a:latin typeface="Tahoma"/>
                <a:cs typeface="Tahoma"/>
              </a:rPr>
              <a:t>-heavy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hitter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6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7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00007F"/>
                </a:solidFill>
                <a:latin typeface="Tahoma"/>
                <a:cs typeface="Tahoma"/>
              </a:rPr>
              <a:t>count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5" dirty="0">
                <a:solidFill>
                  <a:srgbClr val="00007F"/>
                </a:solidFill>
                <a:latin typeface="Verdana"/>
                <a:cs typeface="Verdana"/>
              </a:rPr>
              <a:t>&gt;</a:t>
            </a:r>
            <a:r>
              <a:rPr sz="1200"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15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ahoma"/>
              <a:cs typeface="Tahoma"/>
            </a:endParaRPr>
          </a:p>
          <a:p>
            <a:pPr marL="101600">
              <a:lnSpc>
                <a:spcPct val="100000"/>
              </a:lnSpc>
            </a:pP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Goal:</a:t>
            </a:r>
            <a:endParaRPr sz="1400">
              <a:latin typeface="Tahoma"/>
              <a:cs typeface="Tahoma"/>
            </a:endParaRPr>
          </a:p>
          <a:p>
            <a:pPr marL="100965" marR="335280">
              <a:lnSpc>
                <a:spcPct val="100000"/>
              </a:lnSpc>
              <a:spcBef>
                <a:spcPts val="150"/>
              </a:spcBef>
            </a:pPr>
            <a:r>
              <a:rPr sz="1200" spc="-25" dirty="0">
                <a:latin typeface="Tahoma"/>
                <a:cs typeface="Tahoma"/>
              </a:rPr>
              <a:t>Maintain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structure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containing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all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-80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spc="-80" dirty="0">
                <a:latin typeface="Tahoma"/>
                <a:cs typeface="Tahoma"/>
              </a:rPr>
              <a:t>-heavy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hitters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so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far.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At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point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there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are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most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spc="-254" baseline="20833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70" dirty="0">
                <a:solidFill>
                  <a:srgbClr val="00007F"/>
                </a:solidFill>
                <a:latin typeface="Verdana"/>
                <a:cs typeface="Verdana"/>
              </a:rPr>
              <a:t>/</a:t>
            </a:r>
            <a:r>
              <a:rPr sz="800" b="1" i="1" spc="-170" dirty="0">
                <a:solidFill>
                  <a:srgbClr val="00007F"/>
                </a:solidFill>
                <a:latin typeface="Verdana"/>
                <a:cs typeface="Verdana"/>
              </a:rPr>
              <a:t>c</a:t>
            </a:r>
            <a:r>
              <a:rPr sz="800" b="1" i="1" spc="-9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latin typeface="Tahoma"/>
                <a:cs typeface="Tahoma"/>
              </a:rPr>
              <a:t>such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elements.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8" name="object 2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4272362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18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3735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i="1" spc="-45" dirty="0">
                <a:latin typeface="Verdana"/>
                <a:cs typeface="Verdana"/>
              </a:rPr>
              <a:t>s</a:t>
            </a:r>
            <a:r>
              <a:rPr spc="-45" dirty="0"/>
              <a:t>-Heavy</a:t>
            </a:r>
            <a:r>
              <a:rPr spc="105" dirty="0"/>
              <a:t> </a:t>
            </a:r>
            <a:r>
              <a:rPr spc="-20" dirty="0"/>
              <a:t>Hitters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65" y="593966"/>
            <a:ext cx="4463415" cy="1137285"/>
            <a:chOff x="97865" y="593966"/>
            <a:chExt cx="4463415" cy="1137285"/>
          </a:xfrm>
        </p:grpSpPr>
        <p:sp>
          <p:nvSpPr>
            <p:cNvPr id="5" name="object 5"/>
            <p:cNvSpPr/>
            <p:nvPr/>
          </p:nvSpPr>
          <p:spPr>
            <a:xfrm>
              <a:off x="97865" y="593966"/>
              <a:ext cx="4412615" cy="208915"/>
            </a:xfrm>
            <a:custGeom>
              <a:avLst/>
              <a:gdLst/>
              <a:ahLst/>
              <a:cxnLst/>
              <a:rect l="l" t="t" r="r" b="b"/>
              <a:pathLst>
                <a:path w="4412615" h="20891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8911"/>
                  </a:lnTo>
                  <a:lnTo>
                    <a:pt x="4412325" y="208911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790219"/>
              <a:ext cx="4412325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1629460"/>
              <a:ext cx="101600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1616760"/>
              <a:ext cx="4361471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638200"/>
              <a:ext cx="50746" cy="99126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7865" y="834496"/>
              <a:ext cx="4412615" cy="845819"/>
            </a:xfrm>
            <a:custGeom>
              <a:avLst/>
              <a:gdLst/>
              <a:ahLst/>
              <a:cxnLst/>
              <a:rect l="l" t="t" r="r" b="b"/>
              <a:pathLst>
                <a:path w="4412615" h="845819">
                  <a:moveTo>
                    <a:pt x="4412325" y="0"/>
                  </a:moveTo>
                  <a:lnTo>
                    <a:pt x="0" y="0"/>
                  </a:lnTo>
                  <a:lnTo>
                    <a:pt x="0" y="794964"/>
                  </a:lnTo>
                  <a:lnTo>
                    <a:pt x="4008" y="814689"/>
                  </a:lnTo>
                  <a:lnTo>
                    <a:pt x="14922" y="830842"/>
                  </a:lnTo>
                  <a:lnTo>
                    <a:pt x="31075" y="841756"/>
                  </a:lnTo>
                  <a:lnTo>
                    <a:pt x="50800" y="845765"/>
                  </a:lnTo>
                  <a:lnTo>
                    <a:pt x="4361525" y="845765"/>
                  </a:lnTo>
                  <a:lnTo>
                    <a:pt x="4381250" y="841756"/>
                  </a:lnTo>
                  <a:lnTo>
                    <a:pt x="4397403" y="830842"/>
                  </a:lnTo>
                  <a:lnTo>
                    <a:pt x="4408317" y="814689"/>
                  </a:lnTo>
                  <a:lnTo>
                    <a:pt x="4412325" y="794964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0191" y="676290"/>
              <a:ext cx="0" cy="972819"/>
            </a:xfrm>
            <a:custGeom>
              <a:avLst/>
              <a:gdLst/>
              <a:ahLst/>
              <a:cxnLst/>
              <a:rect l="l" t="t" r="r" b="b"/>
              <a:pathLst>
                <a:path h="972819">
                  <a:moveTo>
                    <a:pt x="0" y="9722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0191" y="6635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6508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0191" y="63818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97865" y="1823059"/>
            <a:ext cx="4463415" cy="688340"/>
            <a:chOff x="97865" y="1823059"/>
            <a:chExt cx="4463415" cy="688340"/>
          </a:xfrm>
        </p:grpSpPr>
        <p:sp>
          <p:nvSpPr>
            <p:cNvPr id="16" name="object 16"/>
            <p:cNvSpPr/>
            <p:nvPr/>
          </p:nvSpPr>
          <p:spPr>
            <a:xfrm>
              <a:off x="97865" y="1823059"/>
              <a:ext cx="4412615" cy="208915"/>
            </a:xfrm>
            <a:custGeom>
              <a:avLst/>
              <a:gdLst/>
              <a:ahLst/>
              <a:cxnLst/>
              <a:rect l="l" t="t" r="r" b="b"/>
              <a:pathLst>
                <a:path w="4412615" h="208914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8911"/>
                  </a:lnTo>
                  <a:lnTo>
                    <a:pt x="4412325" y="208911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2019312"/>
              <a:ext cx="4412325" cy="5060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2409380"/>
              <a:ext cx="101600" cy="1016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2396680"/>
              <a:ext cx="4361471" cy="1143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0191" y="1867293"/>
              <a:ext cx="50746" cy="54208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97865" y="2063587"/>
              <a:ext cx="4412615" cy="396875"/>
            </a:xfrm>
            <a:custGeom>
              <a:avLst/>
              <a:gdLst/>
              <a:ahLst/>
              <a:cxnLst/>
              <a:rect l="l" t="t" r="r" b="b"/>
              <a:pathLst>
                <a:path w="4412615" h="396875">
                  <a:moveTo>
                    <a:pt x="4412325" y="0"/>
                  </a:moveTo>
                  <a:lnTo>
                    <a:pt x="0" y="0"/>
                  </a:lnTo>
                  <a:lnTo>
                    <a:pt x="0" y="345793"/>
                  </a:lnTo>
                  <a:lnTo>
                    <a:pt x="4008" y="365517"/>
                  </a:lnTo>
                  <a:lnTo>
                    <a:pt x="14922" y="381670"/>
                  </a:lnTo>
                  <a:lnTo>
                    <a:pt x="31075" y="392585"/>
                  </a:lnTo>
                  <a:lnTo>
                    <a:pt x="50800" y="396593"/>
                  </a:lnTo>
                  <a:lnTo>
                    <a:pt x="4361525" y="396593"/>
                  </a:lnTo>
                  <a:lnTo>
                    <a:pt x="4381250" y="392585"/>
                  </a:lnTo>
                  <a:lnTo>
                    <a:pt x="4397403" y="381670"/>
                  </a:lnTo>
                  <a:lnTo>
                    <a:pt x="4408317" y="365517"/>
                  </a:lnTo>
                  <a:lnTo>
                    <a:pt x="4412325" y="345793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10191" y="1905381"/>
              <a:ext cx="0" cy="523240"/>
            </a:xfrm>
            <a:custGeom>
              <a:avLst/>
              <a:gdLst/>
              <a:ahLst/>
              <a:cxnLst/>
              <a:rect l="l" t="t" r="r" b="b"/>
              <a:pathLst>
                <a:path h="523239">
                  <a:moveTo>
                    <a:pt x="0" y="5230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10191" y="18926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10191" y="18799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10191" y="18672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97865" y="2602979"/>
            <a:ext cx="4463415" cy="695960"/>
            <a:chOff x="97865" y="2602979"/>
            <a:chExt cx="4463415" cy="695960"/>
          </a:xfrm>
        </p:grpSpPr>
        <p:sp>
          <p:nvSpPr>
            <p:cNvPr id="27" name="object 27"/>
            <p:cNvSpPr/>
            <p:nvPr/>
          </p:nvSpPr>
          <p:spPr>
            <a:xfrm>
              <a:off x="97865" y="2602979"/>
              <a:ext cx="4412615" cy="225425"/>
            </a:xfrm>
            <a:custGeom>
              <a:avLst/>
              <a:gdLst/>
              <a:ahLst/>
              <a:cxnLst/>
              <a:rect l="l" t="t" r="r" b="b"/>
              <a:pathLst>
                <a:path w="4412615" h="22542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25360"/>
                  </a:lnTo>
                  <a:lnTo>
                    <a:pt x="4412325" y="225360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866" y="2815679"/>
              <a:ext cx="4412325" cy="5060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666" y="3197314"/>
              <a:ext cx="101600" cy="1016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3184613"/>
              <a:ext cx="4361471" cy="1143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10191" y="2647213"/>
              <a:ext cx="50746" cy="5501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97865" y="2859956"/>
              <a:ext cx="4412615" cy="388620"/>
            </a:xfrm>
            <a:custGeom>
              <a:avLst/>
              <a:gdLst/>
              <a:ahLst/>
              <a:cxnLst/>
              <a:rect l="l" t="t" r="r" b="b"/>
              <a:pathLst>
                <a:path w="4412615" h="388619">
                  <a:moveTo>
                    <a:pt x="4412325" y="0"/>
                  </a:moveTo>
                  <a:lnTo>
                    <a:pt x="0" y="0"/>
                  </a:lnTo>
                  <a:lnTo>
                    <a:pt x="0" y="337357"/>
                  </a:lnTo>
                  <a:lnTo>
                    <a:pt x="4008" y="357082"/>
                  </a:lnTo>
                  <a:lnTo>
                    <a:pt x="14922" y="373235"/>
                  </a:lnTo>
                  <a:lnTo>
                    <a:pt x="31075" y="384149"/>
                  </a:lnTo>
                  <a:lnTo>
                    <a:pt x="50800" y="388158"/>
                  </a:lnTo>
                  <a:lnTo>
                    <a:pt x="4361525" y="388158"/>
                  </a:lnTo>
                  <a:lnTo>
                    <a:pt x="4381250" y="384149"/>
                  </a:lnTo>
                  <a:lnTo>
                    <a:pt x="4397403" y="373235"/>
                  </a:lnTo>
                  <a:lnTo>
                    <a:pt x="4408317" y="357082"/>
                  </a:lnTo>
                  <a:lnTo>
                    <a:pt x="4412325" y="337357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10191" y="2685301"/>
              <a:ext cx="0" cy="531495"/>
            </a:xfrm>
            <a:custGeom>
              <a:avLst/>
              <a:gdLst/>
              <a:ahLst/>
              <a:cxnLst/>
              <a:rect l="l" t="t" r="r" b="b"/>
              <a:pathLst>
                <a:path h="531494">
                  <a:moveTo>
                    <a:pt x="0" y="5310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10191" y="267260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10191" y="265990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10191" y="264720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1666" y="541638"/>
            <a:ext cx="4428490" cy="267589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305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Definition</a:t>
            </a:r>
            <a:endParaRPr sz="1400">
              <a:latin typeface="Tahoma"/>
              <a:cs typeface="Tahoma"/>
            </a:endParaRPr>
          </a:p>
          <a:p>
            <a:pPr marL="127000" marR="261620">
              <a:lnSpc>
                <a:spcPct val="100000"/>
              </a:lnSpc>
              <a:spcBef>
                <a:spcPts val="150"/>
              </a:spcBef>
            </a:pPr>
            <a:r>
              <a:rPr sz="1200" spc="-60" dirty="0">
                <a:latin typeface="Tahoma"/>
                <a:cs typeface="Tahoma"/>
              </a:rPr>
              <a:t>Given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stream </a:t>
            </a:r>
            <a:r>
              <a:rPr sz="1200" b="1" i="1" spc="185" dirty="0">
                <a:solidFill>
                  <a:srgbClr val="00007F"/>
                </a:solidFill>
                <a:latin typeface="Calibri"/>
                <a:cs typeface="Calibri"/>
              </a:rPr>
              <a:t>S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 </a:t>
            </a:r>
            <a:r>
              <a:rPr sz="1200" b="1" i="1" spc="-25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spc="-37" baseline="-13888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25" dirty="0">
                <a:solidFill>
                  <a:srgbClr val="00007F"/>
                </a:solidFill>
                <a:latin typeface="Verdana"/>
                <a:cs typeface="Verdana"/>
              </a:rPr>
              <a:t>, </a:t>
            </a:r>
            <a:r>
              <a:rPr sz="1200" b="1" i="1" spc="-25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spc="-37" baseline="-13888" dirty="0">
                <a:solidFill>
                  <a:srgbClr val="00007F"/>
                </a:solidFill>
                <a:latin typeface="Tahoma"/>
                <a:cs typeface="Tahoma"/>
              </a:rPr>
              <a:t>2</a:t>
            </a:r>
            <a:r>
              <a:rPr sz="1200" b="1" i="1" spc="-25" dirty="0">
                <a:solidFill>
                  <a:srgbClr val="00007F"/>
                </a:solidFill>
                <a:latin typeface="Verdana"/>
                <a:cs typeface="Verdana"/>
              </a:rPr>
              <a:t>, </a:t>
            </a:r>
            <a:r>
              <a:rPr sz="1200" b="1" i="1" spc="-50" dirty="0">
                <a:solidFill>
                  <a:srgbClr val="00007F"/>
                </a:solidFill>
                <a:latin typeface="Verdana"/>
                <a:cs typeface="Verdana"/>
              </a:rPr>
              <a:t>...</a:t>
            </a:r>
            <a:r>
              <a:rPr sz="1200" spc="-50" dirty="0">
                <a:latin typeface="Tahoma"/>
                <a:cs typeface="Tahoma"/>
              </a:rPr>
              <a:t>, </a:t>
            </a:r>
            <a:r>
              <a:rPr sz="1200" spc="-65" dirty="0">
                <a:latin typeface="Tahoma"/>
                <a:cs typeface="Tahoma"/>
              </a:rPr>
              <a:t>define </a:t>
            </a:r>
            <a:r>
              <a:rPr sz="1200" spc="-45" dirty="0">
                <a:latin typeface="Tahoma"/>
                <a:cs typeface="Tahoma"/>
              </a:rPr>
              <a:t>count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70" dirty="0">
                <a:latin typeface="Tahoma"/>
                <a:cs typeface="Tahoma"/>
              </a:rPr>
              <a:t>element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2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latin typeface="Tahoma"/>
                <a:cs typeface="Tahoma"/>
              </a:rPr>
              <a:t>at </a:t>
            </a:r>
            <a:r>
              <a:rPr sz="1200" spc="-70" dirty="0">
                <a:latin typeface="Tahoma"/>
                <a:cs typeface="Tahoma"/>
              </a:rPr>
              <a:t>any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b="1" i="1" spc="6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20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be</a:t>
            </a:r>
            <a:endParaRPr sz="1200">
              <a:latin typeface="Tahoma"/>
              <a:cs typeface="Tahoma"/>
            </a:endParaRPr>
          </a:p>
          <a:p>
            <a:pPr marL="1245235">
              <a:lnSpc>
                <a:spcPct val="100000"/>
              </a:lnSpc>
              <a:spcBef>
                <a:spcPts val="10"/>
              </a:spcBef>
            </a:pPr>
            <a:r>
              <a:rPr sz="1200" spc="-45" dirty="0">
                <a:solidFill>
                  <a:srgbClr val="00007F"/>
                </a:solidFill>
                <a:latin typeface="Tahoma"/>
                <a:cs typeface="Tahoma"/>
              </a:rPr>
              <a:t>count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04" dirty="0">
                <a:solidFill>
                  <a:srgbClr val="00007F"/>
                </a:solidFill>
                <a:latin typeface="Segoe UI Symbol"/>
                <a:cs typeface="Segoe UI Symbol"/>
              </a:rPr>
              <a:t>|{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3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6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7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90" dirty="0">
                <a:solidFill>
                  <a:srgbClr val="00007F"/>
                </a:solidFill>
                <a:latin typeface="Segoe UI Symbol"/>
                <a:cs typeface="Segoe UI Symbol"/>
              </a:rPr>
              <a:t>|</a:t>
            </a:r>
            <a:r>
              <a:rPr sz="1200" spc="6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5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-2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spc="204" dirty="0">
                <a:solidFill>
                  <a:srgbClr val="00007F"/>
                </a:solidFill>
                <a:latin typeface="Segoe UI Symbol"/>
                <a:cs typeface="Segoe UI Symbol"/>
              </a:rPr>
              <a:t>}|</a:t>
            </a:r>
            <a:endParaRPr sz="1200">
              <a:latin typeface="Segoe UI Symbol"/>
              <a:cs typeface="Segoe UI Symbol"/>
            </a:endParaRPr>
          </a:p>
          <a:p>
            <a:pPr marL="127000">
              <a:lnSpc>
                <a:spcPct val="100000"/>
              </a:lnSpc>
              <a:spcBef>
                <a:spcPts val="650"/>
              </a:spcBef>
            </a:pP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e </a:t>
            </a:r>
            <a:r>
              <a:rPr sz="1200" b="1" i="1" spc="-7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called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spc="-75" dirty="0">
                <a:latin typeface="Tahoma"/>
                <a:cs typeface="Tahoma"/>
              </a:rPr>
              <a:t>-heavy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hitter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6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7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00007F"/>
                </a:solidFill>
                <a:latin typeface="Tahoma"/>
                <a:cs typeface="Tahoma"/>
              </a:rPr>
              <a:t>count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5" dirty="0">
                <a:solidFill>
                  <a:srgbClr val="00007F"/>
                </a:solidFill>
                <a:latin typeface="Verdana"/>
                <a:cs typeface="Verdana"/>
              </a:rPr>
              <a:t>&gt;</a:t>
            </a:r>
            <a:r>
              <a:rPr sz="1200"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15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ahoma"/>
              <a:cs typeface="Tahoma"/>
            </a:endParaRPr>
          </a:p>
          <a:p>
            <a:pPr marL="127000">
              <a:lnSpc>
                <a:spcPct val="100000"/>
              </a:lnSpc>
            </a:pP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Goal:</a:t>
            </a:r>
            <a:endParaRPr sz="1400">
              <a:latin typeface="Tahoma"/>
              <a:cs typeface="Tahoma"/>
            </a:endParaRPr>
          </a:p>
          <a:p>
            <a:pPr marL="126364" marR="503555">
              <a:lnSpc>
                <a:spcPct val="100000"/>
              </a:lnSpc>
              <a:spcBef>
                <a:spcPts val="150"/>
              </a:spcBef>
            </a:pPr>
            <a:r>
              <a:rPr sz="1200" spc="-25" dirty="0">
                <a:latin typeface="Tahoma"/>
                <a:cs typeface="Tahoma"/>
              </a:rPr>
              <a:t>Maintain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structure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containing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all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-80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spc="-80" dirty="0">
                <a:latin typeface="Tahoma"/>
                <a:cs typeface="Tahoma"/>
              </a:rPr>
              <a:t>-heavy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hitters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so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far.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At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point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there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are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most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spc="-254" baseline="20833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70" dirty="0">
                <a:solidFill>
                  <a:srgbClr val="00007F"/>
                </a:solidFill>
                <a:latin typeface="Verdana"/>
                <a:cs typeface="Verdana"/>
              </a:rPr>
              <a:t>/</a:t>
            </a:r>
            <a:r>
              <a:rPr sz="800" b="1" i="1" spc="-170" dirty="0">
                <a:solidFill>
                  <a:srgbClr val="00007F"/>
                </a:solidFill>
                <a:latin typeface="Verdana"/>
                <a:cs typeface="Verdana"/>
              </a:rPr>
              <a:t>c</a:t>
            </a:r>
            <a:r>
              <a:rPr sz="800" b="1" i="1" spc="-9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latin typeface="Tahoma"/>
                <a:cs typeface="Tahoma"/>
              </a:rPr>
              <a:t>such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ahoma"/>
              <a:cs typeface="Tahoma"/>
            </a:endParaRPr>
          </a:p>
          <a:p>
            <a:pPr marL="127000" marR="30480">
              <a:lnSpc>
                <a:spcPct val="108400"/>
              </a:lnSpc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Crucial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Note: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false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positive </a:t>
            </a:r>
            <a:r>
              <a:rPr sz="1400" spc="-8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4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Tahoma"/>
                <a:cs typeface="Tahoma"/>
              </a:rPr>
              <a:t>OK,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but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no 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false negative </a:t>
            </a:r>
            <a:r>
              <a:rPr sz="1400" spc="-4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We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are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NOT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allowed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miss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heavy-hitters,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but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25" dirty="0">
                <a:latin typeface="Tahoma"/>
                <a:cs typeface="Tahoma"/>
              </a:rPr>
              <a:t>we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could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store 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non-heavy-hitters.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9" name="object 3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4272362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18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904"/>
            <a:ext cx="3414395" cy="6648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i="1" spc="-4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-Heavy</a:t>
            </a:r>
            <a:r>
              <a:rPr sz="170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Hitters:</a:t>
            </a:r>
            <a:r>
              <a:rPr sz="1700" spc="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Calibri"/>
              <a:cs typeface="Calibri"/>
            </a:endParaRPr>
          </a:p>
          <a:p>
            <a:pPr marL="1015365">
              <a:lnSpc>
                <a:spcPct val="100000"/>
              </a:lnSpc>
            </a:pPr>
            <a:r>
              <a:rPr sz="1200" spc="-80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/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2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maj</a:t>
            </a:r>
            <a:r>
              <a:rPr sz="1200" spc="-100" dirty="0">
                <a:latin typeface="Tahoma"/>
                <a:cs typeface="Tahoma"/>
              </a:rPr>
              <a:t>o</a:t>
            </a:r>
            <a:r>
              <a:rPr sz="1200" spc="-45" dirty="0">
                <a:latin typeface="Tahoma"/>
                <a:cs typeface="Tahoma"/>
              </a:rPr>
              <a:t>r</a:t>
            </a:r>
            <a:r>
              <a:rPr sz="1200" dirty="0">
                <a:latin typeface="Tahoma"/>
                <a:cs typeface="Tahoma"/>
              </a:rPr>
              <a:t>i</a:t>
            </a:r>
            <a:r>
              <a:rPr sz="1200" spc="-15" dirty="0">
                <a:latin typeface="Tahoma"/>
                <a:cs typeface="Tahoma"/>
              </a:rPr>
              <a:t>t</a:t>
            </a:r>
            <a:r>
              <a:rPr sz="1200" spc="-65" dirty="0">
                <a:latin typeface="Tahoma"/>
                <a:cs typeface="Tahoma"/>
              </a:rPr>
              <a:t>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element!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19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2453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i="1" spc="-45" dirty="0">
                <a:latin typeface="Verdana"/>
                <a:cs typeface="Verdana"/>
              </a:rPr>
              <a:t>s</a:t>
            </a:r>
            <a:r>
              <a:rPr spc="-45" dirty="0"/>
              <a:t>-Heavy</a:t>
            </a:r>
            <a:r>
              <a:rPr spc="120" dirty="0"/>
              <a:t> </a:t>
            </a:r>
            <a:r>
              <a:rPr spc="-15" dirty="0"/>
              <a:t>Hitters:</a:t>
            </a:r>
            <a:r>
              <a:rPr spc="295" dirty="0"/>
              <a:t> </a:t>
            </a:r>
            <a:r>
              <a:rPr spc="-25" dirty="0"/>
              <a:t>Example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1563458"/>
            <a:ext cx="71526" cy="7152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1784883"/>
            <a:ext cx="71526" cy="715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2006295"/>
            <a:ext cx="71526" cy="7152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3266" y="517712"/>
            <a:ext cx="3943985" cy="1605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7195" algn="ctr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/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2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maj</a:t>
            </a:r>
            <a:r>
              <a:rPr sz="1200" spc="-100" dirty="0">
                <a:latin typeface="Tahoma"/>
                <a:cs typeface="Tahoma"/>
              </a:rPr>
              <a:t>o</a:t>
            </a:r>
            <a:r>
              <a:rPr sz="1200" spc="-45" dirty="0">
                <a:latin typeface="Tahoma"/>
                <a:cs typeface="Tahoma"/>
              </a:rPr>
              <a:t>r</a:t>
            </a:r>
            <a:r>
              <a:rPr sz="1200" dirty="0">
                <a:latin typeface="Tahoma"/>
                <a:cs typeface="Tahoma"/>
              </a:rPr>
              <a:t>i</a:t>
            </a:r>
            <a:r>
              <a:rPr sz="1200" spc="-15" dirty="0">
                <a:latin typeface="Tahoma"/>
                <a:cs typeface="Tahoma"/>
              </a:rPr>
              <a:t>t</a:t>
            </a:r>
            <a:r>
              <a:rPr sz="1200" spc="-65" dirty="0">
                <a:latin typeface="Tahoma"/>
                <a:cs typeface="Tahoma"/>
              </a:rPr>
              <a:t>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element!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marL="410845" algn="ctr">
              <a:lnSpc>
                <a:spcPct val="100000"/>
              </a:lnSpc>
            </a:pPr>
            <a:r>
              <a:rPr sz="1200" b="1" i="1" spc="14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14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20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i="1" spc="1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25" dirty="0">
                <a:solidFill>
                  <a:srgbClr val="00007F"/>
                </a:solidFill>
                <a:latin typeface="Calibri"/>
                <a:cs typeface="Calibri"/>
              </a:rPr>
              <a:t>B</a:t>
            </a:r>
            <a:r>
              <a:rPr sz="1200" b="1" i="1" spc="12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20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i="1" spc="1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40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spc="60" baseline="-13888" dirty="0">
                <a:solidFill>
                  <a:srgbClr val="00007F"/>
                </a:solidFill>
                <a:latin typeface="Tahoma"/>
                <a:cs typeface="Tahoma"/>
              </a:rPr>
              <a:t>5</a:t>
            </a:r>
            <a:r>
              <a:rPr sz="1200" b="1" i="1" spc="4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20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i="1" spc="1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25" dirty="0">
                <a:solidFill>
                  <a:srgbClr val="00007F"/>
                </a:solidFill>
                <a:latin typeface="Calibri"/>
                <a:cs typeface="Calibri"/>
              </a:rPr>
              <a:t>B</a:t>
            </a:r>
            <a:r>
              <a:rPr sz="1200" b="1" i="1" spc="12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5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5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25" dirty="0">
                <a:solidFill>
                  <a:srgbClr val="00007F"/>
                </a:solidFill>
                <a:latin typeface="Calibri"/>
                <a:cs typeface="Calibri"/>
              </a:rPr>
              <a:t>B</a:t>
            </a:r>
            <a:r>
              <a:rPr sz="1200" b="1" i="1" spc="12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25" dirty="0">
                <a:solidFill>
                  <a:srgbClr val="00007F"/>
                </a:solidFill>
                <a:latin typeface="Calibri"/>
                <a:cs typeface="Calibri"/>
              </a:rPr>
              <a:t>B</a:t>
            </a:r>
            <a:r>
              <a:rPr sz="1200" b="1" i="1" spc="12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5" dirty="0">
                <a:solidFill>
                  <a:srgbClr val="00007F"/>
                </a:solidFill>
                <a:latin typeface="Calibri"/>
                <a:cs typeface="Calibri"/>
              </a:rPr>
              <a:t>B</a:t>
            </a:r>
            <a:r>
              <a:rPr sz="1200" b="1" spc="22" baseline="-13888" dirty="0">
                <a:solidFill>
                  <a:srgbClr val="00007F"/>
                </a:solidFill>
                <a:latin typeface="Tahoma"/>
                <a:cs typeface="Tahoma"/>
              </a:rPr>
              <a:t>11</a:t>
            </a:r>
            <a:r>
              <a:rPr sz="1200" b="1" i="1" spc="1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4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14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4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14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4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14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4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14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30" baseline="-13888" dirty="0">
                <a:solidFill>
                  <a:srgbClr val="00007F"/>
                </a:solidFill>
                <a:latin typeface="Tahoma"/>
                <a:cs typeface="Tahoma"/>
              </a:rPr>
              <a:t>16</a:t>
            </a:r>
            <a:endParaRPr sz="1200" baseline="-13888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</a:pP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/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3</a:t>
            </a:r>
            <a:r>
              <a:rPr sz="1200" spc="-75" dirty="0">
                <a:latin typeface="Tahoma"/>
                <a:cs typeface="Tahoma"/>
              </a:rPr>
              <a:t>-heavy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hitters</a:t>
            </a:r>
            <a:endParaRPr sz="1200">
              <a:latin typeface="Tahoma"/>
              <a:cs typeface="Tahoma"/>
            </a:endParaRPr>
          </a:p>
          <a:p>
            <a:pPr marL="322580">
              <a:lnSpc>
                <a:spcPct val="100000"/>
              </a:lnSpc>
              <a:spcBef>
                <a:spcPts val="305"/>
              </a:spcBef>
            </a:pPr>
            <a:r>
              <a:rPr sz="1200" spc="15" dirty="0">
                <a:latin typeface="Tahoma"/>
                <a:cs typeface="Tahoma"/>
              </a:rPr>
              <a:t>At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b="1" spc="-75" dirty="0">
                <a:solidFill>
                  <a:srgbClr val="00007F"/>
                </a:solidFill>
                <a:latin typeface="Tahoma"/>
                <a:cs typeface="Tahoma"/>
              </a:rPr>
              <a:t>5</a:t>
            </a:r>
            <a:r>
              <a:rPr sz="1200" spc="-75" dirty="0">
                <a:latin typeface="Tahoma"/>
                <a:cs typeface="Tahoma"/>
              </a:rPr>
              <a:t>,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it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b="1" i="1" spc="125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spc="125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marL="322580" marR="1878964">
              <a:lnSpc>
                <a:spcPct val="121100"/>
              </a:lnSpc>
            </a:pPr>
            <a:r>
              <a:rPr sz="1200" spc="15" dirty="0">
                <a:latin typeface="Tahoma"/>
                <a:cs typeface="Tahoma"/>
              </a:rPr>
              <a:t>At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11</a:t>
            </a:r>
            <a:r>
              <a:rPr sz="1200" spc="-85" dirty="0">
                <a:latin typeface="Tahoma"/>
                <a:cs typeface="Tahoma"/>
              </a:rPr>
              <a:t>,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both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b="1" i="1" spc="215" dirty="0">
                <a:solidFill>
                  <a:srgbClr val="00007F"/>
                </a:solidFill>
                <a:latin typeface="Calibri"/>
                <a:cs typeface="Calibri"/>
              </a:rPr>
              <a:t>B</a:t>
            </a:r>
            <a:r>
              <a:rPr sz="1200" b="1" i="1" spc="20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125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spc="125" dirty="0">
                <a:latin typeface="Tahoma"/>
                <a:cs typeface="Tahoma"/>
              </a:rPr>
              <a:t>.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At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15</a:t>
            </a:r>
            <a:r>
              <a:rPr sz="1200" spc="-85" dirty="0">
                <a:latin typeface="Tahoma"/>
                <a:cs typeface="Tahoma"/>
              </a:rPr>
              <a:t>,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19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2453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i="1" spc="-45" dirty="0">
                <a:latin typeface="Verdana"/>
                <a:cs typeface="Verdana"/>
              </a:rPr>
              <a:t>s</a:t>
            </a:r>
            <a:r>
              <a:rPr spc="-45" dirty="0"/>
              <a:t>-Heavy</a:t>
            </a:r>
            <a:r>
              <a:rPr spc="120" dirty="0"/>
              <a:t> </a:t>
            </a:r>
            <a:r>
              <a:rPr spc="-15" dirty="0"/>
              <a:t>Hitters:</a:t>
            </a:r>
            <a:r>
              <a:rPr spc="295" dirty="0"/>
              <a:t> </a:t>
            </a:r>
            <a:r>
              <a:rPr spc="-25" dirty="0"/>
              <a:t>Example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1563458"/>
            <a:ext cx="71526" cy="7152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1784883"/>
            <a:ext cx="71526" cy="715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2006295"/>
            <a:ext cx="71526" cy="715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2227719"/>
            <a:ext cx="71526" cy="7152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3266" y="517712"/>
            <a:ext cx="3943985" cy="1827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7195" algn="ctr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/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2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maj</a:t>
            </a:r>
            <a:r>
              <a:rPr sz="1200" spc="-100" dirty="0">
                <a:latin typeface="Tahoma"/>
                <a:cs typeface="Tahoma"/>
              </a:rPr>
              <a:t>o</a:t>
            </a:r>
            <a:r>
              <a:rPr sz="1200" spc="-45" dirty="0">
                <a:latin typeface="Tahoma"/>
                <a:cs typeface="Tahoma"/>
              </a:rPr>
              <a:t>r</a:t>
            </a:r>
            <a:r>
              <a:rPr sz="1200" dirty="0">
                <a:latin typeface="Tahoma"/>
                <a:cs typeface="Tahoma"/>
              </a:rPr>
              <a:t>i</a:t>
            </a:r>
            <a:r>
              <a:rPr sz="1200" spc="-15" dirty="0">
                <a:latin typeface="Tahoma"/>
                <a:cs typeface="Tahoma"/>
              </a:rPr>
              <a:t>t</a:t>
            </a:r>
            <a:r>
              <a:rPr sz="1200" spc="-65" dirty="0">
                <a:latin typeface="Tahoma"/>
                <a:cs typeface="Tahoma"/>
              </a:rPr>
              <a:t>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element!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marL="410845" algn="ctr">
              <a:lnSpc>
                <a:spcPct val="100000"/>
              </a:lnSpc>
            </a:pPr>
            <a:r>
              <a:rPr sz="1200" b="1" i="1" spc="14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14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20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i="1" spc="1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25" dirty="0">
                <a:solidFill>
                  <a:srgbClr val="00007F"/>
                </a:solidFill>
                <a:latin typeface="Calibri"/>
                <a:cs typeface="Calibri"/>
              </a:rPr>
              <a:t>B</a:t>
            </a:r>
            <a:r>
              <a:rPr sz="1200" b="1" i="1" spc="12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20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i="1" spc="1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40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spc="60" baseline="-13888" dirty="0">
                <a:solidFill>
                  <a:srgbClr val="00007F"/>
                </a:solidFill>
                <a:latin typeface="Tahoma"/>
                <a:cs typeface="Tahoma"/>
              </a:rPr>
              <a:t>5</a:t>
            </a:r>
            <a:r>
              <a:rPr sz="1200" b="1" i="1" spc="4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20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i="1" spc="1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25" dirty="0">
                <a:solidFill>
                  <a:srgbClr val="00007F"/>
                </a:solidFill>
                <a:latin typeface="Calibri"/>
                <a:cs typeface="Calibri"/>
              </a:rPr>
              <a:t>B</a:t>
            </a:r>
            <a:r>
              <a:rPr sz="1200" b="1" i="1" spc="12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5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5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25" dirty="0">
                <a:solidFill>
                  <a:srgbClr val="00007F"/>
                </a:solidFill>
                <a:latin typeface="Calibri"/>
                <a:cs typeface="Calibri"/>
              </a:rPr>
              <a:t>B</a:t>
            </a:r>
            <a:r>
              <a:rPr sz="1200" b="1" i="1" spc="12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25" dirty="0">
                <a:solidFill>
                  <a:srgbClr val="00007F"/>
                </a:solidFill>
                <a:latin typeface="Calibri"/>
                <a:cs typeface="Calibri"/>
              </a:rPr>
              <a:t>B</a:t>
            </a:r>
            <a:r>
              <a:rPr sz="1200" b="1" i="1" spc="12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5" dirty="0">
                <a:solidFill>
                  <a:srgbClr val="00007F"/>
                </a:solidFill>
                <a:latin typeface="Calibri"/>
                <a:cs typeface="Calibri"/>
              </a:rPr>
              <a:t>B</a:t>
            </a:r>
            <a:r>
              <a:rPr sz="1200" b="1" spc="22" baseline="-13888" dirty="0">
                <a:solidFill>
                  <a:srgbClr val="00007F"/>
                </a:solidFill>
                <a:latin typeface="Tahoma"/>
                <a:cs typeface="Tahoma"/>
              </a:rPr>
              <a:t>11</a:t>
            </a:r>
            <a:r>
              <a:rPr sz="1200" b="1" i="1" spc="1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4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14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4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14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4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14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4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14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30" baseline="-13888" dirty="0">
                <a:solidFill>
                  <a:srgbClr val="00007F"/>
                </a:solidFill>
                <a:latin typeface="Tahoma"/>
                <a:cs typeface="Tahoma"/>
              </a:rPr>
              <a:t>16</a:t>
            </a:r>
            <a:endParaRPr sz="1200" baseline="-13888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</a:pP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/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3</a:t>
            </a:r>
            <a:r>
              <a:rPr sz="1200" spc="-75" dirty="0">
                <a:latin typeface="Tahoma"/>
                <a:cs typeface="Tahoma"/>
              </a:rPr>
              <a:t>-heavy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hitters</a:t>
            </a:r>
            <a:endParaRPr sz="1200">
              <a:latin typeface="Tahoma"/>
              <a:cs typeface="Tahoma"/>
            </a:endParaRPr>
          </a:p>
          <a:p>
            <a:pPr marL="322580">
              <a:lnSpc>
                <a:spcPct val="100000"/>
              </a:lnSpc>
              <a:spcBef>
                <a:spcPts val="305"/>
              </a:spcBef>
            </a:pPr>
            <a:r>
              <a:rPr sz="1200" spc="15" dirty="0">
                <a:latin typeface="Tahoma"/>
                <a:cs typeface="Tahoma"/>
              </a:rPr>
              <a:t>At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b="1" spc="-75" dirty="0">
                <a:solidFill>
                  <a:srgbClr val="00007F"/>
                </a:solidFill>
                <a:latin typeface="Tahoma"/>
                <a:cs typeface="Tahoma"/>
              </a:rPr>
              <a:t>5</a:t>
            </a:r>
            <a:r>
              <a:rPr sz="1200" spc="-75" dirty="0">
                <a:latin typeface="Tahoma"/>
                <a:cs typeface="Tahoma"/>
              </a:rPr>
              <a:t>,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it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b="1" i="1" spc="125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spc="125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marL="322580" marR="1878964">
              <a:lnSpc>
                <a:spcPct val="121100"/>
              </a:lnSpc>
            </a:pPr>
            <a:r>
              <a:rPr sz="1200" spc="15" dirty="0">
                <a:latin typeface="Tahoma"/>
                <a:cs typeface="Tahoma"/>
              </a:rPr>
              <a:t>At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11</a:t>
            </a:r>
            <a:r>
              <a:rPr sz="1200" spc="-85" dirty="0">
                <a:latin typeface="Tahoma"/>
                <a:cs typeface="Tahoma"/>
              </a:rPr>
              <a:t>,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both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b="1" i="1" spc="215" dirty="0">
                <a:solidFill>
                  <a:srgbClr val="00007F"/>
                </a:solidFill>
                <a:latin typeface="Calibri"/>
                <a:cs typeface="Calibri"/>
              </a:rPr>
              <a:t>B</a:t>
            </a:r>
            <a:r>
              <a:rPr sz="1200" b="1" i="1" spc="20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125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spc="125" dirty="0">
                <a:latin typeface="Tahoma"/>
                <a:cs typeface="Tahoma"/>
              </a:rPr>
              <a:t>.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At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15</a:t>
            </a:r>
            <a:r>
              <a:rPr sz="1200" spc="-85" dirty="0">
                <a:latin typeface="Tahoma"/>
                <a:cs typeface="Tahoma"/>
              </a:rPr>
              <a:t>,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none!</a:t>
            </a:r>
            <a:endParaRPr sz="1200">
              <a:latin typeface="Tahoma"/>
              <a:cs typeface="Tahoma"/>
            </a:endParaRPr>
          </a:p>
          <a:p>
            <a:pPr marL="322580">
              <a:lnSpc>
                <a:spcPct val="100000"/>
              </a:lnSpc>
              <a:spcBef>
                <a:spcPts val="300"/>
              </a:spcBef>
            </a:pPr>
            <a:r>
              <a:rPr sz="1200" spc="15" dirty="0">
                <a:latin typeface="Tahoma"/>
                <a:cs typeface="Tahoma"/>
              </a:rPr>
              <a:t>At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16</a:t>
            </a:r>
            <a:r>
              <a:rPr sz="1200" spc="-85" dirty="0">
                <a:latin typeface="Tahoma"/>
                <a:cs typeface="Tahoma"/>
              </a:rPr>
              <a:t>,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19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2039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" dirty="0"/>
              <a:t>Data</a:t>
            </a:r>
            <a:r>
              <a:rPr spc="90" dirty="0"/>
              <a:t> </a:t>
            </a:r>
            <a:r>
              <a:rPr spc="-30" dirty="0"/>
              <a:t>Streams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2297302"/>
            <a:ext cx="71526" cy="715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166" y="517712"/>
            <a:ext cx="4406265" cy="2080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1200" spc="50" dirty="0">
                <a:latin typeface="Tahoma"/>
                <a:cs typeface="Tahoma"/>
              </a:rPr>
              <a:t>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stream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data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elements,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185" dirty="0">
                <a:solidFill>
                  <a:srgbClr val="00007F"/>
                </a:solidFill>
                <a:latin typeface="Calibri"/>
                <a:cs typeface="Calibri"/>
              </a:rPr>
              <a:t>S</a:t>
            </a:r>
            <a:r>
              <a:rPr sz="1200" b="1" i="1" spc="21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-25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spc="-37" baseline="-13888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2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25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spc="-37" baseline="-13888" dirty="0">
                <a:solidFill>
                  <a:srgbClr val="00007F"/>
                </a:solidFill>
                <a:latin typeface="Tahoma"/>
                <a:cs typeface="Tahoma"/>
              </a:rPr>
              <a:t>2</a:t>
            </a:r>
            <a:r>
              <a:rPr sz="1200" b="1" i="1" spc="-2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marL="63500" marR="55880">
              <a:lnSpc>
                <a:spcPct val="100000"/>
              </a:lnSpc>
            </a:pPr>
            <a:r>
              <a:rPr sz="1200" spc="-50" dirty="0">
                <a:latin typeface="Tahoma"/>
                <a:cs typeface="Tahoma"/>
              </a:rPr>
              <a:t>S</a:t>
            </a:r>
            <a:r>
              <a:rPr sz="1200" spc="-80" dirty="0">
                <a:latin typeface="Tahoma"/>
                <a:cs typeface="Tahoma"/>
              </a:rPr>
              <a:t>a</a:t>
            </a:r>
            <a:r>
              <a:rPr sz="1200" spc="-65" dirty="0">
                <a:latin typeface="Tahoma"/>
                <a:cs typeface="Tahoma"/>
              </a:rPr>
              <a:t>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-75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110" dirty="0">
                <a:latin typeface="Tahoma"/>
                <a:cs typeface="Tahoma"/>
              </a:rPr>
              <a:t>a</a:t>
            </a:r>
            <a:r>
              <a:rPr sz="1200" spc="-50" dirty="0">
                <a:latin typeface="Tahoma"/>
                <a:cs typeface="Tahoma"/>
              </a:rPr>
              <a:t>rrive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15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spc="-40" dirty="0">
                <a:latin typeface="Tahoma"/>
                <a:cs typeface="Tahoma"/>
              </a:rPr>
              <a:t>.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Let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us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assume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that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5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latin typeface="Tahoma"/>
                <a:cs typeface="Tahoma"/>
              </a:rPr>
              <a:t>’s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10" dirty="0">
                <a:latin typeface="Tahoma"/>
                <a:cs typeface="Tahoma"/>
              </a:rPr>
              <a:t>a</a:t>
            </a:r>
            <a:r>
              <a:rPr sz="1200" spc="-75" dirty="0">
                <a:latin typeface="Tahoma"/>
                <a:cs typeface="Tahoma"/>
              </a:rPr>
              <a:t>re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num</a:t>
            </a:r>
            <a:r>
              <a:rPr sz="1200" spc="-35" dirty="0">
                <a:latin typeface="Tahoma"/>
                <a:cs typeface="Tahoma"/>
              </a:rPr>
              <a:t>b</a:t>
            </a:r>
            <a:r>
              <a:rPr sz="1200" spc="-80" dirty="0">
                <a:latin typeface="Tahoma"/>
                <a:cs typeface="Tahoma"/>
              </a:rPr>
              <a:t>ers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f</a:t>
            </a:r>
            <a:r>
              <a:rPr sz="1200" spc="-95" dirty="0">
                <a:latin typeface="Tahoma"/>
                <a:cs typeface="Tahoma"/>
              </a:rPr>
              <a:t>o</a:t>
            </a:r>
            <a:r>
              <a:rPr sz="1200" spc="-40" dirty="0">
                <a:latin typeface="Tahoma"/>
                <a:cs typeface="Tahoma"/>
              </a:rPr>
              <a:t>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this  </a:t>
            </a:r>
            <a:r>
              <a:rPr sz="1200" spc="-50" dirty="0">
                <a:latin typeface="Tahoma"/>
                <a:cs typeface="Tahoma"/>
              </a:rPr>
              <a:t>lecture.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ahoma"/>
              <a:cs typeface="Tahoma"/>
            </a:endParaRPr>
          </a:p>
          <a:p>
            <a:pPr marL="62865">
              <a:lnSpc>
                <a:spcPct val="100000"/>
              </a:lnSpc>
            </a:pPr>
            <a:r>
              <a:rPr sz="1200" spc="-55" dirty="0">
                <a:latin typeface="Tahoma"/>
                <a:cs typeface="Tahoma"/>
              </a:rPr>
              <a:t>Denote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spc="-127" baseline="-13888" dirty="0">
                <a:solidFill>
                  <a:srgbClr val="00007F"/>
                </a:solidFill>
                <a:latin typeface="Tahoma"/>
                <a:cs typeface="Tahoma"/>
              </a:rPr>
              <a:t>[1</a:t>
            </a:r>
            <a:r>
              <a:rPr sz="1200" b="1" i="1" spc="-30" baseline="-13888" dirty="0">
                <a:solidFill>
                  <a:srgbClr val="00007F"/>
                </a:solidFill>
                <a:latin typeface="Verdana"/>
                <a:cs typeface="Verdana"/>
              </a:rPr>
              <a:t>..</a:t>
            </a:r>
            <a:r>
              <a:rPr sz="1200" b="1" i="1" spc="165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spc="-135" baseline="-13888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baseline="-13888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60" baseline="-13888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170" dirty="0">
                <a:solidFill>
                  <a:srgbClr val="00007F"/>
                </a:solidFill>
                <a:latin typeface="Segoe UI Symbol"/>
                <a:cs typeface="Segoe UI Symbol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spc="-44" baseline="-13888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5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spc="-44" baseline="-13888" dirty="0">
                <a:solidFill>
                  <a:srgbClr val="00007F"/>
                </a:solidFill>
                <a:latin typeface="Tahoma"/>
                <a:cs typeface="Tahoma"/>
              </a:rPr>
              <a:t>2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170" dirty="0">
                <a:solidFill>
                  <a:srgbClr val="00007F"/>
                </a:solidFill>
                <a:latin typeface="Segoe UI Symbol"/>
                <a:cs typeface="Segoe UI Symbol"/>
              </a:rPr>
              <a:t>⟩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marL="62865" marR="140970">
              <a:lnSpc>
                <a:spcPct val="100000"/>
              </a:lnSpc>
              <a:spcBef>
                <a:spcPts val="1450"/>
              </a:spcBef>
            </a:pPr>
            <a:r>
              <a:rPr sz="1200" spc="-60" dirty="0">
                <a:latin typeface="Tahoma"/>
                <a:cs typeface="Tahoma"/>
              </a:rPr>
              <a:t>Given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some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function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25" dirty="0">
                <a:latin typeface="Tahoma"/>
                <a:cs typeface="Tahoma"/>
              </a:rPr>
              <a:t>we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want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compute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it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continually,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while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using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limited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space.</a:t>
            </a:r>
            <a:endParaRPr sz="1200">
              <a:latin typeface="Tahoma"/>
              <a:cs typeface="Tahoma"/>
            </a:endParaRPr>
          </a:p>
          <a:p>
            <a:pPr marL="360680" marR="123189">
              <a:lnSpc>
                <a:spcPct val="100000"/>
              </a:lnSpc>
              <a:spcBef>
                <a:spcPts val="305"/>
              </a:spcBef>
            </a:pPr>
            <a:r>
              <a:rPr sz="1200" spc="-25" dirty="0">
                <a:latin typeface="Tahoma"/>
                <a:cs typeface="Tahoma"/>
              </a:rPr>
              <a:t>at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6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7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135" dirty="0">
                <a:latin typeface="Tahoma"/>
                <a:cs typeface="Tahoma"/>
              </a:rPr>
              <a:t>w</a:t>
            </a:r>
            <a:r>
              <a:rPr sz="1200" spc="-114" dirty="0">
                <a:latin typeface="Tahoma"/>
                <a:cs typeface="Tahoma"/>
              </a:rPr>
              <a:t>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should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b</a:t>
            </a:r>
            <a:r>
              <a:rPr sz="1200" spc="-114" dirty="0">
                <a:latin typeface="Tahoma"/>
                <a:cs typeface="Tahoma"/>
              </a:rPr>
              <a:t>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able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query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function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value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on  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stream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5" dirty="0">
                <a:latin typeface="Tahoma"/>
                <a:cs typeface="Tahoma"/>
              </a:rPr>
              <a:t>seen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so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far,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i.e.,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-2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spc="-30" baseline="-13888" dirty="0">
                <a:solidFill>
                  <a:srgbClr val="00007F"/>
                </a:solidFill>
                <a:latin typeface="Tahoma"/>
                <a:cs typeface="Tahoma"/>
              </a:rPr>
              <a:t>[1</a:t>
            </a:r>
            <a:r>
              <a:rPr sz="1200" b="1" i="1" spc="-30" baseline="-13888" dirty="0">
                <a:solidFill>
                  <a:srgbClr val="00007F"/>
                </a:solidFill>
                <a:latin typeface="Verdana"/>
                <a:cs typeface="Verdana"/>
              </a:rPr>
              <a:t>..</a:t>
            </a:r>
            <a:r>
              <a:rPr sz="1200" b="1" i="1" spc="-30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spc="-30" baseline="-13888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spc="-2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49373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2681" y="3351784"/>
            <a:ext cx="660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23246" y="3351784"/>
            <a:ext cx="4267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Spring</a:t>
            </a:r>
            <a:r>
              <a:rPr sz="6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2018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12669" y="3351784"/>
            <a:ext cx="2406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6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 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2453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i="1" spc="-45" dirty="0">
                <a:latin typeface="Verdana"/>
                <a:cs typeface="Verdana"/>
              </a:rPr>
              <a:t>s</a:t>
            </a:r>
            <a:r>
              <a:rPr spc="-45" dirty="0"/>
              <a:t>-Heavy</a:t>
            </a:r>
            <a:r>
              <a:rPr spc="120" dirty="0"/>
              <a:t> </a:t>
            </a:r>
            <a:r>
              <a:rPr spc="-15" dirty="0"/>
              <a:t>Hitters:</a:t>
            </a:r>
            <a:r>
              <a:rPr spc="295" dirty="0"/>
              <a:t> </a:t>
            </a:r>
            <a:r>
              <a:rPr spc="-25" dirty="0"/>
              <a:t>Example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1563458"/>
            <a:ext cx="71526" cy="7152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1784883"/>
            <a:ext cx="71526" cy="715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2006295"/>
            <a:ext cx="71526" cy="715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2227719"/>
            <a:ext cx="71526" cy="7152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3266" y="517712"/>
            <a:ext cx="3943985" cy="1827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7195" algn="ctr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/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2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maj</a:t>
            </a:r>
            <a:r>
              <a:rPr sz="1200" spc="-100" dirty="0">
                <a:latin typeface="Tahoma"/>
                <a:cs typeface="Tahoma"/>
              </a:rPr>
              <a:t>o</a:t>
            </a:r>
            <a:r>
              <a:rPr sz="1200" spc="-45" dirty="0">
                <a:latin typeface="Tahoma"/>
                <a:cs typeface="Tahoma"/>
              </a:rPr>
              <a:t>r</a:t>
            </a:r>
            <a:r>
              <a:rPr sz="1200" dirty="0">
                <a:latin typeface="Tahoma"/>
                <a:cs typeface="Tahoma"/>
              </a:rPr>
              <a:t>i</a:t>
            </a:r>
            <a:r>
              <a:rPr sz="1200" spc="-15" dirty="0">
                <a:latin typeface="Tahoma"/>
                <a:cs typeface="Tahoma"/>
              </a:rPr>
              <a:t>t</a:t>
            </a:r>
            <a:r>
              <a:rPr sz="1200" spc="-65" dirty="0">
                <a:latin typeface="Tahoma"/>
                <a:cs typeface="Tahoma"/>
              </a:rPr>
              <a:t>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element!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marL="410845" algn="ctr">
              <a:lnSpc>
                <a:spcPct val="100000"/>
              </a:lnSpc>
            </a:pPr>
            <a:r>
              <a:rPr sz="1200" b="1" i="1" spc="14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14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20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i="1" spc="1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25" dirty="0">
                <a:solidFill>
                  <a:srgbClr val="00007F"/>
                </a:solidFill>
                <a:latin typeface="Calibri"/>
                <a:cs typeface="Calibri"/>
              </a:rPr>
              <a:t>B</a:t>
            </a:r>
            <a:r>
              <a:rPr sz="1200" b="1" i="1" spc="12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20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i="1" spc="1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40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spc="60" baseline="-13888" dirty="0">
                <a:solidFill>
                  <a:srgbClr val="00007F"/>
                </a:solidFill>
                <a:latin typeface="Tahoma"/>
                <a:cs typeface="Tahoma"/>
              </a:rPr>
              <a:t>5</a:t>
            </a:r>
            <a:r>
              <a:rPr sz="1200" b="1" i="1" spc="4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20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i="1" spc="1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25" dirty="0">
                <a:solidFill>
                  <a:srgbClr val="00007F"/>
                </a:solidFill>
                <a:latin typeface="Calibri"/>
                <a:cs typeface="Calibri"/>
              </a:rPr>
              <a:t>B</a:t>
            </a:r>
            <a:r>
              <a:rPr sz="1200" b="1" i="1" spc="12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5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5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25" dirty="0">
                <a:solidFill>
                  <a:srgbClr val="00007F"/>
                </a:solidFill>
                <a:latin typeface="Calibri"/>
                <a:cs typeface="Calibri"/>
              </a:rPr>
              <a:t>B</a:t>
            </a:r>
            <a:r>
              <a:rPr sz="1200" b="1" i="1" spc="12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25" dirty="0">
                <a:solidFill>
                  <a:srgbClr val="00007F"/>
                </a:solidFill>
                <a:latin typeface="Calibri"/>
                <a:cs typeface="Calibri"/>
              </a:rPr>
              <a:t>B</a:t>
            </a:r>
            <a:r>
              <a:rPr sz="1200" b="1" i="1" spc="12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5" dirty="0">
                <a:solidFill>
                  <a:srgbClr val="00007F"/>
                </a:solidFill>
                <a:latin typeface="Calibri"/>
                <a:cs typeface="Calibri"/>
              </a:rPr>
              <a:t>B</a:t>
            </a:r>
            <a:r>
              <a:rPr sz="1200" b="1" spc="22" baseline="-13888" dirty="0">
                <a:solidFill>
                  <a:srgbClr val="00007F"/>
                </a:solidFill>
                <a:latin typeface="Tahoma"/>
                <a:cs typeface="Tahoma"/>
              </a:rPr>
              <a:t>11</a:t>
            </a:r>
            <a:r>
              <a:rPr sz="1200" b="1" i="1" spc="1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4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14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4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14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4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14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4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14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30" baseline="-13888" dirty="0">
                <a:solidFill>
                  <a:srgbClr val="00007F"/>
                </a:solidFill>
                <a:latin typeface="Tahoma"/>
                <a:cs typeface="Tahoma"/>
              </a:rPr>
              <a:t>16</a:t>
            </a:r>
            <a:endParaRPr sz="1200" baseline="-13888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</a:pP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/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3</a:t>
            </a:r>
            <a:r>
              <a:rPr sz="1200" spc="-75" dirty="0">
                <a:latin typeface="Tahoma"/>
                <a:cs typeface="Tahoma"/>
              </a:rPr>
              <a:t>-heavy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hitters</a:t>
            </a:r>
            <a:endParaRPr sz="1200">
              <a:latin typeface="Tahoma"/>
              <a:cs typeface="Tahoma"/>
            </a:endParaRPr>
          </a:p>
          <a:p>
            <a:pPr marL="322580">
              <a:lnSpc>
                <a:spcPct val="100000"/>
              </a:lnSpc>
              <a:spcBef>
                <a:spcPts val="305"/>
              </a:spcBef>
            </a:pPr>
            <a:r>
              <a:rPr sz="1200" spc="15" dirty="0">
                <a:latin typeface="Tahoma"/>
                <a:cs typeface="Tahoma"/>
              </a:rPr>
              <a:t>At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b="1" spc="-75" dirty="0">
                <a:solidFill>
                  <a:srgbClr val="00007F"/>
                </a:solidFill>
                <a:latin typeface="Tahoma"/>
                <a:cs typeface="Tahoma"/>
              </a:rPr>
              <a:t>5</a:t>
            </a:r>
            <a:r>
              <a:rPr sz="1200" spc="-75" dirty="0">
                <a:latin typeface="Tahoma"/>
                <a:cs typeface="Tahoma"/>
              </a:rPr>
              <a:t>,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it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b="1" i="1" spc="125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spc="125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marL="322580" marR="1878964">
              <a:lnSpc>
                <a:spcPct val="121100"/>
              </a:lnSpc>
            </a:pPr>
            <a:r>
              <a:rPr sz="1200" spc="15" dirty="0">
                <a:latin typeface="Tahoma"/>
                <a:cs typeface="Tahoma"/>
              </a:rPr>
              <a:t>At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11</a:t>
            </a:r>
            <a:r>
              <a:rPr sz="1200" spc="-85" dirty="0">
                <a:latin typeface="Tahoma"/>
                <a:cs typeface="Tahoma"/>
              </a:rPr>
              <a:t>,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both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b="1" i="1" spc="215" dirty="0">
                <a:solidFill>
                  <a:srgbClr val="00007F"/>
                </a:solidFill>
                <a:latin typeface="Calibri"/>
                <a:cs typeface="Calibri"/>
              </a:rPr>
              <a:t>B</a:t>
            </a:r>
            <a:r>
              <a:rPr sz="1200" b="1" i="1" spc="20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125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spc="125" dirty="0">
                <a:latin typeface="Tahoma"/>
                <a:cs typeface="Tahoma"/>
              </a:rPr>
              <a:t>.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At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15</a:t>
            </a:r>
            <a:r>
              <a:rPr sz="1200" spc="-85" dirty="0">
                <a:latin typeface="Tahoma"/>
                <a:cs typeface="Tahoma"/>
              </a:rPr>
              <a:t>,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none!</a:t>
            </a:r>
            <a:endParaRPr sz="1200">
              <a:latin typeface="Tahoma"/>
              <a:cs typeface="Tahoma"/>
            </a:endParaRPr>
          </a:p>
          <a:p>
            <a:pPr marL="322580">
              <a:lnSpc>
                <a:spcPct val="100000"/>
              </a:lnSpc>
              <a:spcBef>
                <a:spcPts val="300"/>
              </a:spcBef>
            </a:pPr>
            <a:r>
              <a:rPr sz="1200" spc="15" dirty="0">
                <a:latin typeface="Tahoma"/>
                <a:cs typeface="Tahoma"/>
              </a:rPr>
              <a:t>A</a:t>
            </a:r>
            <a:r>
              <a:rPr sz="1200" spc="20" dirty="0">
                <a:latin typeface="Tahoma"/>
                <a:cs typeface="Tahoma"/>
              </a:rPr>
              <a:t>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16</a:t>
            </a:r>
            <a:r>
              <a:rPr sz="1200" spc="-40" dirty="0">
                <a:latin typeface="Tahoma"/>
                <a:cs typeface="Tahoma"/>
              </a:rPr>
              <a:t>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it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1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-1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19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2453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i="1" spc="-45" dirty="0">
                <a:latin typeface="Verdana"/>
                <a:cs typeface="Verdana"/>
              </a:rPr>
              <a:t>s</a:t>
            </a:r>
            <a:r>
              <a:rPr spc="-45" dirty="0"/>
              <a:t>-Heavy</a:t>
            </a:r>
            <a:r>
              <a:rPr spc="120" dirty="0"/>
              <a:t> </a:t>
            </a:r>
            <a:r>
              <a:rPr spc="-15" dirty="0"/>
              <a:t>Hitters:</a:t>
            </a:r>
            <a:r>
              <a:rPr spc="295" dirty="0"/>
              <a:t> </a:t>
            </a:r>
            <a:r>
              <a:rPr spc="-25" dirty="0"/>
              <a:t>Example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1563458"/>
            <a:ext cx="71526" cy="7152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1784883"/>
            <a:ext cx="71526" cy="715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2006295"/>
            <a:ext cx="71526" cy="715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2227719"/>
            <a:ext cx="71526" cy="7152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566" y="517712"/>
            <a:ext cx="4015740" cy="2232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1475" algn="ctr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/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2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maj</a:t>
            </a:r>
            <a:r>
              <a:rPr sz="1200" spc="-100" dirty="0">
                <a:latin typeface="Tahoma"/>
                <a:cs typeface="Tahoma"/>
              </a:rPr>
              <a:t>o</a:t>
            </a:r>
            <a:r>
              <a:rPr sz="1200" spc="-45" dirty="0">
                <a:latin typeface="Tahoma"/>
                <a:cs typeface="Tahoma"/>
              </a:rPr>
              <a:t>r</a:t>
            </a:r>
            <a:r>
              <a:rPr sz="1200" dirty="0">
                <a:latin typeface="Tahoma"/>
                <a:cs typeface="Tahoma"/>
              </a:rPr>
              <a:t>i</a:t>
            </a:r>
            <a:r>
              <a:rPr sz="1200" spc="-15" dirty="0">
                <a:latin typeface="Tahoma"/>
                <a:cs typeface="Tahoma"/>
              </a:rPr>
              <a:t>t</a:t>
            </a:r>
            <a:r>
              <a:rPr sz="1200" spc="-65" dirty="0">
                <a:latin typeface="Tahoma"/>
                <a:cs typeface="Tahoma"/>
              </a:rPr>
              <a:t>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element!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marL="365125" algn="ctr">
              <a:lnSpc>
                <a:spcPct val="100000"/>
              </a:lnSpc>
            </a:pPr>
            <a:r>
              <a:rPr sz="1200" b="1" i="1" spc="14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14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20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i="1" spc="1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25" dirty="0">
                <a:solidFill>
                  <a:srgbClr val="00007F"/>
                </a:solidFill>
                <a:latin typeface="Calibri"/>
                <a:cs typeface="Calibri"/>
              </a:rPr>
              <a:t>B</a:t>
            </a:r>
            <a:r>
              <a:rPr sz="1200" b="1" i="1" spc="12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20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i="1" spc="1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40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spc="60" baseline="-13888" dirty="0">
                <a:solidFill>
                  <a:srgbClr val="00007F"/>
                </a:solidFill>
                <a:latin typeface="Tahoma"/>
                <a:cs typeface="Tahoma"/>
              </a:rPr>
              <a:t>5</a:t>
            </a:r>
            <a:r>
              <a:rPr sz="1200" b="1" i="1" spc="4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20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i="1" spc="1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25" dirty="0">
                <a:solidFill>
                  <a:srgbClr val="00007F"/>
                </a:solidFill>
                <a:latin typeface="Calibri"/>
                <a:cs typeface="Calibri"/>
              </a:rPr>
              <a:t>B</a:t>
            </a:r>
            <a:r>
              <a:rPr sz="1200" b="1" i="1" spc="12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5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5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25" dirty="0">
                <a:solidFill>
                  <a:srgbClr val="00007F"/>
                </a:solidFill>
                <a:latin typeface="Calibri"/>
                <a:cs typeface="Calibri"/>
              </a:rPr>
              <a:t>B</a:t>
            </a:r>
            <a:r>
              <a:rPr sz="1200" b="1" i="1" spc="12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25" dirty="0">
                <a:solidFill>
                  <a:srgbClr val="00007F"/>
                </a:solidFill>
                <a:latin typeface="Calibri"/>
                <a:cs typeface="Calibri"/>
              </a:rPr>
              <a:t>B</a:t>
            </a:r>
            <a:r>
              <a:rPr sz="1200" b="1" i="1" spc="12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5" dirty="0">
                <a:solidFill>
                  <a:srgbClr val="00007F"/>
                </a:solidFill>
                <a:latin typeface="Calibri"/>
                <a:cs typeface="Calibri"/>
              </a:rPr>
              <a:t>B</a:t>
            </a:r>
            <a:r>
              <a:rPr sz="1200" b="1" spc="22" baseline="-13888" dirty="0">
                <a:solidFill>
                  <a:srgbClr val="00007F"/>
                </a:solidFill>
                <a:latin typeface="Tahoma"/>
                <a:cs typeface="Tahoma"/>
              </a:rPr>
              <a:t>11</a:t>
            </a:r>
            <a:r>
              <a:rPr sz="1200" b="1" i="1" spc="1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4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14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4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14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4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14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4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14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30" baseline="-13888" dirty="0">
                <a:solidFill>
                  <a:srgbClr val="00007F"/>
                </a:solidFill>
                <a:latin typeface="Tahoma"/>
                <a:cs typeface="Tahoma"/>
              </a:rPr>
              <a:t>16</a:t>
            </a:r>
            <a:endParaRPr sz="1200" baseline="-13888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</a:pP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/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3</a:t>
            </a:r>
            <a:r>
              <a:rPr sz="1200" spc="-75" dirty="0">
                <a:latin typeface="Tahoma"/>
                <a:cs typeface="Tahoma"/>
              </a:rPr>
              <a:t>-heavy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hitters</a:t>
            </a:r>
            <a:endParaRPr sz="1200">
              <a:latin typeface="Tahoma"/>
              <a:cs typeface="Tahoma"/>
            </a:endParaRPr>
          </a:p>
          <a:p>
            <a:pPr marL="335280">
              <a:lnSpc>
                <a:spcPct val="100000"/>
              </a:lnSpc>
              <a:spcBef>
                <a:spcPts val="305"/>
              </a:spcBef>
            </a:pPr>
            <a:r>
              <a:rPr sz="1200" spc="15" dirty="0">
                <a:latin typeface="Tahoma"/>
                <a:cs typeface="Tahoma"/>
              </a:rPr>
              <a:t>At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b="1" spc="-75" dirty="0">
                <a:solidFill>
                  <a:srgbClr val="00007F"/>
                </a:solidFill>
                <a:latin typeface="Tahoma"/>
                <a:cs typeface="Tahoma"/>
              </a:rPr>
              <a:t>5</a:t>
            </a:r>
            <a:r>
              <a:rPr sz="1200" spc="-75" dirty="0">
                <a:latin typeface="Tahoma"/>
                <a:cs typeface="Tahoma"/>
              </a:rPr>
              <a:t>,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it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b="1" i="1" spc="125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spc="125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marL="335280" marR="1937385">
              <a:lnSpc>
                <a:spcPct val="121100"/>
              </a:lnSpc>
            </a:pPr>
            <a:r>
              <a:rPr sz="1200" spc="15" dirty="0">
                <a:latin typeface="Tahoma"/>
                <a:cs typeface="Tahoma"/>
              </a:rPr>
              <a:t>At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11</a:t>
            </a:r>
            <a:r>
              <a:rPr sz="1200" spc="-85" dirty="0">
                <a:latin typeface="Tahoma"/>
                <a:cs typeface="Tahoma"/>
              </a:rPr>
              <a:t>,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both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b="1" i="1" spc="215" dirty="0">
                <a:solidFill>
                  <a:srgbClr val="00007F"/>
                </a:solidFill>
                <a:latin typeface="Calibri"/>
                <a:cs typeface="Calibri"/>
              </a:rPr>
              <a:t>B</a:t>
            </a:r>
            <a:r>
              <a:rPr sz="1200" b="1" i="1" spc="20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125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spc="125" dirty="0">
                <a:latin typeface="Tahoma"/>
                <a:cs typeface="Tahoma"/>
              </a:rPr>
              <a:t>.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At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15</a:t>
            </a:r>
            <a:r>
              <a:rPr sz="1200" spc="-85" dirty="0">
                <a:latin typeface="Tahoma"/>
                <a:cs typeface="Tahoma"/>
              </a:rPr>
              <a:t>,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none!</a:t>
            </a:r>
            <a:endParaRPr sz="1200">
              <a:latin typeface="Tahoma"/>
              <a:cs typeface="Tahoma"/>
            </a:endParaRPr>
          </a:p>
          <a:p>
            <a:pPr marL="335280">
              <a:lnSpc>
                <a:spcPct val="100000"/>
              </a:lnSpc>
              <a:spcBef>
                <a:spcPts val="300"/>
              </a:spcBef>
            </a:pPr>
            <a:r>
              <a:rPr sz="1200" spc="15" dirty="0">
                <a:latin typeface="Tahoma"/>
                <a:cs typeface="Tahoma"/>
              </a:rPr>
              <a:t>A</a:t>
            </a:r>
            <a:r>
              <a:rPr sz="1200" spc="20" dirty="0">
                <a:latin typeface="Tahoma"/>
                <a:cs typeface="Tahoma"/>
              </a:rPr>
              <a:t>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16</a:t>
            </a:r>
            <a:r>
              <a:rPr sz="1200" spc="-40" dirty="0">
                <a:latin typeface="Tahoma"/>
                <a:cs typeface="Tahoma"/>
              </a:rPr>
              <a:t>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it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1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-1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5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</a:pPr>
            <a:r>
              <a:rPr sz="1200" spc="-20" dirty="0">
                <a:latin typeface="Tahoma"/>
                <a:cs typeface="Tahoma"/>
              </a:rPr>
              <a:t>As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passes,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set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heavy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hitters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may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change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completely.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19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3685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i="1" spc="-45" dirty="0">
                <a:latin typeface="Verdana"/>
                <a:cs typeface="Verdana"/>
              </a:rPr>
              <a:t>s</a:t>
            </a:r>
            <a:r>
              <a:rPr spc="-45" dirty="0"/>
              <a:t>-Heavy</a:t>
            </a:r>
            <a:r>
              <a:rPr spc="125" dirty="0"/>
              <a:t> </a:t>
            </a:r>
            <a:r>
              <a:rPr spc="-15" dirty="0"/>
              <a:t>Hitters:</a:t>
            </a:r>
            <a:r>
              <a:rPr spc="300" dirty="0"/>
              <a:t> </a:t>
            </a:r>
            <a:r>
              <a:rPr spc="-25" dirty="0"/>
              <a:t>Algorithm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65" y="1004937"/>
            <a:ext cx="4463415" cy="1940560"/>
            <a:chOff x="97865" y="1004937"/>
            <a:chExt cx="4463415" cy="1940560"/>
          </a:xfrm>
        </p:grpSpPr>
        <p:sp>
          <p:nvSpPr>
            <p:cNvPr id="5" name="object 5"/>
            <p:cNvSpPr/>
            <p:nvPr/>
          </p:nvSpPr>
          <p:spPr>
            <a:xfrm>
              <a:off x="97865" y="1004937"/>
              <a:ext cx="4412615" cy="225425"/>
            </a:xfrm>
            <a:custGeom>
              <a:avLst/>
              <a:gdLst/>
              <a:ahLst/>
              <a:cxnLst/>
              <a:rect l="l" t="t" r="r" b="b"/>
              <a:pathLst>
                <a:path w="4412615" h="22542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25360"/>
                  </a:lnTo>
                  <a:lnTo>
                    <a:pt x="4412325" y="225360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1217638"/>
              <a:ext cx="4412325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2843441"/>
              <a:ext cx="101600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2830741"/>
              <a:ext cx="4361471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1049172"/>
              <a:ext cx="50746" cy="179426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7865" y="1261898"/>
              <a:ext cx="4412615" cy="1632585"/>
            </a:xfrm>
            <a:custGeom>
              <a:avLst/>
              <a:gdLst/>
              <a:ahLst/>
              <a:cxnLst/>
              <a:rect l="l" t="t" r="r" b="b"/>
              <a:pathLst>
                <a:path w="4412615" h="1632585">
                  <a:moveTo>
                    <a:pt x="4412325" y="0"/>
                  </a:moveTo>
                  <a:lnTo>
                    <a:pt x="0" y="0"/>
                  </a:lnTo>
                  <a:lnTo>
                    <a:pt x="0" y="1581542"/>
                  </a:lnTo>
                  <a:lnTo>
                    <a:pt x="4008" y="1601266"/>
                  </a:lnTo>
                  <a:lnTo>
                    <a:pt x="14922" y="1617419"/>
                  </a:lnTo>
                  <a:lnTo>
                    <a:pt x="31075" y="1628334"/>
                  </a:lnTo>
                  <a:lnTo>
                    <a:pt x="50800" y="1632342"/>
                  </a:lnTo>
                  <a:lnTo>
                    <a:pt x="4361525" y="1632342"/>
                  </a:lnTo>
                  <a:lnTo>
                    <a:pt x="4381250" y="1628334"/>
                  </a:lnTo>
                  <a:lnTo>
                    <a:pt x="4397403" y="1617419"/>
                  </a:lnTo>
                  <a:lnTo>
                    <a:pt x="4408317" y="1601266"/>
                  </a:lnTo>
                  <a:lnTo>
                    <a:pt x="4412325" y="1581542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0191" y="1087244"/>
              <a:ext cx="0" cy="1775460"/>
            </a:xfrm>
            <a:custGeom>
              <a:avLst/>
              <a:gdLst/>
              <a:ahLst/>
              <a:cxnLst/>
              <a:rect l="l" t="t" r="r" b="b"/>
              <a:pathLst>
                <a:path h="1775460">
                  <a:moveTo>
                    <a:pt x="0" y="177524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0191" y="10745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10618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0191" y="10491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5966" y="517712"/>
            <a:ext cx="3373754" cy="135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74725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/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2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maj</a:t>
            </a:r>
            <a:r>
              <a:rPr sz="1200" spc="-100" dirty="0">
                <a:latin typeface="Tahoma"/>
                <a:cs typeface="Tahoma"/>
              </a:rPr>
              <a:t>o</a:t>
            </a:r>
            <a:r>
              <a:rPr sz="1200" spc="-45" dirty="0">
                <a:latin typeface="Tahoma"/>
                <a:cs typeface="Tahoma"/>
              </a:rPr>
              <a:t>r</a:t>
            </a:r>
            <a:r>
              <a:rPr sz="1200" dirty="0">
                <a:latin typeface="Tahoma"/>
                <a:cs typeface="Tahoma"/>
              </a:rPr>
              <a:t>i</a:t>
            </a:r>
            <a:r>
              <a:rPr sz="1200" spc="-15" dirty="0">
                <a:latin typeface="Tahoma"/>
                <a:cs typeface="Tahoma"/>
              </a:rPr>
              <a:t>t</a:t>
            </a:r>
            <a:r>
              <a:rPr sz="1200" spc="-65" dirty="0">
                <a:latin typeface="Tahoma"/>
                <a:cs typeface="Tahoma"/>
              </a:rPr>
              <a:t>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element!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40" dirty="0">
                <a:latin typeface="Tahoma"/>
                <a:cs typeface="Tahoma"/>
              </a:rPr>
              <a:t>Set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6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)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/s</a:t>
            </a:r>
            <a:r>
              <a:rPr sz="1200" spc="60" dirty="0">
                <a:solidFill>
                  <a:srgbClr val="00007F"/>
                </a:solidFill>
                <a:latin typeface="Segoe UI Symbol"/>
                <a:cs typeface="Segoe UI Symbol"/>
              </a:rPr>
              <a:t>¶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spc="-40" dirty="0">
                <a:latin typeface="Tahoma"/>
                <a:cs typeface="Tahoma"/>
              </a:rPr>
              <a:t>.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(if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/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2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6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spc="-10" dirty="0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Algorithm</a:t>
            </a:r>
            <a:endParaRPr sz="1400">
              <a:latin typeface="Tahoma"/>
              <a:cs typeface="Tahoma"/>
            </a:endParaRPr>
          </a:p>
          <a:p>
            <a:pPr marL="12700" marR="254635">
              <a:lnSpc>
                <a:spcPct val="100000"/>
              </a:lnSpc>
              <a:spcBef>
                <a:spcPts val="345"/>
              </a:spcBef>
            </a:pPr>
            <a:r>
              <a:rPr sz="1200" spc="-50" dirty="0">
                <a:latin typeface="Tahoma"/>
                <a:cs typeface="Tahoma"/>
              </a:rPr>
              <a:t>Keep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10" dirty="0">
                <a:latin typeface="Tahoma"/>
                <a:cs typeface="Tahoma"/>
              </a:rPr>
              <a:t>a</a:t>
            </a:r>
            <a:r>
              <a:rPr sz="1200" spc="-45" dirty="0">
                <a:latin typeface="Tahoma"/>
                <a:cs typeface="Tahoma"/>
              </a:rPr>
              <a:t>rr</a:t>
            </a:r>
            <a:r>
              <a:rPr sz="1200" spc="-95" dirty="0">
                <a:latin typeface="Tahoma"/>
                <a:cs typeface="Tahoma"/>
              </a:rPr>
              <a:t>a</a:t>
            </a:r>
            <a:r>
              <a:rPr sz="1200" spc="-65" dirty="0">
                <a:latin typeface="Tahoma"/>
                <a:cs typeface="Tahoma"/>
              </a:rPr>
              <a:t>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0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spc="-15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hold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elements  </a:t>
            </a:r>
            <a:r>
              <a:rPr sz="1200" spc="-50" dirty="0">
                <a:latin typeface="Tahoma"/>
                <a:cs typeface="Tahoma"/>
              </a:rPr>
              <a:t>Keep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10" dirty="0">
                <a:latin typeface="Tahoma"/>
                <a:cs typeface="Tahoma"/>
              </a:rPr>
              <a:t>a</a:t>
            </a:r>
            <a:r>
              <a:rPr sz="1200" spc="-45" dirty="0">
                <a:latin typeface="Tahoma"/>
                <a:cs typeface="Tahoma"/>
              </a:rPr>
              <a:t>rr</a:t>
            </a:r>
            <a:r>
              <a:rPr sz="1200" spc="-95" dirty="0">
                <a:latin typeface="Tahoma"/>
                <a:cs typeface="Tahoma"/>
              </a:rPr>
              <a:t>a</a:t>
            </a:r>
            <a:r>
              <a:rPr sz="1200" spc="-65" dirty="0">
                <a:latin typeface="Tahoma"/>
                <a:cs typeface="Tahoma"/>
              </a:rPr>
              <a:t>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-1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0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spc="-15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hold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their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counters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200" spc="-45" dirty="0">
                <a:latin typeface="Tahoma"/>
                <a:cs typeface="Tahoma"/>
              </a:rPr>
              <a:t>Initialize: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-1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2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0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2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465" dirty="0">
                <a:solidFill>
                  <a:srgbClr val="00007F"/>
                </a:solidFill>
                <a:latin typeface="Segoe UI Symbol"/>
                <a:cs typeface="Segoe UI Symbol"/>
              </a:rPr>
              <a:t>∅</a:t>
            </a:r>
            <a:r>
              <a:rPr sz="1200" spc="6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-35" dirty="0">
                <a:latin typeface="Tahoma"/>
                <a:cs typeface="Tahoma"/>
              </a:rPr>
              <a:t>f</a:t>
            </a:r>
            <a:r>
              <a:rPr sz="1200" spc="-95" dirty="0">
                <a:latin typeface="Tahoma"/>
                <a:cs typeface="Tahoma"/>
              </a:rPr>
              <a:t>o</a:t>
            </a:r>
            <a:r>
              <a:rPr sz="1200" spc="-40" dirty="0">
                <a:latin typeface="Tahoma"/>
                <a:cs typeface="Tahoma"/>
              </a:rPr>
              <a:t>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all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i.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7" name="object 1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272362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20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3685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i="1" spc="-45" dirty="0">
                <a:latin typeface="Verdana"/>
                <a:cs typeface="Verdana"/>
              </a:rPr>
              <a:t>s</a:t>
            </a:r>
            <a:r>
              <a:rPr spc="-45" dirty="0"/>
              <a:t>-Heavy</a:t>
            </a:r>
            <a:r>
              <a:rPr spc="125" dirty="0"/>
              <a:t> </a:t>
            </a:r>
            <a:r>
              <a:rPr spc="-15" dirty="0"/>
              <a:t>Hitters:</a:t>
            </a:r>
            <a:r>
              <a:rPr spc="300" dirty="0"/>
              <a:t> </a:t>
            </a:r>
            <a:r>
              <a:rPr spc="-25" dirty="0"/>
              <a:t>Algorithm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65" y="1004937"/>
            <a:ext cx="4463415" cy="1940560"/>
            <a:chOff x="97865" y="1004937"/>
            <a:chExt cx="4463415" cy="1940560"/>
          </a:xfrm>
        </p:grpSpPr>
        <p:sp>
          <p:nvSpPr>
            <p:cNvPr id="5" name="object 5"/>
            <p:cNvSpPr/>
            <p:nvPr/>
          </p:nvSpPr>
          <p:spPr>
            <a:xfrm>
              <a:off x="97865" y="1004937"/>
              <a:ext cx="4412615" cy="225425"/>
            </a:xfrm>
            <a:custGeom>
              <a:avLst/>
              <a:gdLst/>
              <a:ahLst/>
              <a:cxnLst/>
              <a:rect l="l" t="t" r="r" b="b"/>
              <a:pathLst>
                <a:path w="4412615" h="22542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25360"/>
                  </a:lnTo>
                  <a:lnTo>
                    <a:pt x="4412325" y="225360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1217638"/>
              <a:ext cx="4412325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2843441"/>
              <a:ext cx="101600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2830741"/>
              <a:ext cx="4361471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1049172"/>
              <a:ext cx="50746" cy="179426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7865" y="1261898"/>
              <a:ext cx="4412615" cy="1632585"/>
            </a:xfrm>
            <a:custGeom>
              <a:avLst/>
              <a:gdLst/>
              <a:ahLst/>
              <a:cxnLst/>
              <a:rect l="l" t="t" r="r" b="b"/>
              <a:pathLst>
                <a:path w="4412615" h="1632585">
                  <a:moveTo>
                    <a:pt x="4412325" y="0"/>
                  </a:moveTo>
                  <a:lnTo>
                    <a:pt x="0" y="0"/>
                  </a:lnTo>
                  <a:lnTo>
                    <a:pt x="0" y="1581542"/>
                  </a:lnTo>
                  <a:lnTo>
                    <a:pt x="4008" y="1601266"/>
                  </a:lnTo>
                  <a:lnTo>
                    <a:pt x="14922" y="1617419"/>
                  </a:lnTo>
                  <a:lnTo>
                    <a:pt x="31075" y="1628334"/>
                  </a:lnTo>
                  <a:lnTo>
                    <a:pt x="50800" y="1632342"/>
                  </a:lnTo>
                  <a:lnTo>
                    <a:pt x="4361525" y="1632342"/>
                  </a:lnTo>
                  <a:lnTo>
                    <a:pt x="4381250" y="1628334"/>
                  </a:lnTo>
                  <a:lnTo>
                    <a:pt x="4397403" y="1617419"/>
                  </a:lnTo>
                  <a:lnTo>
                    <a:pt x="4408317" y="1601266"/>
                  </a:lnTo>
                  <a:lnTo>
                    <a:pt x="4412325" y="1581542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0191" y="1087244"/>
              <a:ext cx="0" cy="1775460"/>
            </a:xfrm>
            <a:custGeom>
              <a:avLst/>
              <a:gdLst/>
              <a:ahLst/>
              <a:cxnLst/>
              <a:rect l="l" t="t" r="r" b="b"/>
              <a:pathLst>
                <a:path h="1775460">
                  <a:moveTo>
                    <a:pt x="0" y="177524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0191" y="10745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10618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0191" y="10491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7866" y="517712"/>
            <a:ext cx="3482975" cy="17868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12825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/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2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maj</a:t>
            </a:r>
            <a:r>
              <a:rPr sz="1200" spc="-100" dirty="0">
                <a:latin typeface="Tahoma"/>
                <a:cs typeface="Tahoma"/>
              </a:rPr>
              <a:t>o</a:t>
            </a:r>
            <a:r>
              <a:rPr sz="1200" spc="-45" dirty="0">
                <a:latin typeface="Tahoma"/>
                <a:cs typeface="Tahoma"/>
              </a:rPr>
              <a:t>r</a:t>
            </a:r>
            <a:r>
              <a:rPr sz="1200" dirty="0">
                <a:latin typeface="Tahoma"/>
                <a:cs typeface="Tahoma"/>
              </a:rPr>
              <a:t>i</a:t>
            </a:r>
            <a:r>
              <a:rPr sz="1200" spc="-15" dirty="0">
                <a:latin typeface="Tahoma"/>
                <a:cs typeface="Tahoma"/>
              </a:rPr>
              <a:t>t</a:t>
            </a:r>
            <a:r>
              <a:rPr sz="1200" spc="-65" dirty="0">
                <a:latin typeface="Tahoma"/>
                <a:cs typeface="Tahoma"/>
              </a:rPr>
              <a:t>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element!</a:t>
            </a:r>
            <a:endParaRPr sz="1200">
              <a:latin typeface="Tahoma"/>
              <a:cs typeface="Tahoma"/>
            </a:endParaRPr>
          </a:p>
          <a:p>
            <a:pPr marL="50165">
              <a:lnSpc>
                <a:spcPct val="100000"/>
              </a:lnSpc>
              <a:spcBef>
                <a:spcPts val="5"/>
              </a:spcBef>
            </a:pPr>
            <a:r>
              <a:rPr sz="1200" spc="-40" dirty="0">
                <a:latin typeface="Tahoma"/>
                <a:cs typeface="Tahoma"/>
              </a:rPr>
              <a:t>Set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6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)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/s</a:t>
            </a:r>
            <a:r>
              <a:rPr sz="1200" spc="60" dirty="0">
                <a:solidFill>
                  <a:srgbClr val="00007F"/>
                </a:solidFill>
                <a:latin typeface="Segoe UI Symbol"/>
                <a:cs typeface="Segoe UI Symbol"/>
              </a:rPr>
              <a:t>¶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spc="-40" dirty="0">
                <a:latin typeface="Tahoma"/>
                <a:cs typeface="Tahoma"/>
              </a:rPr>
              <a:t>.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(if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/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2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6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spc="-10" dirty="0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750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Algorithm</a:t>
            </a:r>
            <a:endParaRPr sz="1400">
              <a:latin typeface="Tahoma"/>
              <a:cs typeface="Tahoma"/>
            </a:endParaRPr>
          </a:p>
          <a:p>
            <a:pPr marL="50800" marR="325755">
              <a:lnSpc>
                <a:spcPct val="100000"/>
              </a:lnSpc>
              <a:spcBef>
                <a:spcPts val="345"/>
              </a:spcBef>
            </a:pPr>
            <a:r>
              <a:rPr sz="1200" spc="-50" dirty="0">
                <a:latin typeface="Tahoma"/>
                <a:cs typeface="Tahoma"/>
              </a:rPr>
              <a:t>Keep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10" dirty="0">
                <a:latin typeface="Tahoma"/>
                <a:cs typeface="Tahoma"/>
              </a:rPr>
              <a:t>a</a:t>
            </a:r>
            <a:r>
              <a:rPr sz="1200" spc="-45" dirty="0">
                <a:latin typeface="Tahoma"/>
                <a:cs typeface="Tahoma"/>
              </a:rPr>
              <a:t>rr</a:t>
            </a:r>
            <a:r>
              <a:rPr sz="1200" spc="-95" dirty="0">
                <a:latin typeface="Tahoma"/>
                <a:cs typeface="Tahoma"/>
              </a:rPr>
              <a:t>a</a:t>
            </a:r>
            <a:r>
              <a:rPr sz="1200" spc="-65" dirty="0">
                <a:latin typeface="Tahoma"/>
                <a:cs typeface="Tahoma"/>
              </a:rPr>
              <a:t>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0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spc="-15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hold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elements  </a:t>
            </a:r>
            <a:r>
              <a:rPr sz="1200" spc="-50" dirty="0">
                <a:latin typeface="Tahoma"/>
                <a:cs typeface="Tahoma"/>
              </a:rPr>
              <a:t>Keep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10" dirty="0">
                <a:latin typeface="Tahoma"/>
                <a:cs typeface="Tahoma"/>
              </a:rPr>
              <a:t>a</a:t>
            </a:r>
            <a:r>
              <a:rPr sz="1200" spc="-45" dirty="0">
                <a:latin typeface="Tahoma"/>
                <a:cs typeface="Tahoma"/>
              </a:rPr>
              <a:t>rr</a:t>
            </a:r>
            <a:r>
              <a:rPr sz="1200" spc="-95" dirty="0">
                <a:latin typeface="Tahoma"/>
                <a:cs typeface="Tahoma"/>
              </a:rPr>
              <a:t>a</a:t>
            </a:r>
            <a:r>
              <a:rPr sz="1200" spc="-65" dirty="0">
                <a:latin typeface="Tahoma"/>
                <a:cs typeface="Tahoma"/>
              </a:rPr>
              <a:t>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-1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0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spc="-15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hold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their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counters</a:t>
            </a:r>
            <a:endParaRPr sz="1200">
              <a:latin typeface="Tahoma"/>
              <a:cs typeface="Tahoma"/>
            </a:endParaRPr>
          </a:p>
          <a:p>
            <a:pPr marL="50800" marR="730250">
              <a:lnSpc>
                <a:spcPct val="134900"/>
              </a:lnSpc>
              <a:spcBef>
                <a:spcPts val="5"/>
              </a:spcBef>
            </a:pPr>
            <a:r>
              <a:rPr sz="1200" spc="-45" dirty="0">
                <a:latin typeface="Tahoma"/>
                <a:cs typeface="Tahoma"/>
              </a:rPr>
              <a:t>Initialize: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-1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2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0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2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465" dirty="0">
                <a:solidFill>
                  <a:srgbClr val="00007F"/>
                </a:solidFill>
                <a:latin typeface="Segoe UI Symbol"/>
                <a:cs typeface="Segoe UI Symbol"/>
              </a:rPr>
              <a:t>∅</a:t>
            </a:r>
            <a:r>
              <a:rPr sz="1200" spc="6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-35" dirty="0">
                <a:latin typeface="Tahoma"/>
                <a:cs typeface="Tahoma"/>
              </a:rPr>
              <a:t>f</a:t>
            </a:r>
            <a:r>
              <a:rPr sz="1200" spc="-95" dirty="0">
                <a:latin typeface="Tahoma"/>
                <a:cs typeface="Tahoma"/>
              </a:rPr>
              <a:t>o</a:t>
            </a:r>
            <a:r>
              <a:rPr sz="1200" spc="-40" dirty="0">
                <a:latin typeface="Tahoma"/>
                <a:cs typeface="Tahoma"/>
              </a:rPr>
              <a:t>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all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i.  </a:t>
            </a:r>
            <a:r>
              <a:rPr sz="1200" spc="-60" dirty="0">
                <a:latin typeface="Tahoma"/>
                <a:cs typeface="Tahoma"/>
              </a:rPr>
              <a:t>When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44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150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60" dirty="0">
                <a:latin typeface="Tahoma"/>
                <a:cs typeface="Tahoma"/>
              </a:rPr>
              <a:t>arrives,</a:t>
            </a:r>
            <a:endParaRPr sz="1200">
              <a:latin typeface="Tahoma"/>
              <a:cs typeface="Tahoma"/>
            </a:endParaRPr>
          </a:p>
          <a:p>
            <a:pPr marL="280035">
              <a:lnSpc>
                <a:spcPct val="100000"/>
              </a:lnSpc>
              <a:spcBef>
                <a:spcPts val="5"/>
              </a:spcBef>
            </a:pPr>
            <a:r>
              <a:rPr sz="1200" spc="-80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-8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f</a:t>
            </a:r>
            <a:r>
              <a:rPr sz="1200" spc="-95" dirty="0">
                <a:latin typeface="Tahoma"/>
                <a:cs typeface="Tahoma"/>
              </a:rPr>
              <a:t>o</a:t>
            </a:r>
            <a:r>
              <a:rPr sz="1200" spc="-40" dirty="0">
                <a:latin typeface="Tahoma"/>
                <a:cs typeface="Tahoma"/>
              </a:rPr>
              <a:t>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some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1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spc="-25" dirty="0">
                <a:latin typeface="Tahoma"/>
                <a:cs typeface="Tahoma"/>
              </a:rPr>
              <a:t>),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-1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7" name="object 1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272362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20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3685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i="1" spc="-45" dirty="0">
                <a:latin typeface="Verdana"/>
                <a:cs typeface="Verdana"/>
              </a:rPr>
              <a:t>s</a:t>
            </a:r>
            <a:r>
              <a:rPr spc="-45" dirty="0"/>
              <a:t>-Heavy</a:t>
            </a:r>
            <a:r>
              <a:rPr spc="125" dirty="0"/>
              <a:t> </a:t>
            </a:r>
            <a:r>
              <a:rPr spc="-15" dirty="0"/>
              <a:t>Hitters:</a:t>
            </a:r>
            <a:r>
              <a:rPr spc="300" dirty="0"/>
              <a:t> </a:t>
            </a:r>
            <a:r>
              <a:rPr spc="-25" dirty="0"/>
              <a:t>Algorithm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65" y="1004937"/>
            <a:ext cx="4463415" cy="1940560"/>
            <a:chOff x="97865" y="1004937"/>
            <a:chExt cx="4463415" cy="1940560"/>
          </a:xfrm>
        </p:grpSpPr>
        <p:sp>
          <p:nvSpPr>
            <p:cNvPr id="5" name="object 5"/>
            <p:cNvSpPr/>
            <p:nvPr/>
          </p:nvSpPr>
          <p:spPr>
            <a:xfrm>
              <a:off x="97865" y="1004937"/>
              <a:ext cx="4412615" cy="225425"/>
            </a:xfrm>
            <a:custGeom>
              <a:avLst/>
              <a:gdLst/>
              <a:ahLst/>
              <a:cxnLst/>
              <a:rect l="l" t="t" r="r" b="b"/>
              <a:pathLst>
                <a:path w="4412615" h="22542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25360"/>
                  </a:lnTo>
                  <a:lnTo>
                    <a:pt x="4412325" y="225360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1217638"/>
              <a:ext cx="4412325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2843441"/>
              <a:ext cx="101600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2830741"/>
              <a:ext cx="4361471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1049172"/>
              <a:ext cx="50746" cy="179426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7865" y="1261898"/>
              <a:ext cx="4412615" cy="1632585"/>
            </a:xfrm>
            <a:custGeom>
              <a:avLst/>
              <a:gdLst/>
              <a:ahLst/>
              <a:cxnLst/>
              <a:rect l="l" t="t" r="r" b="b"/>
              <a:pathLst>
                <a:path w="4412615" h="1632585">
                  <a:moveTo>
                    <a:pt x="4412325" y="0"/>
                  </a:moveTo>
                  <a:lnTo>
                    <a:pt x="0" y="0"/>
                  </a:lnTo>
                  <a:lnTo>
                    <a:pt x="0" y="1581542"/>
                  </a:lnTo>
                  <a:lnTo>
                    <a:pt x="4008" y="1601266"/>
                  </a:lnTo>
                  <a:lnTo>
                    <a:pt x="14922" y="1617419"/>
                  </a:lnTo>
                  <a:lnTo>
                    <a:pt x="31075" y="1628334"/>
                  </a:lnTo>
                  <a:lnTo>
                    <a:pt x="50800" y="1632342"/>
                  </a:lnTo>
                  <a:lnTo>
                    <a:pt x="4361525" y="1632342"/>
                  </a:lnTo>
                  <a:lnTo>
                    <a:pt x="4381250" y="1628334"/>
                  </a:lnTo>
                  <a:lnTo>
                    <a:pt x="4397403" y="1617419"/>
                  </a:lnTo>
                  <a:lnTo>
                    <a:pt x="4408317" y="1601266"/>
                  </a:lnTo>
                  <a:lnTo>
                    <a:pt x="4412325" y="1581542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0191" y="1087244"/>
              <a:ext cx="0" cy="1775460"/>
            </a:xfrm>
            <a:custGeom>
              <a:avLst/>
              <a:gdLst/>
              <a:ahLst/>
              <a:cxnLst/>
              <a:rect l="l" t="t" r="r" b="b"/>
              <a:pathLst>
                <a:path h="1775460">
                  <a:moveTo>
                    <a:pt x="0" y="177524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0191" y="10745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10618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0191" y="10491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2466" y="517712"/>
            <a:ext cx="3521075" cy="1970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38225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/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2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maj</a:t>
            </a:r>
            <a:r>
              <a:rPr sz="1200" spc="-100" dirty="0">
                <a:latin typeface="Tahoma"/>
                <a:cs typeface="Tahoma"/>
              </a:rPr>
              <a:t>o</a:t>
            </a:r>
            <a:r>
              <a:rPr sz="1200" spc="-45" dirty="0">
                <a:latin typeface="Tahoma"/>
                <a:cs typeface="Tahoma"/>
              </a:rPr>
              <a:t>r</a:t>
            </a:r>
            <a:r>
              <a:rPr sz="1200" dirty="0">
                <a:latin typeface="Tahoma"/>
                <a:cs typeface="Tahoma"/>
              </a:rPr>
              <a:t>i</a:t>
            </a:r>
            <a:r>
              <a:rPr sz="1200" spc="-15" dirty="0">
                <a:latin typeface="Tahoma"/>
                <a:cs typeface="Tahoma"/>
              </a:rPr>
              <a:t>t</a:t>
            </a:r>
            <a:r>
              <a:rPr sz="1200" spc="-65" dirty="0">
                <a:latin typeface="Tahoma"/>
                <a:cs typeface="Tahoma"/>
              </a:rPr>
              <a:t>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element!</a:t>
            </a:r>
            <a:endParaRPr sz="1200">
              <a:latin typeface="Tahoma"/>
              <a:cs typeface="Tahoma"/>
            </a:endParaRPr>
          </a:p>
          <a:p>
            <a:pPr marL="75565">
              <a:lnSpc>
                <a:spcPct val="100000"/>
              </a:lnSpc>
              <a:spcBef>
                <a:spcPts val="5"/>
              </a:spcBef>
            </a:pPr>
            <a:r>
              <a:rPr sz="1200" spc="-40" dirty="0">
                <a:latin typeface="Tahoma"/>
                <a:cs typeface="Tahoma"/>
              </a:rPr>
              <a:t>Set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6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)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/s</a:t>
            </a:r>
            <a:r>
              <a:rPr sz="1200" spc="60" dirty="0">
                <a:solidFill>
                  <a:srgbClr val="00007F"/>
                </a:solidFill>
                <a:latin typeface="Segoe UI Symbol"/>
                <a:cs typeface="Segoe UI Symbol"/>
              </a:rPr>
              <a:t>¶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spc="-40" dirty="0">
                <a:latin typeface="Tahoma"/>
                <a:cs typeface="Tahoma"/>
              </a:rPr>
              <a:t>.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(if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/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2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6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spc="-10" dirty="0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750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Algorithm</a:t>
            </a:r>
            <a:endParaRPr sz="1400">
              <a:latin typeface="Tahoma"/>
              <a:cs typeface="Tahoma"/>
            </a:endParaRPr>
          </a:p>
          <a:p>
            <a:pPr marL="76200" marR="338455">
              <a:lnSpc>
                <a:spcPct val="100000"/>
              </a:lnSpc>
              <a:spcBef>
                <a:spcPts val="345"/>
              </a:spcBef>
            </a:pPr>
            <a:r>
              <a:rPr sz="1200" spc="-50" dirty="0">
                <a:latin typeface="Tahoma"/>
                <a:cs typeface="Tahoma"/>
              </a:rPr>
              <a:t>Keep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10" dirty="0">
                <a:latin typeface="Tahoma"/>
                <a:cs typeface="Tahoma"/>
              </a:rPr>
              <a:t>a</a:t>
            </a:r>
            <a:r>
              <a:rPr sz="1200" spc="-45" dirty="0">
                <a:latin typeface="Tahoma"/>
                <a:cs typeface="Tahoma"/>
              </a:rPr>
              <a:t>rr</a:t>
            </a:r>
            <a:r>
              <a:rPr sz="1200" spc="-95" dirty="0">
                <a:latin typeface="Tahoma"/>
                <a:cs typeface="Tahoma"/>
              </a:rPr>
              <a:t>a</a:t>
            </a:r>
            <a:r>
              <a:rPr sz="1200" spc="-65" dirty="0">
                <a:latin typeface="Tahoma"/>
                <a:cs typeface="Tahoma"/>
              </a:rPr>
              <a:t>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0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spc="-15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hold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elements  </a:t>
            </a:r>
            <a:r>
              <a:rPr sz="1200" spc="-50" dirty="0">
                <a:latin typeface="Tahoma"/>
                <a:cs typeface="Tahoma"/>
              </a:rPr>
              <a:t>Keep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10" dirty="0">
                <a:latin typeface="Tahoma"/>
                <a:cs typeface="Tahoma"/>
              </a:rPr>
              <a:t>a</a:t>
            </a:r>
            <a:r>
              <a:rPr sz="1200" spc="-45" dirty="0">
                <a:latin typeface="Tahoma"/>
                <a:cs typeface="Tahoma"/>
              </a:rPr>
              <a:t>rr</a:t>
            </a:r>
            <a:r>
              <a:rPr sz="1200" spc="-95" dirty="0">
                <a:latin typeface="Tahoma"/>
                <a:cs typeface="Tahoma"/>
              </a:rPr>
              <a:t>a</a:t>
            </a:r>
            <a:r>
              <a:rPr sz="1200" spc="-65" dirty="0">
                <a:latin typeface="Tahoma"/>
                <a:cs typeface="Tahoma"/>
              </a:rPr>
              <a:t>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-1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0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spc="-15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hold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their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counters</a:t>
            </a:r>
            <a:endParaRPr sz="1200">
              <a:latin typeface="Tahoma"/>
              <a:cs typeface="Tahoma"/>
            </a:endParaRPr>
          </a:p>
          <a:p>
            <a:pPr marL="76200" marR="742950">
              <a:lnSpc>
                <a:spcPct val="134900"/>
              </a:lnSpc>
              <a:spcBef>
                <a:spcPts val="5"/>
              </a:spcBef>
            </a:pPr>
            <a:r>
              <a:rPr sz="1200" spc="-45" dirty="0">
                <a:latin typeface="Tahoma"/>
                <a:cs typeface="Tahoma"/>
              </a:rPr>
              <a:t>Initialize: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-1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2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0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2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465" dirty="0">
                <a:solidFill>
                  <a:srgbClr val="00007F"/>
                </a:solidFill>
                <a:latin typeface="Segoe UI Symbol"/>
                <a:cs typeface="Segoe UI Symbol"/>
              </a:rPr>
              <a:t>∅</a:t>
            </a:r>
            <a:r>
              <a:rPr sz="1200" spc="6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-35" dirty="0">
                <a:latin typeface="Tahoma"/>
                <a:cs typeface="Tahoma"/>
              </a:rPr>
              <a:t>f</a:t>
            </a:r>
            <a:r>
              <a:rPr sz="1200" spc="-95" dirty="0">
                <a:latin typeface="Tahoma"/>
                <a:cs typeface="Tahoma"/>
              </a:rPr>
              <a:t>o</a:t>
            </a:r>
            <a:r>
              <a:rPr sz="1200" spc="-40" dirty="0">
                <a:latin typeface="Tahoma"/>
                <a:cs typeface="Tahoma"/>
              </a:rPr>
              <a:t>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all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i.  </a:t>
            </a:r>
            <a:r>
              <a:rPr sz="1200" spc="-60" dirty="0">
                <a:latin typeface="Tahoma"/>
                <a:cs typeface="Tahoma"/>
              </a:rPr>
              <a:t>When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44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150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60" dirty="0">
                <a:latin typeface="Tahoma"/>
                <a:cs typeface="Tahoma"/>
              </a:rPr>
              <a:t>arrives,</a:t>
            </a:r>
            <a:endParaRPr sz="1200">
              <a:latin typeface="Tahoma"/>
              <a:cs typeface="Tahoma"/>
            </a:endParaRPr>
          </a:p>
          <a:p>
            <a:pPr marL="305435" marR="55880">
              <a:lnSpc>
                <a:spcPct val="100000"/>
              </a:lnSpc>
              <a:spcBef>
                <a:spcPts val="5"/>
              </a:spcBef>
            </a:pPr>
            <a:r>
              <a:rPr sz="1200" spc="-80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-8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f</a:t>
            </a:r>
            <a:r>
              <a:rPr sz="1200" spc="-95" dirty="0">
                <a:latin typeface="Tahoma"/>
                <a:cs typeface="Tahoma"/>
              </a:rPr>
              <a:t>o</a:t>
            </a:r>
            <a:r>
              <a:rPr sz="1200" spc="-40" dirty="0">
                <a:latin typeface="Tahoma"/>
                <a:cs typeface="Tahoma"/>
              </a:rPr>
              <a:t>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some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1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spc="-25" dirty="0">
                <a:latin typeface="Tahoma"/>
                <a:cs typeface="Tahoma"/>
              </a:rPr>
              <a:t>),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-1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spc="-45" dirty="0">
                <a:latin typeface="Tahoma"/>
                <a:cs typeface="Tahoma"/>
              </a:rPr>
              <a:t>.  Else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-1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2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0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f</a:t>
            </a:r>
            <a:r>
              <a:rPr sz="1200" spc="-95" dirty="0">
                <a:latin typeface="Tahoma"/>
                <a:cs typeface="Tahoma"/>
              </a:rPr>
              <a:t>o</a:t>
            </a:r>
            <a:r>
              <a:rPr sz="1200" spc="-40" dirty="0">
                <a:latin typeface="Tahoma"/>
                <a:cs typeface="Tahoma"/>
              </a:rPr>
              <a:t>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some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1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spc="-25" dirty="0">
                <a:latin typeface="Tahoma"/>
                <a:cs typeface="Tahoma"/>
              </a:rPr>
              <a:t>),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7" name="object 1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272362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20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3685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i="1" spc="-45" dirty="0">
                <a:latin typeface="Verdana"/>
                <a:cs typeface="Verdana"/>
              </a:rPr>
              <a:t>s</a:t>
            </a:r>
            <a:r>
              <a:rPr spc="-45" dirty="0"/>
              <a:t>-Heavy</a:t>
            </a:r>
            <a:r>
              <a:rPr spc="125" dirty="0"/>
              <a:t> </a:t>
            </a:r>
            <a:r>
              <a:rPr spc="-15" dirty="0"/>
              <a:t>Hitters:</a:t>
            </a:r>
            <a:r>
              <a:rPr spc="300" dirty="0"/>
              <a:t> </a:t>
            </a:r>
            <a:r>
              <a:rPr spc="-25" dirty="0"/>
              <a:t>Algorithm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65" y="1004937"/>
            <a:ext cx="4463415" cy="1940560"/>
            <a:chOff x="97865" y="1004937"/>
            <a:chExt cx="4463415" cy="1940560"/>
          </a:xfrm>
        </p:grpSpPr>
        <p:sp>
          <p:nvSpPr>
            <p:cNvPr id="5" name="object 5"/>
            <p:cNvSpPr/>
            <p:nvPr/>
          </p:nvSpPr>
          <p:spPr>
            <a:xfrm>
              <a:off x="97865" y="1004937"/>
              <a:ext cx="4412615" cy="225425"/>
            </a:xfrm>
            <a:custGeom>
              <a:avLst/>
              <a:gdLst/>
              <a:ahLst/>
              <a:cxnLst/>
              <a:rect l="l" t="t" r="r" b="b"/>
              <a:pathLst>
                <a:path w="4412615" h="22542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25360"/>
                  </a:lnTo>
                  <a:lnTo>
                    <a:pt x="4412325" y="225360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1217638"/>
              <a:ext cx="4412325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2843441"/>
              <a:ext cx="101600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2830741"/>
              <a:ext cx="4361471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1049172"/>
              <a:ext cx="50746" cy="179426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7865" y="1261898"/>
              <a:ext cx="4412615" cy="1632585"/>
            </a:xfrm>
            <a:custGeom>
              <a:avLst/>
              <a:gdLst/>
              <a:ahLst/>
              <a:cxnLst/>
              <a:rect l="l" t="t" r="r" b="b"/>
              <a:pathLst>
                <a:path w="4412615" h="1632585">
                  <a:moveTo>
                    <a:pt x="4412325" y="0"/>
                  </a:moveTo>
                  <a:lnTo>
                    <a:pt x="0" y="0"/>
                  </a:lnTo>
                  <a:lnTo>
                    <a:pt x="0" y="1581542"/>
                  </a:lnTo>
                  <a:lnTo>
                    <a:pt x="4008" y="1601266"/>
                  </a:lnTo>
                  <a:lnTo>
                    <a:pt x="14922" y="1617419"/>
                  </a:lnTo>
                  <a:lnTo>
                    <a:pt x="31075" y="1628334"/>
                  </a:lnTo>
                  <a:lnTo>
                    <a:pt x="50800" y="1632342"/>
                  </a:lnTo>
                  <a:lnTo>
                    <a:pt x="4361525" y="1632342"/>
                  </a:lnTo>
                  <a:lnTo>
                    <a:pt x="4381250" y="1628334"/>
                  </a:lnTo>
                  <a:lnTo>
                    <a:pt x="4397403" y="1617419"/>
                  </a:lnTo>
                  <a:lnTo>
                    <a:pt x="4408317" y="1601266"/>
                  </a:lnTo>
                  <a:lnTo>
                    <a:pt x="4412325" y="1581542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0191" y="1087244"/>
              <a:ext cx="0" cy="1775460"/>
            </a:xfrm>
            <a:custGeom>
              <a:avLst/>
              <a:gdLst/>
              <a:ahLst/>
              <a:cxnLst/>
              <a:rect l="l" t="t" r="r" b="b"/>
              <a:pathLst>
                <a:path h="1775460">
                  <a:moveTo>
                    <a:pt x="0" y="177524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0191" y="10745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10618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0191" y="10491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9766" y="517712"/>
            <a:ext cx="3546475" cy="2153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50925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/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2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maj</a:t>
            </a:r>
            <a:r>
              <a:rPr sz="1200" spc="-100" dirty="0">
                <a:latin typeface="Tahoma"/>
                <a:cs typeface="Tahoma"/>
              </a:rPr>
              <a:t>o</a:t>
            </a:r>
            <a:r>
              <a:rPr sz="1200" spc="-45" dirty="0">
                <a:latin typeface="Tahoma"/>
                <a:cs typeface="Tahoma"/>
              </a:rPr>
              <a:t>r</a:t>
            </a:r>
            <a:r>
              <a:rPr sz="1200" dirty="0">
                <a:latin typeface="Tahoma"/>
                <a:cs typeface="Tahoma"/>
              </a:rPr>
              <a:t>i</a:t>
            </a:r>
            <a:r>
              <a:rPr sz="1200" spc="-15" dirty="0">
                <a:latin typeface="Tahoma"/>
                <a:cs typeface="Tahoma"/>
              </a:rPr>
              <a:t>t</a:t>
            </a:r>
            <a:r>
              <a:rPr sz="1200" spc="-65" dirty="0">
                <a:latin typeface="Tahoma"/>
                <a:cs typeface="Tahoma"/>
              </a:rPr>
              <a:t>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element!</a:t>
            </a:r>
            <a:endParaRPr sz="1200">
              <a:latin typeface="Tahoma"/>
              <a:cs typeface="Tahoma"/>
            </a:endParaRPr>
          </a:p>
          <a:p>
            <a:pPr marL="88265">
              <a:lnSpc>
                <a:spcPct val="100000"/>
              </a:lnSpc>
              <a:spcBef>
                <a:spcPts val="5"/>
              </a:spcBef>
            </a:pPr>
            <a:r>
              <a:rPr sz="1200" spc="-40" dirty="0">
                <a:latin typeface="Tahoma"/>
                <a:cs typeface="Tahoma"/>
              </a:rPr>
              <a:t>Set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6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)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/s</a:t>
            </a:r>
            <a:r>
              <a:rPr sz="1200" spc="60" dirty="0">
                <a:solidFill>
                  <a:srgbClr val="00007F"/>
                </a:solidFill>
                <a:latin typeface="Segoe UI Symbol"/>
                <a:cs typeface="Segoe UI Symbol"/>
              </a:rPr>
              <a:t>¶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spc="-40" dirty="0">
                <a:latin typeface="Tahoma"/>
                <a:cs typeface="Tahoma"/>
              </a:rPr>
              <a:t>.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(if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/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2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6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spc="-10" dirty="0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  <a:p>
            <a:pPr marL="88900">
              <a:lnSpc>
                <a:spcPct val="100000"/>
              </a:lnSpc>
              <a:spcBef>
                <a:spcPts val="750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Algorithm</a:t>
            </a:r>
            <a:endParaRPr sz="1400">
              <a:latin typeface="Tahoma"/>
              <a:cs typeface="Tahoma"/>
            </a:endParaRPr>
          </a:p>
          <a:p>
            <a:pPr marL="88900" marR="351155">
              <a:lnSpc>
                <a:spcPct val="100000"/>
              </a:lnSpc>
              <a:spcBef>
                <a:spcPts val="345"/>
              </a:spcBef>
            </a:pPr>
            <a:r>
              <a:rPr sz="1200" spc="-50" dirty="0">
                <a:latin typeface="Tahoma"/>
                <a:cs typeface="Tahoma"/>
              </a:rPr>
              <a:t>Keep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10" dirty="0">
                <a:latin typeface="Tahoma"/>
                <a:cs typeface="Tahoma"/>
              </a:rPr>
              <a:t>a</a:t>
            </a:r>
            <a:r>
              <a:rPr sz="1200" spc="-45" dirty="0">
                <a:latin typeface="Tahoma"/>
                <a:cs typeface="Tahoma"/>
              </a:rPr>
              <a:t>rr</a:t>
            </a:r>
            <a:r>
              <a:rPr sz="1200" spc="-95" dirty="0">
                <a:latin typeface="Tahoma"/>
                <a:cs typeface="Tahoma"/>
              </a:rPr>
              <a:t>a</a:t>
            </a:r>
            <a:r>
              <a:rPr sz="1200" spc="-65" dirty="0">
                <a:latin typeface="Tahoma"/>
                <a:cs typeface="Tahoma"/>
              </a:rPr>
              <a:t>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0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spc="-15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hold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elements  </a:t>
            </a:r>
            <a:r>
              <a:rPr sz="1200" spc="-50" dirty="0">
                <a:latin typeface="Tahoma"/>
                <a:cs typeface="Tahoma"/>
              </a:rPr>
              <a:t>Keep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10" dirty="0">
                <a:latin typeface="Tahoma"/>
                <a:cs typeface="Tahoma"/>
              </a:rPr>
              <a:t>a</a:t>
            </a:r>
            <a:r>
              <a:rPr sz="1200" spc="-45" dirty="0">
                <a:latin typeface="Tahoma"/>
                <a:cs typeface="Tahoma"/>
              </a:rPr>
              <a:t>rr</a:t>
            </a:r>
            <a:r>
              <a:rPr sz="1200" spc="-95" dirty="0">
                <a:latin typeface="Tahoma"/>
                <a:cs typeface="Tahoma"/>
              </a:rPr>
              <a:t>a</a:t>
            </a:r>
            <a:r>
              <a:rPr sz="1200" spc="-65" dirty="0">
                <a:latin typeface="Tahoma"/>
                <a:cs typeface="Tahoma"/>
              </a:rPr>
              <a:t>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-1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0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spc="-15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hold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their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counters</a:t>
            </a:r>
            <a:endParaRPr sz="1200">
              <a:latin typeface="Tahoma"/>
              <a:cs typeface="Tahoma"/>
            </a:endParaRPr>
          </a:p>
          <a:p>
            <a:pPr marL="88900" marR="755650">
              <a:lnSpc>
                <a:spcPct val="134900"/>
              </a:lnSpc>
              <a:spcBef>
                <a:spcPts val="5"/>
              </a:spcBef>
            </a:pPr>
            <a:r>
              <a:rPr sz="1200" spc="-45" dirty="0">
                <a:latin typeface="Tahoma"/>
                <a:cs typeface="Tahoma"/>
              </a:rPr>
              <a:t>Initialize: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-1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2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0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2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465" dirty="0">
                <a:solidFill>
                  <a:srgbClr val="00007F"/>
                </a:solidFill>
                <a:latin typeface="Segoe UI Symbol"/>
                <a:cs typeface="Segoe UI Symbol"/>
              </a:rPr>
              <a:t>∅</a:t>
            </a:r>
            <a:r>
              <a:rPr sz="1200" spc="6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-35" dirty="0">
                <a:latin typeface="Tahoma"/>
                <a:cs typeface="Tahoma"/>
              </a:rPr>
              <a:t>f</a:t>
            </a:r>
            <a:r>
              <a:rPr sz="1200" spc="-95" dirty="0">
                <a:latin typeface="Tahoma"/>
                <a:cs typeface="Tahoma"/>
              </a:rPr>
              <a:t>o</a:t>
            </a:r>
            <a:r>
              <a:rPr sz="1200" spc="-40" dirty="0">
                <a:latin typeface="Tahoma"/>
                <a:cs typeface="Tahoma"/>
              </a:rPr>
              <a:t>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all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i.  </a:t>
            </a:r>
            <a:r>
              <a:rPr sz="1200" spc="-60" dirty="0">
                <a:latin typeface="Tahoma"/>
                <a:cs typeface="Tahoma"/>
              </a:rPr>
              <a:t>When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44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150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60" dirty="0">
                <a:latin typeface="Tahoma"/>
                <a:cs typeface="Tahoma"/>
              </a:rPr>
              <a:t>arrives,</a:t>
            </a:r>
            <a:endParaRPr sz="1200">
              <a:latin typeface="Tahoma"/>
              <a:cs typeface="Tahoma"/>
            </a:endParaRPr>
          </a:p>
          <a:p>
            <a:pPr marL="318135" marR="68580">
              <a:lnSpc>
                <a:spcPct val="100000"/>
              </a:lnSpc>
              <a:spcBef>
                <a:spcPts val="5"/>
              </a:spcBef>
            </a:pPr>
            <a:r>
              <a:rPr sz="1200" spc="-80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-8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f</a:t>
            </a:r>
            <a:r>
              <a:rPr sz="1200" spc="-95" dirty="0">
                <a:latin typeface="Tahoma"/>
                <a:cs typeface="Tahoma"/>
              </a:rPr>
              <a:t>o</a:t>
            </a:r>
            <a:r>
              <a:rPr sz="1200" spc="-40" dirty="0">
                <a:latin typeface="Tahoma"/>
                <a:cs typeface="Tahoma"/>
              </a:rPr>
              <a:t>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some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1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spc="-25" dirty="0">
                <a:latin typeface="Tahoma"/>
                <a:cs typeface="Tahoma"/>
              </a:rPr>
              <a:t>),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-1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spc="-45" dirty="0">
                <a:latin typeface="Tahoma"/>
                <a:cs typeface="Tahoma"/>
              </a:rPr>
              <a:t>.  Else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-1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2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0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f</a:t>
            </a:r>
            <a:r>
              <a:rPr sz="1200" spc="-95" dirty="0">
                <a:latin typeface="Tahoma"/>
                <a:cs typeface="Tahoma"/>
              </a:rPr>
              <a:t>o</a:t>
            </a:r>
            <a:r>
              <a:rPr sz="1200" spc="-40" dirty="0">
                <a:latin typeface="Tahoma"/>
                <a:cs typeface="Tahoma"/>
              </a:rPr>
              <a:t>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some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1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spc="-25" dirty="0">
                <a:latin typeface="Tahoma"/>
                <a:cs typeface="Tahoma"/>
              </a:rPr>
              <a:t>),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endParaRPr sz="1200">
              <a:latin typeface="Tahoma"/>
              <a:cs typeface="Tahoma"/>
            </a:endParaRPr>
          </a:p>
          <a:p>
            <a:pPr marL="426084">
              <a:lnSpc>
                <a:spcPct val="100000"/>
              </a:lnSpc>
              <a:spcBef>
                <a:spcPts val="10"/>
              </a:spcBef>
            </a:pPr>
            <a:r>
              <a:rPr sz="1200" spc="-40" dirty="0">
                <a:latin typeface="Tahoma"/>
                <a:cs typeface="Tahoma"/>
              </a:rPr>
              <a:t>Set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335" dirty="0">
                <a:solidFill>
                  <a:srgbClr val="00007F"/>
                </a:solidFill>
                <a:latin typeface="Segoe UI Symbol"/>
                <a:cs typeface="Segoe UI Symbol"/>
              </a:rPr>
              <a:t>←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-75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-1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335" dirty="0">
                <a:solidFill>
                  <a:srgbClr val="00007F"/>
                </a:solidFill>
                <a:latin typeface="Segoe UI Symbol"/>
                <a:cs typeface="Segoe UI Symbol"/>
              </a:rPr>
              <a:t>←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7" name="object 1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272362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20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3685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i="1" spc="-45" dirty="0">
                <a:latin typeface="Verdana"/>
                <a:cs typeface="Verdana"/>
              </a:rPr>
              <a:t>s</a:t>
            </a:r>
            <a:r>
              <a:rPr spc="-45" dirty="0"/>
              <a:t>-Heavy</a:t>
            </a:r>
            <a:r>
              <a:rPr spc="125" dirty="0"/>
              <a:t> </a:t>
            </a:r>
            <a:r>
              <a:rPr spc="-15" dirty="0"/>
              <a:t>Hitters:</a:t>
            </a:r>
            <a:r>
              <a:rPr spc="300" dirty="0"/>
              <a:t> </a:t>
            </a:r>
            <a:r>
              <a:rPr spc="-25" dirty="0"/>
              <a:t>Algorithm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65" y="1004937"/>
            <a:ext cx="4463415" cy="1940560"/>
            <a:chOff x="97865" y="1004937"/>
            <a:chExt cx="4463415" cy="1940560"/>
          </a:xfrm>
        </p:grpSpPr>
        <p:sp>
          <p:nvSpPr>
            <p:cNvPr id="5" name="object 5"/>
            <p:cNvSpPr/>
            <p:nvPr/>
          </p:nvSpPr>
          <p:spPr>
            <a:xfrm>
              <a:off x="97865" y="1004937"/>
              <a:ext cx="4412615" cy="225425"/>
            </a:xfrm>
            <a:custGeom>
              <a:avLst/>
              <a:gdLst/>
              <a:ahLst/>
              <a:cxnLst/>
              <a:rect l="l" t="t" r="r" b="b"/>
              <a:pathLst>
                <a:path w="4412615" h="22542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25360"/>
                  </a:lnTo>
                  <a:lnTo>
                    <a:pt x="4412325" y="225360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1217638"/>
              <a:ext cx="4412325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2843441"/>
              <a:ext cx="101600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2830741"/>
              <a:ext cx="4361471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1049172"/>
              <a:ext cx="50746" cy="179426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7865" y="1261898"/>
              <a:ext cx="4412615" cy="1632585"/>
            </a:xfrm>
            <a:custGeom>
              <a:avLst/>
              <a:gdLst/>
              <a:ahLst/>
              <a:cxnLst/>
              <a:rect l="l" t="t" r="r" b="b"/>
              <a:pathLst>
                <a:path w="4412615" h="1632585">
                  <a:moveTo>
                    <a:pt x="4412325" y="0"/>
                  </a:moveTo>
                  <a:lnTo>
                    <a:pt x="0" y="0"/>
                  </a:lnTo>
                  <a:lnTo>
                    <a:pt x="0" y="1581542"/>
                  </a:lnTo>
                  <a:lnTo>
                    <a:pt x="4008" y="1601266"/>
                  </a:lnTo>
                  <a:lnTo>
                    <a:pt x="14922" y="1617419"/>
                  </a:lnTo>
                  <a:lnTo>
                    <a:pt x="31075" y="1628334"/>
                  </a:lnTo>
                  <a:lnTo>
                    <a:pt x="50800" y="1632342"/>
                  </a:lnTo>
                  <a:lnTo>
                    <a:pt x="4361525" y="1632342"/>
                  </a:lnTo>
                  <a:lnTo>
                    <a:pt x="4381250" y="1628334"/>
                  </a:lnTo>
                  <a:lnTo>
                    <a:pt x="4397403" y="1617419"/>
                  </a:lnTo>
                  <a:lnTo>
                    <a:pt x="4408317" y="1601266"/>
                  </a:lnTo>
                  <a:lnTo>
                    <a:pt x="4412325" y="1581542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0191" y="1087244"/>
              <a:ext cx="0" cy="1775460"/>
            </a:xfrm>
            <a:custGeom>
              <a:avLst/>
              <a:gdLst/>
              <a:ahLst/>
              <a:cxnLst/>
              <a:rect l="l" t="t" r="r" b="b"/>
              <a:pathLst>
                <a:path h="1775460">
                  <a:moveTo>
                    <a:pt x="0" y="177524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0191" y="10745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10618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0191" y="10491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066" y="517712"/>
            <a:ext cx="4415790" cy="2337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3625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/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2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maj</a:t>
            </a:r>
            <a:r>
              <a:rPr sz="1200" spc="-100" dirty="0">
                <a:latin typeface="Tahoma"/>
                <a:cs typeface="Tahoma"/>
              </a:rPr>
              <a:t>o</a:t>
            </a:r>
            <a:r>
              <a:rPr sz="1200" spc="-45" dirty="0">
                <a:latin typeface="Tahoma"/>
                <a:cs typeface="Tahoma"/>
              </a:rPr>
              <a:t>r</a:t>
            </a:r>
            <a:r>
              <a:rPr sz="1200" dirty="0">
                <a:latin typeface="Tahoma"/>
                <a:cs typeface="Tahoma"/>
              </a:rPr>
              <a:t>i</a:t>
            </a:r>
            <a:r>
              <a:rPr sz="1200" spc="-15" dirty="0">
                <a:latin typeface="Tahoma"/>
                <a:cs typeface="Tahoma"/>
              </a:rPr>
              <a:t>t</a:t>
            </a:r>
            <a:r>
              <a:rPr sz="1200" spc="-65" dirty="0">
                <a:latin typeface="Tahoma"/>
                <a:cs typeface="Tahoma"/>
              </a:rPr>
              <a:t>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element!</a:t>
            </a:r>
            <a:endParaRPr sz="1200">
              <a:latin typeface="Tahoma"/>
              <a:cs typeface="Tahoma"/>
            </a:endParaRPr>
          </a:p>
          <a:p>
            <a:pPr marL="100965">
              <a:lnSpc>
                <a:spcPct val="100000"/>
              </a:lnSpc>
              <a:spcBef>
                <a:spcPts val="5"/>
              </a:spcBef>
            </a:pPr>
            <a:r>
              <a:rPr sz="1200" spc="-40" dirty="0">
                <a:latin typeface="Tahoma"/>
                <a:cs typeface="Tahoma"/>
              </a:rPr>
              <a:t>Set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6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)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/s</a:t>
            </a:r>
            <a:r>
              <a:rPr sz="1200" spc="60" dirty="0">
                <a:solidFill>
                  <a:srgbClr val="00007F"/>
                </a:solidFill>
                <a:latin typeface="Segoe UI Symbol"/>
                <a:cs typeface="Segoe UI Symbol"/>
              </a:rPr>
              <a:t>¶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spc="-40" dirty="0">
                <a:latin typeface="Tahoma"/>
                <a:cs typeface="Tahoma"/>
              </a:rPr>
              <a:t>.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(if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/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2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6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spc="-10" dirty="0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  <a:p>
            <a:pPr marL="101600">
              <a:lnSpc>
                <a:spcPct val="100000"/>
              </a:lnSpc>
              <a:spcBef>
                <a:spcPts val="750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Algorithm</a:t>
            </a:r>
            <a:endParaRPr sz="1400">
              <a:latin typeface="Tahoma"/>
              <a:cs typeface="Tahoma"/>
            </a:endParaRPr>
          </a:p>
          <a:p>
            <a:pPr marL="101600" marR="1208405">
              <a:lnSpc>
                <a:spcPct val="100000"/>
              </a:lnSpc>
              <a:spcBef>
                <a:spcPts val="345"/>
              </a:spcBef>
            </a:pPr>
            <a:r>
              <a:rPr sz="1200" spc="-50" dirty="0">
                <a:latin typeface="Tahoma"/>
                <a:cs typeface="Tahoma"/>
              </a:rPr>
              <a:t>Keep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10" dirty="0">
                <a:latin typeface="Tahoma"/>
                <a:cs typeface="Tahoma"/>
              </a:rPr>
              <a:t>a</a:t>
            </a:r>
            <a:r>
              <a:rPr sz="1200" spc="-45" dirty="0">
                <a:latin typeface="Tahoma"/>
                <a:cs typeface="Tahoma"/>
              </a:rPr>
              <a:t>rr</a:t>
            </a:r>
            <a:r>
              <a:rPr sz="1200" spc="-95" dirty="0">
                <a:latin typeface="Tahoma"/>
                <a:cs typeface="Tahoma"/>
              </a:rPr>
              <a:t>a</a:t>
            </a:r>
            <a:r>
              <a:rPr sz="1200" spc="-65" dirty="0">
                <a:latin typeface="Tahoma"/>
                <a:cs typeface="Tahoma"/>
              </a:rPr>
              <a:t>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0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spc="-15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hold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elements  </a:t>
            </a:r>
            <a:r>
              <a:rPr sz="1200" spc="-50" dirty="0">
                <a:latin typeface="Tahoma"/>
                <a:cs typeface="Tahoma"/>
              </a:rPr>
              <a:t>Keep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10" dirty="0">
                <a:latin typeface="Tahoma"/>
                <a:cs typeface="Tahoma"/>
              </a:rPr>
              <a:t>a</a:t>
            </a:r>
            <a:r>
              <a:rPr sz="1200" spc="-45" dirty="0">
                <a:latin typeface="Tahoma"/>
                <a:cs typeface="Tahoma"/>
              </a:rPr>
              <a:t>rr</a:t>
            </a:r>
            <a:r>
              <a:rPr sz="1200" spc="-95" dirty="0">
                <a:latin typeface="Tahoma"/>
                <a:cs typeface="Tahoma"/>
              </a:rPr>
              <a:t>a</a:t>
            </a:r>
            <a:r>
              <a:rPr sz="1200" spc="-65" dirty="0">
                <a:latin typeface="Tahoma"/>
                <a:cs typeface="Tahoma"/>
              </a:rPr>
              <a:t>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-1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0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spc="-15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hold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their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counters</a:t>
            </a:r>
            <a:endParaRPr sz="1200">
              <a:latin typeface="Tahoma"/>
              <a:cs typeface="Tahoma"/>
            </a:endParaRPr>
          </a:p>
          <a:p>
            <a:pPr marL="101600" marR="1612265">
              <a:lnSpc>
                <a:spcPct val="134900"/>
              </a:lnSpc>
              <a:spcBef>
                <a:spcPts val="5"/>
              </a:spcBef>
            </a:pPr>
            <a:r>
              <a:rPr sz="1200" spc="-45" dirty="0">
                <a:latin typeface="Tahoma"/>
                <a:cs typeface="Tahoma"/>
              </a:rPr>
              <a:t>Initialize: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-1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2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0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2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465" dirty="0">
                <a:solidFill>
                  <a:srgbClr val="00007F"/>
                </a:solidFill>
                <a:latin typeface="Segoe UI Symbol"/>
                <a:cs typeface="Segoe UI Symbol"/>
              </a:rPr>
              <a:t>∅</a:t>
            </a:r>
            <a:r>
              <a:rPr sz="1200" spc="6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-35" dirty="0">
                <a:latin typeface="Tahoma"/>
                <a:cs typeface="Tahoma"/>
              </a:rPr>
              <a:t>f</a:t>
            </a:r>
            <a:r>
              <a:rPr sz="1200" spc="-95" dirty="0">
                <a:latin typeface="Tahoma"/>
                <a:cs typeface="Tahoma"/>
              </a:rPr>
              <a:t>o</a:t>
            </a:r>
            <a:r>
              <a:rPr sz="1200" spc="-40" dirty="0">
                <a:latin typeface="Tahoma"/>
                <a:cs typeface="Tahoma"/>
              </a:rPr>
              <a:t>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all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i.  </a:t>
            </a:r>
            <a:r>
              <a:rPr sz="1200" spc="-60" dirty="0">
                <a:latin typeface="Tahoma"/>
                <a:cs typeface="Tahoma"/>
              </a:rPr>
              <a:t>When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44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150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60" dirty="0">
                <a:latin typeface="Tahoma"/>
                <a:cs typeface="Tahoma"/>
              </a:rPr>
              <a:t>arrives,</a:t>
            </a:r>
            <a:endParaRPr sz="1200">
              <a:latin typeface="Tahoma"/>
              <a:cs typeface="Tahoma"/>
            </a:endParaRPr>
          </a:p>
          <a:p>
            <a:pPr marL="330835" marR="925194">
              <a:lnSpc>
                <a:spcPct val="100000"/>
              </a:lnSpc>
              <a:spcBef>
                <a:spcPts val="5"/>
              </a:spcBef>
            </a:pPr>
            <a:r>
              <a:rPr sz="1200" spc="-80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-8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f</a:t>
            </a:r>
            <a:r>
              <a:rPr sz="1200" spc="-95" dirty="0">
                <a:latin typeface="Tahoma"/>
                <a:cs typeface="Tahoma"/>
              </a:rPr>
              <a:t>o</a:t>
            </a:r>
            <a:r>
              <a:rPr sz="1200" spc="-40" dirty="0">
                <a:latin typeface="Tahoma"/>
                <a:cs typeface="Tahoma"/>
              </a:rPr>
              <a:t>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some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1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spc="-25" dirty="0">
                <a:latin typeface="Tahoma"/>
                <a:cs typeface="Tahoma"/>
              </a:rPr>
              <a:t>),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-1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spc="-45" dirty="0">
                <a:latin typeface="Tahoma"/>
                <a:cs typeface="Tahoma"/>
              </a:rPr>
              <a:t>.  Else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-1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2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0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f</a:t>
            </a:r>
            <a:r>
              <a:rPr sz="1200" spc="-95" dirty="0">
                <a:latin typeface="Tahoma"/>
                <a:cs typeface="Tahoma"/>
              </a:rPr>
              <a:t>o</a:t>
            </a:r>
            <a:r>
              <a:rPr sz="1200" spc="-40" dirty="0">
                <a:latin typeface="Tahoma"/>
                <a:cs typeface="Tahoma"/>
              </a:rPr>
              <a:t>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some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1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spc="-25" dirty="0">
                <a:latin typeface="Tahoma"/>
                <a:cs typeface="Tahoma"/>
              </a:rPr>
              <a:t>),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endParaRPr sz="1200">
              <a:latin typeface="Tahoma"/>
              <a:cs typeface="Tahoma"/>
            </a:endParaRPr>
          </a:p>
          <a:p>
            <a:pPr marL="438784">
              <a:lnSpc>
                <a:spcPct val="100000"/>
              </a:lnSpc>
              <a:spcBef>
                <a:spcPts val="10"/>
              </a:spcBef>
            </a:pPr>
            <a:r>
              <a:rPr sz="1200" spc="-40" dirty="0">
                <a:latin typeface="Tahoma"/>
                <a:cs typeface="Tahoma"/>
              </a:rPr>
              <a:t>Set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335" dirty="0">
                <a:solidFill>
                  <a:srgbClr val="00007F"/>
                </a:solidFill>
                <a:latin typeface="Segoe UI Symbol"/>
                <a:cs typeface="Segoe UI Symbol"/>
              </a:rPr>
              <a:t>←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-75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-1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335" dirty="0">
                <a:solidFill>
                  <a:srgbClr val="00007F"/>
                </a:solidFill>
                <a:latin typeface="Segoe UI Symbol"/>
                <a:cs typeface="Segoe UI Symbol"/>
              </a:rPr>
              <a:t>←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marL="328295">
              <a:lnSpc>
                <a:spcPct val="100000"/>
              </a:lnSpc>
              <a:tabLst>
                <a:tab pos="2214245" algn="l"/>
              </a:tabLst>
            </a:pPr>
            <a:r>
              <a:rPr sz="1200" spc="-45" dirty="0">
                <a:latin typeface="Tahoma"/>
                <a:cs typeface="Tahoma"/>
              </a:rPr>
              <a:t>Else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do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-1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6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-35" dirty="0">
                <a:latin typeface="Tahoma"/>
                <a:cs typeface="Tahoma"/>
              </a:rPr>
              <a:t>f</a:t>
            </a:r>
            <a:r>
              <a:rPr sz="1200" spc="-95" dirty="0">
                <a:latin typeface="Tahoma"/>
                <a:cs typeface="Tahoma"/>
              </a:rPr>
              <a:t>o</a:t>
            </a:r>
            <a:r>
              <a:rPr sz="1200" spc="-40" dirty="0">
                <a:latin typeface="Tahoma"/>
                <a:cs typeface="Tahoma"/>
              </a:rPr>
              <a:t>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all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40" dirty="0">
                <a:latin typeface="Tahoma"/>
                <a:cs typeface="Tahoma"/>
              </a:rPr>
              <a:t>.</a:t>
            </a:r>
            <a:r>
              <a:rPr sz="1200" dirty="0">
                <a:latin typeface="Tahoma"/>
                <a:cs typeface="Tahoma"/>
              </a:rPr>
              <a:t>	</a:t>
            </a:r>
            <a:r>
              <a:rPr sz="1200" spc="-45" dirty="0">
                <a:latin typeface="Tahoma"/>
                <a:cs typeface="Tahoma"/>
              </a:rPr>
              <a:t>(disc</a:t>
            </a:r>
            <a:r>
              <a:rPr sz="1200" spc="-90" dirty="0">
                <a:latin typeface="Tahoma"/>
                <a:cs typeface="Tahoma"/>
              </a:rPr>
              <a:t>a</a:t>
            </a:r>
            <a:r>
              <a:rPr sz="1200" spc="-50" dirty="0">
                <a:latin typeface="Tahoma"/>
                <a:cs typeface="Tahoma"/>
              </a:rPr>
              <a:t>rd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-97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co</a:t>
            </a:r>
            <a:r>
              <a:rPr sz="1200" spc="-95" dirty="0">
                <a:latin typeface="Tahoma"/>
                <a:cs typeface="Tahoma"/>
              </a:rPr>
              <a:t>p</a:t>
            </a:r>
            <a:r>
              <a:rPr sz="1200" spc="-65" dirty="0">
                <a:latin typeface="Tahoma"/>
                <a:cs typeface="Tahoma"/>
              </a:rPr>
              <a:t>y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all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spc="-10" dirty="0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7" name="object 1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272362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20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3685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i="1" spc="-45" dirty="0">
                <a:latin typeface="Verdana"/>
                <a:cs typeface="Verdana"/>
              </a:rPr>
              <a:t>s</a:t>
            </a:r>
            <a:r>
              <a:rPr spc="-45" dirty="0"/>
              <a:t>-Heavy</a:t>
            </a:r>
            <a:r>
              <a:rPr spc="125" dirty="0"/>
              <a:t> </a:t>
            </a:r>
            <a:r>
              <a:rPr spc="-15" dirty="0"/>
              <a:t>Hitters:</a:t>
            </a:r>
            <a:r>
              <a:rPr spc="300" dirty="0"/>
              <a:t> </a:t>
            </a:r>
            <a:r>
              <a:rPr spc="-25" dirty="0"/>
              <a:t>Algorithm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65" y="1004937"/>
            <a:ext cx="4463415" cy="1940560"/>
            <a:chOff x="97865" y="1004937"/>
            <a:chExt cx="4463415" cy="1940560"/>
          </a:xfrm>
        </p:grpSpPr>
        <p:sp>
          <p:nvSpPr>
            <p:cNvPr id="5" name="object 5"/>
            <p:cNvSpPr/>
            <p:nvPr/>
          </p:nvSpPr>
          <p:spPr>
            <a:xfrm>
              <a:off x="97865" y="1004937"/>
              <a:ext cx="4412615" cy="225425"/>
            </a:xfrm>
            <a:custGeom>
              <a:avLst/>
              <a:gdLst/>
              <a:ahLst/>
              <a:cxnLst/>
              <a:rect l="l" t="t" r="r" b="b"/>
              <a:pathLst>
                <a:path w="4412615" h="22542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25360"/>
                  </a:lnTo>
                  <a:lnTo>
                    <a:pt x="4412325" y="225360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1217638"/>
              <a:ext cx="4412325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2843441"/>
              <a:ext cx="101600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2830741"/>
              <a:ext cx="4361471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1049172"/>
              <a:ext cx="50746" cy="179426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7865" y="1261898"/>
              <a:ext cx="4412615" cy="1632585"/>
            </a:xfrm>
            <a:custGeom>
              <a:avLst/>
              <a:gdLst/>
              <a:ahLst/>
              <a:cxnLst/>
              <a:rect l="l" t="t" r="r" b="b"/>
              <a:pathLst>
                <a:path w="4412615" h="1632585">
                  <a:moveTo>
                    <a:pt x="4412325" y="0"/>
                  </a:moveTo>
                  <a:lnTo>
                    <a:pt x="0" y="0"/>
                  </a:lnTo>
                  <a:lnTo>
                    <a:pt x="0" y="1581542"/>
                  </a:lnTo>
                  <a:lnTo>
                    <a:pt x="4008" y="1601266"/>
                  </a:lnTo>
                  <a:lnTo>
                    <a:pt x="14922" y="1617419"/>
                  </a:lnTo>
                  <a:lnTo>
                    <a:pt x="31075" y="1628334"/>
                  </a:lnTo>
                  <a:lnTo>
                    <a:pt x="50800" y="1632342"/>
                  </a:lnTo>
                  <a:lnTo>
                    <a:pt x="4361525" y="1632342"/>
                  </a:lnTo>
                  <a:lnTo>
                    <a:pt x="4381250" y="1628334"/>
                  </a:lnTo>
                  <a:lnTo>
                    <a:pt x="4397403" y="1617419"/>
                  </a:lnTo>
                  <a:lnTo>
                    <a:pt x="4408317" y="1601266"/>
                  </a:lnTo>
                  <a:lnTo>
                    <a:pt x="4412325" y="1581542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0191" y="1087244"/>
              <a:ext cx="0" cy="1775460"/>
            </a:xfrm>
            <a:custGeom>
              <a:avLst/>
              <a:gdLst/>
              <a:ahLst/>
              <a:cxnLst/>
              <a:rect l="l" t="t" r="r" b="b"/>
              <a:pathLst>
                <a:path h="1775460">
                  <a:moveTo>
                    <a:pt x="0" y="177524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0191" y="10745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10618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0191" y="10491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4366" y="517712"/>
            <a:ext cx="4441190" cy="2654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7790" algn="ctr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/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2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maj</a:t>
            </a:r>
            <a:r>
              <a:rPr sz="1200" spc="-100" dirty="0">
                <a:latin typeface="Tahoma"/>
                <a:cs typeface="Tahoma"/>
              </a:rPr>
              <a:t>o</a:t>
            </a:r>
            <a:r>
              <a:rPr sz="1200" spc="-45" dirty="0">
                <a:latin typeface="Tahoma"/>
                <a:cs typeface="Tahoma"/>
              </a:rPr>
              <a:t>r</a:t>
            </a:r>
            <a:r>
              <a:rPr sz="1200" dirty="0">
                <a:latin typeface="Tahoma"/>
                <a:cs typeface="Tahoma"/>
              </a:rPr>
              <a:t>i</a:t>
            </a:r>
            <a:r>
              <a:rPr sz="1200" spc="-15" dirty="0">
                <a:latin typeface="Tahoma"/>
                <a:cs typeface="Tahoma"/>
              </a:rPr>
              <a:t>t</a:t>
            </a:r>
            <a:r>
              <a:rPr sz="1200" spc="-65" dirty="0">
                <a:latin typeface="Tahoma"/>
                <a:cs typeface="Tahoma"/>
              </a:rPr>
              <a:t>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element!</a:t>
            </a:r>
            <a:endParaRPr sz="1200">
              <a:latin typeface="Tahoma"/>
              <a:cs typeface="Tahoma"/>
            </a:endParaRPr>
          </a:p>
          <a:p>
            <a:pPr marL="113664">
              <a:lnSpc>
                <a:spcPct val="100000"/>
              </a:lnSpc>
              <a:spcBef>
                <a:spcPts val="5"/>
              </a:spcBef>
            </a:pPr>
            <a:r>
              <a:rPr sz="1200" spc="-40" dirty="0">
                <a:latin typeface="Tahoma"/>
                <a:cs typeface="Tahoma"/>
              </a:rPr>
              <a:t>Set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6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)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/s</a:t>
            </a:r>
            <a:r>
              <a:rPr sz="1200" spc="60" dirty="0">
                <a:solidFill>
                  <a:srgbClr val="00007F"/>
                </a:solidFill>
                <a:latin typeface="Segoe UI Symbol"/>
                <a:cs typeface="Segoe UI Symbol"/>
              </a:rPr>
              <a:t>¶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spc="-40" dirty="0">
                <a:latin typeface="Tahoma"/>
                <a:cs typeface="Tahoma"/>
              </a:rPr>
              <a:t>.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(if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/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2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6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spc="-10" dirty="0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  <a:p>
            <a:pPr marL="114300">
              <a:lnSpc>
                <a:spcPct val="100000"/>
              </a:lnSpc>
              <a:spcBef>
                <a:spcPts val="750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Algorithm</a:t>
            </a:r>
            <a:endParaRPr sz="1400">
              <a:latin typeface="Tahoma"/>
              <a:cs typeface="Tahoma"/>
            </a:endParaRPr>
          </a:p>
          <a:p>
            <a:pPr marL="114300" marR="1221105">
              <a:lnSpc>
                <a:spcPct val="100000"/>
              </a:lnSpc>
              <a:spcBef>
                <a:spcPts val="345"/>
              </a:spcBef>
            </a:pPr>
            <a:r>
              <a:rPr sz="1200" spc="-50" dirty="0">
                <a:latin typeface="Tahoma"/>
                <a:cs typeface="Tahoma"/>
              </a:rPr>
              <a:t>Keep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10" dirty="0">
                <a:latin typeface="Tahoma"/>
                <a:cs typeface="Tahoma"/>
              </a:rPr>
              <a:t>a</a:t>
            </a:r>
            <a:r>
              <a:rPr sz="1200" spc="-45" dirty="0">
                <a:latin typeface="Tahoma"/>
                <a:cs typeface="Tahoma"/>
              </a:rPr>
              <a:t>rr</a:t>
            </a:r>
            <a:r>
              <a:rPr sz="1200" spc="-95" dirty="0">
                <a:latin typeface="Tahoma"/>
                <a:cs typeface="Tahoma"/>
              </a:rPr>
              <a:t>a</a:t>
            </a:r>
            <a:r>
              <a:rPr sz="1200" spc="-65" dirty="0">
                <a:latin typeface="Tahoma"/>
                <a:cs typeface="Tahoma"/>
              </a:rPr>
              <a:t>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0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spc="-15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hold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elements  </a:t>
            </a:r>
            <a:r>
              <a:rPr sz="1200" spc="-50" dirty="0">
                <a:latin typeface="Tahoma"/>
                <a:cs typeface="Tahoma"/>
              </a:rPr>
              <a:t>Keep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10" dirty="0">
                <a:latin typeface="Tahoma"/>
                <a:cs typeface="Tahoma"/>
              </a:rPr>
              <a:t>a</a:t>
            </a:r>
            <a:r>
              <a:rPr sz="1200" spc="-45" dirty="0">
                <a:latin typeface="Tahoma"/>
                <a:cs typeface="Tahoma"/>
              </a:rPr>
              <a:t>rr</a:t>
            </a:r>
            <a:r>
              <a:rPr sz="1200" spc="-95" dirty="0">
                <a:latin typeface="Tahoma"/>
                <a:cs typeface="Tahoma"/>
              </a:rPr>
              <a:t>a</a:t>
            </a:r>
            <a:r>
              <a:rPr sz="1200" spc="-65" dirty="0">
                <a:latin typeface="Tahoma"/>
                <a:cs typeface="Tahoma"/>
              </a:rPr>
              <a:t>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-1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0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spc="-15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hold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their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counters</a:t>
            </a:r>
            <a:endParaRPr sz="1200">
              <a:latin typeface="Tahoma"/>
              <a:cs typeface="Tahoma"/>
            </a:endParaRPr>
          </a:p>
          <a:p>
            <a:pPr marL="114300" marR="1624965">
              <a:lnSpc>
                <a:spcPct val="134900"/>
              </a:lnSpc>
              <a:spcBef>
                <a:spcPts val="5"/>
              </a:spcBef>
            </a:pPr>
            <a:r>
              <a:rPr sz="1200" spc="-45" dirty="0">
                <a:latin typeface="Tahoma"/>
                <a:cs typeface="Tahoma"/>
              </a:rPr>
              <a:t>Initialize: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-1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2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0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2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465" dirty="0">
                <a:solidFill>
                  <a:srgbClr val="00007F"/>
                </a:solidFill>
                <a:latin typeface="Segoe UI Symbol"/>
                <a:cs typeface="Segoe UI Symbol"/>
              </a:rPr>
              <a:t>∅</a:t>
            </a:r>
            <a:r>
              <a:rPr sz="1200" spc="6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-35" dirty="0">
                <a:latin typeface="Tahoma"/>
                <a:cs typeface="Tahoma"/>
              </a:rPr>
              <a:t>f</a:t>
            </a:r>
            <a:r>
              <a:rPr sz="1200" spc="-95" dirty="0">
                <a:latin typeface="Tahoma"/>
                <a:cs typeface="Tahoma"/>
              </a:rPr>
              <a:t>o</a:t>
            </a:r>
            <a:r>
              <a:rPr sz="1200" spc="-40" dirty="0">
                <a:latin typeface="Tahoma"/>
                <a:cs typeface="Tahoma"/>
              </a:rPr>
              <a:t>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all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i.  </a:t>
            </a:r>
            <a:r>
              <a:rPr sz="1200" spc="-60" dirty="0">
                <a:latin typeface="Tahoma"/>
                <a:cs typeface="Tahoma"/>
              </a:rPr>
              <a:t>When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44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150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60" dirty="0">
                <a:latin typeface="Tahoma"/>
                <a:cs typeface="Tahoma"/>
              </a:rPr>
              <a:t>arrives,</a:t>
            </a:r>
            <a:endParaRPr sz="1200">
              <a:latin typeface="Tahoma"/>
              <a:cs typeface="Tahoma"/>
            </a:endParaRPr>
          </a:p>
          <a:p>
            <a:pPr marL="343535" marR="937894">
              <a:lnSpc>
                <a:spcPct val="100000"/>
              </a:lnSpc>
              <a:spcBef>
                <a:spcPts val="5"/>
              </a:spcBef>
            </a:pPr>
            <a:r>
              <a:rPr sz="1200" spc="-80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-8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f</a:t>
            </a:r>
            <a:r>
              <a:rPr sz="1200" spc="-95" dirty="0">
                <a:latin typeface="Tahoma"/>
                <a:cs typeface="Tahoma"/>
              </a:rPr>
              <a:t>o</a:t>
            </a:r>
            <a:r>
              <a:rPr sz="1200" spc="-40" dirty="0">
                <a:latin typeface="Tahoma"/>
                <a:cs typeface="Tahoma"/>
              </a:rPr>
              <a:t>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some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1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spc="-25" dirty="0">
                <a:latin typeface="Tahoma"/>
                <a:cs typeface="Tahoma"/>
              </a:rPr>
              <a:t>),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-1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spc="-45" dirty="0">
                <a:latin typeface="Tahoma"/>
                <a:cs typeface="Tahoma"/>
              </a:rPr>
              <a:t>.  Else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-1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2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0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f</a:t>
            </a:r>
            <a:r>
              <a:rPr sz="1200" spc="-95" dirty="0">
                <a:latin typeface="Tahoma"/>
                <a:cs typeface="Tahoma"/>
              </a:rPr>
              <a:t>o</a:t>
            </a:r>
            <a:r>
              <a:rPr sz="1200" spc="-40" dirty="0">
                <a:latin typeface="Tahoma"/>
                <a:cs typeface="Tahoma"/>
              </a:rPr>
              <a:t>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some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1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spc="-25" dirty="0">
                <a:latin typeface="Tahoma"/>
                <a:cs typeface="Tahoma"/>
              </a:rPr>
              <a:t>),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endParaRPr sz="1200">
              <a:latin typeface="Tahoma"/>
              <a:cs typeface="Tahoma"/>
            </a:endParaRPr>
          </a:p>
          <a:p>
            <a:pPr marL="451484">
              <a:lnSpc>
                <a:spcPct val="100000"/>
              </a:lnSpc>
              <a:spcBef>
                <a:spcPts val="10"/>
              </a:spcBef>
            </a:pPr>
            <a:r>
              <a:rPr sz="1200" spc="-40" dirty="0">
                <a:latin typeface="Tahoma"/>
                <a:cs typeface="Tahoma"/>
              </a:rPr>
              <a:t>Set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335" dirty="0">
                <a:solidFill>
                  <a:srgbClr val="00007F"/>
                </a:solidFill>
                <a:latin typeface="Segoe UI Symbol"/>
                <a:cs typeface="Segoe UI Symbol"/>
              </a:rPr>
              <a:t>←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-75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-1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335" dirty="0">
                <a:solidFill>
                  <a:srgbClr val="00007F"/>
                </a:solidFill>
                <a:latin typeface="Segoe UI Symbol"/>
                <a:cs typeface="Segoe UI Symbol"/>
              </a:rPr>
              <a:t>←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marL="340995">
              <a:lnSpc>
                <a:spcPct val="100000"/>
              </a:lnSpc>
              <a:tabLst>
                <a:tab pos="2226945" algn="l"/>
              </a:tabLst>
            </a:pPr>
            <a:r>
              <a:rPr sz="1200" spc="-45" dirty="0">
                <a:latin typeface="Tahoma"/>
                <a:cs typeface="Tahoma"/>
              </a:rPr>
              <a:t>Else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do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-1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6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-35" dirty="0">
                <a:latin typeface="Tahoma"/>
                <a:cs typeface="Tahoma"/>
              </a:rPr>
              <a:t>f</a:t>
            </a:r>
            <a:r>
              <a:rPr sz="1200" spc="-95" dirty="0">
                <a:latin typeface="Tahoma"/>
                <a:cs typeface="Tahoma"/>
              </a:rPr>
              <a:t>o</a:t>
            </a:r>
            <a:r>
              <a:rPr sz="1200" spc="-40" dirty="0">
                <a:latin typeface="Tahoma"/>
                <a:cs typeface="Tahoma"/>
              </a:rPr>
              <a:t>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all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40" dirty="0">
                <a:latin typeface="Tahoma"/>
                <a:cs typeface="Tahoma"/>
              </a:rPr>
              <a:t>.</a:t>
            </a:r>
            <a:r>
              <a:rPr sz="1200" dirty="0">
                <a:latin typeface="Tahoma"/>
                <a:cs typeface="Tahoma"/>
              </a:rPr>
              <a:t>	</a:t>
            </a:r>
            <a:r>
              <a:rPr sz="1200" spc="-45" dirty="0">
                <a:latin typeface="Tahoma"/>
                <a:cs typeface="Tahoma"/>
              </a:rPr>
              <a:t>(disc</a:t>
            </a:r>
            <a:r>
              <a:rPr sz="1200" spc="-90" dirty="0">
                <a:latin typeface="Tahoma"/>
                <a:cs typeface="Tahoma"/>
              </a:rPr>
              <a:t>a</a:t>
            </a:r>
            <a:r>
              <a:rPr sz="1200" spc="-50" dirty="0">
                <a:latin typeface="Tahoma"/>
                <a:cs typeface="Tahoma"/>
              </a:rPr>
              <a:t>rd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-97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co</a:t>
            </a:r>
            <a:r>
              <a:rPr sz="1200" spc="-95" dirty="0">
                <a:latin typeface="Tahoma"/>
                <a:cs typeface="Tahoma"/>
              </a:rPr>
              <a:t>p</a:t>
            </a:r>
            <a:r>
              <a:rPr sz="1200" spc="-65" dirty="0">
                <a:latin typeface="Tahoma"/>
                <a:cs typeface="Tahoma"/>
              </a:rPr>
              <a:t>y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all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spc="-10" dirty="0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  <a:p>
            <a:pPr marL="97790" algn="ctr">
              <a:lnSpc>
                <a:spcPct val="100000"/>
              </a:lnSpc>
              <a:spcBef>
                <a:spcPts val="1055"/>
              </a:spcBef>
            </a:pPr>
            <a:r>
              <a:rPr sz="1200" spc="-75" dirty="0">
                <a:latin typeface="Tahoma"/>
                <a:cs typeface="Tahoma"/>
              </a:rPr>
              <a:t>Same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as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i="1" spc="-25" dirty="0">
                <a:solidFill>
                  <a:srgbClr val="0000FF"/>
                </a:solidFill>
                <a:latin typeface="Calibri"/>
                <a:cs typeface="Calibri"/>
              </a:rPr>
              <a:t>Maj</a:t>
            </a:r>
            <a:r>
              <a:rPr sz="1200" i="1" spc="-5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i="1" dirty="0">
                <a:solidFill>
                  <a:srgbClr val="0000FF"/>
                </a:solidFill>
                <a:latin typeface="Calibri"/>
                <a:cs typeface="Calibri"/>
              </a:rPr>
              <a:t>ri</a:t>
            </a:r>
            <a:r>
              <a:rPr sz="1200" i="1" spc="-3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i="1" spc="-5" dirty="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1200" i="1" spc="11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i="1" spc="-30" dirty="0">
                <a:solidFill>
                  <a:srgbClr val="0000FF"/>
                </a:solidFill>
                <a:latin typeface="Calibri"/>
                <a:cs typeface="Calibri"/>
              </a:rPr>
              <a:t>alg</a:t>
            </a:r>
            <a:r>
              <a:rPr sz="1200" i="1" spc="-7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i="1" spc="-10" dirty="0">
                <a:solidFill>
                  <a:srgbClr val="0000FF"/>
                </a:solidFill>
                <a:latin typeface="Calibri"/>
                <a:cs typeface="Calibri"/>
              </a:rPr>
              <a:t>rithm</a:t>
            </a:r>
            <a:r>
              <a:rPr sz="1200" i="1" spc="11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35" dirty="0">
                <a:latin typeface="Tahoma"/>
                <a:cs typeface="Tahoma"/>
              </a:rPr>
              <a:t>f</a:t>
            </a:r>
            <a:r>
              <a:rPr sz="1200" spc="-95" dirty="0">
                <a:latin typeface="Tahoma"/>
                <a:cs typeface="Tahoma"/>
              </a:rPr>
              <a:t>o</a:t>
            </a:r>
            <a:r>
              <a:rPr sz="1200" spc="-40" dirty="0">
                <a:latin typeface="Tahoma"/>
                <a:cs typeface="Tahoma"/>
              </a:rPr>
              <a:t>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/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2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7" name="object 1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272362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20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3735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i="1" spc="-45" dirty="0">
                <a:latin typeface="Verdana"/>
                <a:cs typeface="Verdana"/>
              </a:rPr>
              <a:t>s</a:t>
            </a:r>
            <a:r>
              <a:rPr spc="-45" dirty="0"/>
              <a:t>-Heavy</a:t>
            </a:r>
            <a:r>
              <a:rPr spc="105" dirty="0"/>
              <a:t> </a:t>
            </a:r>
            <a:r>
              <a:rPr spc="-20" dirty="0"/>
              <a:t>Hitters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00" y="269682"/>
            <a:ext cx="2116455" cy="5486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Algorithm</a:t>
            </a:r>
            <a:r>
              <a:rPr sz="100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FFF200"/>
                </a:solidFill>
                <a:latin typeface="Tahoma"/>
                <a:cs typeface="Tahoma"/>
              </a:rPr>
              <a:t>Analysis</a:t>
            </a:r>
            <a:endParaRPr sz="1000">
              <a:latin typeface="Tahoma"/>
              <a:cs typeface="Tahoma"/>
            </a:endParaRPr>
          </a:p>
          <a:p>
            <a:pPr marL="53340">
              <a:lnSpc>
                <a:spcPct val="100000"/>
              </a:lnSpc>
              <a:spcBef>
                <a:spcPts val="805"/>
              </a:spcBef>
            </a:pPr>
            <a:r>
              <a:rPr sz="1200" spc="15" dirty="0">
                <a:latin typeface="Tahoma"/>
                <a:cs typeface="Tahoma"/>
              </a:rPr>
              <a:t>At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spc="55" dirty="0">
                <a:latin typeface="Tahoma"/>
                <a:cs typeface="Tahoma"/>
              </a:rPr>
              <a:t>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our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estimates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are: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8966" y="844064"/>
            <a:ext cx="12153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spc="-60" dirty="0">
                <a:solidFill>
                  <a:srgbClr val="00007F"/>
                </a:solidFill>
                <a:latin typeface="Tahoma"/>
                <a:cs typeface="Tahoma"/>
              </a:rPr>
              <a:t>est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dirty="0">
                <a:solidFill>
                  <a:srgbClr val="00007F"/>
                </a:solidFill>
                <a:latin typeface="Tahoma"/>
                <a:cs typeface="Tahoma"/>
              </a:rPr>
              <a:t>  </a:t>
            </a:r>
            <a:r>
              <a:rPr sz="1200" b="1" spc="-6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dirty="0">
                <a:solidFill>
                  <a:srgbClr val="00007F"/>
                </a:solidFill>
                <a:latin typeface="Tahoma"/>
                <a:cs typeface="Tahoma"/>
              </a:rPr>
              <a:t>  </a:t>
            </a:r>
            <a:r>
              <a:rPr sz="1200" b="1" spc="-6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-1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  <a:p>
            <a:pPr marL="628015">
              <a:lnSpc>
                <a:spcPct val="100000"/>
              </a:lnSpc>
              <a:spcBef>
                <a:spcPts val="5"/>
              </a:spcBef>
            </a:pP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 </a:t>
            </a:r>
            <a:r>
              <a:rPr sz="1200" b="1" spc="18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7850" y="844064"/>
            <a:ext cx="77343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5" dirty="0">
                <a:solidFill>
                  <a:srgbClr val="00007F"/>
                </a:solidFill>
                <a:latin typeface="Tahoma"/>
                <a:cs typeface="Tahoma"/>
              </a:rPr>
              <a:t>if</a:t>
            </a:r>
            <a:r>
              <a:rPr sz="1200" spc="1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7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  <a:p>
            <a:pPr marL="62230">
              <a:lnSpc>
                <a:spcPct val="100000"/>
              </a:lnSpc>
              <a:spcBef>
                <a:spcPts val="5"/>
              </a:spcBef>
            </a:pPr>
            <a:r>
              <a:rPr sz="1200" spc="-65" dirty="0">
                <a:solidFill>
                  <a:srgbClr val="00007F"/>
                </a:solidFill>
                <a:latin typeface="Tahoma"/>
                <a:cs typeface="Tahoma"/>
              </a:rPr>
              <a:t>otherwise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7865" y="1244282"/>
            <a:ext cx="4463415" cy="513080"/>
            <a:chOff x="97865" y="1244282"/>
            <a:chExt cx="4463415" cy="513080"/>
          </a:xfrm>
        </p:grpSpPr>
        <p:sp>
          <p:nvSpPr>
            <p:cNvPr id="7" name="object 7"/>
            <p:cNvSpPr/>
            <p:nvPr/>
          </p:nvSpPr>
          <p:spPr>
            <a:xfrm>
              <a:off x="97865" y="1244282"/>
              <a:ext cx="4412615" cy="208915"/>
            </a:xfrm>
            <a:custGeom>
              <a:avLst/>
              <a:gdLst/>
              <a:ahLst/>
              <a:cxnLst/>
              <a:rect l="l" t="t" r="r" b="b"/>
              <a:pathLst>
                <a:path w="4412615" h="20891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8911"/>
                  </a:lnTo>
                  <a:lnTo>
                    <a:pt x="4412325" y="208911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1440535"/>
              <a:ext cx="4412325" cy="5060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1655584"/>
              <a:ext cx="101600" cy="101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1642884"/>
              <a:ext cx="4361471" cy="114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1288516"/>
              <a:ext cx="50746" cy="36706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7865" y="1484820"/>
              <a:ext cx="4412615" cy="221615"/>
            </a:xfrm>
            <a:custGeom>
              <a:avLst/>
              <a:gdLst/>
              <a:ahLst/>
              <a:cxnLst/>
              <a:rect l="l" t="t" r="r" b="b"/>
              <a:pathLst>
                <a:path w="4412615" h="221614">
                  <a:moveTo>
                    <a:pt x="4412325" y="0"/>
                  </a:moveTo>
                  <a:lnTo>
                    <a:pt x="0" y="0"/>
                  </a:lnTo>
                  <a:lnTo>
                    <a:pt x="0" y="170764"/>
                  </a:lnTo>
                  <a:lnTo>
                    <a:pt x="4008" y="190489"/>
                  </a:lnTo>
                  <a:lnTo>
                    <a:pt x="14922" y="206642"/>
                  </a:lnTo>
                  <a:lnTo>
                    <a:pt x="31075" y="217556"/>
                  </a:lnTo>
                  <a:lnTo>
                    <a:pt x="50800" y="221564"/>
                  </a:lnTo>
                  <a:lnTo>
                    <a:pt x="4361525" y="221564"/>
                  </a:lnTo>
                  <a:lnTo>
                    <a:pt x="4381250" y="217556"/>
                  </a:lnTo>
                  <a:lnTo>
                    <a:pt x="4397403" y="206642"/>
                  </a:lnTo>
                  <a:lnTo>
                    <a:pt x="4408317" y="190489"/>
                  </a:lnTo>
                  <a:lnTo>
                    <a:pt x="4412325" y="170764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1326614"/>
              <a:ext cx="0" cy="348615"/>
            </a:xfrm>
            <a:custGeom>
              <a:avLst/>
              <a:gdLst/>
              <a:ahLst/>
              <a:cxnLst/>
              <a:rect l="l" t="t" r="r" b="b"/>
              <a:pathLst>
                <a:path h="348614">
                  <a:moveTo>
                    <a:pt x="0" y="3480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0191" y="13139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10191" y="13012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10191" y="12885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0566" y="1181807"/>
            <a:ext cx="3551554" cy="4857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85"/>
              </a:spcBef>
            </a:pP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Lemma</a:t>
            </a:r>
            <a:endParaRPr sz="14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15"/>
              </a:spcBef>
            </a:pPr>
            <a:r>
              <a:rPr sz="1200" i="1" spc="-5" dirty="0">
                <a:latin typeface="Calibri"/>
                <a:cs typeface="Calibri"/>
              </a:rPr>
              <a:t>Estimates</a:t>
            </a:r>
            <a:r>
              <a:rPr sz="1200" i="1" spc="114" dirty="0">
                <a:latin typeface="Calibri"/>
                <a:cs typeface="Calibri"/>
              </a:rPr>
              <a:t> </a:t>
            </a:r>
            <a:r>
              <a:rPr sz="1200" i="1" spc="-15" dirty="0">
                <a:latin typeface="Calibri"/>
                <a:cs typeface="Calibri"/>
              </a:rPr>
              <a:t>satisfy:</a:t>
            </a:r>
            <a:r>
              <a:rPr sz="1200" i="1" spc="245" dirty="0"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00007F"/>
                </a:solidFill>
                <a:latin typeface="Calibri"/>
                <a:cs typeface="Calibri"/>
              </a:rPr>
              <a:t>est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i="1" spc="5" dirty="0">
                <a:solidFill>
                  <a:srgbClr val="00007F"/>
                </a:solidFill>
                <a:latin typeface="Calibri"/>
                <a:cs typeface="Calibri"/>
              </a:rPr>
              <a:t>count</a:t>
            </a:r>
            <a:r>
              <a:rPr sz="1200" b="1" i="1" spc="7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spc="5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i="1" dirty="0">
                <a:solidFill>
                  <a:srgbClr val="00007F"/>
                </a:solidFill>
                <a:latin typeface="Calibri"/>
                <a:cs typeface="Calibri"/>
              </a:rPr>
              <a:t>est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-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3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9" name="object 1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272362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21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3735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i="1" spc="-45" dirty="0">
                <a:latin typeface="Verdana"/>
                <a:cs typeface="Verdana"/>
              </a:rPr>
              <a:t>s</a:t>
            </a:r>
            <a:r>
              <a:rPr spc="-45" dirty="0"/>
              <a:t>-Heavy</a:t>
            </a:r>
            <a:r>
              <a:rPr spc="105" dirty="0"/>
              <a:t> </a:t>
            </a:r>
            <a:r>
              <a:rPr spc="-20" dirty="0"/>
              <a:t>Hitters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00" y="269682"/>
            <a:ext cx="2116455" cy="5486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Algorithm</a:t>
            </a:r>
            <a:r>
              <a:rPr sz="100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FFF200"/>
                </a:solidFill>
                <a:latin typeface="Tahoma"/>
                <a:cs typeface="Tahoma"/>
              </a:rPr>
              <a:t>Analysis</a:t>
            </a:r>
            <a:endParaRPr sz="1000">
              <a:latin typeface="Tahoma"/>
              <a:cs typeface="Tahoma"/>
            </a:endParaRPr>
          </a:p>
          <a:p>
            <a:pPr marL="53340">
              <a:lnSpc>
                <a:spcPct val="100000"/>
              </a:lnSpc>
              <a:spcBef>
                <a:spcPts val="805"/>
              </a:spcBef>
            </a:pPr>
            <a:r>
              <a:rPr sz="1200" spc="15" dirty="0">
                <a:latin typeface="Tahoma"/>
                <a:cs typeface="Tahoma"/>
              </a:rPr>
              <a:t>At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spc="55" dirty="0">
                <a:latin typeface="Tahoma"/>
                <a:cs typeface="Tahoma"/>
              </a:rPr>
              <a:t>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our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estimates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are: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8966" y="844064"/>
            <a:ext cx="12153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spc="-60" dirty="0">
                <a:solidFill>
                  <a:srgbClr val="00007F"/>
                </a:solidFill>
                <a:latin typeface="Tahoma"/>
                <a:cs typeface="Tahoma"/>
              </a:rPr>
              <a:t>est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dirty="0">
                <a:solidFill>
                  <a:srgbClr val="00007F"/>
                </a:solidFill>
                <a:latin typeface="Tahoma"/>
                <a:cs typeface="Tahoma"/>
              </a:rPr>
              <a:t>  </a:t>
            </a:r>
            <a:r>
              <a:rPr sz="1200" b="1" spc="-6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dirty="0">
                <a:solidFill>
                  <a:srgbClr val="00007F"/>
                </a:solidFill>
                <a:latin typeface="Tahoma"/>
                <a:cs typeface="Tahoma"/>
              </a:rPr>
              <a:t>  </a:t>
            </a:r>
            <a:r>
              <a:rPr sz="1200" b="1" spc="-6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-1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  <a:p>
            <a:pPr marL="628015">
              <a:lnSpc>
                <a:spcPct val="100000"/>
              </a:lnSpc>
              <a:spcBef>
                <a:spcPts val="5"/>
              </a:spcBef>
            </a:pP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 </a:t>
            </a:r>
            <a:r>
              <a:rPr sz="1200" b="1" spc="18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7850" y="844064"/>
            <a:ext cx="77343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5" dirty="0">
                <a:solidFill>
                  <a:srgbClr val="00007F"/>
                </a:solidFill>
                <a:latin typeface="Tahoma"/>
                <a:cs typeface="Tahoma"/>
              </a:rPr>
              <a:t>if</a:t>
            </a:r>
            <a:r>
              <a:rPr sz="1200" spc="1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7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  <a:p>
            <a:pPr marL="62230">
              <a:lnSpc>
                <a:spcPct val="100000"/>
              </a:lnSpc>
              <a:spcBef>
                <a:spcPts val="5"/>
              </a:spcBef>
            </a:pPr>
            <a:r>
              <a:rPr sz="1200" spc="-65" dirty="0">
                <a:solidFill>
                  <a:srgbClr val="00007F"/>
                </a:solidFill>
                <a:latin typeface="Tahoma"/>
                <a:cs typeface="Tahoma"/>
              </a:rPr>
              <a:t>otherwise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7865" y="1244282"/>
            <a:ext cx="4463415" cy="513080"/>
            <a:chOff x="97865" y="1244282"/>
            <a:chExt cx="4463415" cy="513080"/>
          </a:xfrm>
        </p:grpSpPr>
        <p:sp>
          <p:nvSpPr>
            <p:cNvPr id="7" name="object 7"/>
            <p:cNvSpPr/>
            <p:nvPr/>
          </p:nvSpPr>
          <p:spPr>
            <a:xfrm>
              <a:off x="97865" y="1244282"/>
              <a:ext cx="4412615" cy="208915"/>
            </a:xfrm>
            <a:custGeom>
              <a:avLst/>
              <a:gdLst/>
              <a:ahLst/>
              <a:cxnLst/>
              <a:rect l="l" t="t" r="r" b="b"/>
              <a:pathLst>
                <a:path w="4412615" h="20891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8911"/>
                  </a:lnTo>
                  <a:lnTo>
                    <a:pt x="4412325" y="208911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1440535"/>
              <a:ext cx="4412325" cy="5060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1655584"/>
              <a:ext cx="101600" cy="101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1642884"/>
              <a:ext cx="4361471" cy="114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1288516"/>
              <a:ext cx="50746" cy="36706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7865" y="1484820"/>
              <a:ext cx="4412615" cy="221615"/>
            </a:xfrm>
            <a:custGeom>
              <a:avLst/>
              <a:gdLst/>
              <a:ahLst/>
              <a:cxnLst/>
              <a:rect l="l" t="t" r="r" b="b"/>
              <a:pathLst>
                <a:path w="4412615" h="221614">
                  <a:moveTo>
                    <a:pt x="4412325" y="0"/>
                  </a:moveTo>
                  <a:lnTo>
                    <a:pt x="0" y="0"/>
                  </a:lnTo>
                  <a:lnTo>
                    <a:pt x="0" y="170764"/>
                  </a:lnTo>
                  <a:lnTo>
                    <a:pt x="4008" y="190489"/>
                  </a:lnTo>
                  <a:lnTo>
                    <a:pt x="14922" y="206642"/>
                  </a:lnTo>
                  <a:lnTo>
                    <a:pt x="31075" y="217556"/>
                  </a:lnTo>
                  <a:lnTo>
                    <a:pt x="50800" y="221564"/>
                  </a:lnTo>
                  <a:lnTo>
                    <a:pt x="4361525" y="221564"/>
                  </a:lnTo>
                  <a:lnTo>
                    <a:pt x="4381250" y="217556"/>
                  </a:lnTo>
                  <a:lnTo>
                    <a:pt x="4397403" y="206642"/>
                  </a:lnTo>
                  <a:lnTo>
                    <a:pt x="4408317" y="190489"/>
                  </a:lnTo>
                  <a:lnTo>
                    <a:pt x="4412325" y="170764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1326614"/>
              <a:ext cx="0" cy="348615"/>
            </a:xfrm>
            <a:custGeom>
              <a:avLst/>
              <a:gdLst/>
              <a:ahLst/>
              <a:cxnLst/>
              <a:rect l="l" t="t" r="r" b="b"/>
              <a:pathLst>
                <a:path h="348614">
                  <a:moveTo>
                    <a:pt x="0" y="3480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0191" y="13139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10191" y="13012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10191" y="12885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7866" y="1181807"/>
            <a:ext cx="3895090" cy="97281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85"/>
              </a:spcBef>
            </a:pP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Lemma</a:t>
            </a:r>
            <a:endParaRPr sz="14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215"/>
              </a:spcBef>
            </a:pPr>
            <a:r>
              <a:rPr sz="1200" i="1" spc="-5" dirty="0">
                <a:latin typeface="Calibri"/>
                <a:cs typeface="Calibri"/>
              </a:rPr>
              <a:t>Estimates</a:t>
            </a:r>
            <a:r>
              <a:rPr sz="1200" i="1" spc="114" dirty="0">
                <a:latin typeface="Calibri"/>
                <a:cs typeface="Calibri"/>
              </a:rPr>
              <a:t> </a:t>
            </a:r>
            <a:r>
              <a:rPr sz="1200" i="1" spc="-15" dirty="0">
                <a:latin typeface="Calibri"/>
                <a:cs typeface="Calibri"/>
              </a:rPr>
              <a:t>satisfy:</a:t>
            </a:r>
            <a:r>
              <a:rPr sz="1200" i="1" dirty="0"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00007F"/>
                </a:solidFill>
                <a:latin typeface="Calibri"/>
                <a:cs typeface="Calibri"/>
              </a:rPr>
              <a:t>est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i="1" spc="5" dirty="0">
                <a:solidFill>
                  <a:srgbClr val="00007F"/>
                </a:solidFill>
                <a:latin typeface="Calibri"/>
                <a:cs typeface="Calibri"/>
              </a:rPr>
              <a:t>count</a:t>
            </a:r>
            <a:r>
              <a:rPr sz="1200" b="1" i="1" spc="7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i="1" dirty="0">
                <a:solidFill>
                  <a:srgbClr val="00007F"/>
                </a:solidFill>
                <a:latin typeface="Calibri"/>
                <a:cs typeface="Calibri"/>
              </a:rPr>
              <a:t>est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-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3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542290">
              <a:lnSpc>
                <a:spcPct val="100000"/>
              </a:lnSpc>
            </a:pPr>
            <a:r>
              <a:rPr sz="1200" spc="-45" dirty="0">
                <a:latin typeface="Tahoma"/>
                <a:cs typeface="Tahoma"/>
              </a:rPr>
              <a:t>For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each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element,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count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maintained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up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b="1" i="1" spc="-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3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20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60" dirty="0">
                <a:latin typeface="Tahoma"/>
                <a:cs typeface="Tahoma"/>
              </a:rPr>
              <a:t>error!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9" name="object 1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272362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21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8280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30" dirty="0"/>
              <a:t>Examples</a:t>
            </a:r>
          </a:p>
        </p:txBody>
      </p:sp>
      <p:sp>
        <p:nvSpPr>
          <p:cNvPr id="4" name="object 4"/>
          <p:cNvSpPr/>
          <p:nvPr/>
        </p:nvSpPr>
        <p:spPr>
          <a:xfrm>
            <a:off x="97865" y="966977"/>
            <a:ext cx="4412615" cy="225425"/>
          </a:xfrm>
          <a:custGeom>
            <a:avLst/>
            <a:gdLst/>
            <a:ahLst/>
            <a:cxnLst/>
            <a:rect l="l" t="t" r="r" b="b"/>
            <a:pathLst>
              <a:path w="4412615" h="225425">
                <a:moveTo>
                  <a:pt x="436152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25360"/>
                </a:lnTo>
                <a:lnTo>
                  <a:pt x="4412325" y="225360"/>
                </a:lnTo>
                <a:lnTo>
                  <a:pt x="4412325" y="50800"/>
                </a:lnTo>
                <a:lnTo>
                  <a:pt x="4408317" y="31075"/>
                </a:lnTo>
                <a:lnTo>
                  <a:pt x="4397403" y="14922"/>
                </a:lnTo>
                <a:lnTo>
                  <a:pt x="4381250" y="4008"/>
                </a:lnTo>
                <a:lnTo>
                  <a:pt x="4361525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5966" y="517712"/>
            <a:ext cx="3980179" cy="663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95"/>
              </a:spcBef>
            </a:pPr>
            <a:r>
              <a:rPr sz="1200" b="1" i="1" spc="185" dirty="0">
                <a:solidFill>
                  <a:srgbClr val="00007F"/>
                </a:solidFill>
                <a:latin typeface="Calibri"/>
                <a:cs typeface="Calibri"/>
              </a:rPr>
              <a:t>S </a:t>
            </a:r>
            <a:r>
              <a:rPr sz="1200" b="1" i="1" spc="-6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3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17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4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9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3</a:t>
            </a:r>
            <a:r>
              <a:rPr sz="1200" b="1" spc="-114" dirty="0">
                <a:solidFill>
                  <a:srgbClr val="00007F"/>
                </a:solidFill>
                <a:latin typeface="Tahoma"/>
                <a:cs typeface="Tahoma"/>
              </a:rPr>
              <a:t>2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101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3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722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3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900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4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32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...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Computing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Sum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7865" y="1011188"/>
            <a:ext cx="4463415" cy="1781175"/>
            <a:chOff x="97865" y="1011188"/>
            <a:chExt cx="4463415" cy="17811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1179690"/>
              <a:ext cx="4412325" cy="506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2690177"/>
              <a:ext cx="101600" cy="101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2677477"/>
              <a:ext cx="4361471" cy="114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1011212"/>
              <a:ext cx="50746" cy="167896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7865" y="1223943"/>
              <a:ext cx="4412615" cy="1517650"/>
            </a:xfrm>
            <a:custGeom>
              <a:avLst/>
              <a:gdLst/>
              <a:ahLst/>
              <a:cxnLst/>
              <a:rect l="l" t="t" r="r" b="b"/>
              <a:pathLst>
                <a:path w="4412615" h="1517650">
                  <a:moveTo>
                    <a:pt x="4412325" y="0"/>
                  </a:moveTo>
                  <a:lnTo>
                    <a:pt x="0" y="0"/>
                  </a:lnTo>
                  <a:lnTo>
                    <a:pt x="0" y="1466234"/>
                  </a:lnTo>
                  <a:lnTo>
                    <a:pt x="4008" y="1485959"/>
                  </a:lnTo>
                  <a:lnTo>
                    <a:pt x="14922" y="1502111"/>
                  </a:lnTo>
                  <a:lnTo>
                    <a:pt x="31075" y="1513026"/>
                  </a:lnTo>
                  <a:lnTo>
                    <a:pt x="50800" y="1517034"/>
                  </a:lnTo>
                  <a:lnTo>
                    <a:pt x="4361525" y="1517034"/>
                  </a:lnTo>
                  <a:lnTo>
                    <a:pt x="4381250" y="1513026"/>
                  </a:lnTo>
                  <a:lnTo>
                    <a:pt x="4397403" y="1502111"/>
                  </a:lnTo>
                  <a:lnTo>
                    <a:pt x="4408317" y="1485959"/>
                  </a:lnTo>
                  <a:lnTo>
                    <a:pt x="4412325" y="1466234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0191" y="1049288"/>
              <a:ext cx="0" cy="1660525"/>
            </a:xfrm>
            <a:custGeom>
              <a:avLst/>
              <a:gdLst/>
              <a:ahLst/>
              <a:cxnLst/>
              <a:rect l="l" t="t" r="r" b="b"/>
              <a:pathLst>
                <a:path h="1660525">
                  <a:moveTo>
                    <a:pt x="0" y="165993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103658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0191" y="102388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10191" y="101118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10575" y="1241041"/>
            <a:ext cx="8337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="1" i="1" spc="315" baseline="9259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800" b="1" i="1" spc="-172" baseline="9259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800" b="1" spc="-52" baseline="9259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800" b="1" i="1" spc="15" baseline="9259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800" b="1" spc="-85" dirty="0">
                <a:solidFill>
                  <a:srgbClr val="00007F"/>
                </a:solidFill>
                <a:latin typeface="Tahoma"/>
                <a:cs typeface="Tahoma"/>
              </a:rPr>
              <a:t>[1</a:t>
            </a:r>
            <a:r>
              <a:rPr sz="800" b="1" i="1" spc="-20" dirty="0">
                <a:solidFill>
                  <a:srgbClr val="00007F"/>
                </a:solidFill>
                <a:latin typeface="Verdana"/>
                <a:cs typeface="Verdana"/>
              </a:rPr>
              <a:t>..</a:t>
            </a:r>
            <a:r>
              <a:rPr sz="800" b="1" i="1" spc="11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800" b="1" spc="-4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800" b="1" spc="-52" baseline="9259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800" b="1" spc="44" baseline="9259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800" b="1" spc="60" baseline="9259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endParaRPr sz="1800" baseline="9259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41752" y="1104389"/>
            <a:ext cx="1860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15" dirty="0">
                <a:solidFill>
                  <a:srgbClr val="00007F"/>
                </a:solidFill>
                <a:latin typeface="Arial"/>
                <a:cs typeface="Arial"/>
              </a:rPr>
              <a:t>Σ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02026" y="1195068"/>
            <a:ext cx="207645" cy="267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800" b="1" i="1" spc="55" dirty="0">
                <a:solidFill>
                  <a:srgbClr val="00007F"/>
                </a:solidFill>
                <a:latin typeface="Calibri"/>
                <a:cs typeface="Calibri"/>
              </a:rPr>
              <a:t>t   </a:t>
            </a:r>
            <a:r>
              <a:rPr sz="800" b="1" i="1" spc="25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spc="-25" dirty="0">
                <a:solidFill>
                  <a:srgbClr val="00007F"/>
                </a:solidFill>
                <a:latin typeface="Tahoma"/>
                <a:cs typeface="Tahoma"/>
              </a:rPr>
              <a:t>=1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93695" y="1218270"/>
            <a:ext cx="1847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endParaRPr sz="1200" baseline="-13888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5966" y="1585198"/>
            <a:ext cx="32715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latin typeface="Tahoma"/>
                <a:cs typeface="Tahoma"/>
              </a:rPr>
              <a:t>Outputs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are: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3,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4,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21,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25,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16,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48,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149,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152,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-570,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...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2" name="object 2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949373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92681" y="3351784"/>
            <a:ext cx="660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23246" y="3351784"/>
            <a:ext cx="4267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Spring</a:t>
            </a:r>
            <a:r>
              <a:rPr sz="6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2018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12669" y="3351784"/>
            <a:ext cx="2406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7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 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3735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i="1" spc="-45" dirty="0">
                <a:latin typeface="Verdana"/>
                <a:cs typeface="Verdana"/>
              </a:rPr>
              <a:t>s</a:t>
            </a:r>
            <a:r>
              <a:rPr spc="-45" dirty="0"/>
              <a:t>-Heavy</a:t>
            </a:r>
            <a:r>
              <a:rPr spc="105" dirty="0"/>
              <a:t> </a:t>
            </a:r>
            <a:r>
              <a:rPr spc="-20" dirty="0"/>
              <a:t>Hitters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00" y="269682"/>
            <a:ext cx="2116455" cy="5486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Algorithm</a:t>
            </a:r>
            <a:r>
              <a:rPr sz="100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FFF200"/>
                </a:solidFill>
                <a:latin typeface="Tahoma"/>
                <a:cs typeface="Tahoma"/>
              </a:rPr>
              <a:t>Analysis</a:t>
            </a:r>
            <a:endParaRPr sz="1000">
              <a:latin typeface="Tahoma"/>
              <a:cs typeface="Tahoma"/>
            </a:endParaRPr>
          </a:p>
          <a:p>
            <a:pPr marL="53340">
              <a:lnSpc>
                <a:spcPct val="100000"/>
              </a:lnSpc>
              <a:spcBef>
                <a:spcPts val="805"/>
              </a:spcBef>
            </a:pPr>
            <a:r>
              <a:rPr sz="1200" spc="15" dirty="0">
                <a:latin typeface="Tahoma"/>
                <a:cs typeface="Tahoma"/>
              </a:rPr>
              <a:t>At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spc="55" dirty="0">
                <a:latin typeface="Tahoma"/>
                <a:cs typeface="Tahoma"/>
              </a:rPr>
              <a:t>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our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estimates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are: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8966" y="844064"/>
            <a:ext cx="12153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spc="-60" dirty="0">
                <a:solidFill>
                  <a:srgbClr val="00007F"/>
                </a:solidFill>
                <a:latin typeface="Tahoma"/>
                <a:cs typeface="Tahoma"/>
              </a:rPr>
              <a:t>est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dirty="0">
                <a:solidFill>
                  <a:srgbClr val="00007F"/>
                </a:solidFill>
                <a:latin typeface="Tahoma"/>
                <a:cs typeface="Tahoma"/>
              </a:rPr>
              <a:t>  </a:t>
            </a:r>
            <a:r>
              <a:rPr sz="1200" b="1" spc="-6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dirty="0">
                <a:solidFill>
                  <a:srgbClr val="00007F"/>
                </a:solidFill>
                <a:latin typeface="Tahoma"/>
                <a:cs typeface="Tahoma"/>
              </a:rPr>
              <a:t>  </a:t>
            </a:r>
            <a:r>
              <a:rPr sz="1200" b="1" spc="-6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-1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  <a:p>
            <a:pPr marL="628015">
              <a:lnSpc>
                <a:spcPct val="100000"/>
              </a:lnSpc>
              <a:spcBef>
                <a:spcPts val="5"/>
              </a:spcBef>
            </a:pP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 </a:t>
            </a:r>
            <a:r>
              <a:rPr sz="1200" b="1" spc="18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7850" y="844064"/>
            <a:ext cx="77343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5" dirty="0">
                <a:solidFill>
                  <a:srgbClr val="00007F"/>
                </a:solidFill>
                <a:latin typeface="Tahoma"/>
                <a:cs typeface="Tahoma"/>
              </a:rPr>
              <a:t>if</a:t>
            </a:r>
            <a:r>
              <a:rPr sz="1200" spc="1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7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  <a:p>
            <a:pPr marL="62230">
              <a:lnSpc>
                <a:spcPct val="100000"/>
              </a:lnSpc>
              <a:spcBef>
                <a:spcPts val="5"/>
              </a:spcBef>
            </a:pPr>
            <a:r>
              <a:rPr sz="1200" spc="-65" dirty="0">
                <a:solidFill>
                  <a:srgbClr val="00007F"/>
                </a:solidFill>
                <a:latin typeface="Tahoma"/>
                <a:cs typeface="Tahoma"/>
              </a:rPr>
              <a:t>otherwise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7865" y="1244282"/>
            <a:ext cx="4463415" cy="513080"/>
            <a:chOff x="97865" y="1244282"/>
            <a:chExt cx="4463415" cy="513080"/>
          </a:xfrm>
        </p:grpSpPr>
        <p:sp>
          <p:nvSpPr>
            <p:cNvPr id="7" name="object 7"/>
            <p:cNvSpPr/>
            <p:nvPr/>
          </p:nvSpPr>
          <p:spPr>
            <a:xfrm>
              <a:off x="97865" y="1244282"/>
              <a:ext cx="4412615" cy="208915"/>
            </a:xfrm>
            <a:custGeom>
              <a:avLst/>
              <a:gdLst/>
              <a:ahLst/>
              <a:cxnLst/>
              <a:rect l="l" t="t" r="r" b="b"/>
              <a:pathLst>
                <a:path w="4412615" h="20891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8911"/>
                  </a:lnTo>
                  <a:lnTo>
                    <a:pt x="4412325" y="208911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1440535"/>
              <a:ext cx="4412325" cy="5060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1655584"/>
              <a:ext cx="101600" cy="101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1642884"/>
              <a:ext cx="4361471" cy="114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1288516"/>
              <a:ext cx="50746" cy="36706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7865" y="1484820"/>
              <a:ext cx="4412615" cy="221615"/>
            </a:xfrm>
            <a:custGeom>
              <a:avLst/>
              <a:gdLst/>
              <a:ahLst/>
              <a:cxnLst/>
              <a:rect l="l" t="t" r="r" b="b"/>
              <a:pathLst>
                <a:path w="4412615" h="221614">
                  <a:moveTo>
                    <a:pt x="4412325" y="0"/>
                  </a:moveTo>
                  <a:lnTo>
                    <a:pt x="0" y="0"/>
                  </a:lnTo>
                  <a:lnTo>
                    <a:pt x="0" y="170764"/>
                  </a:lnTo>
                  <a:lnTo>
                    <a:pt x="4008" y="190489"/>
                  </a:lnTo>
                  <a:lnTo>
                    <a:pt x="14922" y="206642"/>
                  </a:lnTo>
                  <a:lnTo>
                    <a:pt x="31075" y="217556"/>
                  </a:lnTo>
                  <a:lnTo>
                    <a:pt x="50800" y="221564"/>
                  </a:lnTo>
                  <a:lnTo>
                    <a:pt x="4361525" y="221564"/>
                  </a:lnTo>
                  <a:lnTo>
                    <a:pt x="4381250" y="217556"/>
                  </a:lnTo>
                  <a:lnTo>
                    <a:pt x="4397403" y="206642"/>
                  </a:lnTo>
                  <a:lnTo>
                    <a:pt x="4408317" y="190489"/>
                  </a:lnTo>
                  <a:lnTo>
                    <a:pt x="4412325" y="170764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1326614"/>
              <a:ext cx="0" cy="348615"/>
            </a:xfrm>
            <a:custGeom>
              <a:avLst/>
              <a:gdLst/>
              <a:ahLst/>
              <a:cxnLst/>
              <a:rect l="l" t="t" r="r" b="b"/>
              <a:pathLst>
                <a:path h="348614">
                  <a:moveTo>
                    <a:pt x="0" y="3480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0191" y="13139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10191" y="13012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10191" y="12885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2466" y="1181807"/>
            <a:ext cx="3949065" cy="15233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385"/>
              </a:spcBef>
            </a:pP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Lemma</a:t>
            </a:r>
            <a:endParaRPr sz="140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215"/>
              </a:spcBef>
            </a:pPr>
            <a:r>
              <a:rPr sz="1200" i="1" spc="-5" dirty="0">
                <a:latin typeface="Calibri"/>
                <a:cs typeface="Calibri"/>
              </a:rPr>
              <a:t>Estimates</a:t>
            </a:r>
            <a:r>
              <a:rPr sz="1200" i="1" spc="114" dirty="0">
                <a:latin typeface="Calibri"/>
                <a:cs typeface="Calibri"/>
              </a:rPr>
              <a:t> </a:t>
            </a:r>
            <a:r>
              <a:rPr sz="1200" i="1" spc="-15" dirty="0">
                <a:latin typeface="Calibri"/>
                <a:cs typeface="Calibri"/>
              </a:rPr>
              <a:t>satisfy:</a:t>
            </a:r>
            <a:r>
              <a:rPr sz="1200" i="1" dirty="0"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00007F"/>
                </a:solidFill>
                <a:latin typeface="Calibri"/>
                <a:cs typeface="Calibri"/>
              </a:rPr>
              <a:t>est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i="1" spc="5" dirty="0">
                <a:solidFill>
                  <a:srgbClr val="00007F"/>
                </a:solidFill>
                <a:latin typeface="Calibri"/>
                <a:cs typeface="Calibri"/>
              </a:rPr>
              <a:t>count</a:t>
            </a:r>
            <a:r>
              <a:rPr sz="1200" b="1" i="1" spc="7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i="1" dirty="0">
                <a:solidFill>
                  <a:srgbClr val="00007F"/>
                </a:solidFill>
                <a:latin typeface="Calibri"/>
                <a:cs typeface="Calibri"/>
              </a:rPr>
              <a:t>est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-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3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76200" indent="491490">
              <a:lnSpc>
                <a:spcPct val="100000"/>
              </a:lnSpc>
            </a:pPr>
            <a:r>
              <a:rPr sz="1200" spc="-45" dirty="0">
                <a:latin typeface="Tahoma"/>
                <a:cs typeface="Tahoma"/>
              </a:rPr>
              <a:t>For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each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element,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count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maintained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up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b="1" i="1" spc="-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3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3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60" dirty="0">
                <a:latin typeface="Tahoma"/>
                <a:cs typeface="Tahoma"/>
              </a:rPr>
              <a:t>error!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marL="75565" marR="55880">
              <a:lnSpc>
                <a:spcPct val="100000"/>
              </a:lnSpc>
              <a:spcBef>
                <a:spcPts val="5"/>
              </a:spcBef>
            </a:pPr>
            <a:r>
              <a:rPr sz="1200" spc="-80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7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not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spc="-75" dirty="0">
                <a:latin typeface="Tahoma"/>
                <a:cs typeface="Tahoma"/>
              </a:rPr>
              <a:t>-heavy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hitter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00007F"/>
                </a:solidFill>
                <a:latin typeface="Tahoma"/>
                <a:cs typeface="Tahoma"/>
              </a:rPr>
              <a:t>count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15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spc="-40" dirty="0">
                <a:latin typeface="Tahoma"/>
                <a:cs typeface="Tahoma"/>
              </a:rPr>
              <a:t>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hence  </a:t>
            </a:r>
            <a:r>
              <a:rPr sz="1200" spc="-35" dirty="0">
                <a:solidFill>
                  <a:srgbClr val="00007F"/>
                </a:solidFill>
                <a:latin typeface="Tahoma"/>
                <a:cs typeface="Tahoma"/>
              </a:rPr>
              <a:t>est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20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0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correct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up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-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35" dirty="0">
                <a:solidFill>
                  <a:srgbClr val="00007F"/>
                </a:solidFill>
                <a:latin typeface="Calibri"/>
                <a:cs typeface="Calibri"/>
              </a:rPr>
              <a:t>t  </a:t>
            </a:r>
            <a:r>
              <a:rPr sz="1200" spc="-60" dirty="0">
                <a:latin typeface="Tahoma"/>
                <a:cs typeface="Tahoma"/>
              </a:rPr>
              <a:t>error.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9" name="object 1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272362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21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3735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i="1" spc="-45" dirty="0">
                <a:latin typeface="Verdana"/>
                <a:cs typeface="Verdana"/>
              </a:rPr>
              <a:t>s</a:t>
            </a:r>
            <a:r>
              <a:rPr spc="-45" dirty="0"/>
              <a:t>-Heavy</a:t>
            </a:r>
            <a:r>
              <a:rPr spc="105" dirty="0"/>
              <a:t> </a:t>
            </a:r>
            <a:r>
              <a:rPr spc="-20" dirty="0"/>
              <a:t>Hitters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00" y="269682"/>
            <a:ext cx="2116455" cy="5486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Algorithm</a:t>
            </a:r>
            <a:r>
              <a:rPr sz="100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FFF200"/>
                </a:solidFill>
                <a:latin typeface="Tahoma"/>
                <a:cs typeface="Tahoma"/>
              </a:rPr>
              <a:t>Analysis</a:t>
            </a:r>
            <a:endParaRPr sz="1000">
              <a:latin typeface="Tahoma"/>
              <a:cs typeface="Tahoma"/>
            </a:endParaRPr>
          </a:p>
          <a:p>
            <a:pPr marL="53340">
              <a:lnSpc>
                <a:spcPct val="100000"/>
              </a:lnSpc>
              <a:spcBef>
                <a:spcPts val="805"/>
              </a:spcBef>
            </a:pPr>
            <a:r>
              <a:rPr sz="1200" spc="15" dirty="0">
                <a:latin typeface="Tahoma"/>
                <a:cs typeface="Tahoma"/>
              </a:rPr>
              <a:t>At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spc="55" dirty="0">
                <a:latin typeface="Tahoma"/>
                <a:cs typeface="Tahoma"/>
              </a:rPr>
              <a:t>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our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estimates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are: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8966" y="844064"/>
            <a:ext cx="12153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spc="-60" dirty="0">
                <a:solidFill>
                  <a:srgbClr val="00007F"/>
                </a:solidFill>
                <a:latin typeface="Tahoma"/>
                <a:cs typeface="Tahoma"/>
              </a:rPr>
              <a:t>est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dirty="0">
                <a:solidFill>
                  <a:srgbClr val="00007F"/>
                </a:solidFill>
                <a:latin typeface="Tahoma"/>
                <a:cs typeface="Tahoma"/>
              </a:rPr>
              <a:t>  </a:t>
            </a:r>
            <a:r>
              <a:rPr sz="1200" b="1" spc="-6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dirty="0">
                <a:solidFill>
                  <a:srgbClr val="00007F"/>
                </a:solidFill>
                <a:latin typeface="Tahoma"/>
                <a:cs typeface="Tahoma"/>
              </a:rPr>
              <a:t>  </a:t>
            </a:r>
            <a:r>
              <a:rPr sz="1200" b="1" spc="-6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-1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  <a:p>
            <a:pPr marL="628015">
              <a:lnSpc>
                <a:spcPct val="100000"/>
              </a:lnSpc>
              <a:spcBef>
                <a:spcPts val="5"/>
              </a:spcBef>
            </a:pP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 </a:t>
            </a:r>
            <a:r>
              <a:rPr sz="1200" b="1" spc="18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7850" y="844064"/>
            <a:ext cx="77343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5" dirty="0">
                <a:solidFill>
                  <a:srgbClr val="00007F"/>
                </a:solidFill>
                <a:latin typeface="Tahoma"/>
                <a:cs typeface="Tahoma"/>
              </a:rPr>
              <a:t>if</a:t>
            </a:r>
            <a:r>
              <a:rPr sz="1200" spc="1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7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  <a:p>
            <a:pPr marL="62230">
              <a:lnSpc>
                <a:spcPct val="100000"/>
              </a:lnSpc>
              <a:spcBef>
                <a:spcPts val="5"/>
              </a:spcBef>
            </a:pPr>
            <a:r>
              <a:rPr sz="1200" spc="-65" dirty="0">
                <a:solidFill>
                  <a:srgbClr val="00007F"/>
                </a:solidFill>
                <a:latin typeface="Tahoma"/>
                <a:cs typeface="Tahoma"/>
              </a:rPr>
              <a:t>otherwise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7865" y="1244282"/>
            <a:ext cx="4463415" cy="513080"/>
            <a:chOff x="97865" y="1244282"/>
            <a:chExt cx="4463415" cy="513080"/>
          </a:xfrm>
        </p:grpSpPr>
        <p:sp>
          <p:nvSpPr>
            <p:cNvPr id="7" name="object 7"/>
            <p:cNvSpPr/>
            <p:nvPr/>
          </p:nvSpPr>
          <p:spPr>
            <a:xfrm>
              <a:off x="97865" y="1244282"/>
              <a:ext cx="4412615" cy="208915"/>
            </a:xfrm>
            <a:custGeom>
              <a:avLst/>
              <a:gdLst/>
              <a:ahLst/>
              <a:cxnLst/>
              <a:rect l="l" t="t" r="r" b="b"/>
              <a:pathLst>
                <a:path w="4412615" h="20891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8911"/>
                  </a:lnTo>
                  <a:lnTo>
                    <a:pt x="4412325" y="208911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1440535"/>
              <a:ext cx="4412325" cy="5060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1655584"/>
              <a:ext cx="101600" cy="101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1642884"/>
              <a:ext cx="4361471" cy="114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1288516"/>
              <a:ext cx="50746" cy="36706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7865" y="1484820"/>
              <a:ext cx="4412615" cy="221615"/>
            </a:xfrm>
            <a:custGeom>
              <a:avLst/>
              <a:gdLst/>
              <a:ahLst/>
              <a:cxnLst/>
              <a:rect l="l" t="t" r="r" b="b"/>
              <a:pathLst>
                <a:path w="4412615" h="221614">
                  <a:moveTo>
                    <a:pt x="4412325" y="0"/>
                  </a:moveTo>
                  <a:lnTo>
                    <a:pt x="0" y="0"/>
                  </a:lnTo>
                  <a:lnTo>
                    <a:pt x="0" y="170764"/>
                  </a:lnTo>
                  <a:lnTo>
                    <a:pt x="4008" y="190489"/>
                  </a:lnTo>
                  <a:lnTo>
                    <a:pt x="14922" y="206642"/>
                  </a:lnTo>
                  <a:lnTo>
                    <a:pt x="31075" y="217556"/>
                  </a:lnTo>
                  <a:lnTo>
                    <a:pt x="50800" y="221564"/>
                  </a:lnTo>
                  <a:lnTo>
                    <a:pt x="4361525" y="221564"/>
                  </a:lnTo>
                  <a:lnTo>
                    <a:pt x="4381250" y="217556"/>
                  </a:lnTo>
                  <a:lnTo>
                    <a:pt x="4397403" y="206642"/>
                  </a:lnTo>
                  <a:lnTo>
                    <a:pt x="4408317" y="190489"/>
                  </a:lnTo>
                  <a:lnTo>
                    <a:pt x="4412325" y="170764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1326614"/>
              <a:ext cx="0" cy="348615"/>
            </a:xfrm>
            <a:custGeom>
              <a:avLst/>
              <a:gdLst/>
              <a:ahLst/>
              <a:cxnLst/>
              <a:rect l="l" t="t" r="r" b="b"/>
              <a:pathLst>
                <a:path h="348614">
                  <a:moveTo>
                    <a:pt x="0" y="3480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0191" y="13139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10191" y="13012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10191" y="12885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97865" y="1820354"/>
            <a:ext cx="4463415" cy="531495"/>
            <a:chOff x="97865" y="1820354"/>
            <a:chExt cx="4463415" cy="531495"/>
          </a:xfrm>
        </p:grpSpPr>
        <p:sp>
          <p:nvSpPr>
            <p:cNvPr id="18" name="object 18"/>
            <p:cNvSpPr/>
            <p:nvPr/>
          </p:nvSpPr>
          <p:spPr>
            <a:xfrm>
              <a:off x="97865" y="1820354"/>
              <a:ext cx="4412615" cy="225425"/>
            </a:xfrm>
            <a:custGeom>
              <a:avLst/>
              <a:gdLst/>
              <a:ahLst/>
              <a:cxnLst/>
              <a:rect l="l" t="t" r="r" b="b"/>
              <a:pathLst>
                <a:path w="4412615" h="22542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25360"/>
                  </a:lnTo>
                  <a:lnTo>
                    <a:pt x="4412325" y="225360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866" y="2033054"/>
              <a:ext cx="4412325" cy="506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2249792"/>
              <a:ext cx="101600" cy="1016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2237092"/>
              <a:ext cx="4361471" cy="114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0191" y="1864588"/>
              <a:ext cx="50746" cy="38520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7865" y="2077341"/>
              <a:ext cx="4412615" cy="223520"/>
            </a:xfrm>
            <a:custGeom>
              <a:avLst/>
              <a:gdLst/>
              <a:ahLst/>
              <a:cxnLst/>
              <a:rect l="l" t="t" r="r" b="b"/>
              <a:pathLst>
                <a:path w="4412615" h="223519">
                  <a:moveTo>
                    <a:pt x="4412325" y="0"/>
                  </a:moveTo>
                  <a:lnTo>
                    <a:pt x="0" y="0"/>
                  </a:lnTo>
                  <a:lnTo>
                    <a:pt x="0" y="172450"/>
                  </a:lnTo>
                  <a:lnTo>
                    <a:pt x="4008" y="192175"/>
                  </a:lnTo>
                  <a:lnTo>
                    <a:pt x="14922" y="208328"/>
                  </a:lnTo>
                  <a:lnTo>
                    <a:pt x="31075" y="219242"/>
                  </a:lnTo>
                  <a:lnTo>
                    <a:pt x="50800" y="223251"/>
                  </a:lnTo>
                  <a:lnTo>
                    <a:pt x="4361525" y="223251"/>
                  </a:lnTo>
                  <a:lnTo>
                    <a:pt x="4381250" y="219242"/>
                  </a:lnTo>
                  <a:lnTo>
                    <a:pt x="4397403" y="208328"/>
                  </a:lnTo>
                  <a:lnTo>
                    <a:pt x="4408317" y="192175"/>
                  </a:lnTo>
                  <a:lnTo>
                    <a:pt x="4412325" y="172450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10191" y="1902687"/>
              <a:ext cx="0" cy="366395"/>
            </a:xfrm>
            <a:custGeom>
              <a:avLst/>
              <a:gdLst/>
              <a:ahLst/>
              <a:cxnLst/>
              <a:rect l="l" t="t" r="r" b="b"/>
              <a:pathLst>
                <a:path h="366394">
                  <a:moveTo>
                    <a:pt x="0" y="36615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10191" y="18899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10191" y="18772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10191" y="18645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97865" y="2414561"/>
            <a:ext cx="4463415" cy="1042035"/>
            <a:chOff x="97865" y="2414561"/>
            <a:chExt cx="4463415" cy="1042035"/>
          </a:xfrm>
        </p:grpSpPr>
        <p:sp>
          <p:nvSpPr>
            <p:cNvPr id="29" name="object 29"/>
            <p:cNvSpPr/>
            <p:nvPr/>
          </p:nvSpPr>
          <p:spPr>
            <a:xfrm>
              <a:off x="97865" y="2414561"/>
              <a:ext cx="4412615" cy="208915"/>
            </a:xfrm>
            <a:custGeom>
              <a:avLst/>
              <a:gdLst/>
              <a:ahLst/>
              <a:cxnLst/>
              <a:rect l="l" t="t" r="r" b="b"/>
              <a:pathLst>
                <a:path w="4412615" h="208914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8911"/>
                  </a:lnTo>
                  <a:lnTo>
                    <a:pt x="4412325" y="208911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2610815"/>
              <a:ext cx="4412325" cy="5060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666" y="3401555"/>
              <a:ext cx="101600" cy="5444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9466" y="3388855"/>
              <a:ext cx="4361471" cy="6714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10191" y="2458796"/>
              <a:ext cx="50746" cy="94275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97865" y="2655092"/>
              <a:ext cx="4412615" cy="797560"/>
            </a:xfrm>
            <a:custGeom>
              <a:avLst/>
              <a:gdLst/>
              <a:ahLst/>
              <a:cxnLst/>
              <a:rect l="l" t="t" r="r" b="b"/>
              <a:pathLst>
                <a:path w="4412615" h="797560">
                  <a:moveTo>
                    <a:pt x="4412325" y="0"/>
                  </a:moveTo>
                  <a:lnTo>
                    <a:pt x="0" y="0"/>
                  </a:lnTo>
                  <a:lnTo>
                    <a:pt x="0" y="746462"/>
                  </a:lnTo>
                  <a:lnTo>
                    <a:pt x="4008" y="766187"/>
                  </a:lnTo>
                  <a:lnTo>
                    <a:pt x="14922" y="782340"/>
                  </a:lnTo>
                  <a:lnTo>
                    <a:pt x="31075" y="793254"/>
                  </a:lnTo>
                  <a:lnTo>
                    <a:pt x="50800" y="797263"/>
                  </a:lnTo>
                  <a:lnTo>
                    <a:pt x="4361525" y="797263"/>
                  </a:lnTo>
                  <a:lnTo>
                    <a:pt x="4381250" y="793254"/>
                  </a:lnTo>
                  <a:lnTo>
                    <a:pt x="4397403" y="782340"/>
                  </a:lnTo>
                  <a:lnTo>
                    <a:pt x="4408317" y="766187"/>
                  </a:lnTo>
                  <a:lnTo>
                    <a:pt x="4412325" y="746462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10191" y="2496886"/>
              <a:ext cx="0" cy="849630"/>
            </a:xfrm>
            <a:custGeom>
              <a:avLst/>
              <a:gdLst/>
              <a:ahLst/>
              <a:cxnLst/>
              <a:rect l="l" t="t" r="r" b="b"/>
              <a:pathLst>
                <a:path h="849629">
                  <a:moveTo>
                    <a:pt x="0" y="0"/>
                  </a:moveTo>
                  <a:lnTo>
                    <a:pt x="0" y="849462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10191" y="24841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10191" y="24714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10191" y="24587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2466" y="1181807"/>
            <a:ext cx="3820160" cy="16560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385"/>
              </a:spcBef>
            </a:pP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Lemma</a:t>
            </a:r>
            <a:endParaRPr sz="140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215"/>
              </a:spcBef>
            </a:pPr>
            <a:r>
              <a:rPr sz="1200" i="1" spc="-5" dirty="0">
                <a:latin typeface="Calibri"/>
                <a:cs typeface="Calibri"/>
              </a:rPr>
              <a:t>Estimates</a:t>
            </a:r>
            <a:r>
              <a:rPr sz="1200" i="1" spc="114" dirty="0">
                <a:latin typeface="Calibri"/>
                <a:cs typeface="Calibri"/>
              </a:rPr>
              <a:t> </a:t>
            </a:r>
            <a:r>
              <a:rPr sz="1200" i="1" spc="-15" dirty="0">
                <a:latin typeface="Calibri"/>
                <a:cs typeface="Calibri"/>
              </a:rPr>
              <a:t>satisfy:</a:t>
            </a:r>
            <a:r>
              <a:rPr sz="1200" i="1" dirty="0"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00007F"/>
                </a:solidFill>
                <a:latin typeface="Calibri"/>
                <a:cs typeface="Calibri"/>
              </a:rPr>
              <a:t>est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i="1" spc="5" dirty="0">
                <a:solidFill>
                  <a:srgbClr val="00007F"/>
                </a:solidFill>
                <a:latin typeface="Calibri"/>
                <a:cs typeface="Calibri"/>
              </a:rPr>
              <a:t>count</a:t>
            </a:r>
            <a:r>
              <a:rPr sz="1200" b="1" i="1" spc="7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i="1" dirty="0">
                <a:solidFill>
                  <a:srgbClr val="00007F"/>
                </a:solidFill>
                <a:latin typeface="Calibri"/>
                <a:cs typeface="Calibri"/>
              </a:rPr>
              <a:t>est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-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3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1205"/>
              </a:spcBef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Corollary</a:t>
            </a:r>
            <a:endParaRPr sz="140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275"/>
              </a:spcBef>
            </a:pPr>
            <a:r>
              <a:rPr sz="1200" i="1" spc="-5" dirty="0">
                <a:latin typeface="Calibri"/>
                <a:cs typeface="Calibri"/>
              </a:rPr>
              <a:t>For</a:t>
            </a:r>
            <a:r>
              <a:rPr sz="1200" i="1" spc="114" dirty="0">
                <a:latin typeface="Calibri"/>
                <a:cs typeface="Calibri"/>
              </a:rPr>
              <a:t> </a:t>
            </a:r>
            <a:r>
              <a:rPr sz="1200" i="1" spc="-30" dirty="0">
                <a:latin typeface="Calibri"/>
                <a:cs typeface="Calibri"/>
              </a:rPr>
              <a:t>any</a:t>
            </a:r>
            <a:r>
              <a:rPr sz="1200" i="1" spc="114" dirty="0">
                <a:latin typeface="Calibri"/>
                <a:cs typeface="Calibri"/>
              </a:rPr>
              <a:t> </a:t>
            </a:r>
            <a:r>
              <a:rPr sz="1200" i="1" spc="-15" dirty="0">
                <a:latin typeface="Calibri"/>
                <a:cs typeface="Calibri"/>
              </a:rPr>
              <a:t>time</a:t>
            </a:r>
            <a:r>
              <a:rPr sz="1200" i="1" spc="114" dirty="0">
                <a:latin typeface="Calibri"/>
                <a:cs typeface="Calibri"/>
              </a:rPr>
              <a:t> </a:t>
            </a:r>
            <a:r>
              <a:rPr sz="1200" b="1" i="1" spc="8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i="1" spc="85" dirty="0">
                <a:latin typeface="Calibri"/>
                <a:cs typeface="Calibri"/>
              </a:rPr>
              <a:t>,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27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i="1" spc="-15" dirty="0">
                <a:latin typeface="Calibri"/>
                <a:cs typeface="Calibri"/>
              </a:rPr>
              <a:t>contains</a:t>
            </a:r>
            <a:r>
              <a:rPr sz="1200" i="1" spc="114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all</a:t>
            </a:r>
            <a:r>
              <a:rPr sz="1200" i="1" spc="114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the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b="1" i="1" spc="-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i="1" spc="-35" dirty="0">
                <a:latin typeface="Calibri"/>
                <a:cs typeface="Calibri"/>
              </a:rPr>
              <a:t>-heavy</a:t>
            </a:r>
            <a:r>
              <a:rPr sz="1200" i="1" spc="114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hitters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in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spc="-22" baseline="-13888" dirty="0">
                <a:solidFill>
                  <a:srgbClr val="00007F"/>
                </a:solidFill>
                <a:latin typeface="Tahoma"/>
                <a:cs typeface="Tahoma"/>
              </a:rPr>
              <a:t>[1</a:t>
            </a:r>
            <a:r>
              <a:rPr sz="1200" b="1" i="1" spc="-22" baseline="-13888" dirty="0">
                <a:solidFill>
                  <a:srgbClr val="00007F"/>
                </a:solidFill>
                <a:latin typeface="Verdana"/>
                <a:cs typeface="Verdana"/>
              </a:rPr>
              <a:t>..</a:t>
            </a:r>
            <a:r>
              <a:rPr sz="1200" b="1" i="1" spc="-2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spc="-22" baseline="-13888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i="1" spc="-15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1280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Proof.</a:t>
            </a:r>
            <a:endParaRPr sz="140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215"/>
              </a:spcBef>
            </a:pPr>
            <a:r>
              <a:rPr sz="1200" spc="-80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20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heavy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hitter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b="1" i="1" spc="6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20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00007F"/>
                </a:solidFill>
                <a:latin typeface="Tahoma"/>
                <a:cs typeface="Tahoma"/>
              </a:rPr>
              <a:t>count</a:t>
            </a:r>
            <a:r>
              <a:rPr sz="1200" b="1" i="1" spc="-44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5" dirty="0">
                <a:solidFill>
                  <a:srgbClr val="00007F"/>
                </a:solidFill>
                <a:latin typeface="Verdana"/>
                <a:cs typeface="Verdana"/>
              </a:rPr>
              <a:t>&gt;</a:t>
            </a:r>
            <a:r>
              <a:rPr sz="1200"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10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1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1" name="object 4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935937" y="3351797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1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565808" y="3351797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4272357" y="3351797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22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3735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i="1" spc="-45" dirty="0">
                <a:latin typeface="Verdana"/>
                <a:cs typeface="Verdana"/>
              </a:rPr>
              <a:t>s</a:t>
            </a:r>
            <a:r>
              <a:rPr spc="-45" dirty="0"/>
              <a:t>-Heavy</a:t>
            </a:r>
            <a:r>
              <a:rPr spc="105" dirty="0"/>
              <a:t> </a:t>
            </a:r>
            <a:r>
              <a:rPr spc="-20" dirty="0"/>
              <a:t>Hitters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00" y="269682"/>
            <a:ext cx="2116455" cy="5486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Algorithm</a:t>
            </a:r>
            <a:r>
              <a:rPr sz="100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FFF200"/>
                </a:solidFill>
                <a:latin typeface="Tahoma"/>
                <a:cs typeface="Tahoma"/>
              </a:rPr>
              <a:t>Analysis</a:t>
            </a:r>
            <a:endParaRPr sz="1000">
              <a:latin typeface="Tahoma"/>
              <a:cs typeface="Tahoma"/>
            </a:endParaRPr>
          </a:p>
          <a:p>
            <a:pPr marL="53340">
              <a:lnSpc>
                <a:spcPct val="100000"/>
              </a:lnSpc>
              <a:spcBef>
                <a:spcPts val="805"/>
              </a:spcBef>
            </a:pPr>
            <a:r>
              <a:rPr sz="1200" spc="15" dirty="0">
                <a:latin typeface="Tahoma"/>
                <a:cs typeface="Tahoma"/>
              </a:rPr>
              <a:t>At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spc="55" dirty="0">
                <a:latin typeface="Tahoma"/>
                <a:cs typeface="Tahoma"/>
              </a:rPr>
              <a:t>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our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estimates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are: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8966" y="844064"/>
            <a:ext cx="12153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spc="-60" dirty="0">
                <a:solidFill>
                  <a:srgbClr val="00007F"/>
                </a:solidFill>
                <a:latin typeface="Tahoma"/>
                <a:cs typeface="Tahoma"/>
              </a:rPr>
              <a:t>est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dirty="0">
                <a:solidFill>
                  <a:srgbClr val="00007F"/>
                </a:solidFill>
                <a:latin typeface="Tahoma"/>
                <a:cs typeface="Tahoma"/>
              </a:rPr>
              <a:t>  </a:t>
            </a:r>
            <a:r>
              <a:rPr sz="1200" b="1" spc="-6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dirty="0">
                <a:solidFill>
                  <a:srgbClr val="00007F"/>
                </a:solidFill>
                <a:latin typeface="Tahoma"/>
                <a:cs typeface="Tahoma"/>
              </a:rPr>
              <a:t>  </a:t>
            </a:r>
            <a:r>
              <a:rPr sz="1200" b="1" spc="-6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-1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  <a:p>
            <a:pPr marL="628015">
              <a:lnSpc>
                <a:spcPct val="100000"/>
              </a:lnSpc>
              <a:spcBef>
                <a:spcPts val="5"/>
              </a:spcBef>
            </a:pP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 </a:t>
            </a:r>
            <a:r>
              <a:rPr sz="1200" b="1" spc="18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7850" y="844064"/>
            <a:ext cx="77343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5" dirty="0">
                <a:solidFill>
                  <a:srgbClr val="00007F"/>
                </a:solidFill>
                <a:latin typeface="Tahoma"/>
                <a:cs typeface="Tahoma"/>
              </a:rPr>
              <a:t>if</a:t>
            </a:r>
            <a:r>
              <a:rPr sz="1200" spc="1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7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  <a:p>
            <a:pPr marL="62230">
              <a:lnSpc>
                <a:spcPct val="100000"/>
              </a:lnSpc>
              <a:spcBef>
                <a:spcPts val="5"/>
              </a:spcBef>
            </a:pPr>
            <a:r>
              <a:rPr sz="1200" spc="-65" dirty="0">
                <a:solidFill>
                  <a:srgbClr val="00007F"/>
                </a:solidFill>
                <a:latin typeface="Tahoma"/>
                <a:cs typeface="Tahoma"/>
              </a:rPr>
              <a:t>otherwise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7865" y="1244282"/>
            <a:ext cx="4463415" cy="513080"/>
            <a:chOff x="97865" y="1244282"/>
            <a:chExt cx="4463415" cy="513080"/>
          </a:xfrm>
        </p:grpSpPr>
        <p:sp>
          <p:nvSpPr>
            <p:cNvPr id="7" name="object 7"/>
            <p:cNvSpPr/>
            <p:nvPr/>
          </p:nvSpPr>
          <p:spPr>
            <a:xfrm>
              <a:off x="97865" y="1244282"/>
              <a:ext cx="4412615" cy="208915"/>
            </a:xfrm>
            <a:custGeom>
              <a:avLst/>
              <a:gdLst/>
              <a:ahLst/>
              <a:cxnLst/>
              <a:rect l="l" t="t" r="r" b="b"/>
              <a:pathLst>
                <a:path w="4412615" h="20891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8911"/>
                  </a:lnTo>
                  <a:lnTo>
                    <a:pt x="4412325" y="208911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1440535"/>
              <a:ext cx="4412325" cy="5060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1655584"/>
              <a:ext cx="101600" cy="101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1642884"/>
              <a:ext cx="4361471" cy="114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1288516"/>
              <a:ext cx="50746" cy="36706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7865" y="1484820"/>
              <a:ext cx="4412615" cy="221615"/>
            </a:xfrm>
            <a:custGeom>
              <a:avLst/>
              <a:gdLst/>
              <a:ahLst/>
              <a:cxnLst/>
              <a:rect l="l" t="t" r="r" b="b"/>
              <a:pathLst>
                <a:path w="4412615" h="221614">
                  <a:moveTo>
                    <a:pt x="4412325" y="0"/>
                  </a:moveTo>
                  <a:lnTo>
                    <a:pt x="0" y="0"/>
                  </a:lnTo>
                  <a:lnTo>
                    <a:pt x="0" y="170764"/>
                  </a:lnTo>
                  <a:lnTo>
                    <a:pt x="4008" y="190489"/>
                  </a:lnTo>
                  <a:lnTo>
                    <a:pt x="14922" y="206642"/>
                  </a:lnTo>
                  <a:lnTo>
                    <a:pt x="31075" y="217556"/>
                  </a:lnTo>
                  <a:lnTo>
                    <a:pt x="50800" y="221564"/>
                  </a:lnTo>
                  <a:lnTo>
                    <a:pt x="4361525" y="221564"/>
                  </a:lnTo>
                  <a:lnTo>
                    <a:pt x="4381250" y="217556"/>
                  </a:lnTo>
                  <a:lnTo>
                    <a:pt x="4397403" y="206642"/>
                  </a:lnTo>
                  <a:lnTo>
                    <a:pt x="4408317" y="190489"/>
                  </a:lnTo>
                  <a:lnTo>
                    <a:pt x="4412325" y="170764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1326614"/>
              <a:ext cx="0" cy="348615"/>
            </a:xfrm>
            <a:custGeom>
              <a:avLst/>
              <a:gdLst/>
              <a:ahLst/>
              <a:cxnLst/>
              <a:rect l="l" t="t" r="r" b="b"/>
              <a:pathLst>
                <a:path h="348614">
                  <a:moveTo>
                    <a:pt x="0" y="3480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0191" y="13139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10191" y="13012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10191" y="12885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97865" y="1820354"/>
            <a:ext cx="4463415" cy="531495"/>
            <a:chOff x="97865" y="1820354"/>
            <a:chExt cx="4463415" cy="531495"/>
          </a:xfrm>
        </p:grpSpPr>
        <p:sp>
          <p:nvSpPr>
            <p:cNvPr id="18" name="object 18"/>
            <p:cNvSpPr/>
            <p:nvPr/>
          </p:nvSpPr>
          <p:spPr>
            <a:xfrm>
              <a:off x="97865" y="1820354"/>
              <a:ext cx="4412615" cy="225425"/>
            </a:xfrm>
            <a:custGeom>
              <a:avLst/>
              <a:gdLst/>
              <a:ahLst/>
              <a:cxnLst/>
              <a:rect l="l" t="t" r="r" b="b"/>
              <a:pathLst>
                <a:path w="4412615" h="22542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25360"/>
                  </a:lnTo>
                  <a:lnTo>
                    <a:pt x="4412325" y="225360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866" y="2033054"/>
              <a:ext cx="4412325" cy="506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2249792"/>
              <a:ext cx="101600" cy="1016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2237092"/>
              <a:ext cx="4361471" cy="114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0191" y="1864588"/>
              <a:ext cx="50746" cy="38520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7865" y="2077341"/>
              <a:ext cx="4412615" cy="223520"/>
            </a:xfrm>
            <a:custGeom>
              <a:avLst/>
              <a:gdLst/>
              <a:ahLst/>
              <a:cxnLst/>
              <a:rect l="l" t="t" r="r" b="b"/>
              <a:pathLst>
                <a:path w="4412615" h="223519">
                  <a:moveTo>
                    <a:pt x="4412325" y="0"/>
                  </a:moveTo>
                  <a:lnTo>
                    <a:pt x="0" y="0"/>
                  </a:lnTo>
                  <a:lnTo>
                    <a:pt x="0" y="172450"/>
                  </a:lnTo>
                  <a:lnTo>
                    <a:pt x="4008" y="192175"/>
                  </a:lnTo>
                  <a:lnTo>
                    <a:pt x="14922" y="208328"/>
                  </a:lnTo>
                  <a:lnTo>
                    <a:pt x="31075" y="219242"/>
                  </a:lnTo>
                  <a:lnTo>
                    <a:pt x="50800" y="223251"/>
                  </a:lnTo>
                  <a:lnTo>
                    <a:pt x="4361525" y="223251"/>
                  </a:lnTo>
                  <a:lnTo>
                    <a:pt x="4381250" y="219242"/>
                  </a:lnTo>
                  <a:lnTo>
                    <a:pt x="4397403" y="208328"/>
                  </a:lnTo>
                  <a:lnTo>
                    <a:pt x="4408317" y="192175"/>
                  </a:lnTo>
                  <a:lnTo>
                    <a:pt x="4412325" y="172450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10191" y="1902687"/>
              <a:ext cx="0" cy="366395"/>
            </a:xfrm>
            <a:custGeom>
              <a:avLst/>
              <a:gdLst/>
              <a:ahLst/>
              <a:cxnLst/>
              <a:rect l="l" t="t" r="r" b="b"/>
              <a:pathLst>
                <a:path h="366394">
                  <a:moveTo>
                    <a:pt x="0" y="36615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10191" y="18899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10191" y="18772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10191" y="18645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97865" y="2414561"/>
            <a:ext cx="4463415" cy="1042035"/>
            <a:chOff x="97865" y="2414561"/>
            <a:chExt cx="4463415" cy="1042035"/>
          </a:xfrm>
        </p:grpSpPr>
        <p:sp>
          <p:nvSpPr>
            <p:cNvPr id="29" name="object 29"/>
            <p:cNvSpPr/>
            <p:nvPr/>
          </p:nvSpPr>
          <p:spPr>
            <a:xfrm>
              <a:off x="97865" y="2414561"/>
              <a:ext cx="4412615" cy="208915"/>
            </a:xfrm>
            <a:custGeom>
              <a:avLst/>
              <a:gdLst/>
              <a:ahLst/>
              <a:cxnLst/>
              <a:rect l="l" t="t" r="r" b="b"/>
              <a:pathLst>
                <a:path w="4412615" h="208914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8911"/>
                  </a:lnTo>
                  <a:lnTo>
                    <a:pt x="4412325" y="208911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2610815"/>
              <a:ext cx="4412325" cy="5060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666" y="3401555"/>
              <a:ext cx="101600" cy="5444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9466" y="3388855"/>
              <a:ext cx="4361471" cy="6714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10191" y="2458796"/>
              <a:ext cx="50746" cy="94275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97865" y="2655092"/>
              <a:ext cx="4412615" cy="797560"/>
            </a:xfrm>
            <a:custGeom>
              <a:avLst/>
              <a:gdLst/>
              <a:ahLst/>
              <a:cxnLst/>
              <a:rect l="l" t="t" r="r" b="b"/>
              <a:pathLst>
                <a:path w="4412615" h="797560">
                  <a:moveTo>
                    <a:pt x="4412325" y="0"/>
                  </a:moveTo>
                  <a:lnTo>
                    <a:pt x="0" y="0"/>
                  </a:lnTo>
                  <a:lnTo>
                    <a:pt x="0" y="746462"/>
                  </a:lnTo>
                  <a:lnTo>
                    <a:pt x="4008" y="766187"/>
                  </a:lnTo>
                  <a:lnTo>
                    <a:pt x="14922" y="782340"/>
                  </a:lnTo>
                  <a:lnTo>
                    <a:pt x="31075" y="793254"/>
                  </a:lnTo>
                  <a:lnTo>
                    <a:pt x="50800" y="797263"/>
                  </a:lnTo>
                  <a:lnTo>
                    <a:pt x="4361525" y="797263"/>
                  </a:lnTo>
                  <a:lnTo>
                    <a:pt x="4381250" y="793254"/>
                  </a:lnTo>
                  <a:lnTo>
                    <a:pt x="4397403" y="782340"/>
                  </a:lnTo>
                  <a:lnTo>
                    <a:pt x="4408317" y="766187"/>
                  </a:lnTo>
                  <a:lnTo>
                    <a:pt x="4412325" y="746462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10191" y="2496886"/>
              <a:ext cx="0" cy="849630"/>
            </a:xfrm>
            <a:custGeom>
              <a:avLst/>
              <a:gdLst/>
              <a:ahLst/>
              <a:cxnLst/>
              <a:rect l="l" t="t" r="r" b="b"/>
              <a:pathLst>
                <a:path h="849629">
                  <a:moveTo>
                    <a:pt x="0" y="0"/>
                  </a:moveTo>
                  <a:lnTo>
                    <a:pt x="0" y="849462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10191" y="24841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10191" y="24714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10191" y="24587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7066" y="1181807"/>
            <a:ext cx="4068445" cy="20859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385"/>
              </a:spcBef>
            </a:pP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Lemma</a:t>
            </a:r>
            <a:endParaRPr sz="1400">
              <a:latin typeface="Tahoma"/>
              <a:cs typeface="Tahoma"/>
            </a:endParaRPr>
          </a:p>
          <a:p>
            <a:pPr marL="101600">
              <a:lnSpc>
                <a:spcPct val="100000"/>
              </a:lnSpc>
              <a:spcBef>
                <a:spcPts val="215"/>
              </a:spcBef>
            </a:pPr>
            <a:r>
              <a:rPr sz="1200" i="1" spc="-5" dirty="0">
                <a:latin typeface="Calibri"/>
                <a:cs typeface="Calibri"/>
              </a:rPr>
              <a:t>Estimates</a:t>
            </a:r>
            <a:r>
              <a:rPr sz="1200" i="1" spc="114" dirty="0">
                <a:latin typeface="Calibri"/>
                <a:cs typeface="Calibri"/>
              </a:rPr>
              <a:t> </a:t>
            </a:r>
            <a:r>
              <a:rPr sz="1200" i="1" spc="-15" dirty="0">
                <a:latin typeface="Calibri"/>
                <a:cs typeface="Calibri"/>
              </a:rPr>
              <a:t>satisfy:</a:t>
            </a:r>
            <a:r>
              <a:rPr sz="1200" i="1" dirty="0"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00007F"/>
                </a:solidFill>
                <a:latin typeface="Calibri"/>
                <a:cs typeface="Calibri"/>
              </a:rPr>
              <a:t>est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i="1" spc="5" dirty="0">
                <a:solidFill>
                  <a:srgbClr val="00007F"/>
                </a:solidFill>
                <a:latin typeface="Calibri"/>
                <a:cs typeface="Calibri"/>
              </a:rPr>
              <a:t>count</a:t>
            </a:r>
            <a:r>
              <a:rPr sz="1200" b="1" i="1" spc="7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i="1" dirty="0">
                <a:solidFill>
                  <a:srgbClr val="00007F"/>
                </a:solidFill>
                <a:latin typeface="Calibri"/>
                <a:cs typeface="Calibri"/>
              </a:rPr>
              <a:t>est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-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3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  <a:p>
            <a:pPr marL="101600">
              <a:lnSpc>
                <a:spcPct val="100000"/>
              </a:lnSpc>
              <a:spcBef>
                <a:spcPts val="1205"/>
              </a:spcBef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Corollary</a:t>
            </a:r>
            <a:endParaRPr sz="1400">
              <a:latin typeface="Tahoma"/>
              <a:cs typeface="Tahoma"/>
            </a:endParaRPr>
          </a:p>
          <a:p>
            <a:pPr marL="101600">
              <a:lnSpc>
                <a:spcPct val="100000"/>
              </a:lnSpc>
              <a:spcBef>
                <a:spcPts val="275"/>
              </a:spcBef>
            </a:pPr>
            <a:r>
              <a:rPr sz="1200" i="1" spc="-5" dirty="0">
                <a:latin typeface="Calibri"/>
                <a:cs typeface="Calibri"/>
              </a:rPr>
              <a:t>For</a:t>
            </a:r>
            <a:r>
              <a:rPr sz="1200" i="1" spc="114" dirty="0">
                <a:latin typeface="Calibri"/>
                <a:cs typeface="Calibri"/>
              </a:rPr>
              <a:t> </a:t>
            </a:r>
            <a:r>
              <a:rPr sz="1200" i="1" spc="-30" dirty="0">
                <a:latin typeface="Calibri"/>
                <a:cs typeface="Calibri"/>
              </a:rPr>
              <a:t>any</a:t>
            </a:r>
            <a:r>
              <a:rPr sz="1200" i="1" spc="114" dirty="0">
                <a:latin typeface="Calibri"/>
                <a:cs typeface="Calibri"/>
              </a:rPr>
              <a:t> </a:t>
            </a:r>
            <a:r>
              <a:rPr sz="1200" i="1" spc="-15" dirty="0">
                <a:latin typeface="Calibri"/>
                <a:cs typeface="Calibri"/>
              </a:rPr>
              <a:t>time</a:t>
            </a:r>
            <a:r>
              <a:rPr sz="1200" i="1" spc="114" dirty="0">
                <a:latin typeface="Calibri"/>
                <a:cs typeface="Calibri"/>
              </a:rPr>
              <a:t> </a:t>
            </a:r>
            <a:r>
              <a:rPr sz="1200" b="1" i="1" spc="8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i="1" spc="85" dirty="0">
                <a:latin typeface="Calibri"/>
                <a:cs typeface="Calibri"/>
              </a:rPr>
              <a:t>,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27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i="1" spc="-15" dirty="0">
                <a:latin typeface="Calibri"/>
                <a:cs typeface="Calibri"/>
              </a:rPr>
              <a:t>contains</a:t>
            </a:r>
            <a:r>
              <a:rPr sz="1200" i="1" spc="114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all</a:t>
            </a:r>
            <a:r>
              <a:rPr sz="1200" i="1" spc="114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the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b="1" i="1" spc="-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i="1" spc="-35" dirty="0">
                <a:latin typeface="Calibri"/>
                <a:cs typeface="Calibri"/>
              </a:rPr>
              <a:t>-heavy</a:t>
            </a:r>
            <a:r>
              <a:rPr sz="1200" i="1" spc="114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hitters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in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spc="-22" baseline="-13888" dirty="0">
                <a:solidFill>
                  <a:srgbClr val="00007F"/>
                </a:solidFill>
                <a:latin typeface="Tahoma"/>
                <a:cs typeface="Tahoma"/>
              </a:rPr>
              <a:t>[1</a:t>
            </a:r>
            <a:r>
              <a:rPr sz="1200" b="1" i="1" spc="-22" baseline="-13888" dirty="0">
                <a:solidFill>
                  <a:srgbClr val="00007F"/>
                </a:solidFill>
                <a:latin typeface="Verdana"/>
                <a:cs typeface="Verdana"/>
              </a:rPr>
              <a:t>..</a:t>
            </a:r>
            <a:r>
              <a:rPr sz="1200" b="1" i="1" spc="-2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spc="-22" baseline="-13888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i="1" spc="-15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101600">
              <a:lnSpc>
                <a:spcPct val="100000"/>
              </a:lnSpc>
              <a:spcBef>
                <a:spcPts val="1280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Proof.</a:t>
            </a:r>
            <a:endParaRPr sz="1400">
              <a:latin typeface="Tahoma"/>
              <a:cs typeface="Tahoma"/>
            </a:endParaRPr>
          </a:p>
          <a:p>
            <a:pPr marL="100965" marR="68580">
              <a:lnSpc>
                <a:spcPct val="100000"/>
              </a:lnSpc>
              <a:spcBef>
                <a:spcPts val="215"/>
              </a:spcBef>
            </a:pPr>
            <a:r>
              <a:rPr sz="1200" spc="-80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20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heavy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hitter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6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20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00007F"/>
                </a:solidFill>
                <a:latin typeface="Tahoma"/>
                <a:cs typeface="Tahoma"/>
              </a:rPr>
              <a:t>count</a:t>
            </a:r>
            <a:r>
              <a:rPr sz="1200" b="1" i="1" spc="-44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5" dirty="0">
                <a:solidFill>
                  <a:srgbClr val="00007F"/>
                </a:solidFill>
                <a:latin typeface="Verdana"/>
                <a:cs typeface="Verdana"/>
              </a:rPr>
              <a:t>&gt;</a:t>
            </a:r>
            <a:r>
              <a:rPr sz="1200" b="1" i="1" spc="-2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3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spc="-35" dirty="0">
                <a:latin typeface="Tahoma"/>
                <a:cs typeface="Tahoma"/>
              </a:rPr>
              <a:t>.Using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lemma,</a:t>
            </a:r>
            <a:endParaRPr sz="1200">
              <a:latin typeface="Tahoma"/>
              <a:cs typeface="Tahoma"/>
            </a:endParaRPr>
          </a:p>
          <a:p>
            <a:pPr marL="1265555">
              <a:lnSpc>
                <a:spcPct val="100000"/>
              </a:lnSpc>
              <a:spcBef>
                <a:spcPts val="505"/>
              </a:spcBef>
            </a:pPr>
            <a:r>
              <a:rPr sz="1200" spc="-60" dirty="0">
                <a:solidFill>
                  <a:srgbClr val="00007F"/>
                </a:solidFill>
                <a:latin typeface="Tahoma"/>
                <a:cs typeface="Tahoma"/>
              </a:rPr>
              <a:t>est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≥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-45" dirty="0">
                <a:solidFill>
                  <a:srgbClr val="00007F"/>
                </a:solidFill>
                <a:latin typeface="Tahoma"/>
                <a:cs typeface="Tahoma"/>
              </a:rPr>
              <a:t>count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6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1" name="object 4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935937" y="3351797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1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565808" y="3351797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4272357" y="3351797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22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3735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i="1" spc="-45" dirty="0">
                <a:latin typeface="Verdana"/>
                <a:cs typeface="Verdana"/>
              </a:rPr>
              <a:t>s</a:t>
            </a:r>
            <a:r>
              <a:rPr spc="-45" dirty="0"/>
              <a:t>-Heavy</a:t>
            </a:r>
            <a:r>
              <a:rPr spc="105" dirty="0"/>
              <a:t> </a:t>
            </a:r>
            <a:r>
              <a:rPr spc="-20" dirty="0"/>
              <a:t>Hitters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00" y="269682"/>
            <a:ext cx="2116455" cy="5486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Algorithm</a:t>
            </a:r>
            <a:r>
              <a:rPr sz="100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FFF200"/>
                </a:solidFill>
                <a:latin typeface="Tahoma"/>
                <a:cs typeface="Tahoma"/>
              </a:rPr>
              <a:t>Analysis</a:t>
            </a:r>
            <a:endParaRPr sz="1000">
              <a:latin typeface="Tahoma"/>
              <a:cs typeface="Tahoma"/>
            </a:endParaRPr>
          </a:p>
          <a:p>
            <a:pPr marL="53340">
              <a:lnSpc>
                <a:spcPct val="100000"/>
              </a:lnSpc>
              <a:spcBef>
                <a:spcPts val="805"/>
              </a:spcBef>
            </a:pPr>
            <a:r>
              <a:rPr sz="1200" spc="15" dirty="0">
                <a:latin typeface="Tahoma"/>
                <a:cs typeface="Tahoma"/>
              </a:rPr>
              <a:t>At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spc="55" dirty="0">
                <a:latin typeface="Tahoma"/>
                <a:cs typeface="Tahoma"/>
              </a:rPr>
              <a:t>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our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estimates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are: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8966" y="844064"/>
            <a:ext cx="12153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spc="-60" dirty="0">
                <a:solidFill>
                  <a:srgbClr val="00007F"/>
                </a:solidFill>
                <a:latin typeface="Tahoma"/>
                <a:cs typeface="Tahoma"/>
              </a:rPr>
              <a:t>est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dirty="0">
                <a:solidFill>
                  <a:srgbClr val="00007F"/>
                </a:solidFill>
                <a:latin typeface="Tahoma"/>
                <a:cs typeface="Tahoma"/>
              </a:rPr>
              <a:t>  </a:t>
            </a:r>
            <a:r>
              <a:rPr sz="1200" b="1" spc="-6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dirty="0">
                <a:solidFill>
                  <a:srgbClr val="00007F"/>
                </a:solidFill>
                <a:latin typeface="Tahoma"/>
                <a:cs typeface="Tahoma"/>
              </a:rPr>
              <a:t>  </a:t>
            </a:r>
            <a:r>
              <a:rPr sz="1200" b="1" spc="-6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-1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  <a:p>
            <a:pPr marL="628015">
              <a:lnSpc>
                <a:spcPct val="100000"/>
              </a:lnSpc>
              <a:spcBef>
                <a:spcPts val="5"/>
              </a:spcBef>
            </a:pP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 </a:t>
            </a:r>
            <a:r>
              <a:rPr sz="1200" b="1" spc="18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7850" y="844064"/>
            <a:ext cx="77343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5" dirty="0">
                <a:solidFill>
                  <a:srgbClr val="00007F"/>
                </a:solidFill>
                <a:latin typeface="Tahoma"/>
                <a:cs typeface="Tahoma"/>
              </a:rPr>
              <a:t>if</a:t>
            </a:r>
            <a:r>
              <a:rPr sz="1200" spc="1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7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  <a:p>
            <a:pPr marL="62230">
              <a:lnSpc>
                <a:spcPct val="100000"/>
              </a:lnSpc>
              <a:spcBef>
                <a:spcPts val="5"/>
              </a:spcBef>
            </a:pPr>
            <a:r>
              <a:rPr sz="1200" spc="-65" dirty="0">
                <a:solidFill>
                  <a:srgbClr val="00007F"/>
                </a:solidFill>
                <a:latin typeface="Tahoma"/>
                <a:cs typeface="Tahoma"/>
              </a:rPr>
              <a:t>otherwise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7865" y="1244282"/>
            <a:ext cx="4463415" cy="513080"/>
            <a:chOff x="97865" y="1244282"/>
            <a:chExt cx="4463415" cy="513080"/>
          </a:xfrm>
        </p:grpSpPr>
        <p:sp>
          <p:nvSpPr>
            <p:cNvPr id="7" name="object 7"/>
            <p:cNvSpPr/>
            <p:nvPr/>
          </p:nvSpPr>
          <p:spPr>
            <a:xfrm>
              <a:off x="97865" y="1244282"/>
              <a:ext cx="4412615" cy="208915"/>
            </a:xfrm>
            <a:custGeom>
              <a:avLst/>
              <a:gdLst/>
              <a:ahLst/>
              <a:cxnLst/>
              <a:rect l="l" t="t" r="r" b="b"/>
              <a:pathLst>
                <a:path w="4412615" h="20891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8911"/>
                  </a:lnTo>
                  <a:lnTo>
                    <a:pt x="4412325" y="208911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1440535"/>
              <a:ext cx="4412325" cy="5060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1655584"/>
              <a:ext cx="101600" cy="101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1642884"/>
              <a:ext cx="4361471" cy="114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1288516"/>
              <a:ext cx="50746" cy="36706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7865" y="1484820"/>
              <a:ext cx="4412615" cy="221615"/>
            </a:xfrm>
            <a:custGeom>
              <a:avLst/>
              <a:gdLst/>
              <a:ahLst/>
              <a:cxnLst/>
              <a:rect l="l" t="t" r="r" b="b"/>
              <a:pathLst>
                <a:path w="4412615" h="221614">
                  <a:moveTo>
                    <a:pt x="4412325" y="0"/>
                  </a:moveTo>
                  <a:lnTo>
                    <a:pt x="0" y="0"/>
                  </a:lnTo>
                  <a:lnTo>
                    <a:pt x="0" y="170764"/>
                  </a:lnTo>
                  <a:lnTo>
                    <a:pt x="4008" y="190489"/>
                  </a:lnTo>
                  <a:lnTo>
                    <a:pt x="14922" y="206642"/>
                  </a:lnTo>
                  <a:lnTo>
                    <a:pt x="31075" y="217556"/>
                  </a:lnTo>
                  <a:lnTo>
                    <a:pt x="50800" y="221564"/>
                  </a:lnTo>
                  <a:lnTo>
                    <a:pt x="4361525" y="221564"/>
                  </a:lnTo>
                  <a:lnTo>
                    <a:pt x="4381250" y="217556"/>
                  </a:lnTo>
                  <a:lnTo>
                    <a:pt x="4397403" y="206642"/>
                  </a:lnTo>
                  <a:lnTo>
                    <a:pt x="4408317" y="190489"/>
                  </a:lnTo>
                  <a:lnTo>
                    <a:pt x="4412325" y="170764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1326614"/>
              <a:ext cx="0" cy="348615"/>
            </a:xfrm>
            <a:custGeom>
              <a:avLst/>
              <a:gdLst/>
              <a:ahLst/>
              <a:cxnLst/>
              <a:rect l="l" t="t" r="r" b="b"/>
              <a:pathLst>
                <a:path h="348614">
                  <a:moveTo>
                    <a:pt x="0" y="3480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0191" y="13139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10191" y="13012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10191" y="12885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97865" y="1820354"/>
            <a:ext cx="4463415" cy="531495"/>
            <a:chOff x="97865" y="1820354"/>
            <a:chExt cx="4463415" cy="531495"/>
          </a:xfrm>
        </p:grpSpPr>
        <p:sp>
          <p:nvSpPr>
            <p:cNvPr id="18" name="object 18"/>
            <p:cNvSpPr/>
            <p:nvPr/>
          </p:nvSpPr>
          <p:spPr>
            <a:xfrm>
              <a:off x="97865" y="1820354"/>
              <a:ext cx="4412615" cy="225425"/>
            </a:xfrm>
            <a:custGeom>
              <a:avLst/>
              <a:gdLst/>
              <a:ahLst/>
              <a:cxnLst/>
              <a:rect l="l" t="t" r="r" b="b"/>
              <a:pathLst>
                <a:path w="4412615" h="22542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25360"/>
                  </a:lnTo>
                  <a:lnTo>
                    <a:pt x="4412325" y="225360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866" y="2033054"/>
              <a:ext cx="4412325" cy="506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2249792"/>
              <a:ext cx="101600" cy="1016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2237092"/>
              <a:ext cx="4361471" cy="114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0191" y="1864588"/>
              <a:ext cx="50746" cy="38520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7865" y="2077341"/>
              <a:ext cx="4412615" cy="223520"/>
            </a:xfrm>
            <a:custGeom>
              <a:avLst/>
              <a:gdLst/>
              <a:ahLst/>
              <a:cxnLst/>
              <a:rect l="l" t="t" r="r" b="b"/>
              <a:pathLst>
                <a:path w="4412615" h="223519">
                  <a:moveTo>
                    <a:pt x="4412325" y="0"/>
                  </a:moveTo>
                  <a:lnTo>
                    <a:pt x="0" y="0"/>
                  </a:lnTo>
                  <a:lnTo>
                    <a:pt x="0" y="172450"/>
                  </a:lnTo>
                  <a:lnTo>
                    <a:pt x="4008" y="192175"/>
                  </a:lnTo>
                  <a:lnTo>
                    <a:pt x="14922" y="208328"/>
                  </a:lnTo>
                  <a:lnTo>
                    <a:pt x="31075" y="219242"/>
                  </a:lnTo>
                  <a:lnTo>
                    <a:pt x="50800" y="223251"/>
                  </a:lnTo>
                  <a:lnTo>
                    <a:pt x="4361525" y="223251"/>
                  </a:lnTo>
                  <a:lnTo>
                    <a:pt x="4381250" y="219242"/>
                  </a:lnTo>
                  <a:lnTo>
                    <a:pt x="4397403" y="208328"/>
                  </a:lnTo>
                  <a:lnTo>
                    <a:pt x="4408317" y="192175"/>
                  </a:lnTo>
                  <a:lnTo>
                    <a:pt x="4412325" y="172450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10191" y="1902687"/>
              <a:ext cx="0" cy="366395"/>
            </a:xfrm>
            <a:custGeom>
              <a:avLst/>
              <a:gdLst/>
              <a:ahLst/>
              <a:cxnLst/>
              <a:rect l="l" t="t" r="r" b="b"/>
              <a:pathLst>
                <a:path h="366394">
                  <a:moveTo>
                    <a:pt x="0" y="36615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10191" y="18899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10191" y="18772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10191" y="18645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97865" y="2414561"/>
            <a:ext cx="4463415" cy="1042035"/>
            <a:chOff x="97865" y="2414561"/>
            <a:chExt cx="4463415" cy="1042035"/>
          </a:xfrm>
        </p:grpSpPr>
        <p:sp>
          <p:nvSpPr>
            <p:cNvPr id="29" name="object 29"/>
            <p:cNvSpPr/>
            <p:nvPr/>
          </p:nvSpPr>
          <p:spPr>
            <a:xfrm>
              <a:off x="97865" y="2414561"/>
              <a:ext cx="4412615" cy="208915"/>
            </a:xfrm>
            <a:custGeom>
              <a:avLst/>
              <a:gdLst/>
              <a:ahLst/>
              <a:cxnLst/>
              <a:rect l="l" t="t" r="r" b="b"/>
              <a:pathLst>
                <a:path w="4412615" h="208914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8911"/>
                  </a:lnTo>
                  <a:lnTo>
                    <a:pt x="4412325" y="208911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2610815"/>
              <a:ext cx="4412325" cy="5060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666" y="3401555"/>
              <a:ext cx="101600" cy="5444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9466" y="3388855"/>
              <a:ext cx="4361471" cy="6714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10191" y="2458796"/>
              <a:ext cx="50746" cy="94275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97865" y="2655092"/>
              <a:ext cx="4412615" cy="797560"/>
            </a:xfrm>
            <a:custGeom>
              <a:avLst/>
              <a:gdLst/>
              <a:ahLst/>
              <a:cxnLst/>
              <a:rect l="l" t="t" r="r" b="b"/>
              <a:pathLst>
                <a:path w="4412615" h="797560">
                  <a:moveTo>
                    <a:pt x="4412325" y="0"/>
                  </a:moveTo>
                  <a:lnTo>
                    <a:pt x="0" y="0"/>
                  </a:lnTo>
                  <a:lnTo>
                    <a:pt x="0" y="746462"/>
                  </a:lnTo>
                  <a:lnTo>
                    <a:pt x="4008" y="766187"/>
                  </a:lnTo>
                  <a:lnTo>
                    <a:pt x="14922" y="782340"/>
                  </a:lnTo>
                  <a:lnTo>
                    <a:pt x="31075" y="793254"/>
                  </a:lnTo>
                  <a:lnTo>
                    <a:pt x="50800" y="797263"/>
                  </a:lnTo>
                  <a:lnTo>
                    <a:pt x="4361525" y="797263"/>
                  </a:lnTo>
                  <a:lnTo>
                    <a:pt x="4381250" y="793254"/>
                  </a:lnTo>
                  <a:lnTo>
                    <a:pt x="4397403" y="782340"/>
                  </a:lnTo>
                  <a:lnTo>
                    <a:pt x="4408317" y="766187"/>
                  </a:lnTo>
                  <a:lnTo>
                    <a:pt x="4412325" y="746462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10191" y="2496886"/>
              <a:ext cx="0" cy="849630"/>
            </a:xfrm>
            <a:custGeom>
              <a:avLst/>
              <a:gdLst/>
              <a:ahLst/>
              <a:cxnLst/>
              <a:rect l="l" t="t" r="r" b="b"/>
              <a:pathLst>
                <a:path h="849629">
                  <a:moveTo>
                    <a:pt x="0" y="0"/>
                  </a:moveTo>
                  <a:lnTo>
                    <a:pt x="0" y="849462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10191" y="24841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10191" y="24714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10191" y="24587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7066" y="1181807"/>
            <a:ext cx="4068445" cy="20859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385"/>
              </a:spcBef>
            </a:pP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Lemma</a:t>
            </a:r>
            <a:endParaRPr sz="1400">
              <a:latin typeface="Tahoma"/>
              <a:cs typeface="Tahoma"/>
            </a:endParaRPr>
          </a:p>
          <a:p>
            <a:pPr marL="101600">
              <a:lnSpc>
                <a:spcPct val="100000"/>
              </a:lnSpc>
              <a:spcBef>
                <a:spcPts val="215"/>
              </a:spcBef>
            </a:pPr>
            <a:r>
              <a:rPr sz="1200" i="1" spc="-5" dirty="0">
                <a:latin typeface="Calibri"/>
                <a:cs typeface="Calibri"/>
              </a:rPr>
              <a:t>Estimates</a:t>
            </a:r>
            <a:r>
              <a:rPr sz="1200" i="1" spc="114" dirty="0">
                <a:latin typeface="Calibri"/>
                <a:cs typeface="Calibri"/>
              </a:rPr>
              <a:t> </a:t>
            </a:r>
            <a:r>
              <a:rPr sz="1200" i="1" spc="-15" dirty="0">
                <a:latin typeface="Calibri"/>
                <a:cs typeface="Calibri"/>
              </a:rPr>
              <a:t>satisfy:</a:t>
            </a:r>
            <a:r>
              <a:rPr sz="1200" i="1" dirty="0"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00007F"/>
                </a:solidFill>
                <a:latin typeface="Calibri"/>
                <a:cs typeface="Calibri"/>
              </a:rPr>
              <a:t>est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i="1" spc="5" dirty="0">
                <a:solidFill>
                  <a:srgbClr val="00007F"/>
                </a:solidFill>
                <a:latin typeface="Calibri"/>
                <a:cs typeface="Calibri"/>
              </a:rPr>
              <a:t>count</a:t>
            </a:r>
            <a:r>
              <a:rPr sz="1200" b="1" i="1" spc="7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i="1" dirty="0">
                <a:solidFill>
                  <a:srgbClr val="00007F"/>
                </a:solidFill>
                <a:latin typeface="Calibri"/>
                <a:cs typeface="Calibri"/>
              </a:rPr>
              <a:t>est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-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3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  <a:p>
            <a:pPr marL="101600">
              <a:lnSpc>
                <a:spcPct val="100000"/>
              </a:lnSpc>
              <a:spcBef>
                <a:spcPts val="1205"/>
              </a:spcBef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Corollary</a:t>
            </a:r>
            <a:endParaRPr sz="1400">
              <a:latin typeface="Tahoma"/>
              <a:cs typeface="Tahoma"/>
            </a:endParaRPr>
          </a:p>
          <a:p>
            <a:pPr marL="101600">
              <a:lnSpc>
                <a:spcPct val="100000"/>
              </a:lnSpc>
              <a:spcBef>
                <a:spcPts val="275"/>
              </a:spcBef>
            </a:pPr>
            <a:r>
              <a:rPr sz="1200" i="1" spc="-5" dirty="0">
                <a:latin typeface="Calibri"/>
                <a:cs typeface="Calibri"/>
              </a:rPr>
              <a:t>For</a:t>
            </a:r>
            <a:r>
              <a:rPr sz="1200" i="1" spc="114" dirty="0">
                <a:latin typeface="Calibri"/>
                <a:cs typeface="Calibri"/>
              </a:rPr>
              <a:t> </a:t>
            </a:r>
            <a:r>
              <a:rPr sz="1200" i="1" spc="-30" dirty="0">
                <a:latin typeface="Calibri"/>
                <a:cs typeface="Calibri"/>
              </a:rPr>
              <a:t>any</a:t>
            </a:r>
            <a:r>
              <a:rPr sz="1200" i="1" spc="114" dirty="0">
                <a:latin typeface="Calibri"/>
                <a:cs typeface="Calibri"/>
              </a:rPr>
              <a:t> </a:t>
            </a:r>
            <a:r>
              <a:rPr sz="1200" i="1" spc="-15" dirty="0">
                <a:latin typeface="Calibri"/>
                <a:cs typeface="Calibri"/>
              </a:rPr>
              <a:t>time</a:t>
            </a:r>
            <a:r>
              <a:rPr sz="1200" i="1" spc="114" dirty="0">
                <a:latin typeface="Calibri"/>
                <a:cs typeface="Calibri"/>
              </a:rPr>
              <a:t> </a:t>
            </a:r>
            <a:r>
              <a:rPr sz="1200" b="1" i="1" spc="8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i="1" spc="85" dirty="0">
                <a:latin typeface="Calibri"/>
                <a:cs typeface="Calibri"/>
              </a:rPr>
              <a:t>,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27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i="1" spc="-15" dirty="0">
                <a:latin typeface="Calibri"/>
                <a:cs typeface="Calibri"/>
              </a:rPr>
              <a:t>contains</a:t>
            </a:r>
            <a:r>
              <a:rPr sz="1200" i="1" spc="114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all</a:t>
            </a:r>
            <a:r>
              <a:rPr sz="1200" i="1" spc="114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the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b="1" i="1" spc="-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i="1" spc="-35" dirty="0">
                <a:latin typeface="Calibri"/>
                <a:cs typeface="Calibri"/>
              </a:rPr>
              <a:t>-heavy</a:t>
            </a:r>
            <a:r>
              <a:rPr sz="1200" i="1" spc="114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hitters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in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spc="-22" baseline="-13888" dirty="0">
                <a:solidFill>
                  <a:srgbClr val="00007F"/>
                </a:solidFill>
                <a:latin typeface="Tahoma"/>
                <a:cs typeface="Tahoma"/>
              </a:rPr>
              <a:t>[1</a:t>
            </a:r>
            <a:r>
              <a:rPr sz="1200" b="1" i="1" spc="-22" baseline="-13888" dirty="0">
                <a:solidFill>
                  <a:srgbClr val="00007F"/>
                </a:solidFill>
                <a:latin typeface="Verdana"/>
                <a:cs typeface="Verdana"/>
              </a:rPr>
              <a:t>..</a:t>
            </a:r>
            <a:r>
              <a:rPr sz="1200" b="1" i="1" spc="-2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spc="-22" baseline="-13888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i="1" spc="-15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101600">
              <a:lnSpc>
                <a:spcPct val="100000"/>
              </a:lnSpc>
              <a:spcBef>
                <a:spcPts val="1280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Proof.</a:t>
            </a:r>
            <a:endParaRPr sz="1400">
              <a:latin typeface="Tahoma"/>
              <a:cs typeface="Tahoma"/>
            </a:endParaRPr>
          </a:p>
          <a:p>
            <a:pPr marL="100965" marR="68580">
              <a:lnSpc>
                <a:spcPct val="100000"/>
              </a:lnSpc>
              <a:spcBef>
                <a:spcPts val="215"/>
              </a:spcBef>
            </a:pPr>
            <a:r>
              <a:rPr sz="1200" spc="-80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20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heavy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hitter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6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20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00007F"/>
                </a:solidFill>
                <a:latin typeface="Tahoma"/>
                <a:cs typeface="Tahoma"/>
              </a:rPr>
              <a:t>count</a:t>
            </a:r>
            <a:r>
              <a:rPr sz="1200" b="1" i="1" spc="-44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5" dirty="0">
                <a:solidFill>
                  <a:srgbClr val="00007F"/>
                </a:solidFill>
                <a:latin typeface="Verdana"/>
                <a:cs typeface="Verdana"/>
              </a:rPr>
              <a:t>&gt;</a:t>
            </a:r>
            <a:r>
              <a:rPr sz="1200" b="1" i="1" spc="-2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3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spc="-35" dirty="0">
                <a:latin typeface="Tahoma"/>
                <a:cs typeface="Tahoma"/>
              </a:rPr>
              <a:t>.Using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lemma,</a:t>
            </a:r>
            <a:endParaRPr sz="1200">
              <a:latin typeface="Tahoma"/>
              <a:cs typeface="Tahoma"/>
            </a:endParaRPr>
          </a:p>
          <a:p>
            <a:pPr marL="1265555">
              <a:lnSpc>
                <a:spcPct val="100000"/>
              </a:lnSpc>
              <a:spcBef>
                <a:spcPts val="505"/>
              </a:spcBef>
            </a:pPr>
            <a:r>
              <a:rPr sz="1200" spc="-60" dirty="0">
                <a:solidFill>
                  <a:srgbClr val="00007F"/>
                </a:solidFill>
                <a:latin typeface="Tahoma"/>
                <a:cs typeface="Tahoma"/>
              </a:rPr>
              <a:t>est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≥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-45" dirty="0">
                <a:solidFill>
                  <a:srgbClr val="00007F"/>
                </a:solidFill>
                <a:latin typeface="Tahoma"/>
                <a:cs typeface="Tahoma"/>
              </a:rPr>
              <a:t>count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6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7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25" dirty="0">
                <a:solidFill>
                  <a:srgbClr val="00007F"/>
                </a:solidFill>
                <a:latin typeface="Verdana"/>
                <a:cs typeface="Verdana"/>
              </a:rPr>
              <a:t>&gt;</a:t>
            </a:r>
            <a:r>
              <a:rPr sz="1200"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0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0" y="3307575"/>
            <a:ext cx="4608195" cy="148590"/>
            <a:chOff x="0" y="3307575"/>
            <a:chExt cx="4608195" cy="148590"/>
          </a:xfrm>
        </p:grpSpPr>
        <p:sp>
          <p:nvSpPr>
            <p:cNvPr id="41" name="object 41"/>
            <p:cNvSpPr/>
            <p:nvPr/>
          </p:nvSpPr>
          <p:spPr>
            <a:xfrm>
              <a:off x="4354385" y="3307575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10035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356925" y="3310102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204" y="0"/>
                  </a:lnTo>
                </a:path>
              </a:pathLst>
            </a:custGeom>
            <a:ln w="5054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48644" y="3307575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10035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1935937" y="3351797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1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spc="-15" dirty="0"/>
              <a:t>22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4272357" y="3351797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22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3735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i="1" spc="-45" dirty="0">
                <a:latin typeface="Verdana"/>
                <a:cs typeface="Verdana"/>
              </a:rPr>
              <a:t>s</a:t>
            </a:r>
            <a:r>
              <a:rPr spc="-45" dirty="0"/>
              <a:t>-Heavy</a:t>
            </a:r>
            <a:r>
              <a:rPr spc="105" dirty="0"/>
              <a:t> </a:t>
            </a:r>
            <a:r>
              <a:rPr spc="-20" dirty="0"/>
              <a:t>Hitters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00" y="269682"/>
            <a:ext cx="2116455" cy="5486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Algorithm</a:t>
            </a:r>
            <a:r>
              <a:rPr sz="100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FFF200"/>
                </a:solidFill>
                <a:latin typeface="Tahoma"/>
                <a:cs typeface="Tahoma"/>
              </a:rPr>
              <a:t>Analysis</a:t>
            </a:r>
            <a:endParaRPr sz="1000">
              <a:latin typeface="Tahoma"/>
              <a:cs typeface="Tahoma"/>
            </a:endParaRPr>
          </a:p>
          <a:p>
            <a:pPr marL="53340">
              <a:lnSpc>
                <a:spcPct val="100000"/>
              </a:lnSpc>
              <a:spcBef>
                <a:spcPts val="805"/>
              </a:spcBef>
            </a:pPr>
            <a:r>
              <a:rPr sz="1200" spc="15" dirty="0">
                <a:latin typeface="Tahoma"/>
                <a:cs typeface="Tahoma"/>
              </a:rPr>
              <a:t>At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spc="55" dirty="0">
                <a:latin typeface="Tahoma"/>
                <a:cs typeface="Tahoma"/>
              </a:rPr>
              <a:t>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our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estimates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are: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8966" y="844064"/>
            <a:ext cx="12153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spc="-60" dirty="0">
                <a:solidFill>
                  <a:srgbClr val="00007F"/>
                </a:solidFill>
                <a:latin typeface="Tahoma"/>
                <a:cs typeface="Tahoma"/>
              </a:rPr>
              <a:t>est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dirty="0">
                <a:solidFill>
                  <a:srgbClr val="00007F"/>
                </a:solidFill>
                <a:latin typeface="Tahoma"/>
                <a:cs typeface="Tahoma"/>
              </a:rPr>
              <a:t>  </a:t>
            </a:r>
            <a:r>
              <a:rPr sz="1200" b="1" spc="-6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dirty="0">
                <a:solidFill>
                  <a:srgbClr val="00007F"/>
                </a:solidFill>
                <a:latin typeface="Tahoma"/>
                <a:cs typeface="Tahoma"/>
              </a:rPr>
              <a:t>  </a:t>
            </a:r>
            <a:r>
              <a:rPr sz="1200" b="1" spc="-6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-1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  <a:p>
            <a:pPr marL="628015">
              <a:lnSpc>
                <a:spcPct val="100000"/>
              </a:lnSpc>
              <a:spcBef>
                <a:spcPts val="5"/>
              </a:spcBef>
            </a:pP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 </a:t>
            </a:r>
            <a:r>
              <a:rPr sz="1200" b="1" spc="18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7850" y="844064"/>
            <a:ext cx="77343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5" dirty="0">
                <a:solidFill>
                  <a:srgbClr val="00007F"/>
                </a:solidFill>
                <a:latin typeface="Tahoma"/>
                <a:cs typeface="Tahoma"/>
              </a:rPr>
              <a:t>if</a:t>
            </a:r>
            <a:r>
              <a:rPr sz="1200" spc="1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7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  <a:p>
            <a:pPr marL="62230">
              <a:lnSpc>
                <a:spcPct val="100000"/>
              </a:lnSpc>
              <a:spcBef>
                <a:spcPts val="5"/>
              </a:spcBef>
            </a:pPr>
            <a:r>
              <a:rPr sz="1200" spc="-65" dirty="0">
                <a:solidFill>
                  <a:srgbClr val="00007F"/>
                </a:solidFill>
                <a:latin typeface="Tahoma"/>
                <a:cs typeface="Tahoma"/>
              </a:rPr>
              <a:t>otherwise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7865" y="1244282"/>
            <a:ext cx="4463415" cy="2086610"/>
            <a:chOff x="97865" y="1244282"/>
            <a:chExt cx="4463415" cy="2086610"/>
          </a:xfrm>
        </p:grpSpPr>
        <p:sp>
          <p:nvSpPr>
            <p:cNvPr id="7" name="object 7"/>
            <p:cNvSpPr/>
            <p:nvPr/>
          </p:nvSpPr>
          <p:spPr>
            <a:xfrm>
              <a:off x="97865" y="1244282"/>
              <a:ext cx="4412615" cy="208915"/>
            </a:xfrm>
            <a:custGeom>
              <a:avLst/>
              <a:gdLst/>
              <a:ahLst/>
              <a:cxnLst/>
              <a:rect l="l" t="t" r="r" b="b"/>
              <a:pathLst>
                <a:path w="4412615" h="20891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8911"/>
                  </a:lnTo>
                  <a:lnTo>
                    <a:pt x="4412325" y="208911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1440535"/>
              <a:ext cx="4412325" cy="5060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1655584"/>
              <a:ext cx="101600" cy="101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1642884"/>
              <a:ext cx="4361471" cy="114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1288516"/>
              <a:ext cx="50746" cy="36706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7865" y="1484820"/>
              <a:ext cx="4412615" cy="221615"/>
            </a:xfrm>
            <a:custGeom>
              <a:avLst/>
              <a:gdLst/>
              <a:ahLst/>
              <a:cxnLst/>
              <a:rect l="l" t="t" r="r" b="b"/>
              <a:pathLst>
                <a:path w="4412615" h="221614">
                  <a:moveTo>
                    <a:pt x="4412325" y="0"/>
                  </a:moveTo>
                  <a:lnTo>
                    <a:pt x="0" y="0"/>
                  </a:lnTo>
                  <a:lnTo>
                    <a:pt x="0" y="170764"/>
                  </a:lnTo>
                  <a:lnTo>
                    <a:pt x="4008" y="190489"/>
                  </a:lnTo>
                  <a:lnTo>
                    <a:pt x="14922" y="206642"/>
                  </a:lnTo>
                  <a:lnTo>
                    <a:pt x="31075" y="217556"/>
                  </a:lnTo>
                  <a:lnTo>
                    <a:pt x="50800" y="221564"/>
                  </a:lnTo>
                  <a:lnTo>
                    <a:pt x="4361525" y="221564"/>
                  </a:lnTo>
                  <a:lnTo>
                    <a:pt x="4381250" y="217556"/>
                  </a:lnTo>
                  <a:lnTo>
                    <a:pt x="4397403" y="206642"/>
                  </a:lnTo>
                  <a:lnTo>
                    <a:pt x="4408317" y="190489"/>
                  </a:lnTo>
                  <a:lnTo>
                    <a:pt x="4412325" y="170764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1326614"/>
              <a:ext cx="0" cy="348615"/>
            </a:xfrm>
            <a:custGeom>
              <a:avLst/>
              <a:gdLst/>
              <a:ahLst/>
              <a:cxnLst/>
              <a:rect l="l" t="t" r="r" b="b"/>
              <a:pathLst>
                <a:path h="348614">
                  <a:moveTo>
                    <a:pt x="0" y="3480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0191" y="13139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10191" y="13012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10191" y="12885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7865" y="1748345"/>
              <a:ext cx="4412615" cy="208915"/>
            </a:xfrm>
            <a:custGeom>
              <a:avLst/>
              <a:gdLst/>
              <a:ahLst/>
              <a:cxnLst/>
              <a:rect l="l" t="t" r="r" b="b"/>
              <a:pathLst>
                <a:path w="4412615" h="208914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8911"/>
                  </a:lnTo>
                  <a:lnTo>
                    <a:pt x="4412325" y="208911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1944611"/>
              <a:ext cx="4412325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666" y="3228797"/>
              <a:ext cx="101600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3216097"/>
              <a:ext cx="4361471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0191" y="1792592"/>
              <a:ext cx="50746" cy="143620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7865" y="1988878"/>
              <a:ext cx="4412615" cy="1290955"/>
            </a:xfrm>
            <a:custGeom>
              <a:avLst/>
              <a:gdLst/>
              <a:ahLst/>
              <a:cxnLst/>
              <a:rect l="l" t="t" r="r" b="b"/>
              <a:pathLst>
                <a:path w="4412615" h="1290954">
                  <a:moveTo>
                    <a:pt x="4412325" y="0"/>
                  </a:moveTo>
                  <a:lnTo>
                    <a:pt x="0" y="0"/>
                  </a:lnTo>
                  <a:lnTo>
                    <a:pt x="0" y="1239918"/>
                  </a:lnTo>
                  <a:lnTo>
                    <a:pt x="4008" y="1259643"/>
                  </a:lnTo>
                  <a:lnTo>
                    <a:pt x="14922" y="1275796"/>
                  </a:lnTo>
                  <a:lnTo>
                    <a:pt x="31075" y="1286710"/>
                  </a:lnTo>
                  <a:lnTo>
                    <a:pt x="50800" y="1290719"/>
                  </a:lnTo>
                  <a:lnTo>
                    <a:pt x="4361525" y="1290719"/>
                  </a:lnTo>
                  <a:lnTo>
                    <a:pt x="4381250" y="1286710"/>
                  </a:lnTo>
                  <a:lnTo>
                    <a:pt x="4397403" y="1275796"/>
                  </a:lnTo>
                  <a:lnTo>
                    <a:pt x="4408317" y="1259643"/>
                  </a:lnTo>
                  <a:lnTo>
                    <a:pt x="4412325" y="1239918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10191" y="1830672"/>
              <a:ext cx="0" cy="1417320"/>
            </a:xfrm>
            <a:custGeom>
              <a:avLst/>
              <a:gdLst/>
              <a:ahLst/>
              <a:cxnLst/>
              <a:rect l="l" t="t" r="r" b="b"/>
              <a:pathLst>
                <a:path h="1417320">
                  <a:moveTo>
                    <a:pt x="0" y="141717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10191" y="18179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10191" y="18052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10191" y="17925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7866" y="1181807"/>
            <a:ext cx="4391025" cy="98933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85"/>
              </a:spcBef>
            </a:pP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Lemma</a:t>
            </a:r>
            <a:endParaRPr sz="14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215"/>
              </a:spcBef>
            </a:pPr>
            <a:r>
              <a:rPr sz="1200" i="1" spc="-5" dirty="0">
                <a:latin typeface="Calibri"/>
                <a:cs typeface="Calibri"/>
              </a:rPr>
              <a:t>Estimates</a:t>
            </a:r>
            <a:r>
              <a:rPr sz="1200" i="1" spc="114" dirty="0">
                <a:latin typeface="Calibri"/>
                <a:cs typeface="Calibri"/>
              </a:rPr>
              <a:t> </a:t>
            </a:r>
            <a:r>
              <a:rPr sz="1200" i="1" spc="-15" dirty="0">
                <a:latin typeface="Calibri"/>
                <a:cs typeface="Calibri"/>
              </a:rPr>
              <a:t>satisfy:</a:t>
            </a:r>
            <a:r>
              <a:rPr sz="1200" i="1" dirty="0"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00007F"/>
                </a:solidFill>
                <a:latin typeface="Calibri"/>
                <a:cs typeface="Calibri"/>
              </a:rPr>
              <a:t>est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i="1" spc="5" dirty="0">
                <a:solidFill>
                  <a:srgbClr val="00007F"/>
                </a:solidFill>
                <a:latin typeface="Calibri"/>
                <a:cs typeface="Calibri"/>
              </a:rPr>
              <a:t>count</a:t>
            </a:r>
            <a:r>
              <a:rPr sz="1200" b="1" i="1" spc="7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i="1" dirty="0">
                <a:solidFill>
                  <a:srgbClr val="00007F"/>
                </a:solidFill>
                <a:latin typeface="Calibri"/>
                <a:cs typeface="Calibri"/>
              </a:rPr>
              <a:t>est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-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3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635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Proof.</a:t>
            </a:r>
            <a:endParaRPr sz="14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215"/>
              </a:spcBef>
            </a:pPr>
            <a:r>
              <a:rPr sz="1200" spc="-50" dirty="0">
                <a:latin typeface="Tahoma"/>
                <a:cs typeface="Tahoma"/>
              </a:rPr>
              <a:t>Counter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for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20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70" dirty="0">
                <a:latin typeface="Tahoma"/>
                <a:cs typeface="Tahoma"/>
              </a:rPr>
              <a:t>increases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only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when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25" dirty="0">
                <a:latin typeface="Tahoma"/>
                <a:cs typeface="Tahoma"/>
              </a:rPr>
              <a:t>we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05" dirty="0">
                <a:latin typeface="Tahoma"/>
                <a:cs typeface="Tahoma"/>
              </a:rPr>
              <a:t>see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spc="30" dirty="0">
                <a:latin typeface="Tahoma"/>
                <a:cs typeface="Tahoma"/>
              </a:rPr>
              <a:t>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60" dirty="0">
                <a:solidFill>
                  <a:srgbClr val="00007F"/>
                </a:solidFill>
                <a:latin typeface="Lucida Sans Unicode"/>
                <a:cs typeface="Lucida Sans Unicode"/>
              </a:rPr>
              <a:t>∴</a:t>
            </a:r>
            <a:r>
              <a:rPr sz="1200" spc="5" dirty="0">
                <a:solidFill>
                  <a:srgbClr val="00007F"/>
                </a:solidFill>
                <a:latin typeface="Lucida Sans Unicode"/>
                <a:cs typeface="Lucida Sans Unicode"/>
              </a:rPr>
              <a:t> </a:t>
            </a:r>
            <a:r>
              <a:rPr sz="1200" spc="-35" dirty="0">
                <a:solidFill>
                  <a:srgbClr val="00007F"/>
                </a:solidFill>
                <a:latin typeface="Tahoma"/>
                <a:cs typeface="Tahoma"/>
              </a:rPr>
              <a:t>est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spc="5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-30" dirty="0">
                <a:solidFill>
                  <a:srgbClr val="00007F"/>
                </a:solidFill>
                <a:latin typeface="Tahoma"/>
                <a:cs typeface="Tahoma"/>
              </a:rPr>
              <a:t>count</a:t>
            </a:r>
            <a:r>
              <a:rPr sz="1200" b="1" i="1" spc="-44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-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spc="-5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9" name="object 2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4272362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23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3735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i="1" spc="-45" dirty="0">
                <a:latin typeface="Verdana"/>
                <a:cs typeface="Verdana"/>
              </a:rPr>
              <a:t>s</a:t>
            </a:r>
            <a:r>
              <a:rPr spc="-45" dirty="0"/>
              <a:t>-Heavy</a:t>
            </a:r>
            <a:r>
              <a:rPr spc="105" dirty="0"/>
              <a:t> </a:t>
            </a:r>
            <a:r>
              <a:rPr spc="-20" dirty="0"/>
              <a:t>Hitters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00" y="269682"/>
            <a:ext cx="2116455" cy="5486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Algorithm</a:t>
            </a:r>
            <a:r>
              <a:rPr sz="100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FFF200"/>
                </a:solidFill>
                <a:latin typeface="Tahoma"/>
                <a:cs typeface="Tahoma"/>
              </a:rPr>
              <a:t>Analysis</a:t>
            </a:r>
            <a:endParaRPr sz="1000">
              <a:latin typeface="Tahoma"/>
              <a:cs typeface="Tahoma"/>
            </a:endParaRPr>
          </a:p>
          <a:p>
            <a:pPr marL="53340">
              <a:lnSpc>
                <a:spcPct val="100000"/>
              </a:lnSpc>
              <a:spcBef>
                <a:spcPts val="805"/>
              </a:spcBef>
            </a:pPr>
            <a:r>
              <a:rPr sz="1200" spc="15" dirty="0">
                <a:latin typeface="Tahoma"/>
                <a:cs typeface="Tahoma"/>
              </a:rPr>
              <a:t>At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spc="55" dirty="0">
                <a:latin typeface="Tahoma"/>
                <a:cs typeface="Tahoma"/>
              </a:rPr>
              <a:t>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our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estimates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are: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8966" y="844064"/>
            <a:ext cx="12153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spc="-60" dirty="0">
                <a:solidFill>
                  <a:srgbClr val="00007F"/>
                </a:solidFill>
                <a:latin typeface="Tahoma"/>
                <a:cs typeface="Tahoma"/>
              </a:rPr>
              <a:t>est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dirty="0">
                <a:solidFill>
                  <a:srgbClr val="00007F"/>
                </a:solidFill>
                <a:latin typeface="Tahoma"/>
                <a:cs typeface="Tahoma"/>
              </a:rPr>
              <a:t>  </a:t>
            </a:r>
            <a:r>
              <a:rPr sz="1200" b="1" spc="-6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dirty="0">
                <a:solidFill>
                  <a:srgbClr val="00007F"/>
                </a:solidFill>
                <a:latin typeface="Tahoma"/>
                <a:cs typeface="Tahoma"/>
              </a:rPr>
              <a:t>  </a:t>
            </a:r>
            <a:r>
              <a:rPr sz="1200" b="1" spc="-6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-1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  <a:p>
            <a:pPr marL="628015">
              <a:lnSpc>
                <a:spcPct val="100000"/>
              </a:lnSpc>
              <a:spcBef>
                <a:spcPts val="5"/>
              </a:spcBef>
            </a:pP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 </a:t>
            </a:r>
            <a:r>
              <a:rPr sz="1200" b="1" spc="18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7850" y="844064"/>
            <a:ext cx="77343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5" dirty="0">
                <a:solidFill>
                  <a:srgbClr val="00007F"/>
                </a:solidFill>
                <a:latin typeface="Tahoma"/>
                <a:cs typeface="Tahoma"/>
              </a:rPr>
              <a:t>if</a:t>
            </a:r>
            <a:r>
              <a:rPr sz="1200" spc="1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7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  <a:p>
            <a:pPr marL="62230">
              <a:lnSpc>
                <a:spcPct val="100000"/>
              </a:lnSpc>
              <a:spcBef>
                <a:spcPts val="5"/>
              </a:spcBef>
            </a:pPr>
            <a:r>
              <a:rPr sz="1200" spc="-65" dirty="0">
                <a:solidFill>
                  <a:srgbClr val="00007F"/>
                </a:solidFill>
                <a:latin typeface="Tahoma"/>
                <a:cs typeface="Tahoma"/>
              </a:rPr>
              <a:t>otherwise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7865" y="1244282"/>
            <a:ext cx="4463415" cy="2086610"/>
            <a:chOff x="97865" y="1244282"/>
            <a:chExt cx="4463415" cy="2086610"/>
          </a:xfrm>
        </p:grpSpPr>
        <p:sp>
          <p:nvSpPr>
            <p:cNvPr id="7" name="object 7"/>
            <p:cNvSpPr/>
            <p:nvPr/>
          </p:nvSpPr>
          <p:spPr>
            <a:xfrm>
              <a:off x="97865" y="1244282"/>
              <a:ext cx="4412615" cy="208915"/>
            </a:xfrm>
            <a:custGeom>
              <a:avLst/>
              <a:gdLst/>
              <a:ahLst/>
              <a:cxnLst/>
              <a:rect l="l" t="t" r="r" b="b"/>
              <a:pathLst>
                <a:path w="4412615" h="20891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8911"/>
                  </a:lnTo>
                  <a:lnTo>
                    <a:pt x="4412325" y="208911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1440535"/>
              <a:ext cx="4412325" cy="5060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1655584"/>
              <a:ext cx="101600" cy="101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1642884"/>
              <a:ext cx="4361471" cy="114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1288516"/>
              <a:ext cx="50746" cy="36706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7865" y="1484820"/>
              <a:ext cx="4412615" cy="221615"/>
            </a:xfrm>
            <a:custGeom>
              <a:avLst/>
              <a:gdLst/>
              <a:ahLst/>
              <a:cxnLst/>
              <a:rect l="l" t="t" r="r" b="b"/>
              <a:pathLst>
                <a:path w="4412615" h="221614">
                  <a:moveTo>
                    <a:pt x="4412325" y="0"/>
                  </a:moveTo>
                  <a:lnTo>
                    <a:pt x="0" y="0"/>
                  </a:lnTo>
                  <a:lnTo>
                    <a:pt x="0" y="170764"/>
                  </a:lnTo>
                  <a:lnTo>
                    <a:pt x="4008" y="190489"/>
                  </a:lnTo>
                  <a:lnTo>
                    <a:pt x="14922" y="206642"/>
                  </a:lnTo>
                  <a:lnTo>
                    <a:pt x="31075" y="217556"/>
                  </a:lnTo>
                  <a:lnTo>
                    <a:pt x="50800" y="221564"/>
                  </a:lnTo>
                  <a:lnTo>
                    <a:pt x="4361525" y="221564"/>
                  </a:lnTo>
                  <a:lnTo>
                    <a:pt x="4381250" y="217556"/>
                  </a:lnTo>
                  <a:lnTo>
                    <a:pt x="4397403" y="206642"/>
                  </a:lnTo>
                  <a:lnTo>
                    <a:pt x="4408317" y="190489"/>
                  </a:lnTo>
                  <a:lnTo>
                    <a:pt x="4412325" y="170764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1326614"/>
              <a:ext cx="0" cy="348615"/>
            </a:xfrm>
            <a:custGeom>
              <a:avLst/>
              <a:gdLst/>
              <a:ahLst/>
              <a:cxnLst/>
              <a:rect l="l" t="t" r="r" b="b"/>
              <a:pathLst>
                <a:path h="348614">
                  <a:moveTo>
                    <a:pt x="0" y="3480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0191" y="13139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10191" y="13012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10191" y="12885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7865" y="1748345"/>
              <a:ext cx="4412615" cy="208915"/>
            </a:xfrm>
            <a:custGeom>
              <a:avLst/>
              <a:gdLst/>
              <a:ahLst/>
              <a:cxnLst/>
              <a:rect l="l" t="t" r="r" b="b"/>
              <a:pathLst>
                <a:path w="4412615" h="208914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8911"/>
                  </a:lnTo>
                  <a:lnTo>
                    <a:pt x="4412325" y="208911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1944611"/>
              <a:ext cx="4412325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666" y="3228797"/>
              <a:ext cx="101600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3216097"/>
              <a:ext cx="4361471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0191" y="1792592"/>
              <a:ext cx="50746" cy="143620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7865" y="1988878"/>
              <a:ext cx="4412615" cy="1290955"/>
            </a:xfrm>
            <a:custGeom>
              <a:avLst/>
              <a:gdLst/>
              <a:ahLst/>
              <a:cxnLst/>
              <a:rect l="l" t="t" r="r" b="b"/>
              <a:pathLst>
                <a:path w="4412615" h="1290954">
                  <a:moveTo>
                    <a:pt x="4412325" y="0"/>
                  </a:moveTo>
                  <a:lnTo>
                    <a:pt x="0" y="0"/>
                  </a:lnTo>
                  <a:lnTo>
                    <a:pt x="0" y="1239918"/>
                  </a:lnTo>
                  <a:lnTo>
                    <a:pt x="4008" y="1259643"/>
                  </a:lnTo>
                  <a:lnTo>
                    <a:pt x="14922" y="1275796"/>
                  </a:lnTo>
                  <a:lnTo>
                    <a:pt x="31075" y="1286710"/>
                  </a:lnTo>
                  <a:lnTo>
                    <a:pt x="50800" y="1290719"/>
                  </a:lnTo>
                  <a:lnTo>
                    <a:pt x="4361525" y="1290719"/>
                  </a:lnTo>
                  <a:lnTo>
                    <a:pt x="4381250" y="1286710"/>
                  </a:lnTo>
                  <a:lnTo>
                    <a:pt x="4397403" y="1275796"/>
                  </a:lnTo>
                  <a:lnTo>
                    <a:pt x="4408317" y="1259643"/>
                  </a:lnTo>
                  <a:lnTo>
                    <a:pt x="4412325" y="1239918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10191" y="1830672"/>
              <a:ext cx="0" cy="1417320"/>
            </a:xfrm>
            <a:custGeom>
              <a:avLst/>
              <a:gdLst/>
              <a:ahLst/>
              <a:cxnLst/>
              <a:rect l="l" t="t" r="r" b="b"/>
              <a:pathLst>
                <a:path h="1417320">
                  <a:moveTo>
                    <a:pt x="0" y="141717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10191" y="18179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10191" y="18052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10191" y="17925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0139" y="2458897"/>
              <a:ext cx="71526" cy="71526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59766" y="1181807"/>
            <a:ext cx="4454525" cy="13944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85"/>
              </a:spcBef>
            </a:pP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Lemma</a:t>
            </a:r>
            <a:endParaRPr sz="1400">
              <a:latin typeface="Tahoma"/>
              <a:cs typeface="Tahoma"/>
            </a:endParaRPr>
          </a:p>
          <a:p>
            <a:pPr marL="88900">
              <a:lnSpc>
                <a:spcPct val="100000"/>
              </a:lnSpc>
              <a:spcBef>
                <a:spcPts val="215"/>
              </a:spcBef>
            </a:pPr>
            <a:r>
              <a:rPr sz="1200" i="1" spc="-5" dirty="0">
                <a:latin typeface="Calibri"/>
                <a:cs typeface="Calibri"/>
              </a:rPr>
              <a:t>Estimates</a:t>
            </a:r>
            <a:r>
              <a:rPr sz="1200" i="1" spc="114" dirty="0">
                <a:latin typeface="Calibri"/>
                <a:cs typeface="Calibri"/>
              </a:rPr>
              <a:t> </a:t>
            </a:r>
            <a:r>
              <a:rPr sz="1200" i="1" spc="-15" dirty="0">
                <a:latin typeface="Calibri"/>
                <a:cs typeface="Calibri"/>
              </a:rPr>
              <a:t>satisfy:</a:t>
            </a:r>
            <a:r>
              <a:rPr sz="1200" i="1" dirty="0"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00007F"/>
                </a:solidFill>
                <a:latin typeface="Calibri"/>
                <a:cs typeface="Calibri"/>
              </a:rPr>
              <a:t>est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i="1" spc="5" dirty="0">
                <a:solidFill>
                  <a:srgbClr val="00007F"/>
                </a:solidFill>
                <a:latin typeface="Calibri"/>
                <a:cs typeface="Calibri"/>
              </a:rPr>
              <a:t>count</a:t>
            </a:r>
            <a:r>
              <a:rPr sz="1200" b="1" i="1" spc="7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i="1" dirty="0">
                <a:solidFill>
                  <a:srgbClr val="00007F"/>
                </a:solidFill>
                <a:latin typeface="Calibri"/>
                <a:cs typeface="Calibri"/>
              </a:rPr>
              <a:t>est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-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3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635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Proof.</a:t>
            </a:r>
            <a:endParaRPr sz="1400">
              <a:latin typeface="Tahoma"/>
              <a:cs typeface="Tahoma"/>
            </a:endParaRPr>
          </a:p>
          <a:p>
            <a:pPr marL="88900" marR="68580">
              <a:lnSpc>
                <a:spcPct val="100000"/>
              </a:lnSpc>
              <a:spcBef>
                <a:spcPts val="215"/>
              </a:spcBef>
            </a:pPr>
            <a:r>
              <a:rPr sz="1200" spc="-50" dirty="0">
                <a:latin typeface="Tahoma"/>
                <a:cs typeface="Tahoma"/>
              </a:rPr>
              <a:t>Counter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for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20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70" dirty="0">
                <a:latin typeface="Tahoma"/>
                <a:cs typeface="Tahoma"/>
              </a:rPr>
              <a:t>increases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only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when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25" dirty="0">
                <a:latin typeface="Tahoma"/>
                <a:cs typeface="Tahoma"/>
              </a:rPr>
              <a:t>we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05" dirty="0">
                <a:latin typeface="Tahoma"/>
                <a:cs typeface="Tahoma"/>
              </a:rPr>
              <a:t>see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spc="30" dirty="0">
                <a:latin typeface="Tahoma"/>
                <a:cs typeface="Tahoma"/>
              </a:rPr>
              <a:t>,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60" dirty="0">
                <a:solidFill>
                  <a:srgbClr val="00007F"/>
                </a:solidFill>
                <a:latin typeface="Lucida Sans Unicode"/>
                <a:cs typeface="Lucida Sans Unicode"/>
              </a:rPr>
              <a:t>∴</a:t>
            </a:r>
            <a:r>
              <a:rPr sz="1200" dirty="0">
                <a:solidFill>
                  <a:srgbClr val="00007F"/>
                </a:solidFill>
                <a:latin typeface="Lucida Sans Unicode"/>
                <a:cs typeface="Lucida Sans Unicode"/>
              </a:rPr>
              <a:t> </a:t>
            </a:r>
            <a:r>
              <a:rPr sz="1200" spc="-35" dirty="0">
                <a:solidFill>
                  <a:srgbClr val="00007F"/>
                </a:solidFill>
                <a:latin typeface="Tahoma"/>
                <a:cs typeface="Tahoma"/>
              </a:rPr>
              <a:t>est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04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spc="5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-30" dirty="0">
                <a:solidFill>
                  <a:srgbClr val="00007F"/>
                </a:solidFill>
                <a:latin typeface="Tahoma"/>
                <a:cs typeface="Tahoma"/>
              </a:rPr>
              <a:t>count</a:t>
            </a:r>
            <a:r>
              <a:rPr sz="1200" b="1" i="1" spc="-44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-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spc="-5" dirty="0">
                <a:latin typeface="Tahoma"/>
                <a:cs typeface="Tahoma"/>
              </a:rPr>
              <a:t>.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We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want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00007F"/>
                </a:solidFill>
                <a:latin typeface="Tahoma"/>
                <a:cs typeface="Tahoma"/>
              </a:rPr>
              <a:t>count</a:t>
            </a:r>
            <a:r>
              <a:rPr sz="1200" b="1" i="1" spc="-44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-35" dirty="0">
                <a:solidFill>
                  <a:srgbClr val="00007F"/>
                </a:solidFill>
                <a:latin typeface="Tahoma"/>
                <a:cs typeface="Tahoma"/>
              </a:rPr>
              <a:t>est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10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1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latin typeface="Tahoma"/>
                <a:cs typeface="Tahoma"/>
              </a:rPr>
              <a:t>.</a:t>
            </a:r>
            <a:r>
              <a:rPr sz="1200" spc="15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It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increases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by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one,</a:t>
            </a:r>
            <a:endParaRPr sz="1200">
              <a:latin typeface="Tahoma"/>
              <a:cs typeface="Tahoma"/>
            </a:endParaRPr>
          </a:p>
          <a:p>
            <a:pPr marL="386080">
              <a:lnSpc>
                <a:spcPct val="100000"/>
              </a:lnSpc>
              <a:spcBef>
                <a:spcPts val="305"/>
              </a:spcBef>
            </a:pPr>
            <a:r>
              <a:rPr sz="1200" spc="-90" dirty="0">
                <a:latin typeface="Tahoma"/>
                <a:cs typeface="Tahoma"/>
              </a:rPr>
              <a:t>when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35" dirty="0">
                <a:latin typeface="Tahoma"/>
                <a:cs typeface="Tahoma"/>
              </a:rPr>
              <a:t>w</a:t>
            </a:r>
            <a:r>
              <a:rPr sz="1200" spc="-114" dirty="0">
                <a:latin typeface="Tahoma"/>
                <a:cs typeface="Tahoma"/>
              </a:rPr>
              <a:t>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dec</a:t>
            </a:r>
            <a:r>
              <a:rPr sz="1200" spc="-55" dirty="0">
                <a:latin typeface="Tahoma"/>
                <a:cs typeface="Tahoma"/>
              </a:rPr>
              <a:t>r</a:t>
            </a:r>
            <a:r>
              <a:rPr sz="1200" spc="-90" dirty="0">
                <a:latin typeface="Tahoma"/>
                <a:cs typeface="Tahoma"/>
              </a:rPr>
              <a:t>eas</a:t>
            </a:r>
            <a:r>
              <a:rPr sz="1200" spc="-114" dirty="0">
                <a:latin typeface="Tahoma"/>
                <a:cs typeface="Tahoma"/>
              </a:rPr>
              <a:t>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all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55" dirty="0">
                <a:latin typeface="Tahoma"/>
                <a:cs typeface="Tahoma"/>
              </a:rPr>
              <a:t>counters,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5" dirty="0">
                <a:latin typeface="Tahoma"/>
                <a:cs typeface="Tahoma"/>
              </a:rPr>
              <a:t>see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20" dirty="0">
                <a:latin typeface="Tahoma"/>
                <a:cs typeface="Tahoma"/>
              </a:rPr>
              <a:t>e</a:t>
            </a:r>
            <a:r>
              <a:rPr sz="1200" dirty="0">
                <a:latin typeface="Tahoma"/>
                <a:cs typeface="Tahoma"/>
              </a:rPr>
              <a:t>l</a:t>
            </a:r>
            <a:r>
              <a:rPr sz="1200" spc="-120" dirty="0">
                <a:latin typeface="Tahoma"/>
                <a:cs typeface="Tahoma"/>
              </a:rPr>
              <a:t>e</a:t>
            </a:r>
            <a:r>
              <a:rPr sz="1200" spc="-65" dirty="0">
                <a:latin typeface="Tahoma"/>
                <a:cs typeface="Tahoma"/>
              </a:rPr>
              <a:t>ment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outside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0" name="object 3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4272362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23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3735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i="1" spc="-45" dirty="0">
                <a:latin typeface="Verdana"/>
                <a:cs typeface="Verdana"/>
              </a:rPr>
              <a:t>s</a:t>
            </a:r>
            <a:r>
              <a:rPr spc="-45" dirty="0"/>
              <a:t>-Heavy</a:t>
            </a:r>
            <a:r>
              <a:rPr spc="105" dirty="0"/>
              <a:t> </a:t>
            </a:r>
            <a:r>
              <a:rPr spc="-20" dirty="0"/>
              <a:t>Hitters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00" y="269682"/>
            <a:ext cx="2116455" cy="5486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Algorithm</a:t>
            </a:r>
            <a:r>
              <a:rPr sz="100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FFF200"/>
                </a:solidFill>
                <a:latin typeface="Tahoma"/>
                <a:cs typeface="Tahoma"/>
              </a:rPr>
              <a:t>Analysis</a:t>
            </a:r>
            <a:endParaRPr sz="1000">
              <a:latin typeface="Tahoma"/>
              <a:cs typeface="Tahoma"/>
            </a:endParaRPr>
          </a:p>
          <a:p>
            <a:pPr marL="53340">
              <a:lnSpc>
                <a:spcPct val="100000"/>
              </a:lnSpc>
              <a:spcBef>
                <a:spcPts val="805"/>
              </a:spcBef>
            </a:pPr>
            <a:r>
              <a:rPr sz="1200" spc="15" dirty="0">
                <a:latin typeface="Tahoma"/>
                <a:cs typeface="Tahoma"/>
              </a:rPr>
              <a:t>At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spc="55" dirty="0">
                <a:latin typeface="Tahoma"/>
                <a:cs typeface="Tahoma"/>
              </a:rPr>
              <a:t>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our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estimates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are: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8966" y="844064"/>
            <a:ext cx="12153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spc="-60" dirty="0">
                <a:solidFill>
                  <a:srgbClr val="00007F"/>
                </a:solidFill>
                <a:latin typeface="Tahoma"/>
                <a:cs typeface="Tahoma"/>
              </a:rPr>
              <a:t>est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dirty="0">
                <a:solidFill>
                  <a:srgbClr val="00007F"/>
                </a:solidFill>
                <a:latin typeface="Tahoma"/>
                <a:cs typeface="Tahoma"/>
              </a:rPr>
              <a:t>  </a:t>
            </a:r>
            <a:r>
              <a:rPr sz="1200" b="1" spc="-6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dirty="0">
                <a:solidFill>
                  <a:srgbClr val="00007F"/>
                </a:solidFill>
                <a:latin typeface="Tahoma"/>
                <a:cs typeface="Tahoma"/>
              </a:rPr>
              <a:t>  </a:t>
            </a:r>
            <a:r>
              <a:rPr sz="1200" b="1" spc="-6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-1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  <a:p>
            <a:pPr marL="628015">
              <a:lnSpc>
                <a:spcPct val="100000"/>
              </a:lnSpc>
              <a:spcBef>
                <a:spcPts val="5"/>
              </a:spcBef>
            </a:pP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 </a:t>
            </a:r>
            <a:r>
              <a:rPr sz="1200" b="1" spc="18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7850" y="844064"/>
            <a:ext cx="77343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5" dirty="0">
                <a:solidFill>
                  <a:srgbClr val="00007F"/>
                </a:solidFill>
                <a:latin typeface="Tahoma"/>
                <a:cs typeface="Tahoma"/>
              </a:rPr>
              <a:t>if</a:t>
            </a:r>
            <a:r>
              <a:rPr sz="1200" spc="1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7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  <a:p>
            <a:pPr marL="62230">
              <a:lnSpc>
                <a:spcPct val="100000"/>
              </a:lnSpc>
              <a:spcBef>
                <a:spcPts val="5"/>
              </a:spcBef>
            </a:pPr>
            <a:r>
              <a:rPr sz="1200" spc="-65" dirty="0">
                <a:solidFill>
                  <a:srgbClr val="00007F"/>
                </a:solidFill>
                <a:latin typeface="Tahoma"/>
                <a:cs typeface="Tahoma"/>
              </a:rPr>
              <a:t>otherwise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7865" y="1244282"/>
            <a:ext cx="4463415" cy="2086610"/>
            <a:chOff x="97865" y="1244282"/>
            <a:chExt cx="4463415" cy="2086610"/>
          </a:xfrm>
        </p:grpSpPr>
        <p:sp>
          <p:nvSpPr>
            <p:cNvPr id="7" name="object 7"/>
            <p:cNvSpPr/>
            <p:nvPr/>
          </p:nvSpPr>
          <p:spPr>
            <a:xfrm>
              <a:off x="97865" y="1244282"/>
              <a:ext cx="4412615" cy="208915"/>
            </a:xfrm>
            <a:custGeom>
              <a:avLst/>
              <a:gdLst/>
              <a:ahLst/>
              <a:cxnLst/>
              <a:rect l="l" t="t" r="r" b="b"/>
              <a:pathLst>
                <a:path w="4412615" h="20891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8911"/>
                  </a:lnTo>
                  <a:lnTo>
                    <a:pt x="4412325" y="208911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1440535"/>
              <a:ext cx="4412325" cy="5060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1655584"/>
              <a:ext cx="101600" cy="101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1642884"/>
              <a:ext cx="4361471" cy="114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1288516"/>
              <a:ext cx="50746" cy="36706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7865" y="1484820"/>
              <a:ext cx="4412615" cy="221615"/>
            </a:xfrm>
            <a:custGeom>
              <a:avLst/>
              <a:gdLst/>
              <a:ahLst/>
              <a:cxnLst/>
              <a:rect l="l" t="t" r="r" b="b"/>
              <a:pathLst>
                <a:path w="4412615" h="221614">
                  <a:moveTo>
                    <a:pt x="4412325" y="0"/>
                  </a:moveTo>
                  <a:lnTo>
                    <a:pt x="0" y="0"/>
                  </a:lnTo>
                  <a:lnTo>
                    <a:pt x="0" y="170764"/>
                  </a:lnTo>
                  <a:lnTo>
                    <a:pt x="4008" y="190489"/>
                  </a:lnTo>
                  <a:lnTo>
                    <a:pt x="14922" y="206642"/>
                  </a:lnTo>
                  <a:lnTo>
                    <a:pt x="31075" y="217556"/>
                  </a:lnTo>
                  <a:lnTo>
                    <a:pt x="50800" y="221564"/>
                  </a:lnTo>
                  <a:lnTo>
                    <a:pt x="4361525" y="221564"/>
                  </a:lnTo>
                  <a:lnTo>
                    <a:pt x="4381250" y="217556"/>
                  </a:lnTo>
                  <a:lnTo>
                    <a:pt x="4397403" y="206642"/>
                  </a:lnTo>
                  <a:lnTo>
                    <a:pt x="4408317" y="190489"/>
                  </a:lnTo>
                  <a:lnTo>
                    <a:pt x="4412325" y="170764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1326614"/>
              <a:ext cx="0" cy="348615"/>
            </a:xfrm>
            <a:custGeom>
              <a:avLst/>
              <a:gdLst/>
              <a:ahLst/>
              <a:cxnLst/>
              <a:rect l="l" t="t" r="r" b="b"/>
              <a:pathLst>
                <a:path h="348614">
                  <a:moveTo>
                    <a:pt x="0" y="3480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0191" y="13139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10191" y="13012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10191" y="12885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7865" y="1748345"/>
              <a:ext cx="4412615" cy="208915"/>
            </a:xfrm>
            <a:custGeom>
              <a:avLst/>
              <a:gdLst/>
              <a:ahLst/>
              <a:cxnLst/>
              <a:rect l="l" t="t" r="r" b="b"/>
              <a:pathLst>
                <a:path w="4412615" h="208914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8911"/>
                  </a:lnTo>
                  <a:lnTo>
                    <a:pt x="4412325" y="208911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1944611"/>
              <a:ext cx="4412325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666" y="3228797"/>
              <a:ext cx="101600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3216097"/>
              <a:ext cx="4361471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0191" y="1792592"/>
              <a:ext cx="50746" cy="143620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7865" y="1988878"/>
              <a:ext cx="4412615" cy="1290955"/>
            </a:xfrm>
            <a:custGeom>
              <a:avLst/>
              <a:gdLst/>
              <a:ahLst/>
              <a:cxnLst/>
              <a:rect l="l" t="t" r="r" b="b"/>
              <a:pathLst>
                <a:path w="4412615" h="1290954">
                  <a:moveTo>
                    <a:pt x="4412325" y="0"/>
                  </a:moveTo>
                  <a:lnTo>
                    <a:pt x="0" y="0"/>
                  </a:lnTo>
                  <a:lnTo>
                    <a:pt x="0" y="1239918"/>
                  </a:lnTo>
                  <a:lnTo>
                    <a:pt x="4008" y="1259643"/>
                  </a:lnTo>
                  <a:lnTo>
                    <a:pt x="14922" y="1275796"/>
                  </a:lnTo>
                  <a:lnTo>
                    <a:pt x="31075" y="1286710"/>
                  </a:lnTo>
                  <a:lnTo>
                    <a:pt x="50800" y="1290719"/>
                  </a:lnTo>
                  <a:lnTo>
                    <a:pt x="4361525" y="1290719"/>
                  </a:lnTo>
                  <a:lnTo>
                    <a:pt x="4381250" y="1286710"/>
                  </a:lnTo>
                  <a:lnTo>
                    <a:pt x="4397403" y="1275796"/>
                  </a:lnTo>
                  <a:lnTo>
                    <a:pt x="4408317" y="1259643"/>
                  </a:lnTo>
                  <a:lnTo>
                    <a:pt x="4412325" y="1239918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10191" y="1830672"/>
              <a:ext cx="0" cy="1417320"/>
            </a:xfrm>
            <a:custGeom>
              <a:avLst/>
              <a:gdLst/>
              <a:ahLst/>
              <a:cxnLst/>
              <a:rect l="l" t="t" r="r" b="b"/>
              <a:pathLst>
                <a:path h="1417320">
                  <a:moveTo>
                    <a:pt x="0" y="141717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10191" y="18179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10191" y="18052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10191" y="17925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0139" y="2458897"/>
              <a:ext cx="71526" cy="7152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0139" y="2680309"/>
              <a:ext cx="71526" cy="7152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0139" y="2901734"/>
              <a:ext cx="71526" cy="71526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59766" y="1181807"/>
            <a:ext cx="4454525" cy="18370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85"/>
              </a:spcBef>
            </a:pP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Lemma</a:t>
            </a:r>
            <a:endParaRPr sz="1400">
              <a:latin typeface="Tahoma"/>
              <a:cs typeface="Tahoma"/>
            </a:endParaRPr>
          </a:p>
          <a:p>
            <a:pPr marL="88900">
              <a:lnSpc>
                <a:spcPct val="100000"/>
              </a:lnSpc>
              <a:spcBef>
                <a:spcPts val="215"/>
              </a:spcBef>
            </a:pPr>
            <a:r>
              <a:rPr sz="1200" i="1" spc="-5" dirty="0">
                <a:latin typeface="Calibri"/>
                <a:cs typeface="Calibri"/>
              </a:rPr>
              <a:t>Estimates</a:t>
            </a:r>
            <a:r>
              <a:rPr sz="1200" i="1" spc="114" dirty="0">
                <a:latin typeface="Calibri"/>
                <a:cs typeface="Calibri"/>
              </a:rPr>
              <a:t> </a:t>
            </a:r>
            <a:r>
              <a:rPr sz="1200" i="1" spc="-15" dirty="0">
                <a:latin typeface="Calibri"/>
                <a:cs typeface="Calibri"/>
              </a:rPr>
              <a:t>satisfy:</a:t>
            </a:r>
            <a:r>
              <a:rPr sz="1200" i="1" dirty="0"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00007F"/>
                </a:solidFill>
                <a:latin typeface="Calibri"/>
                <a:cs typeface="Calibri"/>
              </a:rPr>
              <a:t>est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i="1" spc="5" dirty="0">
                <a:solidFill>
                  <a:srgbClr val="00007F"/>
                </a:solidFill>
                <a:latin typeface="Calibri"/>
                <a:cs typeface="Calibri"/>
              </a:rPr>
              <a:t>count</a:t>
            </a:r>
            <a:r>
              <a:rPr sz="1200" b="1" i="1" spc="7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i="1" dirty="0">
                <a:solidFill>
                  <a:srgbClr val="00007F"/>
                </a:solidFill>
                <a:latin typeface="Calibri"/>
                <a:cs typeface="Calibri"/>
              </a:rPr>
              <a:t>est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-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3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635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Proof.</a:t>
            </a:r>
            <a:endParaRPr sz="1400">
              <a:latin typeface="Tahoma"/>
              <a:cs typeface="Tahoma"/>
            </a:endParaRPr>
          </a:p>
          <a:p>
            <a:pPr marL="88900" marR="68580">
              <a:lnSpc>
                <a:spcPct val="100000"/>
              </a:lnSpc>
              <a:spcBef>
                <a:spcPts val="215"/>
              </a:spcBef>
            </a:pPr>
            <a:r>
              <a:rPr sz="1200" spc="-50" dirty="0">
                <a:latin typeface="Tahoma"/>
                <a:cs typeface="Tahoma"/>
              </a:rPr>
              <a:t>Counter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for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20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70" dirty="0">
                <a:latin typeface="Tahoma"/>
                <a:cs typeface="Tahoma"/>
              </a:rPr>
              <a:t>increases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only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when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25" dirty="0">
                <a:latin typeface="Tahoma"/>
                <a:cs typeface="Tahoma"/>
              </a:rPr>
              <a:t>we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05" dirty="0">
                <a:latin typeface="Tahoma"/>
                <a:cs typeface="Tahoma"/>
              </a:rPr>
              <a:t>see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spc="30" dirty="0">
                <a:latin typeface="Tahoma"/>
                <a:cs typeface="Tahoma"/>
              </a:rPr>
              <a:t>,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60" dirty="0">
                <a:solidFill>
                  <a:srgbClr val="00007F"/>
                </a:solidFill>
                <a:latin typeface="Lucida Sans Unicode"/>
                <a:cs typeface="Lucida Sans Unicode"/>
              </a:rPr>
              <a:t>∴</a:t>
            </a:r>
            <a:r>
              <a:rPr sz="1200" dirty="0">
                <a:solidFill>
                  <a:srgbClr val="00007F"/>
                </a:solidFill>
                <a:latin typeface="Lucida Sans Unicode"/>
                <a:cs typeface="Lucida Sans Unicode"/>
              </a:rPr>
              <a:t> </a:t>
            </a:r>
            <a:r>
              <a:rPr sz="1200" spc="-35" dirty="0">
                <a:solidFill>
                  <a:srgbClr val="00007F"/>
                </a:solidFill>
                <a:latin typeface="Tahoma"/>
                <a:cs typeface="Tahoma"/>
              </a:rPr>
              <a:t>est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04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spc="5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-30" dirty="0">
                <a:solidFill>
                  <a:srgbClr val="00007F"/>
                </a:solidFill>
                <a:latin typeface="Tahoma"/>
                <a:cs typeface="Tahoma"/>
              </a:rPr>
              <a:t>count</a:t>
            </a:r>
            <a:r>
              <a:rPr sz="1200" b="1" i="1" spc="-44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-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spc="-5" dirty="0">
                <a:latin typeface="Tahoma"/>
                <a:cs typeface="Tahoma"/>
              </a:rPr>
              <a:t>.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We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want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00007F"/>
                </a:solidFill>
                <a:latin typeface="Tahoma"/>
                <a:cs typeface="Tahoma"/>
              </a:rPr>
              <a:t>count</a:t>
            </a:r>
            <a:r>
              <a:rPr sz="1200" b="1" i="1" spc="-44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-35" dirty="0">
                <a:solidFill>
                  <a:srgbClr val="00007F"/>
                </a:solidFill>
                <a:latin typeface="Tahoma"/>
                <a:cs typeface="Tahoma"/>
              </a:rPr>
              <a:t>est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10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1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latin typeface="Tahoma"/>
                <a:cs typeface="Tahoma"/>
              </a:rPr>
              <a:t>.</a:t>
            </a:r>
            <a:r>
              <a:rPr sz="1200" spc="15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It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increases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by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one,</a:t>
            </a:r>
            <a:endParaRPr sz="1200">
              <a:latin typeface="Tahoma"/>
              <a:cs typeface="Tahoma"/>
            </a:endParaRPr>
          </a:p>
          <a:p>
            <a:pPr marL="386080">
              <a:lnSpc>
                <a:spcPct val="100000"/>
              </a:lnSpc>
              <a:spcBef>
                <a:spcPts val="305"/>
              </a:spcBef>
            </a:pPr>
            <a:r>
              <a:rPr sz="1200" spc="-90" dirty="0">
                <a:latin typeface="Tahoma"/>
                <a:cs typeface="Tahoma"/>
              </a:rPr>
              <a:t>when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35" dirty="0">
                <a:latin typeface="Tahoma"/>
                <a:cs typeface="Tahoma"/>
              </a:rPr>
              <a:t>w</a:t>
            </a:r>
            <a:r>
              <a:rPr sz="1200" spc="-114" dirty="0">
                <a:latin typeface="Tahoma"/>
                <a:cs typeface="Tahoma"/>
              </a:rPr>
              <a:t>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dec</a:t>
            </a:r>
            <a:r>
              <a:rPr sz="1200" spc="-55" dirty="0">
                <a:latin typeface="Tahoma"/>
                <a:cs typeface="Tahoma"/>
              </a:rPr>
              <a:t>r</a:t>
            </a:r>
            <a:r>
              <a:rPr sz="1200" spc="-90" dirty="0">
                <a:latin typeface="Tahoma"/>
                <a:cs typeface="Tahoma"/>
              </a:rPr>
              <a:t>eas</a:t>
            </a:r>
            <a:r>
              <a:rPr sz="1200" spc="-114" dirty="0">
                <a:latin typeface="Tahoma"/>
                <a:cs typeface="Tahoma"/>
              </a:rPr>
              <a:t>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all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55" dirty="0">
                <a:latin typeface="Tahoma"/>
                <a:cs typeface="Tahoma"/>
              </a:rPr>
              <a:t>counters,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5" dirty="0">
                <a:latin typeface="Tahoma"/>
                <a:cs typeface="Tahoma"/>
              </a:rPr>
              <a:t>see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20" dirty="0">
                <a:latin typeface="Tahoma"/>
                <a:cs typeface="Tahoma"/>
              </a:rPr>
              <a:t>e</a:t>
            </a:r>
            <a:r>
              <a:rPr sz="1200" dirty="0">
                <a:latin typeface="Tahoma"/>
                <a:cs typeface="Tahoma"/>
              </a:rPr>
              <a:t>l</a:t>
            </a:r>
            <a:r>
              <a:rPr sz="1200" spc="-120" dirty="0">
                <a:latin typeface="Tahoma"/>
                <a:cs typeface="Tahoma"/>
              </a:rPr>
              <a:t>e</a:t>
            </a:r>
            <a:r>
              <a:rPr sz="1200" spc="-65" dirty="0">
                <a:latin typeface="Tahoma"/>
                <a:cs typeface="Tahoma"/>
              </a:rPr>
              <a:t>ment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outside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  <a:p>
            <a:pPr marL="386080">
              <a:lnSpc>
                <a:spcPct val="100000"/>
              </a:lnSpc>
              <a:spcBef>
                <a:spcPts val="305"/>
              </a:spcBef>
            </a:pPr>
            <a:r>
              <a:rPr sz="1200" spc="-35" dirty="0">
                <a:latin typeface="Tahoma"/>
                <a:cs typeface="Tahoma"/>
              </a:rPr>
              <a:t>this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like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discarding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b="1" i="1" spc="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b="1" i="1" spc="13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b="1" spc="-5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elements.</a:t>
            </a:r>
            <a:endParaRPr sz="1200">
              <a:latin typeface="Tahoma"/>
              <a:cs typeface="Tahoma"/>
            </a:endParaRPr>
          </a:p>
          <a:p>
            <a:pPr marL="386080">
              <a:lnSpc>
                <a:spcPct val="100000"/>
              </a:lnSpc>
              <a:spcBef>
                <a:spcPts val="305"/>
              </a:spcBef>
            </a:pPr>
            <a:r>
              <a:rPr sz="1200" spc="-70" dirty="0">
                <a:latin typeface="Tahoma"/>
                <a:cs typeface="Tahoma"/>
              </a:rPr>
              <a:t>up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15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spc="-40" dirty="0">
                <a:latin typeface="Tahoma"/>
                <a:cs typeface="Tahoma"/>
              </a:rPr>
              <a:t>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35" dirty="0">
                <a:latin typeface="Tahoma"/>
                <a:cs typeface="Tahoma"/>
              </a:rPr>
              <a:t>w</a:t>
            </a:r>
            <a:r>
              <a:rPr sz="1200" spc="-114" dirty="0">
                <a:latin typeface="Tahoma"/>
                <a:cs typeface="Tahoma"/>
              </a:rPr>
              <a:t>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have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only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6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7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70" dirty="0">
                <a:latin typeface="Tahoma"/>
                <a:cs typeface="Tahoma"/>
              </a:rPr>
              <a:t>elements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disc</a:t>
            </a:r>
            <a:r>
              <a:rPr sz="1200" spc="-100" dirty="0">
                <a:latin typeface="Tahoma"/>
                <a:cs typeface="Tahoma"/>
              </a:rPr>
              <a:t>a</a:t>
            </a:r>
            <a:r>
              <a:rPr sz="1200" spc="-50" dirty="0">
                <a:latin typeface="Tahoma"/>
                <a:cs typeface="Tahoma"/>
              </a:rPr>
              <a:t>rd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4272362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23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3735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i="1" spc="-45" dirty="0">
                <a:latin typeface="Verdana"/>
                <a:cs typeface="Verdana"/>
              </a:rPr>
              <a:t>s</a:t>
            </a:r>
            <a:r>
              <a:rPr spc="-45" dirty="0"/>
              <a:t>-Heavy</a:t>
            </a:r>
            <a:r>
              <a:rPr spc="105" dirty="0"/>
              <a:t> </a:t>
            </a:r>
            <a:r>
              <a:rPr spc="-20" dirty="0"/>
              <a:t>Hitters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00" y="269682"/>
            <a:ext cx="2116455" cy="5486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Algorithm</a:t>
            </a:r>
            <a:r>
              <a:rPr sz="100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FFF200"/>
                </a:solidFill>
                <a:latin typeface="Tahoma"/>
                <a:cs typeface="Tahoma"/>
              </a:rPr>
              <a:t>Analysis</a:t>
            </a:r>
            <a:endParaRPr sz="1000">
              <a:latin typeface="Tahoma"/>
              <a:cs typeface="Tahoma"/>
            </a:endParaRPr>
          </a:p>
          <a:p>
            <a:pPr marL="53340">
              <a:lnSpc>
                <a:spcPct val="100000"/>
              </a:lnSpc>
              <a:spcBef>
                <a:spcPts val="805"/>
              </a:spcBef>
            </a:pPr>
            <a:r>
              <a:rPr sz="1200" spc="15" dirty="0">
                <a:latin typeface="Tahoma"/>
                <a:cs typeface="Tahoma"/>
              </a:rPr>
              <a:t>At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spc="55" dirty="0">
                <a:latin typeface="Tahoma"/>
                <a:cs typeface="Tahoma"/>
              </a:rPr>
              <a:t>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our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estimates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are: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8966" y="844064"/>
            <a:ext cx="12153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spc="-60" dirty="0">
                <a:solidFill>
                  <a:srgbClr val="00007F"/>
                </a:solidFill>
                <a:latin typeface="Tahoma"/>
                <a:cs typeface="Tahoma"/>
              </a:rPr>
              <a:t>est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dirty="0">
                <a:solidFill>
                  <a:srgbClr val="00007F"/>
                </a:solidFill>
                <a:latin typeface="Tahoma"/>
                <a:cs typeface="Tahoma"/>
              </a:rPr>
              <a:t>  </a:t>
            </a:r>
            <a:r>
              <a:rPr sz="1200" b="1" spc="-6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dirty="0">
                <a:solidFill>
                  <a:srgbClr val="00007F"/>
                </a:solidFill>
                <a:latin typeface="Tahoma"/>
                <a:cs typeface="Tahoma"/>
              </a:rPr>
              <a:t>  </a:t>
            </a:r>
            <a:r>
              <a:rPr sz="1200" b="1" spc="-6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-1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  <a:p>
            <a:pPr marL="628015">
              <a:lnSpc>
                <a:spcPct val="100000"/>
              </a:lnSpc>
              <a:spcBef>
                <a:spcPts val="5"/>
              </a:spcBef>
            </a:pP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 </a:t>
            </a:r>
            <a:r>
              <a:rPr sz="1200" b="1" spc="18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7850" y="844064"/>
            <a:ext cx="77343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5" dirty="0">
                <a:solidFill>
                  <a:srgbClr val="00007F"/>
                </a:solidFill>
                <a:latin typeface="Tahoma"/>
                <a:cs typeface="Tahoma"/>
              </a:rPr>
              <a:t>if</a:t>
            </a:r>
            <a:r>
              <a:rPr sz="1200" spc="1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7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j</a:t>
            </a:r>
            <a:r>
              <a:rPr sz="1200" b="1" i="1" spc="-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  <a:p>
            <a:pPr marL="62230">
              <a:lnSpc>
                <a:spcPct val="100000"/>
              </a:lnSpc>
              <a:spcBef>
                <a:spcPts val="5"/>
              </a:spcBef>
            </a:pPr>
            <a:r>
              <a:rPr sz="1200" spc="-65" dirty="0">
                <a:solidFill>
                  <a:srgbClr val="00007F"/>
                </a:solidFill>
                <a:latin typeface="Tahoma"/>
                <a:cs typeface="Tahoma"/>
              </a:rPr>
              <a:t>otherwise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7865" y="1244282"/>
            <a:ext cx="4463415" cy="2086610"/>
            <a:chOff x="97865" y="1244282"/>
            <a:chExt cx="4463415" cy="2086610"/>
          </a:xfrm>
        </p:grpSpPr>
        <p:sp>
          <p:nvSpPr>
            <p:cNvPr id="7" name="object 7"/>
            <p:cNvSpPr/>
            <p:nvPr/>
          </p:nvSpPr>
          <p:spPr>
            <a:xfrm>
              <a:off x="97865" y="1244282"/>
              <a:ext cx="4412615" cy="208915"/>
            </a:xfrm>
            <a:custGeom>
              <a:avLst/>
              <a:gdLst/>
              <a:ahLst/>
              <a:cxnLst/>
              <a:rect l="l" t="t" r="r" b="b"/>
              <a:pathLst>
                <a:path w="4412615" h="20891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8911"/>
                  </a:lnTo>
                  <a:lnTo>
                    <a:pt x="4412325" y="208911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1440535"/>
              <a:ext cx="4412325" cy="5060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1655584"/>
              <a:ext cx="101600" cy="101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1642884"/>
              <a:ext cx="4361471" cy="114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1288516"/>
              <a:ext cx="50746" cy="36706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7865" y="1484820"/>
              <a:ext cx="4412615" cy="221615"/>
            </a:xfrm>
            <a:custGeom>
              <a:avLst/>
              <a:gdLst/>
              <a:ahLst/>
              <a:cxnLst/>
              <a:rect l="l" t="t" r="r" b="b"/>
              <a:pathLst>
                <a:path w="4412615" h="221614">
                  <a:moveTo>
                    <a:pt x="4412325" y="0"/>
                  </a:moveTo>
                  <a:lnTo>
                    <a:pt x="0" y="0"/>
                  </a:lnTo>
                  <a:lnTo>
                    <a:pt x="0" y="170764"/>
                  </a:lnTo>
                  <a:lnTo>
                    <a:pt x="4008" y="190489"/>
                  </a:lnTo>
                  <a:lnTo>
                    <a:pt x="14922" y="206642"/>
                  </a:lnTo>
                  <a:lnTo>
                    <a:pt x="31075" y="217556"/>
                  </a:lnTo>
                  <a:lnTo>
                    <a:pt x="50800" y="221564"/>
                  </a:lnTo>
                  <a:lnTo>
                    <a:pt x="4361525" y="221564"/>
                  </a:lnTo>
                  <a:lnTo>
                    <a:pt x="4381250" y="217556"/>
                  </a:lnTo>
                  <a:lnTo>
                    <a:pt x="4397403" y="206642"/>
                  </a:lnTo>
                  <a:lnTo>
                    <a:pt x="4408317" y="190489"/>
                  </a:lnTo>
                  <a:lnTo>
                    <a:pt x="4412325" y="170764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1326614"/>
              <a:ext cx="0" cy="348615"/>
            </a:xfrm>
            <a:custGeom>
              <a:avLst/>
              <a:gdLst/>
              <a:ahLst/>
              <a:cxnLst/>
              <a:rect l="l" t="t" r="r" b="b"/>
              <a:pathLst>
                <a:path h="348614">
                  <a:moveTo>
                    <a:pt x="0" y="3480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0191" y="13139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10191" y="13012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10191" y="12885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7865" y="1748345"/>
              <a:ext cx="4412615" cy="208915"/>
            </a:xfrm>
            <a:custGeom>
              <a:avLst/>
              <a:gdLst/>
              <a:ahLst/>
              <a:cxnLst/>
              <a:rect l="l" t="t" r="r" b="b"/>
              <a:pathLst>
                <a:path w="4412615" h="208914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8911"/>
                  </a:lnTo>
                  <a:lnTo>
                    <a:pt x="4412325" y="208911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1944611"/>
              <a:ext cx="4412325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666" y="3228797"/>
              <a:ext cx="101600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3216097"/>
              <a:ext cx="4361471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0191" y="1792592"/>
              <a:ext cx="50746" cy="143620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7865" y="1988878"/>
              <a:ext cx="4412615" cy="1290955"/>
            </a:xfrm>
            <a:custGeom>
              <a:avLst/>
              <a:gdLst/>
              <a:ahLst/>
              <a:cxnLst/>
              <a:rect l="l" t="t" r="r" b="b"/>
              <a:pathLst>
                <a:path w="4412615" h="1290954">
                  <a:moveTo>
                    <a:pt x="4412325" y="0"/>
                  </a:moveTo>
                  <a:lnTo>
                    <a:pt x="0" y="0"/>
                  </a:lnTo>
                  <a:lnTo>
                    <a:pt x="0" y="1239918"/>
                  </a:lnTo>
                  <a:lnTo>
                    <a:pt x="4008" y="1259643"/>
                  </a:lnTo>
                  <a:lnTo>
                    <a:pt x="14922" y="1275796"/>
                  </a:lnTo>
                  <a:lnTo>
                    <a:pt x="31075" y="1286710"/>
                  </a:lnTo>
                  <a:lnTo>
                    <a:pt x="50800" y="1290719"/>
                  </a:lnTo>
                  <a:lnTo>
                    <a:pt x="4361525" y="1290719"/>
                  </a:lnTo>
                  <a:lnTo>
                    <a:pt x="4381250" y="1286710"/>
                  </a:lnTo>
                  <a:lnTo>
                    <a:pt x="4397403" y="1275796"/>
                  </a:lnTo>
                  <a:lnTo>
                    <a:pt x="4408317" y="1259643"/>
                  </a:lnTo>
                  <a:lnTo>
                    <a:pt x="4412325" y="1239918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10191" y="1830672"/>
              <a:ext cx="0" cy="1417320"/>
            </a:xfrm>
            <a:custGeom>
              <a:avLst/>
              <a:gdLst/>
              <a:ahLst/>
              <a:cxnLst/>
              <a:rect l="l" t="t" r="r" b="b"/>
              <a:pathLst>
                <a:path h="1417320">
                  <a:moveTo>
                    <a:pt x="0" y="141717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10191" y="18179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10191" y="18052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10191" y="17925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0139" y="2458897"/>
              <a:ext cx="71526" cy="7152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0139" y="2680309"/>
              <a:ext cx="71526" cy="7152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0139" y="2901734"/>
              <a:ext cx="71526" cy="71526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47066" y="1181807"/>
            <a:ext cx="4479925" cy="20586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385"/>
              </a:spcBef>
            </a:pP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Lemma</a:t>
            </a:r>
            <a:endParaRPr sz="1400">
              <a:latin typeface="Tahoma"/>
              <a:cs typeface="Tahoma"/>
            </a:endParaRPr>
          </a:p>
          <a:p>
            <a:pPr marL="101600">
              <a:lnSpc>
                <a:spcPct val="100000"/>
              </a:lnSpc>
              <a:spcBef>
                <a:spcPts val="215"/>
              </a:spcBef>
            </a:pPr>
            <a:r>
              <a:rPr sz="1200" i="1" spc="-5" dirty="0">
                <a:latin typeface="Calibri"/>
                <a:cs typeface="Calibri"/>
              </a:rPr>
              <a:t>Estimates</a:t>
            </a:r>
            <a:r>
              <a:rPr sz="1200" i="1" spc="114" dirty="0">
                <a:latin typeface="Calibri"/>
                <a:cs typeface="Calibri"/>
              </a:rPr>
              <a:t> </a:t>
            </a:r>
            <a:r>
              <a:rPr sz="1200" i="1" spc="-15" dirty="0">
                <a:latin typeface="Calibri"/>
                <a:cs typeface="Calibri"/>
              </a:rPr>
              <a:t>satisfy:</a:t>
            </a:r>
            <a:r>
              <a:rPr sz="1200" i="1" dirty="0"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00007F"/>
                </a:solidFill>
                <a:latin typeface="Calibri"/>
                <a:cs typeface="Calibri"/>
              </a:rPr>
              <a:t>est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i="1" spc="5" dirty="0">
                <a:solidFill>
                  <a:srgbClr val="00007F"/>
                </a:solidFill>
                <a:latin typeface="Calibri"/>
                <a:cs typeface="Calibri"/>
              </a:rPr>
              <a:t>count</a:t>
            </a:r>
            <a:r>
              <a:rPr sz="1200" b="1" i="1" spc="7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i="1" dirty="0">
                <a:solidFill>
                  <a:srgbClr val="00007F"/>
                </a:solidFill>
                <a:latin typeface="Calibri"/>
                <a:cs typeface="Calibri"/>
              </a:rPr>
              <a:t>est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-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3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  <a:p>
            <a:pPr marL="101600">
              <a:lnSpc>
                <a:spcPct val="100000"/>
              </a:lnSpc>
              <a:spcBef>
                <a:spcPts val="635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Proof.</a:t>
            </a:r>
            <a:endParaRPr sz="1400">
              <a:latin typeface="Tahoma"/>
              <a:cs typeface="Tahoma"/>
            </a:endParaRPr>
          </a:p>
          <a:p>
            <a:pPr marL="101600" marR="81280">
              <a:lnSpc>
                <a:spcPct val="100000"/>
              </a:lnSpc>
              <a:spcBef>
                <a:spcPts val="215"/>
              </a:spcBef>
            </a:pPr>
            <a:r>
              <a:rPr sz="1200" spc="-50" dirty="0">
                <a:latin typeface="Tahoma"/>
                <a:cs typeface="Tahoma"/>
              </a:rPr>
              <a:t>Counter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for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20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70" dirty="0">
                <a:latin typeface="Tahoma"/>
                <a:cs typeface="Tahoma"/>
              </a:rPr>
              <a:t>increases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only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when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25" dirty="0">
                <a:latin typeface="Tahoma"/>
                <a:cs typeface="Tahoma"/>
              </a:rPr>
              <a:t>we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05" dirty="0">
                <a:latin typeface="Tahoma"/>
                <a:cs typeface="Tahoma"/>
              </a:rPr>
              <a:t>see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spc="30" dirty="0">
                <a:latin typeface="Tahoma"/>
                <a:cs typeface="Tahoma"/>
              </a:rPr>
              <a:t>,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60" dirty="0">
                <a:solidFill>
                  <a:srgbClr val="00007F"/>
                </a:solidFill>
                <a:latin typeface="Lucida Sans Unicode"/>
                <a:cs typeface="Lucida Sans Unicode"/>
              </a:rPr>
              <a:t>∴</a:t>
            </a:r>
            <a:r>
              <a:rPr sz="1200" dirty="0">
                <a:solidFill>
                  <a:srgbClr val="00007F"/>
                </a:solidFill>
                <a:latin typeface="Lucida Sans Unicode"/>
                <a:cs typeface="Lucida Sans Unicode"/>
              </a:rPr>
              <a:t> </a:t>
            </a:r>
            <a:r>
              <a:rPr sz="1200" spc="-35" dirty="0">
                <a:solidFill>
                  <a:srgbClr val="00007F"/>
                </a:solidFill>
                <a:latin typeface="Tahoma"/>
                <a:cs typeface="Tahoma"/>
              </a:rPr>
              <a:t>est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04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spc="5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-30" dirty="0">
                <a:solidFill>
                  <a:srgbClr val="00007F"/>
                </a:solidFill>
                <a:latin typeface="Tahoma"/>
                <a:cs typeface="Tahoma"/>
              </a:rPr>
              <a:t>count</a:t>
            </a:r>
            <a:r>
              <a:rPr sz="1200" b="1" i="1" spc="-44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-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spc="-5" dirty="0">
                <a:latin typeface="Tahoma"/>
                <a:cs typeface="Tahoma"/>
              </a:rPr>
              <a:t>.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We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want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00007F"/>
                </a:solidFill>
                <a:latin typeface="Tahoma"/>
                <a:cs typeface="Tahoma"/>
              </a:rPr>
              <a:t>count</a:t>
            </a:r>
            <a:r>
              <a:rPr sz="1200" b="1" i="1" spc="-44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-35" dirty="0">
                <a:solidFill>
                  <a:srgbClr val="00007F"/>
                </a:solidFill>
                <a:latin typeface="Tahoma"/>
                <a:cs typeface="Tahoma"/>
              </a:rPr>
              <a:t>est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10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1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latin typeface="Tahoma"/>
                <a:cs typeface="Tahoma"/>
              </a:rPr>
              <a:t>.</a:t>
            </a:r>
            <a:r>
              <a:rPr sz="1200" spc="15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It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increases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by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one,</a:t>
            </a:r>
            <a:endParaRPr sz="1200">
              <a:latin typeface="Tahoma"/>
              <a:cs typeface="Tahoma"/>
            </a:endParaRPr>
          </a:p>
          <a:p>
            <a:pPr marL="398780">
              <a:lnSpc>
                <a:spcPct val="100000"/>
              </a:lnSpc>
              <a:spcBef>
                <a:spcPts val="305"/>
              </a:spcBef>
            </a:pPr>
            <a:r>
              <a:rPr sz="1200" spc="-90" dirty="0">
                <a:latin typeface="Tahoma"/>
                <a:cs typeface="Tahoma"/>
              </a:rPr>
              <a:t>when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35" dirty="0">
                <a:latin typeface="Tahoma"/>
                <a:cs typeface="Tahoma"/>
              </a:rPr>
              <a:t>w</a:t>
            </a:r>
            <a:r>
              <a:rPr sz="1200" spc="-114" dirty="0">
                <a:latin typeface="Tahoma"/>
                <a:cs typeface="Tahoma"/>
              </a:rPr>
              <a:t>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dec</a:t>
            </a:r>
            <a:r>
              <a:rPr sz="1200" spc="-55" dirty="0">
                <a:latin typeface="Tahoma"/>
                <a:cs typeface="Tahoma"/>
              </a:rPr>
              <a:t>r</a:t>
            </a:r>
            <a:r>
              <a:rPr sz="1200" spc="-90" dirty="0">
                <a:latin typeface="Tahoma"/>
                <a:cs typeface="Tahoma"/>
              </a:rPr>
              <a:t>eas</a:t>
            </a:r>
            <a:r>
              <a:rPr sz="1200" spc="-114" dirty="0">
                <a:latin typeface="Tahoma"/>
                <a:cs typeface="Tahoma"/>
              </a:rPr>
              <a:t>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all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55" dirty="0">
                <a:latin typeface="Tahoma"/>
                <a:cs typeface="Tahoma"/>
              </a:rPr>
              <a:t>counters,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5" dirty="0">
                <a:latin typeface="Tahoma"/>
                <a:cs typeface="Tahoma"/>
              </a:rPr>
              <a:t>see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20" dirty="0">
                <a:latin typeface="Tahoma"/>
                <a:cs typeface="Tahoma"/>
              </a:rPr>
              <a:t>e</a:t>
            </a:r>
            <a:r>
              <a:rPr sz="1200" dirty="0">
                <a:latin typeface="Tahoma"/>
                <a:cs typeface="Tahoma"/>
              </a:rPr>
              <a:t>l</a:t>
            </a:r>
            <a:r>
              <a:rPr sz="1200" spc="-120" dirty="0">
                <a:latin typeface="Tahoma"/>
                <a:cs typeface="Tahoma"/>
              </a:rPr>
              <a:t>e</a:t>
            </a:r>
            <a:r>
              <a:rPr sz="1200" spc="-65" dirty="0">
                <a:latin typeface="Tahoma"/>
                <a:cs typeface="Tahoma"/>
              </a:rPr>
              <a:t>ment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outside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  <a:p>
            <a:pPr marL="398780">
              <a:lnSpc>
                <a:spcPct val="100000"/>
              </a:lnSpc>
              <a:spcBef>
                <a:spcPts val="305"/>
              </a:spcBef>
            </a:pPr>
            <a:r>
              <a:rPr sz="1200" spc="-35" dirty="0">
                <a:latin typeface="Tahoma"/>
                <a:cs typeface="Tahoma"/>
              </a:rPr>
              <a:t>this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like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discarding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b="1" i="1" spc="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b="1" i="1" spc="13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b="1" spc="-5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elements.</a:t>
            </a:r>
            <a:endParaRPr sz="1200">
              <a:latin typeface="Tahoma"/>
              <a:cs typeface="Tahoma"/>
            </a:endParaRPr>
          </a:p>
          <a:p>
            <a:pPr marL="101600" marR="1045844" indent="297180">
              <a:lnSpc>
                <a:spcPct val="121100"/>
              </a:lnSpc>
            </a:pPr>
            <a:r>
              <a:rPr sz="1200" spc="-70" dirty="0">
                <a:latin typeface="Tahoma"/>
                <a:cs typeface="Tahoma"/>
              </a:rPr>
              <a:t>up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15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spc="-40" dirty="0">
                <a:latin typeface="Tahoma"/>
                <a:cs typeface="Tahoma"/>
              </a:rPr>
              <a:t>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35" dirty="0">
                <a:latin typeface="Tahoma"/>
                <a:cs typeface="Tahoma"/>
              </a:rPr>
              <a:t>w</a:t>
            </a:r>
            <a:r>
              <a:rPr sz="1200" spc="-114" dirty="0">
                <a:latin typeface="Tahoma"/>
                <a:cs typeface="Tahoma"/>
              </a:rPr>
              <a:t>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have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only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6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7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70" dirty="0">
                <a:latin typeface="Tahoma"/>
                <a:cs typeface="Tahoma"/>
              </a:rPr>
              <a:t>elements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disc</a:t>
            </a:r>
            <a:r>
              <a:rPr sz="1200" spc="-100" dirty="0">
                <a:latin typeface="Tahoma"/>
                <a:cs typeface="Tahoma"/>
              </a:rPr>
              <a:t>a</a:t>
            </a:r>
            <a:r>
              <a:rPr sz="1200" spc="-45" dirty="0">
                <a:latin typeface="Tahoma"/>
                <a:cs typeface="Tahoma"/>
              </a:rPr>
              <a:t>rd  So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most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10" dirty="0">
                <a:solidFill>
                  <a:srgbClr val="00007F"/>
                </a:solidFill>
                <a:latin typeface="Verdana"/>
                <a:cs typeface="Verdana"/>
              </a:rPr>
              <a:t>/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b="1" i="1" spc="13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75" dirty="0">
                <a:solidFill>
                  <a:srgbClr val="00007F"/>
                </a:solidFill>
                <a:latin typeface="Tahoma"/>
                <a:cs typeface="Tahoma"/>
              </a:rPr>
              <a:t>1)</a:t>
            </a:r>
            <a:r>
              <a:rPr sz="1200" b="1" spc="2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5" dirty="0">
                <a:solidFill>
                  <a:srgbClr val="00007F"/>
                </a:solidFill>
                <a:latin typeface="Verdana"/>
                <a:cs typeface="Verdana"/>
              </a:rPr>
              <a:t>&lt;</a:t>
            </a:r>
            <a:r>
              <a:rPr sz="1200"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2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latin typeface="Tahoma"/>
                <a:cs typeface="Tahoma"/>
              </a:rPr>
              <a:t>such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increases.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3096856"/>
            <a:ext cx="4608195" cy="359410"/>
            <a:chOff x="0" y="3096856"/>
            <a:chExt cx="4608195" cy="359410"/>
          </a:xfrm>
        </p:grpSpPr>
        <p:sp>
          <p:nvSpPr>
            <p:cNvPr id="32" name="object 32"/>
            <p:cNvSpPr/>
            <p:nvPr/>
          </p:nvSpPr>
          <p:spPr>
            <a:xfrm>
              <a:off x="4354385" y="3096856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10035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56925" y="3099396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204" y="0"/>
                  </a:lnTo>
                </a:path>
              </a:pathLst>
            </a:custGeom>
            <a:ln w="5054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56925" y="3194685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204" y="0"/>
                  </a:lnTo>
                </a:path>
              </a:pathLst>
            </a:custGeom>
            <a:ln w="5054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48644" y="3096856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10035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4272362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23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3685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i="1" spc="-45" dirty="0">
                <a:latin typeface="Verdana"/>
                <a:cs typeface="Verdana"/>
              </a:rPr>
              <a:t>s</a:t>
            </a:r>
            <a:r>
              <a:rPr spc="-45" dirty="0"/>
              <a:t>-Heavy</a:t>
            </a:r>
            <a:r>
              <a:rPr spc="125" dirty="0"/>
              <a:t> </a:t>
            </a:r>
            <a:r>
              <a:rPr spc="-15" dirty="0"/>
              <a:t>Hitters:</a:t>
            </a:r>
            <a:r>
              <a:rPr spc="300" dirty="0"/>
              <a:t> </a:t>
            </a:r>
            <a:r>
              <a:rPr spc="-2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7865" y="957554"/>
            <a:ext cx="4463415" cy="1143000"/>
            <a:chOff x="97865" y="957554"/>
            <a:chExt cx="4463415" cy="1143000"/>
          </a:xfrm>
        </p:grpSpPr>
        <p:sp>
          <p:nvSpPr>
            <p:cNvPr id="4" name="object 4"/>
            <p:cNvSpPr/>
            <p:nvPr/>
          </p:nvSpPr>
          <p:spPr>
            <a:xfrm>
              <a:off x="97865" y="957554"/>
              <a:ext cx="4412615" cy="225425"/>
            </a:xfrm>
            <a:custGeom>
              <a:avLst/>
              <a:gdLst/>
              <a:ahLst/>
              <a:cxnLst/>
              <a:rect l="l" t="t" r="r" b="b"/>
              <a:pathLst>
                <a:path w="4412615" h="22542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25360"/>
                  </a:lnTo>
                  <a:lnTo>
                    <a:pt x="4412325" y="225360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1170254"/>
              <a:ext cx="4412325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1998599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1985898"/>
              <a:ext cx="4361471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1001788"/>
              <a:ext cx="50746" cy="99681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7865" y="1214529"/>
              <a:ext cx="4412615" cy="835025"/>
            </a:xfrm>
            <a:custGeom>
              <a:avLst/>
              <a:gdLst/>
              <a:ahLst/>
              <a:cxnLst/>
              <a:rect l="l" t="t" r="r" b="b"/>
              <a:pathLst>
                <a:path w="4412615" h="835025">
                  <a:moveTo>
                    <a:pt x="4412325" y="0"/>
                  </a:moveTo>
                  <a:lnTo>
                    <a:pt x="0" y="0"/>
                  </a:lnTo>
                  <a:lnTo>
                    <a:pt x="0" y="784069"/>
                  </a:lnTo>
                  <a:lnTo>
                    <a:pt x="4008" y="803794"/>
                  </a:lnTo>
                  <a:lnTo>
                    <a:pt x="14922" y="819947"/>
                  </a:lnTo>
                  <a:lnTo>
                    <a:pt x="31075" y="830861"/>
                  </a:lnTo>
                  <a:lnTo>
                    <a:pt x="50800" y="834869"/>
                  </a:lnTo>
                  <a:lnTo>
                    <a:pt x="4361525" y="834869"/>
                  </a:lnTo>
                  <a:lnTo>
                    <a:pt x="4381250" y="830861"/>
                  </a:lnTo>
                  <a:lnTo>
                    <a:pt x="4397403" y="819947"/>
                  </a:lnTo>
                  <a:lnTo>
                    <a:pt x="4408317" y="803794"/>
                  </a:lnTo>
                  <a:lnTo>
                    <a:pt x="4412325" y="784069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10191" y="1039875"/>
              <a:ext cx="0" cy="977900"/>
            </a:xfrm>
            <a:custGeom>
              <a:avLst/>
              <a:gdLst/>
              <a:ahLst/>
              <a:cxnLst/>
              <a:rect l="l" t="t" r="r" b="b"/>
              <a:pathLst>
                <a:path h="977900">
                  <a:moveTo>
                    <a:pt x="0" y="97777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0191" y="102717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0191" y="101447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100177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5300" y="355452"/>
            <a:ext cx="3164205" cy="1224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solidFill>
                  <a:srgbClr val="FFF200"/>
                </a:solidFill>
                <a:latin typeface="Tahoma"/>
                <a:cs typeface="Tahoma"/>
              </a:rPr>
              <a:t>Space</a:t>
            </a:r>
            <a:r>
              <a:rPr sz="1000" spc="-3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60" dirty="0">
                <a:solidFill>
                  <a:srgbClr val="FFF200"/>
                </a:solidFill>
                <a:latin typeface="Tahoma"/>
                <a:cs typeface="Tahoma"/>
              </a:rPr>
              <a:t>usage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50">
              <a:latin typeface="Tahoma"/>
              <a:cs typeface="Tahoma"/>
            </a:endParaRPr>
          </a:p>
          <a:p>
            <a:pPr marL="53340">
              <a:lnSpc>
                <a:spcPct val="100000"/>
              </a:lnSpc>
            </a:pPr>
            <a:r>
              <a:rPr sz="1200" spc="-40" dirty="0">
                <a:latin typeface="Tahoma"/>
                <a:cs typeface="Tahoma"/>
              </a:rPr>
              <a:t>Set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6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)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/s</a:t>
            </a:r>
            <a:r>
              <a:rPr sz="1200" spc="60" dirty="0">
                <a:solidFill>
                  <a:srgbClr val="00007F"/>
                </a:solidFill>
                <a:latin typeface="Segoe UI Symbol"/>
                <a:cs typeface="Segoe UI Symbol"/>
              </a:rPr>
              <a:t>¶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spc="-40" dirty="0">
                <a:latin typeface="Tahoma"/>
                <a:cs typeface="Tahoma"/>
              </a:rPr>
              <a:t>.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(if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/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2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6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spc="-10" dirty="0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  <a:p>
            <a:pPr marL="53340">
              <a:lnSpc>
                <a:spcPct val="100000"/>
              </a:lnSpc>
              <a:spcBef>
                <a:spcPts val="755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Algorithm</a:t>
            </a:r>
            <a:endParaRPr sz="1400">
              <a:latin typeface="Tahoma"/>
              <a:cs typeface="Tahoma"/>
            </a:endParaRPr>
          </a:p>
          <a:p>
            <a:pPr marL="53340" marR="5080">
              <a:lnSpc>
                <a:spcPct val="100000"/>
              </a:lnSpc>
              <a:spcBef>
                <a:spcPts val="340"/>
              </a:spcBef>
            </a:pPr>
            <a:r>
              <a:rPr sz="1200" spc="-50" dirty="0">
                <a:latin typeface="Tahoma"/>
                <a:cs typeface="Tahoma"/>
              </a:rPr>
              <a:t>Keep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10" dirty="0">
                <a:latin typeface="Tahoma"/>
                <a:cs typeface="Tahoma"/>
              </a:rPr>
              <a:t>a</a:t>
            </a:r>
            <a:r>
              <a:rPr sz="1200" spc="-45" dirty="0">
                <a:latin typeface="Tahoma"/>
                <a:cs typeface="Tahoma"/>
              </a:rPr>
              <a:t>rr</a:t>
            </a:r>
            <a:r>
              <a:rPr sz="1200" spc="-95" dirty="0">
                <a:latin typeface="Tahoma"/>
                <a:cs typeface="Tahoma"/>
              </a:rPr>
              <a:t>a</a:t>
            </a:r>
            <a:r>
              <a:rPr sz="1200" spc="-65" dirty="0">
                <a:latin typeface="Tahoma"/>
                <a:cs typeface="Tahoma"/>
              </a:rPr>
              <a:t>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0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spc="-15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hold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elements  </a:t>
            </a:r>
            <a:r>
              <a:rPr sz="1200" spc="-50" dirty="0">
                <a:latin typeface="Tahoma"/>
                <a:cs typeface="Tahoma"/>
              </a:rPr>
              <a:t>Keep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10" dirty="0">
                <a:latin typeface="Tahoma"/>
                <a:cs typeface="Tahoma"/>
              </a:rPr>
              <a:t>a</a:t>
            </a:r>
            <a:r>
              <a:rPr sz="1200" spc="-45" dirty="0">
                <a:latin typeface="Tahoma"/>
                <a:cs typeface="Tahoma"/>
              </a:rPr>
              <a:t>rr</a:t>
            </a:r>
            <a:r>
              <a:rPr sz="1200" spc="-95" dirty="0">
                <a:latin typeface="Tahoma"/>
                <a:cs typeface="Tahoma"/>
              </a:rPr>
              <a:t>a</a:t>
            </a:r>
            <a:r>
              <a:rPr sz="1200" spc="-65" dirty="0">
                <a:latin typeface="Tahoma"/>
                <a:cs typeface="Tahoma"/>
              </a:rPr>
              <a:t>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-1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0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spc="-15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hold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their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counters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70658" y="1789833"/>
            <a:ext cx="666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0" dirty="0">
                <a:solidFill>
                  <a:srgbClr val="00007F"/>
                </a:solidFill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70658" y="1840443"/>
            <a:ext cx="666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0" dirty="0">
                <a:solidFill>
                  <a:srgbClr val="00007F"/>
                </a:solidFill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966" y="2118992"/>
            <a:ext cx="26619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latin typeface="Tahoma"/>
                <a:cs typeface="Tahoma"/>
              </a:rPr>
              <a:t>Maintains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-30" dirty="0">
                <a:solidFill>
                  <a:srgbClr val="00007F"/>
                </a:solidFill>
                <a:latin typeface="Calibri"/>
                <a:cs typeface="Calibri"/>
              </a:rPr>
              <a:t>O</a:t>
            </a:r>
            <a:r>
              <a:rPr sz="1200" b="1" spc="-30" dirty="0">
                <a:solidFill>
                  <a:srgbClr val="00007F"/>
                </a:solidFill>
                <a:latin typeface="Tahoma"/>
                <a:cs typeface="Tahoma"/>
              </a:rPr>
              <a:t>(1</a:t>
            </a:r>
            <a:r>
              <a:rPr sz="1200" b="1" i="1" spc="-30" dirty="0">
                <a:solidFill>
                  <a:srgbClr val="00007F"/>
                </a:solidFill>
                <a:latin typeface="Verdana"/>
                <a:cs typeface="Verdana"/>
              </a:rPr>
              <a:t>/s</a:t>
            </a:r>
            <a:r>
              <a:rPr sz="1200" b="1" spc="-3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counters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elements.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9" name="object 1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272362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24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3685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i="1" spc="-45" dirty="0">
                <a:latin typeface="Verdana"/>
                <a:cs typeface="Verdana"/>
              </a:rPr>
              <a:t>s</a:t>
            </a:r>
            <a:r>
              <a:rPr spc="-45" dirty="0"/>
              <a:t>-Heavy</a:t>
            </a:r>
            <a:r>
              <a:rPr spc="125" dirty="0"/>
              <a:t> </a:t>
            </a:r>
            <a:r>
              <a:rPr spc="-15" dirty="0"/>
              <a:t>Hitters:</a:t>
            </a:r>
            <a:r>
              <a:rPr spc="300" dirty="0"/>
              <a:t> </a:t>
            </a:r>
            <a:r>
              <a:rPr spc="-2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7865" y="957554"/>
            <a:ext cx="4463415" cy="1143000"/>
            <a:chOff x="97865" y="957554"/>
            <a:chExt cx="4463415" cy="1143000"/>
          </a:xfrm>
        </p:grpSpPr>
        <p:sp>
          <p:nvSpPr>
            <p:cNvPr id="4" name="object 4"/>
            <p:cNvSpPr/>
            <p:nvPr/>
          </p:nvSpPr>
          <p:spPr>
            <a:xfrm>
              <a:off x="97865" y="957554"/>
              <a:ext cx="4412615" cy="225425"/>
            </a:xfrm>
            <a:custGeom>
              <a:avLst/>
              <a:gdLst/>
              <a:ahLst/>
              <a:cxnLst/>
              <a:rect l="l" t="t" r="r" b="b"/>
              <a:pathLst>
                <a:path w="4412615" h="22542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25360"/>
                  </a:lnTo>
                  <a:lnTo>
                    <a:pt x="4412325" y="225360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1170254"/>
              <a:ext cx="4412325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1998599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1985898"/>
              <a:ext cx="4361471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1001788"/>
              <a:ext cx="50746" cy="99681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7865" y="1214529"/>
              <a:ext cx="4412615" cy="835025"/>
            </a:xfrm>
            <a:custGeom>
              <a:avLst/>
              <a:gdLst/>
              <a:ahLst/>
              <a:cxnLst/>
              <a:rect l="l" t="t" r="r" b="b"/>
              <a:pathLst>
                <a:path w="4412615" h="835025">
                  <a:moveTo>
                    <a:pt x="4412325" y="0"/>
                  </a:moveTo>
                  <a:lnTo>
                    <a:pt x="0" y="0"/>
                  </a:lnTo>
                  <a:lnTo>
                    <a:pt x="0" y="784069"/>
                  </a:lnTo>
                  <a:lnTo>
                    <a:pt x="4008" y="803794"/>
                  </a:lnTo>
                  <a:lnTo>
                    <a:pt x="14922" y="819947"/>
                  </a:lnTo>
                  <a:lnTo>
                    <a:pt x="31075" y="830861"/>
                  </a:lnTo>
                  <a:lnTo>
                    <a:pt x="50800" y="834869"/>
                  </a:lnTo>
                  <a:lnTo>
                    <a:pt x="4361525" y="834869"/>
                  </a:lnTo>
                  <a:lnTo>
                    <a:pt x="4381250" y="830861"/>
                  </a:lnTo>
                  <a:lnTo>
                    <a:pt x="4397403" y="819947"/>
                  </a:lnTo>
                  <a:lnTo>
                    <a:pt x="4408317" y="803794"/>
                  </a:lnTo>
                  <a:lnTo>
                    <a:pt x="4412325" y="784069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10191" y="1039875"/>
              <a:ext cx="0" cy="977900"/>
            </a:xfrm>
            <a:custGeom>
              <a:avLst/>
              <a:gdLst/>
              <a:ahLst/>
              <a:cxnLst/>
              <a:rect l="l" t="t" r="r" b="b"/>
              <a:pathLst>
                <a:path h="977900">
                  <a:moveTo>
                    <a:pt x="0" y="97777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0191" y="102717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0191" y="101447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100177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5300" y="355452"/>
            <a:ext cx="3164205" cy="1224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solidFill>
                  <a:srgbClr val="FFF200"/>
                </a:solidFill>
                <a:latin typeface="Tahoma"/>
                <a:cs typeface="Tahoma"/>
              </a:rPr>
              <a:t>Space</a:t>
            </a:r>
            <a:r>
              <a:rPr sz="1000" spc="-3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60" dirty="0">
                <a:solidFill>
                  <a:srgbClr val="FFF200"/>
                </a:solidFill>
                <a:latin typeface="Tahoma"/>
                <a:cs typeface="Tahoma"/>
              </a:rPr>
              <a:t>usage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50">
              <a:latin typeface="Tahoma"/>
              <a:cs typeface="Tahoma"/>
            </a:endParaRPr>
          </a:p>
          <a:p>
            <a:pPr marL="53340">
              <a:lnSpc>
                <a:spcPct val="100000"/>
              </a:lnSpc>
            </a:pPr>
            <a:r>
              <a:rPr sz="1200" spc="-40" dirty="0">
                <a:latin typeface="Tahoma"/>
                <a:cs typeface="Tahoma"/>
              </a:rPr>
              <a:t>Set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6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)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/s</a:t>
            </a:r>
            <a:r>
              <a:rPr sz="1200" spc="60" dirty="0">
                <a:solidFill>
                  <a:srgbClr val="00007F"/>
                </a:solidFill>
                <a:latin typeface="Segoe UI Symbol"/>
                <a:cs typeface="Segoe UI Symbol"/>
              </a:rPr>
              <a:t>¶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spc="-40" dirty="0">
                <a:latin typeface="Tahoma"/>
                <a:cs typeface="Tahoma"/>
              </a:rPr>
              <a:t>.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(if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/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2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6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spc="-10" dirty="0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  <a:p>
            <a:pPr marL="53340">
              <a:lnSpc>
                <a:spcPct val="100000"/>
              </a:lnSpc>
              <a:spcBef>
                <a:spcPts val="755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Algorithm</a:t>
            </a:r>
            <a:endParaRPr sz="1400">
              <a:latin typeface="Tahoma"/>
              <a:cs typeface="Tahoma"/>
            </a:endParaRPr>
          </a:p>
          <a:p>
            <a:pPr marL="53340" marR="5080">
              <a:lnSpc>
                <a:spcPct val="100000"/>
              </a:lnSpc>
              <a:spcBef>
                <a:spcPts val="340"/>
              </a:spcBef>
            </a:pPr>
            <a:r>
              <a:rPr sz="1200" spc="-50" dirty="0">
                <a:latin typeface="Tahoma"/>
                <a:cs typeface="Tahoma"/>
              </a:rPr>
              <a:t>Keep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10" dirty="0">
                <a:latin typeface="Tahoma"/>
                <a:cs typeface="Tahoma"/>
              </a:rPr>
              <a:t>a</a:t>
            </a:r>
            <a:r>
              <a:rPr sz="1200" spc="-45" dirty="0">
                <a:latin typeface="Tahoma"/>
                <a:cs typeface="Tahoma"/>
              </a:rPr>
              <a:t>rr</a:t>
            </a:r>
            <a:r>
              <a:rPr sz="1200" spc="-95" dirty="0">
                <a:latin typeface="Tahoma"/>
                <a:cs typeface="Tahoma"/>
              </a:rPr>
              <a:t>a</a:t>
            </a:r>
            <a:r>
              <a:rPr sz="1200" spc="-65" dirty="0">
                <a:latin typeface="Tahoma"/>
                <a:cs typeface="Tahoma"/>
              </a:rPr>
              <a:t>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0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spc="-15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hold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elements  </a:t>
            </a:r>
            <a:r>
              <a:rPr sz="1200" spc="-50" dirty="0">
                <a:latin typeface="Tahoma"/>
                <a:cs typeface="Tahoma"/>
              </a:rPr>
              <a:t>Keep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10" dirty="0">
                <a:latin typeface="Tahoma"/>
                <a:cs typeface="Tahoma"/>
              </a:rPr>
              <a:t>a</a:t>
            </a:r>
            <a:r>
              <a:rPr sz="1200" spc="-45" dirty="0">
                <a:latin typeface="Tahoma"/>
                <a:cs typeface="Tahoma"/>
              </a:rPr>
              <a:t>rr</a:t>
            </a:r>
            <a:r>
              <a:rPr sz="1200" spc="-95" dirty="0">
                <a:latin typeface="Tahoma"/>
                <a:cs typeface="Tahoma"/>
              </a:rPr>
              <a:t>a</a:t>
            </a:r>
            <a:r>
              <a:rPr sz="1200" spc="-65" dirty="0">
                <a:latin typeface="Tahoma"/>
                <a:cs typeface="Tahoma"/>
              </a:rPr>
              <a:t>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-1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0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spc="-15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hold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their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counters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70658" y="1789833"/>
            <a:ext cx="666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0" dirty="0">
                <a:solidFill>
                  <a:srgbClr val="00007F"/>
                </a:solidFill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70658" y="1840443"/>
            <a:ext cx="666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0" dirty="0">
                <a:solidFill>
                  <a:srgbClr val="00007F"/>
                </a:solidFill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966" y="2118992"/>
            <a:ext cx="4238625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latin typeface="Tahoma"/>
                <a:cs typeface="Tahoma"/>
              </a:rPr>
              <a:t>Maintains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-30" dirty="0">
                <a:solidFill>
                  <a:srgbClr val="00007F"/>
                </a:solidFill>
                <a:latin typeface="Calibri"/>
                <a:cs typeface="Calibri"/>
              </a:rPr>
              <a:t>O</a:t>
            </a:r>
            <a:r>
              <a:rPr sz="1200" b="1" spc="-30" dirty="0">
                <a:solidFill>
                  <a:srgbClr val="00007F"/>
                </a:solidFill>
                <a:latin typeface="Tahoma"/>
                <a:cs typeface="Tahoma"/>
              </a:rPr>
              <a:t>(1</a:t>
            </a:r>
            <a:r>
              <a:rPr sz="1200" b="1" i="1" spc="-30" dirty="0">
                <a:solidFill>
                  <a:srgbClr val="00007F"/>
                </a:solidFill>
                <a:latin typeface="Verdana"/>
                <a:cs typeface="Verdana"/>
              </a:rPr>
              <a:t>/s</a:t>
            </a:r>
            <a:r>
              <a:rPr sz="1200" b="1" spc="-3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counters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elements.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200" b="1" i="1" spc="275" dirty="0">
                <a:solidFill>
                  <a:srgbClr val="00007F"/>
                </a:solidFill>
                <a:latin typeface="Calibri"/>
                <a:cs typeface="Calibri"/>
              </a:rPr>
              <a:t>O</a:t>
            </a:r>
            <a:r>
              <a:rPr sz="1200" b="1" spc="-70" dirty="0">
                <a:solidFill>
                  <a:srgbClr val="00007F"/>
                </a:solidFill>
                <a:latin typeface="Tahoma"/>
                <a:cs typeface="Tahoma"/>
              </a:rPr>
              <a:t>(log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15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f</a:t>
            </a:r>
            <a:r>
              <a:rPr sz="1200" spc="-95" dirty="0">
                <a:latin typeface="Tahoma"/>
                <a:cs typeface="Tahoma"/>
              </a:rPr>
              <a:t>o</a:t>
            </a:r>
            <a:r>
              <a:rPr sz="1200" spc="-40" dirty="0">
                <a:latin typeface="Tahoma"/>
                <a:cs typeface="Tahoma"/>
              </a:rPr>
              <a:t>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each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</a:t>
            </a:r>
            <a:r>
              <a:rPr sz="1200" spc="-60" dirty="0">
                <a:latin typeface="Tahoma"/>
                <a:cs typeface="Tahoma"/>
              </a:rPr>
              <a:t>o</a:t>
            </a:r>
            <a:r>
              <a:rPr sz="1200" spc="-55" dirty="0">
                <a:latin typeface="Tahoma"/>
                <a:cs typeface="Tahoma"/>
              </a:rPr>
              <a:t>unter.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b="1" i="1" spc="275" dirty="0">
                <a:solidFill>
                  <a:srgbClr val="00007F"/>
                </a:solidFill>
                <a:latin typeface="Calibri"/>
                <a:cs typeface="Calibri"/>
              </a:rPr>
              <a:t>O</a:t>
            </a:r>
            <a:r>
              <a:rPr sz="1200" b="1" spc="45" dirty="0">
                <a:solidFill>
                  <a:srgbClr val="00007F"/>
                </a:solidFill>
                <a:latin typeface="Tahoma"/>
                <a:cs typeface="Tahoma"/>
              </a:rPr>
              <a:t>(Σ)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f</a:t>
            </a:r>
            <a:r>
              <a:rPr sz="1200" spc="-95" dirty="0">
                <a:latin typeface="Tahoma"/>
                <a:cs typeface="Tahoma"/>
              </a:rPr>
              <a:t>o</a:t>
            </a:r>
            <a:r>
              <a:rPr sz="1200" spc="-40" dirty="0">
                <a:latin typeface="Tahoma"/>
                <a:cs typeface="Tahoma"/>
              </a:rPr>
              <a:t>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each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elem</a:t>
            </a:r>
            <a:r>
              <a:rPr sz="1200" spc="-90" dirty="0">
                <a:latin typeface="Tahoma"/>
                <a:cs typeface="Tahoma"/>
              </a:rPr>
              <a:t>e</a:t>
            </a:r>
            <a:r>
              <a:rPr sz="1200" spc="-30" dirty="0">
                <a:latin typeface="Tahoma"/>
                <a:cs typeface="Tahoma"/>
              </a:rPr>
              <a:t>nt,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where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spc="215" dirty="0">
                <a:solidFill>
                  <a:srgbClr val="00007F"/>
                </a:solidFill>
                <a:latin typeface="Tahoma"/>
                <a:cs typeface="Tahoma"/>
              </a:rPr>
              <a:t>Σ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the  description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largest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element.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9" name="object 1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272362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24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8280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30" dirty="0"/>
              <a:t>Examples</a:t>
            </a:r>
          </a:p>
        </p:txBody>
      </p:sp>
      <p:sp>
        <p:nvSpPr>
          <p:cNvPr id="4" name="object 4"/>
          <p:cNvSpPr/>
          <p:nvPr/>
        </p:nvSpPr>
        <p:spPr>
          <a:xfrm>
            <a:off x="97865" y="966977"/>
            <a:ext cx="4412615" cy="225425"/>
          </a:xfrm>
          <a:custGeom>
            <a:avLst/>
            <a:gdLst/>
            <a:ahLst/>
            <a:cxnLst/>
            <a:rect l="l" t="t" r="r" b="b"/>
            <a:pathLst>
              <a:path w="4412615" h="225425">
                <a:moveTo>
                  <a:pt x="436152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25360"/>
                </a:lnTo>
                <a:lnTo>
                  <a:pt x="4412325" y="225360"/>
                </a:lnTo>
                <a:lnTo>
                  <a:pt x="4412325" y="50800"/>
                </a:lnTo>
                <a:lnTo>
                  <a:pt x="4408317" y="31075"/>
                </a:lnTo>
                <a:lnTo>
                  <a:pt x="4397403" y="14922"/>
                </a:lnTo>
                <a:lnTo>
                  <a:pt x="4381250" y="4008"/>
                </a:lnTo>
                <a:lnTo>
                  <a:pt x="4361525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5966" y="517712"/>
            <a:ext cx="3980179" cy="663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95"/>
              </a:spcBef>
            </a:pPr>
            <a:r>
              <a:rPr sz="1200" b="1" i="1" spc="185" dirty="0">
                <a:solidFill>
                  <a:srgbClr val="00007F"/>
                </a:solidFill>
                <a:latin typeface="Calibri"/>
                <a:cs typeface="Calibri"/>
              </a:rPr>
              <a:t>S </a:t>
            </a:r>
            <a:r>
              <a:rPr sz="1200" b="1" i="1" spc="-6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3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17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4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9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3</a:t>
            </a:r>
            <a:r>
              <a:rPr sz="1200" b="1" spc="-114" dirty="0">
                <a:solidFill>
                  <a:srgbClr val="00007F"/>
                </a:solidFill>
                <a:latin typeface="Tahoma"/>
                <a:cs typeface="Tahoma"/>
              </a:rPr>
              <a:t>2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101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3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722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3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900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4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32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...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Computing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Sum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7865" y="1011188"/>
            <a:ext cx="4463415" cy="1781175"/>
            <a:chOff x="97865" y="1011188"/>
            <a:chExt cx="4463415" cy="17811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1179690"/>
              <a:ext cx="4412325" cy="506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2690177"/>
              <a:ext cx="101600" cy="101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2677477"/>
              <a:ext cx="4361471" cy="114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1011212"/>
              <a:ext cx="50746" cy="167896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7865" y="1223943"/>
              <a:ext cx="4412615" cy="1517650"/>
            </a:xfrm>
            <a:custGeom>
              <a:avLst/>
              <a:gdLst/>
              <a:ahLst/>
              <a:cxnLst/>
              <a:rect l="l" t="t" r="r" b="b"/>
              <a:pathLst>
                <a:path w="4412615" h="1517650">
                  <a:moveTo>
                    <a:pt x="4412325" y="0"/>
                  </a:moveTo>
                  <a:lnTo>
                    <a:pt x="0" y="0"/>
                  </a:lnTo>
                  <a:lnTo>
                    <a:pt x="0" y="1466234"/>
                  </a:lnTo>
                  <a:lnTo>
                    <a:pt x="4008" y="1485959"/>
                  </a:lnTo>
                  <a:lnTo>
                    <a:pt x="14922" y="1502111"/>
                  </a:lnTo>
                  <a:lnTo>
                    <a:pt x="31075" y="1513026"/>
                  </a:lnTo>
                  <a:lnTo>
                    <a:pt x="50800" y="1517034"/>
                  </a:lnTo>
                  <a:lnTo>
                    <a:pt x="4361525" y="1517034"/>
                  </a:lnTo>
                  <a:lnTo>
                    <a:pt x="4381250" y="1513026"/>
                  </a:lnTo>
                  <a:lnTo>
                    <a:pt x="4397403" y="1502111"/>
                  </a:lnTo>
                  <a:lnTo>
                    <a:pt x="4408317" y="1485959"/>
                  </a:lnTo>
                  <a:lnTo>
                    <a:pt x="4412325" y="1466234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0191" y="1049288"/>
              <a:ext cx="0" cy="1660525"/>
            </a:xfrm>
            <a:custGeom>
              <a:avLst/>
              <a:gdLst/>
              <a:ahLst/>
              <a:cxnLst/>
              <a:rect l="l" t="t" r="r" b="b"/>
              <a:pathLst>
                <a:path h="1660525">
                  <a:moveTo>
                    <a:pt x="0" y="165993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103658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0191" y="102388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10191" y="101118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10575" y="1241041"/>
            <a:ext cx="8337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="1" i="1" spc="315" baseline="9259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800" b="1" i="1" spc="-172" baseline="9259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800" b="1" spc="-52" baseline="9259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800" b="1" i="1" spc="15" baseline="9259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800" b="1" spc="-85" dirty="0">
                <a:solidFill>
                  <a:srgbClr val="00007F"/>
                </a:solidFill>
                <a:latin typeface="Tahoma"/>
                <a:cs typeface="Tahoma"/>
              </a:rPr>
              <a:t>[1</a:t>
            </a:r>
            <a:r>
              <a:rPr sz="800" b="1" i="1" spc="-20" dirty="0">
                <a:solidFill>
                  <a:srgbClr val="00007F"/>
                </a:solidFill>
                <a:latin typeface="Verdana"/>
                <a:cs typeface="Verdana"/>
              </a:rPr>
              <a:t>..</a:t>
            </a:r>
            <a:r>
              <a:rPr sz="800" b="1" i="1" spc="11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800" b="1" spc="-4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800" b="1" spc="-52" baseline="9259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800" b="1" spc="44" baseline="9259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800" b="1" spc="60" baseline="9259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endParaRPr sz="1800" baseline="9259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41752" y="1104389"/>
            <a:ext cx="1860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15" dirty="0">
                <a:solidFill>
                  <a:srgbClr val="00007F"/>
                </a:solidFill>
                <a:latin typeface="Arial"/>
                <a:cs typeface="Arial"/>
              </a:rPr>
              <a:t>Σ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02026" y="1195068"/>
            <a:ext cx="207645" cy="267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800" b="1" i="1" spc="55" dirty="0">
                <a:solidFill>
                  <a:srgbClr val="00007F"/>
                </a:solidFill>
                <a:latin typeface="Calibri"/>
                <a:cs typeface="Calibri"/>
              </a:rPr>
              <a:t>t   </a:t>
            </a:r>
            <a:r>
              <a:rPr sz="800" b="1" i="1" spc="25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spc="-25" dirty="0">
                <a:solidFill>
                  <a:srgbClr val="00007F"/>
                </a:solidFill>
                <a:latin typeface="Tahoma"/>
                <a:cs typeface="Tahoma"/>
              </a:rPr>
              <a:t>=1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93695" y="1218270"/>
            <a:ext cx="1847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endParaRPr sz="1200" baseline="-13888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7866" y="1585198"/>
            <a:ext cx="4237990" cy="1125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latin typeface="Tahoma"/>
                <a:cs typeface="Tahoma"/>
              </a:rPr>
              <a:t>Outputs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are: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3,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4,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21,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25,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16,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48,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149,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152,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-570,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...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</a:pPr>
            <a:r>
              <a:rPr sz="1200" spc="-50" dirty="0">
                <a:latin typeface="Tahoma"/>
                <a:cs typeface="Tahoma"/>
              </a:rPr>
              <a:t>Keep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counter,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keep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adding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it.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</a:pPr>
            <a:r>
              <a:rPr sz="1200" spc="-20" dirty="0">
                <a:latin typeface="Tahoma"/>
                <a:cs typeface="Tahoma"/>
              </a:rPr>
              <a:t>After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65" dirty="0">
                <a:latin typeface="Tahoma"/>
                <a:cs typeface="Tahoma"/>
              </a:rPr>
              <a:t>rounds,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num</a:t>
            </a:r>
            <a:r>
              <a:rPr sz="1200" spc="-35" dirty="0">
                <a:latin typeface="Tahoma"/>
                <a:cs typeface="Tahoma"/>
              </a:rPr>
              <a:t>b</a:t>
            </a:r>
            <a:r>
              <a:rPr sz="1200" spc="-75" dirty="0">
                <a:latin typeface="Tahoma"/>
                <a:cs typeface="Tahoma"/>
              </a:rPr>
              <a:t>er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b</a:t>
            </a:r>
            <a:r>
              <a:rPr sz="1200" spc="-114" dirty="0">
                <a:latin typeface="Tahoma"/>
                <a:cs typeface="Tahoma"/>
              </a:rPr>
              <a:t>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most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2</a:t>
            </a:r>
            <a:r>
              <a:rPr sz="1200" b="1" i="1" spc="52" baseline="31250" dirty="0">
                <a:solidFill>
                  <a:srgbClr val="00007F"/>
                </a:solidFill>
                <a:latin typeface="Calibri"/>
                <a:cs typeface="Calibri"/>
              </a:rPr>
              <a:t>b</a:t>
            </a:r>
            <a:r>
              <a:rPr sz="1200" b="1" i="1" spc="-157" baseline="3125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40" dirty="0">
                <a:latin typeface="Tahoma"/>
                <a:cs typeface="Tahoma"/>
              </a:rPr>
              <a:t>.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b="1" i="1" spc="275" dirty="0">
                <a:solidFill>
                  <a:srgbClr val="00007F"/>
                </a:solidFill>
                <a:latin typeface="Calibri"/>
                <a:cs typeface="Calibri"/>
              </a:rPr>
              <a:t>O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-165" dirty="0">
                <a:solidFill>
                  <a:srgbClr val="00007F"/>
                </a:solidFill>
                <a:latin typeface="Calibri"/>
                <a:cs typeface="Calibri"/>
              </a:rPr>
              <a:t>fb</a:t>
            </a:r>
            <a:r>
              <a:rPr sz="1200" b="1" i="1" spc="7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80" dirty="0">
                <a:solidFill>
                  <a:srgbClr val="00007F"/>
                </a:solidFill>
                <a:latin typeface="Tahoma"/>
                <a:cs typeface="Tahoma"/>
              </a:rPr>
              <a:t>log</a:t>
            </a:r>
            <a:r>
              <a:rPr sz="1200" b="1" spc="-10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200" spc="-70" dirty="0">
                <a:latin typeface="Tahoma"/>
                <a:cs typeface="Tahoma"/>
              </a:rPr>
              <a:t>space.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2" name="object 2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949373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92681" y="3351784"/>
            <a:ext cx="660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23246" y="3351784"/>
            <a:ext cx="4267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Spring</a:t>
            </a:r>
            <a:r>
              <a:rPr sz="6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2018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12669" y="3351784"/>
            <a:ext cx="2406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7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 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3685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i="1" spc="-45" dirty="0">
                <a:latin typeface="Verdana"/>
                <a:cs typeface="Verdana"/>
              </a:rPr>
              <a:t>s</a:t>
            </a:r>
            <a:r>
              <a:rPr spc="-45" dirty="0"/>
              <a:t>-Heavy</a:t>
            </a:r>
            <a:r>
              <a:rPr spc="125" dirty="0"/>
              <a:t> </a:t>
            </a:r>
            <a:r>
              <a:rPr spc="-15" dirty="0"/>
              <a:t>Hitters:</a:t>
            </a:r>
            <a:r>
              <a:rPr spc="300" dirty="0"/>
              <a:t> </a:t>
            </a:r>
            <a:r>
              <a:rPr spc="-2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7865" y="957554"/>
            <a:ext cx="4463415" cy="1143000"/>
            <a:chOff x="97865" y="957554"/>
            <a:chExt cx="4463415" cy="1143000"/>
          </a:xfrm>
        </p:grpSpPr>
        <p:sp>
          <p:nvSpPr>
            <p:cNvPr id="4" name="object 4"/>
            <p:cNvSpPr/>
            <p:nvPr/>
          </p:nvSpPr>
          <p:spPr>
            <a:xfrm>
              <a:off x="97865" y="957554"/>
              <a:ext cx="4412615" cy="225425"/>
            </a:xfrm>
            <a:custGeom>
              <a:avLst/>
              <a:gdLst/>
              <a:ahLst/>
              <a:cxnLst/>
              <a:rect l="l" t="t" r="r" b="b"/>
              <a:pathLst>
                <a:path w="4412615" h="22542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25360"/>
                  </a:lnTo>
                  <a:lnTo>
                    <a:pt x="4412325" y="225360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1170254"/>
              <a:ext cx="4412325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1998599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1985898"/>
              <a:ext cx="4361471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1001788"/>
              <a:ext cx="50746" cy="99681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7865" y="1214529"/>
              <a:ext cx="4412615" cy="835025"/>
            </a:xfrm>
            <a:custGeom>
              <a:avLst/>
              <a:gdLst/>
              <a:ahLst/>
              <a:cxnLst/>
              <a:rect l="l" t="t" r="r" b="b"/>
              <a:pathLst>
                <a:path w="4412615" h="835025">
                  <a:moveTo>
                    <a:pt x="4412325" y="0"/>
                  </a:moveTo>
                  <a:lnTo>
                    <a:pt x="0" y="0"/>
                  </a:lnTo>
                  <a:lnTo>
                    <a:pt x="0" y="784069"/>
                  </a:lnTo>
                  <a:lnTo>
                    <a:pt x="4008" y="803794"/>
                  </a:lnTo>
                  <a:lnTo>
                    <a:pt x="14922" y="819947"/>
                  </a:lnTo>
                  <a:lnTo>
                    <a:pt x="31075" y="830861"/>
                  </a:lnTo>
                  <a:lnTo>
                    <a:pt x="50800" y="834869"/>
                  </a:lnTo>
                  <a:lnTo>
                    <a:pt x="4361525" y="834869"/>
                  </a:lnTo>
                  <a:lnTo>
                    <a:pt x="4381250" y="830861"/>
                  </a:lnTo>
                  <a:lnTo>
                    <a:pt x="4397403" y="819947"/>
                  </a:lnTo>
                  <a:lnTo>
                    <a:pt x="4408317" y="803794"/>
                  </a:lnTo>
                  <a:lnTo>
                    <a:pt x="4412325" y="784069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10191" y="1039875"/>
              <a:ext cx="0" cy="977900"/>
            </a:xfrm>
            <a:custGeom>
              <a:avLst/>
              <a:gdLst/>
              <a:ahLst/>
              <a:cxnLst/>
              <a:rect l="l" t="t" r="r" b="b"/>
              <a:pathLst>
                <a:path h="977900">
                  <a:moveTo>
                    <a:pt x="0" y="97777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0191" y="102717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0191" y="101447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100177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5300" y="355452"/>
            <a:ext cx="3164205" cy="1224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solidFill>
                  <a:srgbClr val="FFF200"/>
                </a:solidFill>
                <a:latin typeface="Tahoma"/>
                <a:cs typeface="Tahoma"/>
              </a:rPr>
              <a:t>Space</a:t>
            </a:r>
            <a:r>
              <a:rPr sz="1000" spc="-3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60" dirty="0">
                <a:solidFill>
                  <a:srgbClr val="FFF200"/>
                </a:solidFill>
                <a:latin typeface="Tahoma"/>
                <a:cs typeface="Tahoma"/>
              </a:rPr>
              <a:t>usage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50">
              <a:latin typeface="Tahoma"/>
              <a:cs typeface="Tahoma"/>
            </a:endParaRPr>
          </a:p>
          <a:p>
            <a:pPr marL="53340">
              <a:lnSpc>
                <a:spcPct val="100000"/>
              </a:lnSpc>
            </a:pPr>
            <a:r>
              <a:rPr sz="1200" spc="-40" dirty="0">
                <a:latin typeface="Tahoma"/>
                <a:cs typeface="Tahoma"/>
              </a:rPr>
              <a:t>Set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6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)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/s</a:t>
            </a:r>
            <a:r>
              <a:rPr sz="1200" spc="60" dirty="0">
                <a:solidFill>
                  <a:srgbClr val="00007F"/>
                </a:solidFill>
                <a:latin typeface="Segoe UI Symbol"/>
                <a:cs typeface="Segoe UI Symbol"/>
              </a:rPr>
              <a:t>¶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spc="-40" dirty="0">
                <a:latin typeface="Tahoma"/>
                <a:cs typeface="Tahoma"/>
              </a:rPr>
              <a:t>.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(if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/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2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6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spc="-10" dirty="0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  <a:p>
            <a:pPr marL="53340">
              <a:lnSpc>
                <a:spcPct val="100000"/>
              </a:lnSpc>
              <a:spcBef>
                <a:spcPts val="755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Algorithm</a:t>
            </a:r>
            <a:endParaRPr sz="1400">
              <a:latin typeface="Tahoma"/>
              <a:cs typeface="Tahoma"/>
            </a:endParaRPr>
          </a:p>
          <a:p>
            <a:pPr marL="53340" marR="5080">
              <a:lnSpc>
                <a:spcPct val="100000"/>
              </a:lnSpc>
              <a:spcBef>
                <a:spcPts val="340"/>
              </a:spcBef>
            </a:pPr>
            <a:r>
              <a:rPr sz="1200" spc="-50" dirty="0">
                <a:latin typeface="Tahoma"/>
                <a:cs typeface="Tahoma"/>
              </a:rPr>
              <a:t>Keep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10" dirty="0">
                <a:latin typeface="Tahoma"/>
                <a:cs typeface="Tahoma"/>
              </a:rPr>
              <a:t>a</a:t>
            </a:r>
            <a:r>
              <a:rPr sz="1200" spc="-45" dirty="0">
                <a:latin typeface="Tahoma"/>
                <a:cs typeface="Tahoma"/>
              </a:rPr>
              <a:t>rr</a:t>
            </a:r>
            <a:r>
              <a:rPr sz="1200" spc="-95" dirty="0">
                <a:latin typeface="Tahoma"/>
                <a:cs typeface="Tahoma"/>
              </a:rPr>
              <a:t>a</a:t>
            </a:r>
            <a:r>
              <a:rPr sz="1200" spc="-65" dirty="0">
                <a:latin typeface="Tahoma"/>
                <a:cs typeface="Tahoma"/>
              </a:rPr>
              <a:t>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0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spc="-15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hold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elements  </a:t>
            </a:r>
            <a:r>
              <a:rPr sz="1200" spc="-50" dirty="0">
                <a:latin typeface="Tahoma"/>
                <a:cs typeface="Tahoma"/>
              </a:rPr>
              <a:t>Keep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10" dirty="0">
                <a:latin typeface="Tahoma"/>
                <a:cs typeface="Tahoma"/>
              </a:rPr>
              <a:t>a</a:t>
            </a:r>
            <a:r>
              <a:rPr sz="1200" spc="-45" dirty="0">
                <a:latin typeface="Tahoma"/>
                <a:cs typeface="Tahoma"/>
              </a:rPr>
              <a:t>rr</a:t>
            </a:r>
            <a:r>
              <a:rPr sz="1200" spc="-95" dirty="0">
                <a:latin typeface="Tahoma"/>
                <a:cs typeface="Tahoma"/>
              </a:rPr>
              <a:t>a</a:t>
            </a:r>
            <a:r>
              <a:rPr sz="1200" spc="-65" dirty="0">
                <a:latin typeface="Tahoma"/>
                <a:cs typeface="Tahoma"/>
              </a:rPr>
              <a:t>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-13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0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spc="-15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75" dirty="0">
                <a:solidFill>
                  <a:srgbClr val="00007F"/>
                </a:solidFill>
                <a:latin typeface="Calibri"/>
                <a:cs typeface="Calibri"/>
              </a:rPr>
              <a:t>k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hold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their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counters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70658" y="1789833"/>
            <a:ext cx="666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0" dirty="0">
                <a:solidFill>
                  <a:srgbClr val="00007F"/>
                </a:solidFill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70658" y="1840443"/>
            <a:ext cx="666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0" dirty="0">
                <a:solidFill>
                  <a:srgbClr val="00007F"/>
                </a:solidFill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966" y="2118992"/>
            <a:ext cx="4238625" cy="1125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latin typeface="Tahoma"/>
                <a:cs typeface="Tahoma"/>
              </a:rPr>
              <a:t>Maintains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-30" dirty="0">
                <a:solidFill>
                  <a:srgbClr val="00007F"/>
                </a:solidFill>
                <a:latin typeface="Calibri"/>
                <a:cs typeface="Calibri"/>
              </a:rPr>
              <a:t>O</a:t>
            </a:r>
            <a:r>
              <a:rPr sz="1200" b="1" spc="-30" dirty="0">
                <a:solidFill>
                  <a:srgbClr val="00007F"/>
                </a:solidFill>
                <a:latin typeface="Tahoma"/>
                <a:cs typeface="Tahoma"/>
              </a:rPr>
              <a:t>(1</a:t>
            </a:r>
            <a:r>
              <a:rPr sz="1200" b="1" i="1" spc="-30" dirty="0">
                <a:solidFill>
                  <a:srgbClr val="00007F"/>
                </a:solidFill>
                <a:latin typeface="Verdana"/>
                <a:cs typeface="Verdana"/>
              </a:rPr>
              <a:t>/s</a:t>
            </a:r>
            <a:r>
              <a:rPr sz="1200" b="1" spc="-3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counters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elements.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200" b="1" i="1" spc="275" dirty="0">
                <a:solidFill>
                  <a:srgbClr val="00007F"/>
                </a:solidFill>
                <a:latin typeface="Calibri"/>
                <a:cs typeface="Calibri"/>
              </a:rPr>
              <a:t>O</a:t>
            </a:r>
            <a:r>
              <a:rPr sz="1200" b="1" spc="-70" dirty="0">
                <a:solidFill>
                  <a:srgbClr val="00007F"/>
                </a:solidFill>
                <a:latin typeface="Tahoma"/>
                <a:cs typeface="Tahoma"/>
              </a:rPr>
              <a:t>(log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15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f</a:t>
            </a:r>
            <a:r>
              <a:rPr sz="1200" spc="-95" dirty="0">
                <a:latin typeface="Tahoma"/>
                <a:cs typeface="Tahoma"/>
              </a:rPr>
              <a:t>o</a:t>
            </a:r>
            <a:r>
              <a:rPr sz="1200" spc="-40" dirty="0">
                <a:latin typeface="Tahoma"/>
                <a:cs typeface="Tahoma"/>
              </a:rPr>
              <a:t>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each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</a:t>
            </a:r>
            <a:r>
              <a:rPr sz="1200" spc="-60" dirty="0">
                <a:latin typeface="Tahoma"/>
                <a:cs typeface="Tahoma"/>
              </a:rPr>
              <a:t>o</a:t>
            </a:r>
            <a:r>
              <a:rPr sz="1200" spc="-55" dirty="0">
                <a:latin typeface="Tahoma"/>
                <a:cs typeface="Tahoma"/>
              </a:rPr>
              <a:t>unter.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b="1" i="1" spc="275" dirty="0">
                <a:solidFill>
                  <a:srgbClr val="00007F"/>
                </a:solidFill>
                <a:latin typeface="Calibri"/>
                <a:cs typeface="Calibri"/>
              </a:rPr>
              <a:t>O</a:t>
            </a:r>
            <a:r>
              <a:rPr sz="1200" b="1" spc="45" dirty="0">
                <a:solidFill>
                  <a:srgbClr val="00007F"/>
                </a:solidFill>
                <a:latin typeface="Tahoma"/>
                <a:cs typeface="Tahoma"/>
              </a:rPr>
              <a:t>(Σ)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f</a:t>
            </a:r>
            <a:r>
              <a:rPr sz="1200" spc="-95" dirty="0">
                <a:latin typeface="Tahoma"/>
                <a:cs typeface="Tahoma"/>
              </a:rPr>
              <a:t>o</a:t>
            </a:r>
            <a:r>
              <a:rPr sz="1200" spc="-40" dirty="0">
                <a:latin typeface="Tahoma"/>
                <a:cs typeface="Tahoma"/>
              </a:rPr>
              <a:t>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each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elem</a:t>
            </a:r>
            <a:r>
              <a:rPr sz="1200" spc="-90" dirty="0">
                <a:latin typeface="Tahoma"/>
                <a:cs typeface="Tahoma"/>
              </a:rPr>
              <a:t>e</a:t>
            </a:r>
            <a:r>
              <a:rPr sz="1200" spc="-30" dirty="0">
                <a:latin typeface="Tahoma"/>
                <a:cs typeface="Tahoma"/>
              </a:rPr>
              <a:t>nt,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where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spc="215" dirty="0">
                <a:solidFill>
                  <a:srgbClr val="00007F"/>
                </a:solidFill>
                <a:latin typeface="Tahoma"/>
                <a:cs typeface="Tahoma"/>
              </a:rPr>
              <a:t>Σ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the  description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largest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element.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ahoma"/>
                <a:cs typeface="Tahoma"/>
              </a:rPr>
              <a:t>T</a:t>
            </a:r>
            <a:r>
              <a:rPr sz="1200" spc="-45" dirty="0">
                <a:latin typeface="Tahoma"/>
                <a:cs typeface="Tahoma"/>
              </a:rPr>
              <a:t>otal: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b="1" i="1" spc="275" dirty="0">
                <a:solidFill>
                  <a:srgbClr val="00007F"/>
                </a:solidFill>
                <a:latin typeface="Calibri"/>
                <a:cs typeface="Calibri"/>
              </a:rPr>
              <a:t>O</a:t>
            </a:r>
            <a:r>
              <a:rPr sz="1200" b="1" spc="-6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spc="-9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/s</a:t>
            </a:r>
            <a:r>
              <a:rPr sz="1200" b="1" spc="-70" dirty="0">
                <a:solidFill>
                  <a:srgbClr val="00007F"/>
                </a:solidFill>
                <a:latin typeface="Tahoma"/>
                <a:cs typeface="Tahoma"/>
              </a:rPr>
              <a:t>(log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6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12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215" dirty="0">
                <a:solidFill>
                  <a:srgbClr val="00007F"/>
                </a:solidFill>
                <a:latin typeface="Tahoma"/>
                <a:cs typeface="Tahoma"/>
              </a:rPr>
              <a:t>Σ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))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marL="399415">
              <a:lnSpc>
                <a:spcPct val="100000"/>
              </a:lnSpc>
              <a:spcBef>
                <a:spcPts val="5"/>
              </a:spcBef>
            </a:pPr>
            <a:r>
              <a:rPr sz="1200" spc="-45" dirty="0">
                <a:latin typeface="Tahoma"/>
                <a:cs typeface="Tahoma"/>
              </a:rPr>
              <a:t>Recall:</a:t>
            </a:r>
            <a:r>
              <a:rPr sz="1200" spc="14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maintains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counts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for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all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up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b="1" i="1" spc="-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35" dirty="0">
                <a:solidFill>
                  <a:srgbClr val="00007F"/>
                </a:solidFill>
                <a:latin typeface="Calibri"/>
                <a:cs typeface="Calibri"/>
              </a:rPr>
              <a:t>t  </a:t>
            </a:r>
            <a:r>
              <a:rPr sz="1200" spc="-60" dirty="0">
                <a:latin typeface="Tahoma"/>
                <a:cs typeface="Tahoma"/>
              </a:rPr>
              <a:t>error.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9" name="object 1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272362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24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865" y="1287830"/>
            <a:ext cx="4463415" cy="650875"/>
            <a:chOff x="97865" y="1287830"/>
            <a:chExt cx="4463415" cy="650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666" y="1836699"/>
              <a:ext cx="101600" cy="101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66" y="1823999"/>
              <a:ext cx="4361471" cy="114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10191" y="1338389"/>
              <a:ext cx="50746" cy="4983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865" y="1332247"/>
              <a:ext cx="4412615" cy="555625"/>
            </a:xfrm>
            <a:custGeom>
              <a:avLst/>
              <a:gdLst/>
              <a:ahLst/>
              <a:cxnLst/>
              <a:rect l="l" t="t" r="r" b="b"/>
              <a:pathLst>
                <a:path w="4412615" h="555625">
                  <a:moveTo>
                    <a:pt x="4412325" y="0"/>
                  </a:moveTo>
                  <a:lnTo>
                    <a:pt x="0" y="0"/>
                  </a:lnTo>
                  <a:lnTo>
                    <a:pt x="0" y="504451"/>
                  </a:lnTo>
                  <a:lnTo>
                    <a:pt x="4008" y="524176"/>
                  </a:lnTo>
                  <a:lnTo>
                    <a:pt x="14922" y="540329"/>
                  </a:lnTo>
                  <a:lnTo>
                    <a:pt x="31075" y="551243"/>
                  </a:lnTo>
                  <a:lnTo>
                    <a:pt x="50800" y="555252"/>
                  </a:lnTo>
                  <a:lnTo>
                    <a:pt x="4361525" y="555252"/>
                  </a:lnTo>
                  <a:lnTo>
                    <a:pt x="4381250" y="551243"/>
                  </a:lnTo>
                  <a:lnTo>
                    <a:pt x="4397403" y="540329"/>
                  </a:lnTo>
                  <a:lnTo>
                    <a:pt x="4408317" y="524176"/>
                  </a:lnTo>
                  <a:lnTo>
                    <a:pt x="4412325" y="504451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10191" y="1376485"/>
              <a:ext cx="0" cy="479425"/>
            </a:xfrm>
            <a:custGeom>
              <a:avLst/>
              <a:gdLst/>
              <a:ahLst/>
              <a:cxnLst/>
              <a:rect l="l" t="t" r="r" b="b"/>
              <a:pathLst>
                <a:path h="479425">
                  <a:moveTo>
                    <a:pt x="0" y="47926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10191" y="13637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10191" y="13510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10191" y="13383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30160" y="838701"/>
            <a:ext cx="2348230" cy="9182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2050" spc="-10" dirty="0">
                <a:latin typeface="Calibri"/>
                <a:cs typeface="Calibri"/>
              </a:rPr>
              <a:t>Part</a:t>
            </a:r>
            <a:r>
              <a:rPr sz="2050" spc="105" dirty="0">
                <a:latin typeface="Calibri"/>
                <a:cs typeface="Calibri"/>
              </a:rPr>
              <a:t> </a:t>
            </a:r>
            <a:r>
              <a:rPr sz="2050" spc="50" dirty="0">
                <a:latin typeface="Calibri"/>
                <a:cs typeface="Calibri"/>
              </a:rPr>
              <a:t>III</a:t>
            </a:r>
            <a:endParaRPr sz="2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50" spc="-7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Use</a:t>
            </a:r>
            <a:r>
              <a:rPr sz="2050" spc="16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2050" spc="-7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of</a:t>
            </a:r>
            <a:r>
              <a:rPr sz="2050" spc="16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2050" spc="-2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Hash</a:t>
            </a:r>
            <a:r>
              <a:rPr sz="2050" spc="15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2050" spc="-3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Functions</a:t>
            </a:r>
            <a:endParaRPr sz="20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spc="-15" dirty="0"/>
              <a:t>25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272362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25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904"/>
            <a:ext cx="17094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Maintaining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Counts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7865" y="600049"/>
            <a:ext cx="4463415" cy="650240"/>
            <a:chOff x="97865" y="600049"/>
            <a:chExt cx="4463415" cy="650240"/>
          </a:xfrm>
        </p:grpSpPr>
        <p:sp>
          <p:nvSpPr>
            <p:cNvPr id="4" name="object 4"/>
            <p:cNvSpPr/>
            <p:nvPr/>
          </p:nvSpPr>
          <p:spPr>
            <a:xfrm>
              <a:off x="97865" y="600049"/>
              <a:ext cx="4412615" cy="208915"/>
            </a:xfrm>
            <a:custGeom>
              <a:avLst/>
              <a:gdLst/>
              <a:ahLst/>
              <a:cxnLst/>
              <a:rect l="l" t="t" r="r" b="b"/>
              <a:pathLst>
                <a:path w="4412615" h="20891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8911"/>
                  </a:lnTo>
                  <a:lnTo>
                    <a:pt x="4412325" y="208911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796315"/>
              <a:ext cx="4412325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1148423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1135722"/>
              <a:ext cx="4361471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644296"/>
              <a:ext cx="50746" cy="50412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7865" y="840587"/>
              <a:ext cx="4412615" cy="358775"/>
            </a:xfrm>
            <a:custGeom>
              <a:avLst/>
              <a:gdLst/>
              <a:ahLst/>
              <a:cxnLst/>
              <a:rect l="l" t="t" r="r" b="b"/>
              <a:pathLst>
                <a:path w="4412615" h="358775">
                  <a:moveTo>
                    <a:pt x="4412325" y="0"/>
                  </a:moveTo>
                  <a:lnTo>
                    <a:pt x="0" y="0"/>
                  </a:lnTo>
                  <a:lnTo>
                    <a:pt x="0" y="307835"/>
                  </a:lnTo>
                  <a:lnTo>
                    <a:pt x="4008" y="327559"/>
                  </a:lnTo>
                  <a:lnTo>
                    <a:pt x="14922" y="343712"/>
                  </a:lnTo>
                  <a:lnTo>
                    <a:pt x="31075" y="354626"/>
                  </a:lnTo>
                  <a:lnTo>
                    <a:pt x="50800" y="358635"/>
                  </a:lnTo>
                  <a:lnTo>
                    <a:pt x="4361525" y="358635"/>
                  </a:lnTo>
                  <a:lnTo>
                    <a:pt x="4381250" y="354626"/>
                  </a:lnTo>
                  <a:lnTo>
                    <a:pt x="4397403" y="343712"/>
                  </a:lnTo>
                  <a:lnTo>
                    <a:pt x="4408317" y="327559"/>
                  </a:lnTo>
                  <a:lnTo>
                    <a:pt x="4412325" y="307835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10191" y="682381"/>
              <a:ext cx="0" cy="485140"/>
            </a:xfrm>
            <a:custGeom>
              <a:avLst/>
              <a:gdLst/>
              <a:ahLst/>
              <a:cxnLst/>
              <a:rect l="l" t="t" r="r" b="b"/>
              <a:pathLst>
                <a:path h="485140">
                  <a:moveTo>
                    <a:pt x="0" y="48509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0191" y="6696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0191" y="6569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6442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35966" y="547722"/>
            <a:ext cx="4305300" cy="6502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Problem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Statement: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50"/>
              </a:spcBef>
            </a:pPr>
            <a:r>
              <a:rPr sz="1200" spc="15" dirty="0">
                <a:latin typeface="Tahoma"/>
                <a:cs typeface="Tahoma"/>
              </a:rPr>
              <a:t>At </a:t>
            </a:r>
            <a:r>
              <a:rPr sz="1200" spc="-70" dirty="0">
                <a:latin typeface="Tahoma"/>
                <a:cs typeface="Tahoma"/>
              </a:rPr>
              <a:t>any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spc="55" dirty="0">
                <a:latin typeface="Tahoma"/>
                <a:cs typeface="Tahoma"/>
              </a:rPr>
              <a:t>,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estimate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number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times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every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appeared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so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far.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26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7094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30" dirty="0"/>
              <a:t>Maintaining</a:t>
            </a:r>
            <a:r>
              <a:rPr spc="95" dirty="0"/>
              <a:t> </a:t>
            </a:r>
            <a:r>
              <a:rPr spc="-25" dirty="0"/>
              <a:t>Counts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65" y="600049"/>
            <a:ext cx="4463415" cy="650240"/>
            <a:chOff x="97865" y="600049"/>
            <a:chExt cx="4463415" cy="650240"/>
          </a:xfrm>
        </p:grpSpPr>
        <p:sp>
          <p:nvSpPr>
            <p:cNvPr id="5" name="object 5"/>
            <p:cNvSpPr/>
            <p:nvPr/>
          </p:nvSpPr>
          <p:spPr>
            <a:xfrm>
              <a:off x="97865" y="600049"/>
              <a:ext cx="4412615" cy="208915"/>
            </a:xfrm>
            <a:custGeom>
              <a:avLst/>
              <a:gdLst/>
              <a:ahLst/>
              <a:cxnLst/>
              <a:rect l="l" t="t" r="r" b="b"/>
              <a:pathLst>
                <a:path w="4412615" h="20891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8911"/>
                  </a:lnTo>
                  <a:lnTo>
                    <a:pt x="4412325" y="208911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796315"/>
              <a:ext cx="4412325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1148423"/>
              <a:ext cx="101600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1135722"/>
              <a:ext cx="4361471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644296"/>
              <a:ext cx="50746" cy="50412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7865" y="840587"/>
              <a:ext cx="4412615" cy="358775"/>
            </a:xfrm>
            <a:custGeom>
              <a:avLst/>
              <a:gdLst/>
              <a:ahLst/>
              <a:cxnLst/>
              <a:rect l="l" t="t" r="r" b="b"/>
              <a:pathLst>
                <a:path w="4412615" h="358775">
                  <a:moveTo>
                    <a:pt x="4412325" y="0"/>
                  </a:moveTo>
                  <a:lnTo>
                    <a:pt x="0" y="0"/>
                  </a:lnTo>
                  <a:lnTo>
                    <a:pt x="0" y="307835"/>
                  </a:lnTo>
                  <a:lnTo>
                    <a:pt x="4008" y="327559"/>
                  </a:lnTo>
                  <a:lnTo>
                    <a:pt x="14922" y="343712"/>
                  </a:lnTo>
                  <a:lnTo>
                    <a:pt x="31075" y="354626"/>
                  </a:lnTo>
                  <a:lnTo>
                    <a:pt x="50800" y="358635"/>
                  </a:lnTo>
                  <a:lnTo>
                    <a:pt x="4361525" y="358635"/>
                  </a:lnTo>
                  <a:lnTo>
                    <a:pt x="4381250" y="354626"/>
                  </a:lnTo>
                  <a:lnTo>
                    <a:pt x="4397403" y="343712"/>
                  </a:lnTo>
                  <a:lnTo>
                    <a:pt x="4408317" y="327559"/>
                  </a:lnTo>
                  <a:lnTo>
                    <a:pt x="4412325" y="307835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0191" y="682381"/>
              <a:ext cx="0" cy="485140"/>
            </a:xfrm>
            <a:custGeom>
              <a:avLst/>
              <a:gdLst/>
              <a:ahLst/>
              <a:cxnLst/>
              <a:rect l="l" t="t" r="r" b="b"/>
              <a:pathLst>
                <a:path h="485140">
                  <a:moveTo>
                    <a:pt x="0" y="48509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0191" y="6696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6569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0191" y="6442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5966" y="547722"/>
            <a:ext cx="4305300" cy="92900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Problem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Statement: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50"/>
              </a:spcBef>
            </a:pPr>
            <a:r>
              <a:rPr sz="1200" spc="15" dirty="0">
                <a:latin typeface="Tahoma"/>
                <a:cs typeface="Tahoma"/>
              </a:rPr>
              <a:t>At </a:t>
            </a:r>
            <a:r>
              <a:rPr sz="1200" spc="-70" dirty="0">
                <a:latin typeface="Tahoma"/>
                <a:cs typeface="Tahoma"/>
              </a:rPr>
              <a:t>any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spc="55" dirty="0">
                <a:latin typeface="Tahoma"/>
                <a:cs typeface="Tahoma"/>
              </a:rPr>
              <a:t>,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estimate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number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times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every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appeared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so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far.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200" spc="-80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error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up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-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3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3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OK,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25" dirty="0">
                <a:latin typeface="Tahoma"/>
                <a:cs typeface="Tahoma"/>
              </a:rPr>
              <a:t>we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use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-80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spc="-80" dirty="0">
                <a:latin typeface="Tahoma"/>
                <a:cs typeface="Tahoma"/>
              </a:rPr>
              <a:t>-heavy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hitter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algorithm.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7" name="object 1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26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7094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30" dirty="0"/>
              <a:t>Maintaining</a:t>
            </a:r>
            <a:r>
              <a:rPr spc="95" dirty="0"/>
              <a:t> </a:t>
            </a:r>
            <a:r>
              <a:rPr spc="-25" dirty="0"/>
              <a:t>Counts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65" y="600049"/>
            <a:ext cx="4463415" cy="650240"/>
            <a:chOff x="97865" y="600049"/>
            <a:chExt cx="4463415" cy="650240"/>
          </a:xfrm>
        </p:grpSpPr>
        <p:sp>
          <p:nvSpPr>
            <p:cNvPr id="5" name="object 5"/>
            <p:cNvSpPr/>
            <p:nvPr/>
          </p:nvSpPr>
          <p:spPr>
            <a:xfrm>
              <a:off x="97865" y="600049"/>
              <a:ext cx="4412615" cy="208915"/>
            </a:xfrm>
            <a:custGeom>
              <a:avLst/>
              <a:gdLst/>
              <a:ahLst/>
              <a:cxnLst/>
              <a:rect l="l" t="t" r="r" b="b"/>
              <a:pathLst>
                <a:path w="4412615" h="20891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8911"/>
                  </a:lnTo>
                  <a:lnTo>
                    <a:pt x="4412325" y="208911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796315"/>
              <a:ext cx="4412325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1148423"/>
              <a:ext cx="101600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1135722"/>
              <a:ext cx="4361471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644296"/>
              <a:ext cx="50746" cy="50412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7865" y="840587"/>
              <a:ext cx="4412615" cy="358775"/>
            </a:xfrm>
            <a:custGeom>
              <a:avLst/>
              <a:gdLst/>
              <a:ahLst/>
              <a:cxnLst/>
              <a:rect l="l" t="t" r="r" b="b"/>
              <a:pathLst>
                <a:path w="4412615" h="358775">
                  <a:moveTo>
                    <a:pt x="4412325" y="0"/>
                  </a:moveTo>
                  <a:lnTo>
                    <a:pt x="0" y="0"/>
                  </a:lnTo>
                  <a:lnTo>
                    <a:pt x="0" y="307835"/>
                  </a:lnTo>
                  <a:lnTo>
                    <a:pt x="4008" y="327559"/>
                  </a:lnTo>
                  <a:lnTo>
                    <a:pt x="14922" y="343712"/>
                  </a:lnTo>
                  <a:lnTo>
                    <a:pt x="31075" y="354626"/>
                  </a:lnTo>
                  <a:lnTo>
                    <a:pt x="50800" y="358635"/>
                  </a:lnTo>
                  <a:lnTo>
                    <a:pt x="4361525" y="358635"/>
                  </a:lnTo>
                  <a:lnTo>
                    <a:pt x="4381250" y="354626"/>
                  </a:lnTo>
                  <a:lnTo>
                    <a:pt x="4397403" y="343712"/>
                  </a:lnTo>
                  <a:lnTo>
                    <a:pt x="4408317" y="327559"/>
                  </a:lnTo>
                  <a:lnTo>
                    <a:pt x="4412325" y="307835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0191" y="682381"/>
              <a:ext cx="0" cy="485140"/>
            </a:xfrm>
            <a:custGeom>
              <a:avLst/>
              <a:gdLst/>
              <a:ahLst/>
              <a:cxnLst/>
              <a:rect l="l" t="t" r="r" b="b"/>
              <a:pathLst>
                <a:path h="485140">
                  <a:moveTo>
                    <a:pt x="0" y="48509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0191" y="6696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6569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0191" y="6442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5966" y="547722"/>
            <a:ext cx="4305300" cy="129603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Problem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Statement: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50"/>
              </a:spcBef>
            </a:pPr>
            <a:r>
              <a:rPr sz="1200" spc="15" dirty="0">
                <a:latin typeface="Tahoma"/>
                <a:cs typeface="Tahoma"/>
              </a:rPr>
              <a:t>At </a:t>
            </a:r>
            <a:r>
              <a:rPr sz="1200" spc="-70" dirty="0">
                <a:latin typeface="Tahoma"/>
                <a:cs typeface="Tahoma"/>
              </a:rPr>
              <a:t>any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spc="55" dirty="0">
                <a:latin typeface="Tahoma"/>
                <a:cs typeface="Tahoma"/>
              </a:rPr>
              <a:t>,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estimate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number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times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every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appeared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so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far.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200" spc="-80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error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up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-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3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3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OK,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25" dirty="0">
                <a:latin typeface="Tahoma"/>
                <a:cs typeface="Tahoma"/>
              </a:rPr>
              <a:t>we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use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-80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spc="-80" dirty="0">
                <a:latin typeface="Tahoma"/>
                <a:cs typeface="Tahoma"/>
              </a:rPr>
              <a:t>-heavy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hitter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algorithm.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5" dirty="0">
                <a:latin typeface="Tahoma"/>
                <a:cs typeface="Tahoma"/>
              </a:rPr>
              <a:t>It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ta</a:t>
            </a:r>
            <a:r>
              <a:rPr sz="1200" spc="-65" dirty="0">
                <a:latin typeface="Tahoma"/>
                <a:cs typeface="Tahoma"/>
              </a:rPr>
              <a:t>k</a:t>
            </a:r>
            <a:r>
              <a:rPr sz="1200" spc="-100" dirty="0">
                <a:latin typeface="Tahoma"/>
                <a:cs typeface="Tahoma"/>
              </a:rPr>
              <a:t>es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75" dirty="0">
                <a:solidFill>
                  <a:srgbClr val="00007F"/>
                </a:solidFill>
                <a:latin typeface="Calibri"/>
                <a:cs typeface="Calibri"/>
              </a:rPr>
              <a:t>O</a:t>
            </a:r>
            <a:r>
              <a:rPr sz="1200" b="1" spc="-75" dirty="0">
                <a:solidFill>
                  <a:srgbClr val="00007F"/>
                </a:solidFill>
                <a:latin typeface="Tahoma"/>
                <a:cs typeface="Tahoma"/>
              </a:rPr>
              <a:t>(1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/s</a:t>
            </a:r>
            <a:r>
              <a:rPr sz="1200" b="1" spc="-70" dirty="0">
                <a:solidFill>
                  <a:srgbClr val="00007F"/>
                </a:solidFill>
                <a:latin typeface="Tahoma"/>
                <a:cs typeface="Tahoma"/>
              </a:rPr>
              <a:t>(log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6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12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5" dirty="0">
                <a:solidFill>
                  <a:srgbClr val="00007F"/>
                </a:solidFill>
                <a:latin typeface="Tahoma"/>
                <a:cs typeface="Tahoma"/>
              </a:rPr>
              <a:t>Σ))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space.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7" name="object 1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26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7094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30" dirty="0"/>
              <a:t>Maintaining</a:t>
            </a:r>
            <a:r>
              <a:rPr spc="95" dirty="0"/>
              <a:t> </a:t>
            </a:r>
            <a:r>
              <a:rPr spc="-25" dirty="0"/>
              <a:t>Counts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65" y="600049"/>
            <a:ext cx="4463415" cy="650240"/>
            <a:chOff x="97865" y="600049"/>
            <a:chExt cx="4463415" cy="650240"/>
          </a:xfrm>
        </p:grpSpPr>
        <p:sp>
          <p:nvSpPr>
            <p:cNvPr id="5" name="object 5"/>
            <p:cNvSpPr/>
            <p:nvPr/>
          </p:nvSpPr>
          <p:spPr>
            <a:xfrm>
              <a:off x="97865" y="600049"/>
              <a:ext cx="4412615" cy="208915"/>
            </a:xfrm>
            <a:custGeom>
              <a:avLst/>
              <a:gdLst/>
              <a:ahLst/>
              <a:cxnLst/>
              <a:rect l="l" t="t" r="r" b="b"/>
              <a:pathLst>
                <a:path w="4412615" h="20891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8911"/>
                  </a:lnTo>
                  <a:lnTo>
                    <a:pt x="4412325" y="208911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796315"/>
              <a:ext cx="4412325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1148423"/>
              <a:ext cx="101600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1135722"/>
              <a:ext cx="4361471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644296"/>
              <a:ext cx="50746" cy="50412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7865" y="840587"/>
              <a:ext cx="4412615" cy="358775"/>
            </a:xfrm>
            <a:custGeom>
              <a:avLst/>
              <a:gdLst/>
              <a:ahLst/>
              <a:cxnLst/>
              <a:rect l="l" t="t" r="r" b="b"/>
              <a:pathLst>
                <a:path w="4412615" h="358775">
                  <a:moveTo>
                    <a:pt x="4412325" y="0"/>
                  </a:moveTo>
                  <a:lnTo>
                    <a:pt x="0" y="0"/>
                  </a:lnTo>
                  <a:lnTo>
                    <a:pt x="0" y="307835"/>
                  </a:lnTo>
                  <a:lnTo>
                    <a:pt x="4008" y="327559"/>
                  </a:lnTo>
                  <a:lnTo>
                    <a:pt x="14922" y="343712"/>
                  </a:lnTo>
                  <a:lnTo>
                    <a:pt x="31075" y="354626"/>
                  </a:lnTo>
                  <a:lnTo>
                    <a:pt x="50800" y="358635"/>
                  </a:lnTo>
                  <a:lnTo>
                    <a:pt x="4361525" y="358635"/>
                  </a:lnTo>
                  <a:lnTo>
                    <a:pt x="4381250" y="354626"/>
                  </a:lnTo>
                  <a:lnTo>
                    <a:pt x="4397403" y="343712"/>
                  </a:lnTo>
                  <a:lnTo>
                    <a:pt x="4408317" y="327559"/>
                  </a:lnTo>
                  <a:lnTo>
                    <a:pt x="4412325" y="307835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0191" y="682381"/>
              <a:ext cx="0" cy="485140"/>
            </a:xfrm>
            <a:custGeom>
              <a:avLst/>
              <a:gdLst/>
              <a:ahLst/>
              <a:cxnLst/>
              <a:rect l="l" t="t" r="r" b="b"/>
              <a:pathLst>
                <a:path h="485140">
                  <a:moveTo>
                    <a:pt x="0" y="48509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0191" y="6696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6569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0191" y="6442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5966" y="547722"/>
            <a:ext cx="4305300" cy="202946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Problem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Statement: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50"/>
              </a:spcBef>
            </a:pPr>
            <a:r>
              <a:rPr sz="1200" spc="15" dirty="0">
                <a:latin typeface="Tahoma"/>
                <a:cs typeface="Tahoma"/>
              </a:rPr>
              <a:t>At </a:t>
            </a:r>
            <a:r>
              <a:rPr sz="1200" spc="-70" dirty="0">
                <a:latin typeface="Tahoma"/>
                <a:cs typeface="Tahoma"/>
              </a:rPr>
              <a:t>any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spc="55" dirty="0">
                <a:latin typeface="Tahoma"/>
                <a:cs typeface="Tahoma"/>
              </a:rPr>
              <a:t>,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estimate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number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times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every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appeared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so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far.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200" spc="-80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error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up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-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3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3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OK,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25" dirty="0">
                <a:latin typeface="Tahoma"/>
                <a:cs typeface="Tahoma"/>
              </a:rPr>
              <a:t>we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use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-80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spc="-80" dirty="0">
                <a:latin typeface="Tahoma"/>
                <a:cs typeface="Tahoma"/>
              </a:rPr>
              <a:t>-heavy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hitter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algorithm.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5" dirty="0">
                <a:latin typeface="Tahoma"/>
                <a:cs typeface="Tahoma"/>
              </a:rPr>
              <a:t>It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ta</a:t>
            </a:r>
            <a:r>
              <a:rPr sz="1200" spc="-65" dirty="0">
                <a:latin typeface="Tahoma"/>
                <a:cs typeface="Tahoma"/>
              </a:rPr>
              <a:t>k</a:t>
            </a:r>
            <a:r>
              <a:rPr sz="1200" spc="-100" dirty="0">
                <a:latin typeface="Tahoma"/>
                <a:cs typeface="Tahoma"/>
              </a:rPr>
              <a:t>es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75" dirty="0">
                <a:solidFill>
                  <a:srgbClr val="00007F"/>
                </a:solidFill>
                <a:latin typeface="Calibri"/>
                <a:cs typeface="Calibri"/>
              </a:rPr>
              <a:t>O</a:t>
            </a:r>
            <a:r>
              <a:rPr sz="1200" b="1" spc="-75" dirty="0">
                <a:solidFill>
                  <a:srgbClr val="00007F"/>
                </a:solidFill>
                <a:latin typeface="Tahoma"/>
                <a:cs typeface="Tahoma"/>
              </a:rPr>
              <a:t>(1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/s</a:t>
            </a:r>
            <a:r>
              <a:rPr sz="1200" b="1" spc="-70" dirty="0">
                <a:solidFill>
                  <a:srgbClr val="00007F"/>
                </a:solidFill>
                <a:latin typeface="Tahoma"/>
                <a:cs typeface="Tahoma"/>
              </a:rPr>
              <a:t>(log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6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12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5" dirty="0">
                <a:solidFill>
                  <a:srgbClr val="00007F"/>
                </a:solidFill>
                <a:latin typeface="Tahoma"/>
                <a:cs typeface="Tahoma"/>
              </a:rPr>
              <a:t>Σ))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space.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50">
              <a:latin typeface="Tahoma"/>
              <a:cs typeface="Tahoma"/>
            </a:endParaRPr>
          </a:p>
          <a:p>
            <a:pPr marR="27940" algn="ctr">
              <a:lnSpc>
                <a:spcPct val="100000"/>
              </a:lnSpc>
            </a:pPr>
            <a:r>
              <a:rPr sz="1200" spc="-45" dirty="0">
                <a:solidFill>
                  <a:srgbClr val="0000FF"/>
                </a:solidFill>
                <a:latin typeface="Tahoma"/>
                <a:cs typeface="Tahoma"/>
              </a:rPr>
              <a:t>Ca</a:t>
            </a:r>
            <a:r>
              <a:rPr sz="1200" spc="-4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12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spc="-135" dirty="0">
                <a:solidFill>
                  <a:srgbClr val="0000FF"/>
                </a:solidFill>
                <a:latin typeface="Tahoma"/>
                <a:cs typeface="Tahoma"/>
              </a:rPr>
              <a:t>w</a:t>
            </a:r>
            <a:r>
              <a:rPr sz="1200" spc="-114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1200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spc="-65" dirty="0">
                <a:solidFill>
                  <a:srgbClr val="0000FF"/>
                </a:solidFill>
                <a:latin typeface="Tahoma"/>
                <a:cs typeface="Tahoma"/>
              </a:rPr>
              <a:t>do</a:t>
            </a:r>
            <a:r>
              <a:rPr sz="1200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0000FF"/>
                </a:solidFill>
                <a:latin typeface="Tahoma"/>
                <a:cs typeface="Tahoma"/>
              </a:rPr>
              <a:t>b</a:t>
            </a:r>
            <a:r>
              <a:rPr sz="1200" spc="-40" dirty="0">
                <a:solidFill>
                  <a:srgbClr val="0000FF"/>
                </a:solidFill>
                <a:latin typeface="Tahoma"/>
                <a:cs typeface="Tahoma"/>
              </a:rPr>
              <a:t>etter?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marL="30480" algn="ctr">
              <a:lnSpc>
                <a:spcPct val="100000"/>
              </a:lnSpc>
            </a:pPr>
            <a:r>
              <a:rPr sz="1200" spc="-75" dirty="0">
                <a:solidFill>
                  <a:srgbClr val="FF0000"/>
                </a:solidFill>
                <a:latin typeface="Tahoma"/>
                <a:cs typeface="Tahoma"/>
              </a:rPr>
              <a:t>Yes</a:t>
            </a:r>
            <a:r>
              <a:rPr sz="12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75" dirty="0">
                <a:solidFill>
                  <a:srgbClr val="FF0000"/>
                </a:solidFill>
                <a:latin typeface="Tahoma"/>
                <a:cs typeface="Tahoma"/>
              </a:rPr>
              <a:t>–</a:t>
            </a:r>
            <a:r>
              <a:rPr sz="1200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Bloom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filter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like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idea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7" name="object 1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26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7640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Recall:</a:t>
            </a:r>
            <a:r>
              <a:rPr spc="300" dirty="0"/>
              <a:t> </a:t>
            </a:r>
            <a:r>
              <a:rPr spc="-15" dirty="0"/>
              <a:t>Bloom</a:t>
            </a:r>
            <a:r>
              <a:rPr spc="130" dirty="0"/>
              <a:t> </a:t>
            </a:r>
            <a:r>
              <a:rPr spc="-10" dirty="0"/>
              <a:t>Filter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566" y="453174"/>
            <a:ext cx="4190365" cy="70294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32535">
              <a:lnSpc>
                <a:spcPct val="100000"/>
              </a:lnSpc>
              <a:spcBef>
                <a:spcPts val="600"/>
              </a:spcBef>
            </a:pPr>
            <a:r>
              <a:rPr sz="1200" spc="-60" dirty="0">
                <a:solidFill>
                  <a:srgbClr val="0000FF"/>
                </a:solidFill>
                <a:latin typeface="Tahoma"/>
                <a:cs typeface="Tahoma"/>
              </a:rPr>
              <a:t>Storage</a:t>
            </a:r>
            <a:r>
              <a:rPr sz="12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0000FF"/>
                </a:solidFill>
                <a:latin typeface="Tahoma"/>
                <a:cs typeface="Tahoma"/>
              </a:rPr>
              <a:t>for</a:t>
            </a:r>
            <a:r>
              <a:rPr sz="12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0000FF"/>
                </a:solidFill>
                <a:latin typeface="Tahoma"/>
                <a:cs typeface="Tahoma"/>
              </a:rPr>
              <a:t>inserts</a:t>
            </a:r>
            <a:r>
              <a:rPr sz="12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spc="-70" dirty="0">
                <a:solidFill>
                  <a:srgbClr val="0000FF"/>
                </a:solidFill>
                <a:latin typeface="Tahoma"/>
                <a:cs typeface="Tahoma"/>
              </a:rPr>
              <a:t>and</a:t>
            </a:r>
            <a:r>
              <a:rPr sz="1200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0000FF"/>
                </a:solidFill>
                <a:latin typeface="Tahoma"/>
                <a:cs typeface="Tahoma"/>
              </a:rPr>
              <a:t>lookups</a:t>
            </a:r>
            <a:endParaRPr sz="1200">
              <a:latin typeface="Tahoma"/>
              <a:cs typeface="Tahoma"/>
            </a:endParaRPr>
          </a:p>
          <a:p>
            <a:pPr marL="38100" marR="30480">
              <a:lnSpc>
                <a:spcPct val="100000"/>
              </a:lnSpc>
              <a:spcBef>
                <a:spcPts val="505"/>
              </a:spcBef>
            </a:pPr>
            <a:r>
              <a:rPr sz="1200" spc="-60" dirty="0">
                <a:latin typeface="Tahoma"/>
                <a:cs typeface="Tahoma"/>
              </a:rPr>
              <a:t>Sample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hash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functions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-10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spc="-15" baseline="-13888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67" baseline="-13888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i="1" spc="20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60" dirty="0">
                <a:latin typeface="Tahoma"/>
                <a:cs typeface="Tahoma"/>
              </a:rPr>
              <a:t>independently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uniformly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random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from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some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family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140" dirty="0">
                <a:solidFill>
                  <a:srgbClr val="00007F"/>
                </a:solidFill>
                <a:latin typeface="Segoe UI Symbol"/>
                <a:cs typeface="Segoe UI Symbol"/>
              </a:rPr>
              <a:t>H</a:t>
            </a:r>
            <a:r>
              <a:rPr sz="1200" spc="1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2046" y="1353756"/>
            <a:ext cx="1569085" cy="558165"/>
            <a:chOff x="222046" y="1353756"/>
            <a:chExt cx="1569085" cy="558165"/>
          </a:xfrm>
        </p:grpSpPr>
        <p:sp>
          <p:nvSpPr>
            <p:cNvPr id="6" name="object 6"/>
            <p:cNvSpPr/>
            <p:nvPr/>
          </p:nvSpPr>
          <p:spPr>
            <a:xfrm>
              <a:off x="224586" y="1356296"/>
              <a:ext cx="1564005" cy="0"/>
            </a:xfrm>
            <a:custGeom>
              <a:avLst/>
              <a:gdLst/>
              <a:ahLst/>
              <a:cxnLst/>
              <a:rect l="l" t="t" r="r" b="b"/>
              <a:pathLst>
                <a:path w="1564005">
                  <a:moveTo>
                    <a:pt x="0" y="0"/>
                  </a:moveTo>
                  <a:lnTo>
                    <a:pt x="156356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7114" y="1358823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5607" y="1358823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114" y="1542288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85607" y="1542288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7114" y="1725752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67461" y="1322727"/>
            <a:ext cx="1478280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40" dirty="0">
                <a:latin typeface="Tahoma"/>
                <a:cs typeface="Tahoma"/>
              </a:rPr>
              <a:t>Insert(</a:t>
            </a:r>
            <a:r>
              <a:rPr sz="1200" b="1" i="1" spc="-4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spc="-40" dirty="0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  <a:p>
            <a:pPr marL="150495">
              <a:lnSpc>
                <a:spcPct val="100000"/>
              </a:lnSpc>
              <a:spcBef>
                <a:spcPts val="5"/>
              </a:spcBef>
            </a:pPr>
            <a:r>
              <a:rPr sz="1200" spc="-45" dirty="0">
                <a:latin typeface="Tahoma"/>
                <a:cs typeface="Tahoma"/>
              </a:rPr>
              <a:t>For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22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45" dirty="0">
                <a:solidFill>
                  <a:srgbClr val="00007F"/>
                </a:solidFill>
                <a:latin typeface="Verdana"/>
                <a:cs typeface="Verdana"/>
              </a:rPr>
              <a:t>...</a:t>
            </a:r>
            <a:r>
              <a:rPr sz="1200" b="1" i="1" spc="-45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  <a:p>
            <a:pPr marL="213995">
              <a:lnSpc>
                <a:spcPct val="100000"/>
              </a:lnSpc>
              <a:spcBef>
                <a:spcPts val="5"/>
              </a:spcBef>
            </a:pPr>
            <a:r>
              <a:rPr sz="1200" spc="-40" dirty="0">
                <a:latin typeface="Tahoma"/>
                <a:cs typeface="Tahoma"/>
              </a:rPr>
              <a:t>Set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335" dirty="0">
                <a:solidFill>
                  <a:srgbClr val="00007F"/>
                </a:solidFill>
                <a:latin typeface="Segoe UI Symbol"/>
                <a:cs typeface="Segoe UI Symbol"/>
              </a:rPr>
              <a:t>←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4586" y="1725752"/>
            <a:ext cx="1564005" cy="188595"/>
            <a:chOff x="224586" y="1725752"/>
            <a:chExt cx="1564005" cy="188595"/>
          </a:xfrm>
        </p:grpSpPr>
        <p:sp>
          <p:nvSpPr>
            <p:cNvPr id="14" name="object 14"/>
            <p:cNvSpPr/>
            <p:nvPr/>
          </p:nvSpPr>
          <p:spPr>
            <a:xfrm>
              <a:off x="1785607" y="1725752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4586" y="1911743"/>
              <a:ext cx="1564005" cy="0"/>
            </a:xfrm>
            <a:custGeom>
              <a:avLst/>
              <a:gdLst/>
              <a:ahLst/>
              <a:cxnLst/>
              <a:rect l="l" t="t" r="r" b="b"/>
              <a:pathLst>
                <a:path w="1564005">
                  <a:moveTo>
                    <a:pt x="0" y="0"/>
                  </a:moveTo>
                  <a:lnTo>
                    <a:pt x="156356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942503" y="1264564"/>
            <a:ext cx="2583815" cy="73914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1270"/>
              </a:lnSpc>
            </a:pPr>
            <a:r>
              <a:rPr sz="1200" spc="-20" dirty="0">
                <a:latin typeface="Tahoma"/>
                <a:cs typeface="Tahoma"/>
              </a:rPr>
              <a:t>Lookup(</a:t>
            </a:r>
            <a:r>
              <a:rPr sz="1200" b="1" i="1" spc="-2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  <a:p>
            <a:pPr marL="191135">
              <a:lnSpc>
                <a:spcPct val="100000"/>
              </a:lnSpc>
              <a:spcBef>
                <a:spcPts val="5"/>
              </a:spcBef>
            </a:pPr>
            <a:r>
              <a:rPr sz="1200" spc="-45" dirty="0">
                <a:latin typeface="Tahoma"/>
                <a:cs typeface="Tahoma"/>
              </a:rPr>
              <a:t>For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22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45" dirty="0">
                <a:solidFill>
                  <a:srgbClr val="00007F"/>
                </a:solidFill>
                <a:latin typeface="Verdana"/>
                <a:cs typeface="Verdana"/>
              </a:rPr>
              <a:t>...</a:t>
            </a:r>
            <a:r>
              <a:rPr sz="1200" b="1" i="1" spc="-45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  <a:p>
            <a:pPr marL="254000">
              <a:lnSpc>
                <a:spcPct val="100000"/>
              </a:lnSpc>
              <a:spcBef>
                <a:spcPts val="105"/>
              </a:spcBef>
            </a:pPr>
            <a:r>
              <a:rPr sz="1100" spc="-65" dirty="0">
                <a:latin typeface="Tahoma"/>
                <a:cs typeface="Tahoma"/>
              </a:rPr>
              <a:t>If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b="1" i="1" spc="254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100" b="1" spc="-130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100" b="1" i="1" spc="30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1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100" b="1" i="1" spc="9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100" b="1" spc="-80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100" b="1" spc="2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100" b="1" spc="30" dirty="0">
                <a:solidFill>
                  <a:srgbClr val="00007F"/>
                </a:solidFill>
                <a:latin typeface="Tahoma"/>
                <a:cs typeface="Tahoma"/>
              </a:rPr>
              <a:t>==</a:t>
            </a:r>
            <a:r>
              <a:rPr sz="1100" b="1" spc="2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100" b="1" spc="-110" dirty="0">
                <a:solidFill>
                  <a:srgbClr val="00007F"/>
                </a:solidFill>
                <a:latin typeface="Tahoma"/>
                <a:cs typeface="Tahoma"/>
              </a:rPr>
              <a:t>0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return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“No”</a:t>
            </a:r>
            <a:endParaRPr sz="1100">
              <a:latin typeface="Tahoma"/>
              <a:cs typeface="Tahoma"/>
            </a:endParaRPr>
          </a:p>
          <a:p>
            <a:pPr marL="191135">
              <a:lnSpc>
                <a:spcPct val="100000"/>
              </a:lnSpc>
              <a:spcBef>
                <a:spcPts val="20"/>
              </a:spcBef>
            </a:pPr>
            <a:r>
              <a:rPr sz="1200" spc="-45" dirty="0">
                <a:latin typeface="Tahoma"/>
                <a:cs typeface="Tahoma"/>
              </a:rPr>
              <a:t>Return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“Yes”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966" y="2101492"/>
            <a:ext cx="34264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latin typeface="Tahoma"/>
                <a:cs typeface="Tahoma"/>
              </a:rPr>
              <a:t>If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20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60" dirty="0">
                <a:latin typeface="Tahoma"/>
                <a:cs typeface="Tahoma"/>
              </a:rPr>
              <a:t>inserted,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Lookup(</a:t>
            </a:r>
            <a:r>
              <a:rPr sz="1200" b="1" i="1" spc="-2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latin typeface="Tahoma"/>
                <a:cs typeface="Tahoma"/>
              </a:rPr>
              <a:t>)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will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always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return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“Yes”.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9" name="object 1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27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7640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Recall:</a:t>
            </a:r>
            <a:r>
              <a:rPr spc="300" dirty="0"/>
              <a:t> </a:t>
            </a:r>
            <a:r>
              <a:rPr spc="-15" dirty="0"/>
              <a:t>Bloom</a:t>
            </a:r>
            <a:r>
              <a:rPr spc="130" dirty="0"/>
              <a:t> </a:t>
            </a:r>
            <a:r>
              <a:rPr spc="-10" dirty="0"/>
              <a:t>Filter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566" y="453174"/>
            <a:ext cx="4190365" cy="70294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32535">
              <a:lnSpc>
                <a:spcPct val="100000"/>
              </a:lnSpc>
              <a:spcBef>
                <a:spcPts val="600"/>
              </a:spcBef>
            </a:pPr>
            <a:r>
              <a:rPr sz="1200" spc="-60" dirty="0">
                <a:solidFill>
                  <a:srgbClr val="0000FF"/>
                </a:solidFill>
                <a:latin typeface="Tahoma"/>
                <a:cs typeface="Tahoma"/>
              </a:rPr>
              <a:t>Storage</a:t>
            </a:r>
            <a:r>
              <a:rPr sz="12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0000FF"/>
                </a:solidFill>
                <a:latin typeface="Tahoma"/>
                <a:cs typeface="Tahoma"/>
              </a:rPr>
              <a:t>for</a:t>
            </a:r>
            <a:r>
              <a:rPr sz="12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0000FF"/>
                </a:solidFill>
                <a:latin typeface="Tahoma"/>
                <a:cs typeface="Tahoma"/>
              </a:rPr>
              <a:t>inserts</a:t>
            </a:r>
            <a:r>
              <a:rPr sz="12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spc="-70" dirty="0">
                <a:solidFill>
                  <a:srgbClr val="0000FF"/>
                </a:solidFill>
                <a:latin typeface="Tahoma"/>
                <a:cs typeface="Tahoma"/>
              </a:rPr>
              <a:t>and</a:t>
            </a:r>
            <a:r>
              <a:rPr sz="1200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0000FF"/>
                </a:solidFill>
                <a:latin typeface="Tahoma"/>
                <a:cs typeface="Tahoma"/>
              </a:rPr>
              <a:t>lookups</a:t>
            </a:r>
            <a:endParaRPr sz="1200">
              <a:latin typeface="Tahoma"/>
              <a:cs typeface="Tahoma"/>
            </a:endParaRPr>
          </a:p>
          <a:p>
            <a:pPr marL="38100" marR="30480">
              <a:lnSpc>
                <a:spcPct val="100000"/>
              </a:lnSpc>
              <a:spcBef>
                <a:spcPts val="505"/>
              </a:spcBef>
            </a:pPr>
            <a:r>
              <a:rPr sz="1200" spc="-60" dirty="0">
                <a:latin typeface="Tahoma"/>
                <a:cs typeface="Tahoma"/>
              </a:rPr>
              <a:t>Sample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hash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functions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-10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spc="-15" baseline="-13888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67" baseline="-13888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i="1" spc="20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60" dirty="0">
                <a:latin typeface="Tahoma"/>
                <a:cs typeface="Tahoma"/>
              </a:rPr>
              <a:t>independently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uniformly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random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from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some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family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140" dirty="0">
                <a:solidFill>
                  <a:srgbClr val="00007F"/>
                </a:solidFill>
                <a:latin typeface="Segoe UI Symbol"/>
                <a:cs typeface="Segoe UI Symbol"/>
              </a:rPr>
              <a:t>H</a:t>
            </a:r>
            <a:r>
              <a:rPr sz="1200" spc="1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2046" y="1353756"/>
            <a:ext cx="1569085" cy="558165"/>
            <a:chOff x="222046" y="1353756"/>
            <a:chExt cx="1569085" cy="558165"/>
          </a:xfrm>
        </p:grpSpPr>
        <p:sp>
          <p:nvSpPr>
            <p:cNvPr id="6" name="object 6"/>
            <p:cNvSpPr/>
            <p:nvPr/>
          </p:nvSpPr>
          <p:spPr>
            <a:xfrm>
              <a:off x="224586" y="1356296"/>
              <a:ext cx="1564005" cy="0"/>
            </a:xfrm>
            <a:custGeom>
              <a:avLst/>
              <a:gdLst/>
              <a:ahLst/>
              <a:cxnLst/>
              <a:rect l="l" t="t" r="r" b="b"/>
              <a:pathLst>
                <a:path w="1564005">
                  <a:moveTo>
                    <a:pt x="0" y="0"/>
                  </a:moveTo>
                  <a:lnTo>
                    <a:pt x="156356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7114" y="1358823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5607" y="1358823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114" y="1542288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85607" y="1542288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7114" y="1725752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67461" y="1322727"/>
            <a:ext cx="1478280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40" dirty="0">
                <a:latin typeface="Tahoma"/>
                <a:cs typeface="Tahoma"/>
              </a:rPr>
              <a:t>Insert(</a:t>
            </a:r>
            <a:r>
              <a:rPr sz="1200" b="1" i="1" spc="-4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spc="-40" dirty="0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  <a:p>
            <a:pPr marL="150495">
              <a:lnSpc>
                <a:spcPct val="100000"/>
              </a:lnSpc>
              <a:spcBef>
                <a:spcPts val="5"/>
              </a:spcBef>
            </a:pPr>
            <a:r>
              <a:rPr sz="1200" spc="-45" dirty="0">
                <a:latin typeface="Tahoma"/>
                <a:cs typeface="Tahoma"/>
              </a:rPr>
              <a:t>For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22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45" dirty="0">
                <a:solidFill>
                  <a:srgbClr val="00007F"/>
                </a:solidFill>
                <a:latin typeface="Verdana"/>
                <a:cs typeface="Verdana"/>
              </a:rPr>
              <a:t>...</a:t>
            </a:r>
            <a:r>
              <a:rPr sz="1200" b="1" i="1" spc="-45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  <a:p>
            <a:pPr marL="213995">
              <a:lnSpc>
                <a:spcPct val="100000"/>
              </a:lnSpc>
              <a:spcBef>
                <a:spcPts val="5"/>
              </a:spcBef>
            </a:pPr>
            <a:r>
              <a:rPr sz="1200" spc="-40" dirty="0">
                <a:latin typeface="Tahoma"/>
                <a:cs typeface="Tahoma"/>
              </a:rPr>
              <a:t>Set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3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335" dirty="0">
                <a:solidFill>
                  <a:srgbClr val="00007F"/>
                </a:solidFill>
                <a:latin typeface="Segoe UI Symbol"/>
                <a:cs typeface="Segoe UI Symbol"/>
              </a:rPr>
              <a:t>←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4586" y="1725752"/>
            <a:ext cx="1564005" cy="188595"/>
            <a:chOff x="224586" y="1725752"/>
            <a:chExt cx="1564005" cy="188595"/>
          </a:xfrm>
        </p:grpSpPr>
        <p:sp>
          <p:nvSpPr>
            <p:cNvPr id="14" name="object 14"/>
            <p:cNvSpPr/>
            <p:nvPr/>
          </p:nvSpPr>
          <p:spPr>
            <a:xfrm>
              <a:off x="1785607" y="1725752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4586" y="1911743"/>
              <a:ext cx="1564005" cy="0"/>
            </a:xfrm>
            <a:custGeom>
              <a:avLst/>
              <a:gdLst/>
              <a:ahLst/>
              <a:cxnLst/>
              <a:rect l="l" t="t" r="r" b="b"/>
              <a:pathLst>
                <a:path w="1564005">
                  <a:moveTo>
                    <a:pt x="0" y="0"/>
                  </a:moveTo>
                  <a:lnTo>
                    <a:pt x="156356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942503" y="1264564"/>
            <a:ext cx="2583815" cy="73914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1270"/>
              </a:lnSpc>
            </a:pPr>
            <a:r>
              <a:rPr sz="1200" spc="-20" dirty="0">
                <a:latin typeface="Tahoma"/>
                <a:cs typeface="Tahoma"/>
              </a:rPr>
              <a:t>Lookup(</a:t>
            </a:r>
            <a:r>
              <a:rPr sz="1200" b="1" i="1" spc="-2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  <a:p>
            <a:pPr marL="191135">
              <a:lnSpc>
                <a:spcPct val="100000"/>
              </a:lnSpc>
              <a:spcBef>
                <a:spcPts val="5"/>
              </a:spcBef>
            </a:pPr>
            <a:r>
              <a:rPr sz="1200" spc="-45" dirty="0">
                <a:latin typeface="Tahoma"/>
                <a:cs typeface="Tahoma"/>
              </a:rPr>
              <a:t>For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22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45" dirty="0">
                <a:solidFill>
                  <a:srgbClr val="00007F"/>
                </a:solidFill>
                <a:latin typeface="Verdana"/>
                <a:cs typeface="Verdana"/>
              </a:rPr>
              <a:t>...</a:t>
            </a:r>
            <a:r>
              <a:rPr sz="1200" b="1" i="1" spc="-45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  <a:p>
            <a:pPr marL="254000">
              <a:lnSpc>
                <a:spcPct val="100000"/>
              </a:lnSpc>
              <a:spcBef>
                <a:spcPts val="105"/>
              </a:spcBef>
            </a:pPr>
            <a:r>
              <a:rPr sz="1100" spc="-65" dirty="0">
                <a:latin typeface="Tahoma"/>
                <a:cs typeface="Tahoma"/>
              </a:rPr>
              <a:t>If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b="1" i="1" spc="254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100" b="1" spc="-130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100" b="1" i="1" spc="30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1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100" b="1" i="1" spc="9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100" b="1" spc="-80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100" b="1" spc="2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100" b="1" spc="30" dirty="0">
                <a:solidFill>
                  <a:srgbClr val="00007F"/>
                </a:solidFill>
                <a:latin typeface="Tahoma"/>
                <a:cs typeface="Tahoma"/>
              </a:rPr>
              <a:t>==</a:t>
            </a:r>
            <a:r>
              <a:rPr sz="1100" b="1" spc="2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100" b="1" spc="-110" dirty="0">
                <a:solidFill>
                  <a:srgbClr val="00007F"/>
                </a:solidFill>
                <a:latin typeface="Tahoma"/>
                <a:cs typeface="Tahoma"/>
              </a:rPr>
              <a:t>0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return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“No”</a:t>
            </a:r>
            <a:endParaRPr sz="1100">
              <a:latin typeface="Tahoma"/>
              <a:cs typeface="Tahoma"/>
            </a:endParaRPr>
          </a:p>
          <a:p>
            <a:pPr marL="191135">
              <a:lnSpc>
                <a:spcPct val="100000"/>
              </a:lnSpc>
              <a:spcBef>
                <a:spcPts val="20"/>
              </a:spcBef>
            </a:pPr>
            <a:r>
              <a:rPr sz="1200" spc="-45" dirty="0">
                <a:latin typeface="Tahoma"/>
                <a:cs typeface="Tahoma"/>
              </a:rPr>
              <a:t>Return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“Yes”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2770619"/>
            <a:ext cx="71526" cy="7152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2980423"/>
            <a:ext cx="71526" cy="7152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72466" y="2101492"/>
            <a:ext cx="4398010" cy="1179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21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60" dirty="0">
                <a:latin typeface="Tahoma"/>
                <a:cs typeface="Tahoma"/>
              </a:rPr>
              <a:t>inserted,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Lookup(</a:t>
            </a:r>
            <a:r>
              <a:rPr sz="1200" b="1" i="1" spc="-2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latin typeface="Tahoma"/>
                <a:cs typeface="Tahoma"/>
              </a:rPr>
              <a:t>)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will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always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return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“Yes”.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</a:pP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19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40" dirty="0">
                <a:latin typeface="Tahoma"/>
                <a:cs typeface="Tahoma"/>
              </a:rPr>
              <a:t>not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inserted,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but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still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it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can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return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“Yes”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with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very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low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probability.</a:t>
            </a:r>
            <a:endParaRPr sz="1200">
              <a:latin typeface="Tahoma"/>
              <a:cs typeface="Tahoma"/>
            </a:endParaRPr>
          </a:p>
          <a:p>
            <a:pPr marL="373380">
              <a:lnSpc>
                <a:spcPct val="100000"/>
              </a:lnSpc>
              <a:spcBef>
                <a:spcPts val="225"/>
              </a:spcBef>
            </a:pPr>
            <a:r>
              <a:rPr sz="1200" spc="-55" dirty="0">
                <a:latin typeface="Tahoma"/>
                <a:cs typeface="Tahoma"/>
              </a:rPr>
              <a:t>Due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some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-3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52" baseline="31250" dirty="0">
                <a:solidFill>
                  <a:srgbClr val="00007F"/>
                </a:solidFill>
                <a:latin typeface="Malgun Gothic"/>
                <a:cs typeface="Malgun Gothic"/>
              </a:rPr>
              <a:t>S</a:t>
            </a:r>
            <a:r>
              <a:rPr sz="1200" spc="-35" dirty="0">
                <a:latin typeface="Tahoma"/>
                <a:cs typeface="Tahoma"/>
              </a:rPr>
              <a:t>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being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inserted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with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3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52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44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2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-2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0" baseline="31250" dirty="0">
                <a:solidFill>
                  <a:srgbClr val="00007F"/>
                </a:solidFill>
                <a:latin typeface="Malgun Gothic"/>
                <a:cs typeface="Malgun Gothic"/>
              </a:rPr>
              <a:t>S</a:t>
            </a:r>
            <a:r>
              <a:rPr sz="1200" b="1" spc="-2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3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52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-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spc="-5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marL="373380" marR="490855">
              <a:lnSpc>
                <a:spcPct val="100000"/>
              </a:lnSpc>
              <a:spcBef>
                <a:spcPts val="215"/>
              </a:spcBef>
            </a:pPr>
            <a:r>
              <a:rPr sz="1200" spc="-80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00007F"/>
                </a:solidFill>
                <a:latin typeface="Tahoma"/>
                <a:cs typeface="Tahoma"/>
              </a:rPr>
              <a:t>Pr</a:t>
            </a:r>
            <a:r>
              <a:rPr sz="1200" b="1" i="1" spc="30" baseline="-13888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900" b="1" i="1" spc="30" baseline="-27777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900" b="1" i="1" spc="-22" baseline="-27777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27" baseline="-13888" dirty="0">
                <a:solidFill>
                  <a:srgbClr val="00007F"/>
                </a:solidFill>
                <a:latin typeface="Malgun Gothic"/>
                <a:cs typeface="Malgun Gothic"/>
              </a:rPr>
              <a:t>∼H</a:t>
            </a:r>
            <a:r>
              <a:rPr sz="1200" b="1" spc="8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8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20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40" dirty="0">
                <a:solidFill>
                  <a:srgbClr val="00007F"/>
                </a:solidFill>
                <a:latin typeface="Tahoma"/>
                <a:cs typeface="Tahoma"/>
              </a:rPr>
              <a:t>not</a:t>
            </a:r>
            <a:r>
              <a:rPr sz="1200" spc="1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00007F"/>
                </a:solidFill>
                <a:latin typeface="Tahoma"/>
                <a:cs typeface="Tahoma"/>
              </a:rPr>
              <a:t>inserted</a:t>
            </a:r>
            <a:r>
              <a:rPr sz="1200" spc="1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70" dirty="0">
                <a:solidFill>
                  <a:srgbClr val="00007F"/>
                </a:solidFill>
                <a:latin typeface="Tahoma"/>
                <a:cs typeface="Tahoma"/>
              </a:rPr>
              <a:t>and</a:t>
            </a:r>
            <a:r>
              <a:rPr sz="1200" spc="1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16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247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2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-2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-37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2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-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2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25" dirty="0">
                <a:solidFill>
                  <a:srgbClr val="00007F"/>
                </a:solidFill>
                <a:latin typeface="Tahoma"/>
                <a:cs typeface="Tahoma"/>
              </a:rPr>
              <a:t>1]</a:t>
            </a:r>
            <a:r>
              <a:rPr sz="1200" b="1" spc="2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190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b="1" i="1" spc="-284" baseline="-69444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i="1" spc="592" baseline="-6944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15" dirty="0">
                <a:solidFill>
                  <a:srgbClr val="00007F"/>
                </a:solidFill>
                <a:latin typeface="Verdana"/>
                <a:cs typeface="Verdana"/>
              </a:rPr>
              <a:t>α</a:t>
            </a:r>
            <a:r>
              <a:rPr sz="1200" spc="15" dirty="0">
                <a:latin typeface="Tahoma"/>
                <a:cs typeface="Tahoma"/>
              </a:rPr>
              <a:t>, </a:t>
            </a:r>
            <a:r>
              <a:rPr sz="1200" spc="-60" dirty="0">
                <a:latin typeface="Tahoma"/>
                <a:cs typeface="Tahoma"/>
              </a:rPr>
              <a:t>then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combined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error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probability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would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be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most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65" dirty="0">
                <a:solidFill>
                  <a:srgbClr val="00007F"/>
                </a:solidFill>
                <a:latin typeface="Verdana"/>
                <a:cs typeface="Verdana"/>
              </a:rPr>
              <a:t>α</a:t>
            </a:r>
            <a:r>
              <a:rPr sz="1200" b="1" i="1" spc="20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1" name="object 2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27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554355"/>
          </a:xfrm>
          <a:custGeom>
            <a:avLst/>
            <a:gdLst/>
            <a:ahLst/>
            <a:cxnLst/>
            <a:rect l="l" t="t" r="r" b="b"/>
            <a:pathLst>
              <a:path w="4608195" h="554355">
                <a:moveTo>
                  <a:pt x="4608004" y="0"/>
                </a:moveTo>
                <a:lnTo>
                  <a:pt x="0" y="0"/>
                </a:lnTo>
                <a:lnTo>
                  <a:pt x="0" y="554101"/>
                </a:lnTo>
                <a:lnTo>
                  <a:pt x="4608004" y="554101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904"/>
            <a:ext cx="158750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sz="17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Min-Sketch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600" y="355452"/>
            <a:ext cx="3359150" cy="49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By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G.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200"/>
                </a:solidFill>
                <a:latin typeface="Tahoma"/>
                <a:cs typeface="Tahoma"/>
              </a:rPr>
              <a:t>Cormode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200"/>
                </a:solidFill>
                <a:latin typeface="Tahoma"/>
                <a:cs typeface="Tahoma"/>
              </a:rPr>
              <a:t>and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S.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FFF200"/>
                </a:solidFill>
                <a:latin typeface="Tahoma"/>
                <a:cs typeface="Tahoma"/>
              </a:rPr>
              <a:t>M.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Muthukrishnan’05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Tahoma"/>
              <a:cs typeface="Tahoma"/>
            </a:endParaRPr>
          </a:p>
          <a:p>
            <a:pPr marL="66040">
              <a:lnSpc>
                <a:spcPct val="100000"/>
              </a:lnSpc>
            </a:pPr>
            <a:r>
              <a:rPr sz="1200" spc="-50" dirty="0">
                <a:latin typeface="Tahoma"/>
                <a:cs typeface="Tahoma"/>
              </a:rPr>
              <a:t>Keep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2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110" dirty="0">
                <a:latin typeface="Tahoma"/>
                <a:cs typeface="Tahoma"/>
              </a:rPr>
              <a:t>a</a:t>
            </a:r>
            <a:r>
              <a:rPr sz="1200" spc="-45" dirty="0">
                <a:latin typeface="Tahoma"/>
                <a:cs typeface="Tahoma"/>
              </a:rPr>
              <a:t>rr</a:t>
            </a:r>
            <a:r>
              <a:rPr sz="1200" spc="-95" dirty="0">
                <a:latin typeface="Tahoma"/>
                <a:cs typeface="Tahoma"/>
              </a:rPr>
              <a:t>a</a:t>
            </a:r>
            <a:r>
              <a:rPr sz="1200" spc="-80" dirty="0">
                <a:latin typeface="Tahoma"/>
                <a:cs typeface="Tahoma"/>
              </a:rPr>
              <a:t>ys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spc="-44" baseline="-13888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...,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52" baseline="-13888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40" dirty="0">
                <a:latin typeface="Tahoma"/>
                <a:cs typeface="Tahoma"/>
              </a:rPr>
              <a:t>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each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hold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100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12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55" dirty="0">
                <a:latin typeface="Tahoma"/>
                <a:cs typeface="Tahoma"/>
              </a:rPr>
              <a:t>counters.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28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58750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0" dirty="0"/>
              <a:t>Count</a:t>
            </a:r>
            <a:r>
              <a:rPr spc="90" dirty="0"/>
              <a:t> </a:t>
            </a:r>
            <a:r>
              <a:rPr spc="-20" dirty="0"/>
              <a:t>Min-Sketch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500" y="355452"/>
            <a:ext cx="4357370" cy="1224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By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G.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200"/>
                </a:solidFill>
                <a:latin typeface="Tahoma"/>
                <a:cs typeface="Tahoma"/>
              </a:rPr>
              <a:t>Cormode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200"/>
                </a:solidFill>
                <a:latin typeface="Tahoma"/>
                <a:cs typeface="Tahoma"/>
              </a:rPr>
              <a:t>and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S.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FFF200"/>
                </a:solidFill>
                <a:latin typeface="Tahoma"/>
                <a:cs typeface="Tahoma"/>
              </a:rPr>
              <a:t>M.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Muthukrishnan’05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Tahoma"/>
              <a:cs typeface="Tahoma"/>
            </a:endParaRPr>
          </a:p>
          <a:p>
            <a:pPr marL="104139">
              <a:lnSpc>
                <a:spcPct val="100000"/>
              </a:lnSpc>
            </a:pPr>
            <a:r>
              <a:rPr sz="1200" spc="-50" dirty="0">
                <a:latin typeface="Tahoma"/>
                <a:cs typeface="Tahoma"/>
              </a:rPr>
              <a:t>Keep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2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110" dirty="0">
                <a:latin typeface="Tahoma"/>
                <a:cs typeface="Tahoma"/>
              </a:rPr>
              <a:t>a</a:t>
            </a:r>
            <a:r>
              <a:rPr sz="1200" spc="-45" dirty="0">
                <a:latin typeface="Tahoma"/>
                <a:cs typeface="Tahoma"/>
              </a:rPr>
              <a:t>rr</a:t>
            </a:r>
            <a:r>
              <a:rPr sz="1200" spc="-95" dirty="0">
                <a:latin typeface="Tahoma"/>
                <a:cs typeface="Tahoma"/>
              </a:rPr>
              <a:t>a</a:t>
            </a:r>
            <a:r>
              <a:rPr sz="1200" spc="-80" dirty="0">
                <a:latin typeface="Tahoma"/>
                <a:cs typeface="Tahoma"/>
              </a:rPr>
              <a:t>ys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spc="-44" baseline="-13888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...,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52" baseline="-13888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40" dirty="0">
                <a:latin typeface="Tahoma"/>
                <a:cs typeface="Tahoma"/>
              </a:rPr>
              <a:t>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each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hold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100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12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55" dirty="0">
                <a:latin typeface="Tahoma"/>
                <a:cs typeface="Tahoma"/>
              </a:rPr>
              <a:t>counters.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marL="104139">
              <a:lnSpc>
                <a:spcPct val="100000"/>
              </a:lnSpc>
            </a:pPr>
            <a:r>
              <a:rPr sz="1200" spc="110" dirty="0">
                <a:solidFill>
                  <a:srgbClr val="00007F"/>
                </a:solidFill>
                <a:latin typeface="Segoe UI Symbol"/>
                <a:cs typeface="Segoe UI Symbol"/>
              </a:rPr>
              <a:t>H</a:t>
            </a:r>
            <a:r>
              <a:rPr sz="1200" spc="110" dirty="0">
                <a:latin typeface="Tahoma"/>
                <a:cs typeface="Tahoma"/>
              </a:rPr>
              <a:t>:</a:t>
            </a:r>
            <a:r>
              <a:rPr sz="1200" spc="140" dirty="0">
                <a:latin typeface="Tahoma"/>
                <a:cs typeface="Tahoma"/>
              </a:rPr>
              <a:t> </a:t>
            </a:r>
            <a:r>
              <a:rPr sz="1200" b="1" spc="-90" dirty="0">
                <a:solidFill>
                  <a:srgbClr val="00007F"/>
                </a:solidFill>
                <a:latin typeface="Tahoma"/>
                <a:cs typeface="Tahoma"/>
              </a:rPr>
              <a:t>2</a:t>
            </a:r>
            <a:r>
              <a:rPr sz="1200" b="1" spc="-90" dirty="0">
                <a:solidFill>
                  <a:srgbClr val="FF0000"/>
                </a:solidFill>
                <a:latin typeface="Tahoma"/>
                <a:cs typeface="Tahoma"/>
              </a:rPr>
              <a:t>-universal</a:t>
            </a:r>
            <a:r>
              <a:rPr sz="1200" b="1" spc="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80" dirty="0">
                <a:solidFill>
                  <a:srgbClr val="FF0000"/>
                </a:solidFill>
                <a:latin typeface="Tahoma"/>
                <a:cs typeface="Tahoma"/>
              </a:rPr>
              <a:t>family</a:t>
            </a:r>
            <a:r>
              <a:rPr sz="1200" b="1" spc="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hash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functions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mapping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130" dirty="0">
                <a:solidFill>
                  <a:srgbClr val="00007F"/>
                </a:solidFill>
                <a:latin typeface="Calibri"/>
                <a:cs typeface="Calibri"/>
              </a:rPr>
              <a:t>U</a:t>
            </a:r>
            <a:r>
              <a:rPr sz="1200" b="1" i="1" spc="22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endParaRPr sz="1200">
              <a:latin typeface="Tahoma"/>
              <a:cs typeface="Tahoma"/>
            </a:endParaRPr>
          </a:p>
          <a:p>
            <a:pPr marL="104139" marR="55880">
              <a:lnSpc>
                <a:spcPct val="100000"/>
              </a:lnSpc>
              <a:spcBef>
                <a:spcPts val="5"/>
              </a:spcBef>
            </a:pPr>
            <a:r>
              <a:rPr sz="1200" spc="55" dirty="0">
                <a:solidFill>
                  <a:srgbClr val="00007F"/>
                </a:solidFill>
                <a:latin typeface="Segoe UI Symbol"/>
                <a:cs typeface="Segoe UI Symbol"/>
              </a:rPr>
              <a:t>{</a:t>
            </a:r>
            <a:r>
              <a:rPr sz="1200" b="1" spc="55" dirty="0">
                <a:solidFill>
                  <a:srgbClr val="00007F"/>
                </a:solidFill>
                <a:latin typeface="Tahoma"/>
                <a:cs typeface="Tahoma"/>
              </a:rPr>
              <a:t>0</a:t>
            </a:r>
            <a:r>
              <a:rPr sz="1200" b="1" i="1" spc="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00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r>
              <a:rPr sz="1200" b="1" i="1" spc="6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spc="55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spc="55" dirty="0">
                <a:solidFill>
                  <a:srgbClr val="00007F"/>
                </a:solidFill>
                <a:latin typeface="Segoe UI Symbol"/>
                <a:cs typeface="Segoe UI Symbol"/>
              </a:rPr>
              <a:t>}</a:t>
            </a:r>
            <a:r>
              <a:rPr sz="1200" spc="55" dirty="0">
                <a:latin typeface="Tahoma"/>
                <a:cs typeface="Tahoma"/>
              </a:rPr>
              <a:t>.</a:t>
            </a:r>
            <a:r>
              <a:rPr sz="1200" spc="15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Sample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-10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spc="-15" baseline="-13888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67" baseline="-13888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i="1" spc="209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60" dirty="0">
                <a:latin typeface="Tahoma"/>
                <a:cs typeface="Tahoma"/>
              </a:rPr>
              <a:t>independently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uniformly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random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from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140" dirty="0">
                <a:solidFill>
                  <a:srgbClr val="00007F"/>
                </a:solidFill>
                <a:latin typeface="Segoe UI Symbol"/>
                <a:cs typeface="Segoe UI Symbol"/>
              </a:rPr>
              <a:t>H</a:t>
            </a:r>
            <a:r>
              <a:rPr sz="1200" spc="1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28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8280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30" dirty="0"/>
              <a:t>Examples</a:t>
            </a:r>
          </a:p>
        </p:txBody>
      </p:sp>
      <p:sp>
        <p:nvSpPr>
          <p:cNvPr id="4" name="object 4"/>
          <p:cNvSpPr/>
          <p:nvPr/>
        </p:nvSpPr>
        <p:spPr>
          <a:xfrm>
            <a:off x="97865" y="966977"/>
            <a:ext cx="4412615" cy="225425"/>
          </a:xfrm>
          <a:custGeom>
            <a:avLst/>
            <a:gdLst/>
            <a:ahLst/>
            <a:cxnLst/>
            <a:rect l="l" t="t" r="r" b="b"/>
            <a:pathLst>
              <a:path w="4412615" h="225425">
                <a:moveTo>
                  <a:pt x="436152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25360"/>
                </a:lnTo>
                <a:lnTo>
                  <a:pt x="4412325" y="225360"/>
                </a:lnTo>
                <a:lnTo>
                  <a:pt x="4412325" y="50800"/>
                </a:lnTo>
                <a:lnTo>
                  <a:pt x="4408317" y="31075"/>
                </a:lnTo>
                <a:lnTo>
                  <a:pt x="4397403" y="14922"/>
                </a:lnTo>
                <a:lnTo>
                  <a:pt x="4381250" y="4008"/>
                </a:lnTo>
                <a:lnTo>
                  <a:pt x="4361525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5966" y="517712"/>
            <a:ext cx="3980179" cy="663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95"/>
              </a:spcBef>
            </a:pPr>
            <a:r>
              <a:rPr sz="1200" b="1" i="1" spc="185" dirty="0">
                <a:solidFill>
                  <a:srgbClr val="00007F"/>
                </a:solidFill>
                <a:latin typeface="Calibri"/>
                <a:cs typeface="Calibri"/>
              </a:rPr>
              <a:t>S </a:t>
            </a:r>
            <a:r>
              <a:rPr sz="1200" b="1" i="1" spc="-6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3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17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4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9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3</a:t>
            </a:r>
            <a:r>
              <a:rPr sz="1200" b="1" spc="-114" dirty="0">
                <a:solidFill>
                  <a:srgbClr val="00007F"/>
                </a:solidFill>
                <a:latin typeface="Tahoma"/>
                <a:cs typeface="Tahoma"/>
              </a:rPr>
              <a:t>2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101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3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722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3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900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4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32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...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Computing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max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7865" y="1011199"/>
            <a:ext cx="4463415" cy="1182370"/>
            <a:chOff x="97865" y="1011199"/>
            <a:chExt cx="4463415" cy="11823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1179690"/>
              <a:ext cx="4412325" cy="506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2091563"/>
              <a:ext cx="101600" cy="101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2078862"/>
              <a:ext cx="4361471" cy="114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1011212"/>
              <a:ext cx="50746" cy="10803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7865" y="1223954"/>
              <a:ext cx="4412615" cy="918844"/>
            </a:xfrm>
            <a:custGeom>
              <a:avLst/>
              <a:gdLst/>
              <a:ahLst/>
              <a:cxnLst/>
              <a:rect l="l" t="t" r="r" b="b"/>
              <a:pathLst>
                <a:path w="4412615" h="918844">
                  <a:moveTo>
                    <a:pt x="4412325" y="0"/>
                  </a:moveTo>
                  <a:lnTo>
                    <a:pt x="0" y="0"/>
                  </a:lnTo>
                  <a:lnTo>
                    <a:pt x="0" y="867608"/>
                  </a:lnTo>
                  <a:lnTo>
                    <a:pt x="4008" y="887333"/>
                  </a:lnTo>
                  <a:lnTo>
                    <a:pt x="14922" y="903486"/>
                  </a:lnTo>
                  <a:lnTo>
                    <a:pt x="31075" y="914400"/>
                  </a:lnTo>
                  <a:lnTo>
                    <a:pt x="50800" y="918409"/>
                  </a:lnTo>
                  <a:lnTo>
                    <a:pt x="4361525" y="918409"/>
                  </a:lnTo>
                  <a:lnTo>
                    <a:pt x="4381250" y="914400"/>
                  </a:lnTo>
                  <a:lnTo>
                    <a:pt x="4397403" y="903486"/>
                  </a:lnTo>
                  <a:lnTo>
                    <a:pt x="4408317" y="887333"/>
                  </a:lnTo>
                  <a:lnTo>
                    <a:pt x="4412325" y="867608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0191" y="1049299"/>
              <a:ext cx="0" cy="1061720"/>
            </a:xfrm>
            <a:custGeom>
              <a:avLst/>
              <a:gdLst/>
              <a:ahLst/>
              <a:cxnLst/>
              <a:rect l="l" t="t" r="r" b="b"/>
              <a:pathLst>
                <a:path h="1061720">
                  <a:moveTo>
                    <a:pt x="0" y="106131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103659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0191" y="102389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10191" y="101119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836496" y="1272945"/>
            <a:ext cx="2692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85" dirty="0">
                <a:solidFill>
                  <a:srgbClr val="00007F"/>
                </a:solidFill>
                <a:latin typeface="Tahoma"/>
                <a:cs typeface="Tahoma"/>
              </a:rPr>
              <a:t>[1</a:t>
            </a:r>
            <a:r>
              <a:rPr sz="800" b="1" i="1" spc="-20" dirty="0">
                <a:solidFill>
                  <a:srgbClr val="00007F"/>
                </a:solidFill>
                <a:latin typeface="Verdana"/>
                <a:cs typeface="Verdana"/>
              </a:rPr>
              <a:t>..</a:t>
            </a:r>
            <a:r>
              <a:rPr sz="800" b="1" i="1" spc="11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800" b="1" spc="-90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72501" y="1199563"/>
            <a:ext cx="11188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6415" algn="l"/>
              </a:tabLst>
            </a:pPr>
            <a:r>
              <a:rPr sz="1200" b="1" i="1" spc="210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-11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-15" dirty="0">
                <a:solidFill>
                  <a:srgbClr val="00007F"/>
                </a:solidFill>
                <a:latin typeface="Calibri"/>
                <a:cs typeface="Calibri"/>
              </a:rPr>
              <a:t>a	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-1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-1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max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65488" y="1195068"/>
            <a:ext cx="679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5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65488" y="1297113"/>
            <a:ext cx="2076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spc="-25" dirty="0">
                <a:solidFill>
                  <a:srgbClr val="00007F"/>
                </a:solidFill>
                <a:latin typeface="Tahoma"/>
                <a:cs typeface="Tahoma"/>
              </a:rPr>
              <a:t>=1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57169" y="1199563"/>
            <a:ext cx="1847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endParaRPr sz="1200" baseline="-13888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5966" y="1566478"/>
            <a:ext cx="2908300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latin typeface="Tahoma"/>
                <a:cs typeface="Tahoma"/>
              </a:rPr>
              <a:t>Outputs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are:</a:t>
            </a:r>
            <a:r>
              <a:rPr sz="1200" spc="14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3,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3,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17,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17,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17,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32,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101,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101,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...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-25" dirty="0">
                <a:latin typeface="Tahoma"/>
                <a:cs typeface="Tahoma"/>
              </a:rPr>
              <a:t>Just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need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store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-165" dirty="0">
                <a:solidFill>
                  <a:srgbClr val="00007F"/>
                </a:solidFill>
                <a:latin typeface="Calibri"/>
                <a:cs typeface="Calibri"/>
              </a:rPr>
              <a:t>fb</a:t>
            </a:r>
            <a:r>
              <a:rPr sz="1200" b="1" i="1" spc="-6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35" dirty="0">
                <a:latin typeface="Tahoma"/>
                <a:cs typeface="Tahoma"/>
              </a:rPr>
              <a:t>bits.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3" name="object 2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949373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92681" y="3351784"/>
            <a:ext cx="660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23246" y="3351784"/>
            <a:ext cx="4267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Spring</a:t>
            </a:r>
            <a:r>
              <a:rPr sz="6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2018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12669" y="3351784"/>
            <a:ext cx="2406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8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 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58750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0" dirty="0"/>
              <a:t>Count</a:t>
            </a:r>
            <a:r>
              <a:rPr spc="90" dirty="0"/>
              <a:t> </a:t>
            </a:r>
            <a:r>
              <a:rPr spc="-20" dirty="0"/>
              <a:t>Min-Sketch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500" y="355452"/>
            <a:ext cx="4357370" cy="1224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By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G.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200"/>
                </a:solidFill>
                <a:latin typeface="Tahoma"/>
                <a:cs typeface="Tahoma"/>
              </a:rPr>
              <a:t>Cormode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200"/>
                </a:solidFill>
                <a:latin typeface="Tahoma"/>
                <a:cs typeface="Tahoma"/>
              </a:rPr>
              <a:t>and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S.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FFF200"/>
                </a:solidFill>
                <a:latin typeface="Tahoma"/>
                <a:cs typeface="Tahoma"/>
              </a:rPr>
              <a:t>M.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Muthukrishnan’05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Tahoma"/>
              <a:cs typeface="Tahoma"/>
            </a:endParaRPr>
          </a:p>
          <a:p>
            <a:pPr marL="104139">
              <a:lnSpc>
                <a:spcPct val="100000"/>
              </a:lnSpc>
            </a:pPr>
            <a:r>
              <a:rPr sz="1200" spc="-50" dirty="0">
                <a:latin typeface="Tahoma"/>
                <a:cs typeface="Tahoma"/>
              </a:rPr>
              <a:t>Keep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2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110" dirty="0">
                <a:latin typeface="Tahoma"/>
                <a:cs typeface="Tahoma"/>
              </a:rPr>
              <a:t>a</a:t>
            </a:r>
            <a:r>
              <a:rPr sz="1200" spc="-45" dirty="0">
                <a:latin typeface="Tahoma"/>
                <a:cs typeface="Tahoma"/>
              </a:rPr>
              <a:t>rr</a:t>
            </a:r>
            <a:r>
              <a:rPr sz="1200" spc="-95" dirty="0">
                <a:latin typeface="Tahoma"/>
                <a:cs typeface="Tahoma"/>
              </a:rPr>
              <a:t>a</a:t>
            </a:r>
            <a:r>
              <a:rPr sz="1200" spc="-80" dirty="0">
                <a:latin typeface="Tahoma"/>
                <a:cs typeface="Tahoma"/>
              </a:rPr>
              <a:t>ys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spc="-44" baseline="-13888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...,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52" baseline="-13888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40" dirty="0">
                <a:latin typeface="Tahoma"/>
                <a:cs typeface="Tahoma"/>
              </a:rPr>
              <a:t>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each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hold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100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12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55" dirty="0">
                <a:latin typeface="Tahoma"/>
                <a:cs typeface="Tahoma"/>
              </a:rPr>
              <a:t>counters.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marL="104139">
              <a:lnSpc>
                <a:spcPct val="100000"/>
              </a:lnSpc>
            </a:pPr>
            <a:r>
              <a:rPr sz="1200" spc="110" dirty="0">
                <a:solidFill>
                  <a:srgbClr val="00007F"/>
                </a:solidFill>
                <a:latin typeface="Segoe UI Symbol"/>
                <a:cs typeface="Segoe UI Symbol"/>
              </a:rPr>
              <a:t>H</a:t>
            </a:r>
            <a:r>
              <a:rPr sz="1200" spc="110" dirty="0">
                <a:latin typeface="Tahoma"/>
                <a:cs typeface="Tahoma"/>
              </a:rPr>
              <a:t>:</a:t>
            </a:r>
            <a:r>
              <a:rPr sz="1200" spc="140" dirty="0">
                <a:latin typeface="Tahoma"/>
                <a:cs typeface="Tahoma"/>
              </a:rPr>
              <a:t> </a:t>
            </a:r>
            <a:r>
              <a:rPr sz="1200" b="1" spc="-90" dirty="0">
                <a:solidFill>
                  <a:srgbClr val="00007F"/>
                </a:solidFill>
                <a:latin typeface="Tahoma"/>
                <a:cs typeface="Tahoma"/>
              </a:rPr>
              <a:t>2</a:t>
            </a:r>
            <a:r>
              <a:rPr sz="1200" b="1" spc="-90" dirty="0">
                <a:solidFill>
                  <a:srgbClr val="FF0000"/>
                </a:solidFill>
                <a:latin typeface="Tahoma"/>
                <a:cs typeface="Tahoma"/>
              </a:rPr>
              <a:t>-universal</a:t>
            </a:r>
            <a:r>
              <a:rPr sz="1200" b="1" spc="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80" dirty="0">
                <a:solidFill>
                  <a:srgbClr val="FF0000"/>
                </a:solidFill>
                <a:latin typeface="Tahoma"/>
                <a:cs typeface="Tahoma"/>
              </a:rPr>
              <a:t>family</a:t>
            </a:r>
            <a:r>
              <a:rPr sz="1200" b="1" spc="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hash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functions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mapping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130" dirty="0">
                <a:solidFill>
                  <a:srgbClr val="00007F"/>
                </a:solidFill>
                <a:latin typeface="Calibri"/>
                <a:cs typeface="Calibri"/>
              </a:rPr>
              <a:t>U</a:t>
            </a:r>
            <a:r>
              <a:rPr sz="1200" b="1" i="1" spc="22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endParaRPr sz="1200">
              <a:latin typeface="Tahoma"/>
              <a:cs typeface="Tahoma"/>
            </a:endParaRPr>
          </a:p>
          <a:p>
            <a:pPr marL="104139" marR="55880">
              <a:lnSpc>
                <a:spcPct val="100000"/>
              </a:lnSpc>
              <a:spcBef>
                <a:spcPts val="5"/>
              </a:spcBef>
            </a:pPr>
            <a:r>
              <a:rPr sz="1200" spc="55" dirty="0">
                <a:solidFill>
                  <a:srgbClr val="00007F"/>
                </a:solidFill>
                <a:latin typeface="Segoe UI Symbol"/>
                <a:cs typeface="Segoe UI Symbol"/>
              </a:rPr>
              <a:t>{</a:t>
            </a:r>
            <a:r>
              <a:rPr sz="1200" b="1" spc="55" dirty="0">
                <a:solidFill>
                  <a:srgbClr val="00007F"/>
                </a:solidFill>
                <a:latin typeface="Tahoma"/>
                <a:cs typeface="Tahoma"/>
              </a:rPr>
              <a:t>0</a:t>
            </a:r>
            <a:r>
              <a:rPr sz="1200" b="1" i="1" spc="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00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r>
              <a:rPr sz="1200" b="1" i="1" spc="6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spc="55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spc="55" dirty="0">
                <a:solidFill>
                  <a:srgbClr val="00007F"/>
                </a:solidFill>
                <a:latin typeface="Segoe UI Symbol"/>
                <a:cs typeface="Segoe UI Symbol"/>
              </a:rPr>
              <a:t>}</a:t>
            </a:r>
            <a:r>
              <a:rPr sz="1200" spc="55" dirty="0">
                <a:latin typeface="Tahoma"/>
                <a:cs typeface="Tahoma"/>
              </a:rPr>
              <a:t>.</a:t>
            </a:r>
            <a:r>
              <a:rPr sz="1200" spc="15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Sample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-10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spc="-15" baseline="-13888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67" baseline="-13888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i="1" spc="209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60" dirty="0">
                <a:latin typeface="Tahoma"/>
                <a:cs typeface="Tahoma"/>
              </a:rPr>
              <a:t>independently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uniformly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random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from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140" dirty="0">
                <a:solidFill>
                  <a:srgbClr val="00007F"/>
                </a:solidFill>
                <a:latin typeface="Segoe UI Symbol"/>
                <a:cs typeface="Segoe UI Symbol"/>
              </a:rPr>
              <a:t>H</a:t>
            </a:r>
            <a:r>
              <a:rPr sz="1200" spc="1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112" y="1899285"/>
            <a:ext cx="1512570" cy="55562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1270"/>
              </a:lnSpc>
            </a:pPr>
            <a:r>
              <a:rPr sz="1200" spc="-25" dirty="0">
                <a:latin typeface="Tahoma"/>
                <a:cs typeface="Tahoma"/>
              </a:rPr>
              <a:t>CMInsert(</a:t>
            </a:r>
            <a:r>
              <a:rPr sz="1200" b="1" i="1" spc="-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  <a:p>
            <a:pPr marL="191135">
              <a:lnSpc>
                <a:spcPct val="100000"/>
              </a:lnSpc>
              <a:spcBef>
                <a:spcPts val="5"/>
              </a:spcBef>
            </a:pPr>
            <a:r>
              <a:rPr sz="1200" spc="-45" dirty="0">
                <a:latin typeface="Tahoma"/>
                <a:cs typeface="Tahoma"/>
              </a:rPr>
              <a:t>For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22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45" dirty="0">
                <a:solidFill>
                  <a:srgbClr val="00007F"/>
                </a:solidFill>
                <a:latin typeface="Verdana"/>
                <a:cs typeface="Verdana"/>
              </a:rPr>
              <a:t>...</a:t>
            </a:r>
            <a:r>
              <a:rPr sz="1200" b="1" i="1" spc="-45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  <a:p>
            <a:pPr marL="254000">
              <a:lnSpc>
                <a:spcPct val="100000"/>
              </a:lnSpc>
              <a:spcBef>
                <a:spcPts val="5"/>
              </a:spcBef>
            </a:pPr>
            <a:r>
              <a:rPr sz="1200" spc="-20" dirty="0">
                <a:latin typeface="Tahoma"/>
                <a:cs typeface="Tahoma"/>
              </a:rPr>
              <a:t>Do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29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28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58750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0" dirty="0"/>
              <a:t>Count</a:t>
            </a:r>
            <a:r>
              <a:rPr spc="90" dirty="0"/>
              <a:t> </a:t>
            </a:r>
            <a:r>
              <a:rPr spc="-20" dirty="0"/>
              <a:t>Min-Sketch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112" y="1899285"/>
            <a:ext cx="1512570" cy="55562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1270"/>
              </a:lnSpc>
            </a:pPr>
            <a:r>
              <a:rPr sz="1200" spc="-25" dirty="0">
                <a:latin typeface="Tahoma"/>
                <a:cs typeface="Tahoma"/>
              </a:rPr>
              <a:t>CMInsert(</a:t>
            </a:r>
            <a:r>
              <a:rPr sz="1200" b="1" i="1" spc="-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  <a:p>
            <a:pPr marL="191135">
              <a:lnSpc>
                <a:spcPct val="100000"/>
              </a:lnSpc>
              <a:spcBef>
                <a:spcPts val="5"/>
              </a:spcBef>
            </a:pPr>
            <a:r>
              <a:rPr sz="1200" spc="-45" dirty="0">
                <a:latin typeface="Tahoma"/>
                <a:cs typeface="Tahoma"/>
              </a:rPr>
              <a:t>For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22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45" dirty="0">
                <a:solidFill>
                  <a:srgbClr val="00007F"/>
                </a:solidFill>
                <a:latin typeface="Verdana"/>
                <a:cs typeface="Verdana"/>
              </a:rPr>
              <a:t>...</a:t>
            </a:r>
            <a:r>
              <a:rPr sz="1200" b="1" i="1" spc="-45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  <a:p>
            <a:pPr marL="254000">
              <a:lnSpc>
                <a:spcPct val="100000"/>
              </a:lnSpc>
              <a:spcBef>
                <a:spcPts val="5"/>
              </a:spcBef>
            </a:pPr>
            <a:r>
              <a:rPr sz="1200" spc="-20" dirty="0">
                <a:latin typeface="Tahoma"/>
                <a:cs typeface="Tahoma"/>
              </a:rPr>
              <a:t>Do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29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6193" y="1713280"/>
            <a:ext cx="2165350" cy="191135"/>
            <a:chOff x="2056193" y="1713280"/>
            <a:chExt cx="2165350" cy="191135"/>
          </a:xfrm>
        </p:grpSpPr>
        <p:sp>
          <p:nvSpPr>
            <p:cNvPr id="5" name="object 5"/>
            <p:cNvSpPr/>
            <p:nvPr/>
          </p:nvSpPr>
          <p:spPr>
            <a:xfrm>
              <a:off x="2058733" y="1715820"/>
              <a:ext cx="2160270" cy="0"/>
            </a:xfrm>
            <a:custGeom>
              <a:avLst/>
              <a:gdLst/>
              <a:ahLst/>
              <a:cxnLst/>
              <a:rect l="l" t="t" r="r" b="b"/>
              <a:pathLst>
                <a:path w="2160270">
                  <a:moveTo>
                    <a:pt x="0" y="0"/>
                  </a:moveTo>
                  <a:lnTo>
                    <a:pt x="215969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61260" y="1718348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800" y="355452"/>
            <a:ext cx="4382770" cy="1534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By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G.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200"/>
                </a:solidFill>
                <a:latin typeface="Tahoma"/>
                <a:cs typeface="Tahoma"/>
              </a:rPr>
              <a:t>Cormode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200"/>
                </a:solidFill>
                <a:latin typeface="Tahoma"/>
                <a:cs typeface="Tahoma"/>
              </a:rPr>
              <a:t>and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S.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FFF200"/>
                </a:solidFill>
                <a:latin typeface="Tahoma"/>
                <a:cs typeface="Tahoma"/>
              </a:rPr>
              <a:t>M.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Muthukrishnan’05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Tahoma"/>
              <a:cs typeface="Tahoma"/>
            </a:endParaRPr>
          </a:p>
          <a:p>
            <a:pPr marL="116839">
              <a:lnSpc>
                <a:spcPct val="100000"/>
              </a:lnSpc>
            </a:pPr>
            <a:r>
              <a:rPr sz="1200" spc="-50" dirty="0">
                <a:latin typeface="Tahoma"/>
                <a:cs typeface="Tahoma"/>
              </a:rPr>
              <a:t>Keep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2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110" dirty="0">
                <a:latin typeface="Tahoma"/>
                <a:cs typeface="Tahoma"/>
              </a:rPr>
              <a:t>a</a:t>
            </a:r>
            <a:r>
              <a:rPr sz="1200" spc="-45" dirty="0">
                <a:latin typeface="Tahoma"/>
                <a:cs typeface="Tahoma"/>
              </a:rPr>
              <a:t>rr</a:t>
            </a:r>
            <a:r>
              <a:rPr sz="1200" spc="-95" dirty="0">
                <a:latin typeface="Tahoma"/>
                <a:cs typeface="Tahoma"/>
              </a:rPr>
              <a:t>a</a:t>
            </a:r>
            <a:r>
              <a:rPr sz="1200" spc="-80" dirty="0">
                <a:latin typeface="Tahoma"/>
                <a:cs typeface="Tahoma"/>
              </a:rPr>
              <a:t>ys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spc="-44" baseline="-13888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...,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52" baseline="-13888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40" dirty="0">
                <a:latin typeface="Tahoma"/>
                <a:cs typeface="Tahoma"/>
              </a:rPr>
              <a:t>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each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hold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100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12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55" dirty="0">
                <a:latin typeface="Tahoma"/>
                <a:cs typeface="Tahoma"/>
              </a:rPr>
              <a:t>counters.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marL="116839">
              <a:lnSpc>
                <a:spcPct val="100000"/>
              </a:lnSpc>
            </a:pPr>
            <a:r>
              <a:rPr sz="1200" spc="110" dirty="0">
                <a:solidFill>
                  <a:srgbClr val="00007F"/>
                </a:solidFill>
                <a:latin typeface="Segoe UI Symbol"/>
                <a:cs typeface="Segoe UI Symbol"/>
              </a:rPr>
              <a:t>H</a:t>
            </a:r>
            <a:r>
              <a:rPr sz="1200" spc="110" dirty="0">
                <a:latin typeface="Tahoma"/>
                <a:cs typeface="Tahoma"/>
              </a:rPr>
              <a:t>:</a:t>
            </a:r>
            <a:r>
              <a:rPr sz="1200" spc="140" dirty="0">
                <a:latin typeface="Tahoma"/>
                <a:cs typeface="Tahoma"/>
              </a:rPr>
              <a:t> </a:t>
            </a:r>
            <a:r>
              <a:rPr sz="1200" b="1" spc="-90" dirty="0">
                <a:solidFill>
                  <a:srgbClr val="00007F"/>
                </a:solidFill>
                <a:latin typeface="Tahoma"/>
                <a:cs typeface="Tahoma"/>
              </a:rPr>
              <a:t>2</a:t>
            </a:r>
            <a:r>
              <a:rPr sz="1200" b="1" spc="-90" dirty="0">
                <a:solidFill>
                  <a:srgbClr val="FF0000"/>
                </a:solidFill>
                <a:latin typeface="Tahoma"/>
                <a:cs typeface="Tahoma"/>
              </a:rPr>
              <a:t>-universal</a:t>
            </a:r>
            <a:r>
              <a:rPr sz="1200" b="1" spc="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80" dirty="0">
                <a:solidFill>
                  <a:srgbClr val="FF0000"/>
                </a:solidFill>
                <a:latin typeface="Tahoma"/>
                <a:cs typeface="Tahoma"/>
              </a:rPr>
              <a:t>family</a:t>
            </a:r>
            <a:r>
              <a:rPr sz="1200" b="1" spc="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hash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functions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mapping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130" dirty="0">
                <a:solidFill>
                  <a:srgbClr val="00007F"/>
                </a:solidFill>
                <a:latin typeface="Calibri"/>
                <a:cs typeface="Calibri"/>
              </a:rPr>
              <a:t>U</a:t>
            </a:r>
            <a:r>
              <a:rPr sz="1200" b="1" i="1" spc="22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endParaRPr sz="1200">
              <a:latin typeface="Tahoma"/>
              <a:cs typeface="Tahoma"/>
            </a:endParaRPr>
          </a:p>
          <a:p>
            <a:pPr marL="116839" marR="68580">
              <a:lnSpc>
                <a:spcPct val="100000"/>
              </a:lnSpc>
              <a:spcBef>
                <a:spcPts val="5"/>
              </a:spcBef>
            </a:pPr>
            <a:r>
              <a:rPr sz="1200" spc="55" dirty="0">
                <a:solidFill>
                  <a:srgbClr val="00007F"/>
                </a:solidFill>
                <a:latin typeface="Segoe UI Symbol"/>
                <a:cs typeface="Segoe UI Symbol"/>
              </a:rPr>
              <a:t>{</a:t>
            </a:r>
            <a:r>
              <a:rPr sz="1200" b="1" spc="55" dirty="0">
                <a:solidFill>
                  <a:srgbClr val="00007F"/>
                </a:solidFill>
                <a:latin typeface="Tahoma"/>
                <a:cs typeface="Tahoma"/>
              </a:rPr>
              <a:t>0</a:t>
            </a:r>
            <a:r>
              <a:rPr sz="1200" b="1" i="1" spc="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00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r>
              <a:rPr sz="1200" b="1" i="1" spc="6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spc="55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spc="55" dirty="0">
                <a:solidFill>
                  <a:srgbClr val="00007F"/>
                </a:solidFill>
                <a:latin typeface="Segoe UI Symbol"/>
                <a:cs typeface="Segoe UI Symbol"/>
              </a:rPr>
              <a:t>}</a:t>
            </a:r>
            <a:r>
              <a:rPr sz="1200" spc="55" dirty="0">
                <a:latin typeface="Tahoma"/>
                <a:cs typeface="Tahoma"/>
              </a:rPr>
              <a:t>.</a:t>
            </a:r>
            <a:r>
              <a:rPr sz="1200" spc="15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Sample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-10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spc="-15" baseline="-13888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67" baseline="-13888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i="1" spc="209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60" dirty="0">
                <a:latin typeface="Tahoma"/>
                <a:cs typeface="Tahoma"/>
              </a:rPr>
              <a:t>independently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uniformly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random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from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140" dirty="0">
                <a:solidFill>
                  <a:srgbClr val="00007F"/>
                </a:solidFill>
                <a:latin typeface="Segoe UI Symbol"/>
                <a:cs typeface="Segoe UI Symbol"/>
              </a:rPr>
              <a:t>H</a:t>
            </a:r>
            <a:r>
              <a:rPr sz="1200" spc="1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marL="2107565">
              <a:lnSpc>
                <a:spcPct val="100000"/>
              </a:lnSpc>
              <a:spcBef>
                <a:spcPts val="1010"/>
              </a:spcBef>
            </a:pPr>
            <a:r>
              <a:rPr sz="1200" spc="-10" dirty="0">
                <a:latin typeface="Tahoma"/>
                <a:cs typeface="Tahoma"/>
              </a:rPr>
              <a:t>CMEstimate(</a:t>
            </a:r>
            <a:r>
              <a:rPr sz="1200" b="1" i="1" spc="-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spc="-10" dirty="0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58720" y="1715808"/>
            <a:ext cx="2160270" cy="739140"/>
            <a:chOff x="2058720" y="1715808"/>
            <a:chExt cx="2160270" cy="739140"/>
          </a:xfrm>
        </p:grpSpPr>
        <p:sp>
          <p:nvSpPr>
            <p:cNvPr id="9" name="object 9"/>
            <p:cNvSpPr/>
            <p:nvPr/>
          </p:nvSpPr>
          <p:spPr>
            <a:xfrm>
              <a:off x="4215892" y="1718348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61260" y="1901812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15892" y="1901812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61260" y="2085276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15892" y="2085276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61260" y="2268740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252522" y="1865703"/>
            <a:ext cx="6750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200" b="1" i="1" spc="40" dirty="0">
                <a:solidFill>
                  <a:srgbClr val="00007F"/>
                </a:solidFill>
                <a:latin typeface="Calibri"/>
                <a:cs typeface="Calibri"/>
              </a:rPr>
              <a:t>est</a:t>
            </a:r>
            <a:r>
              <a:rPr sz="1200" b="1" i="1" spc="15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335" dirty="0">
                <a:solidFill>
                  <a:srgbClr val="00007F"/>
                </a:solidFill>
                <a:latin typeface="Segoe UI Symbol"/>
                <a:cs typeface="Segoe UI Symbol"/>
              </a:rPr>
              <a:t>←</a:t>
            </a:r>
            <a:r>
              <a:rPr sz="1200" spc="1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215" dirty="0">
                <a:solidFill>
                  <a:srgbClr val="00007F"/>
                </a:solidFill>
                <a:latin typeface="Segoe UI Symbol"/>
                <a:cs typeface="Segoe UI Symbol"/>
              </a:rPr>
              <a:t>∞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52522" y="2049167"/>
            <a:ext cx="86486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latin typeface="Tahoma"/>
                <a:cs typeface="Tahoma"/>
              </a:rPr>
              <a:t>For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21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45" dirty="0">
                <a:solidFill>
                  <a:srgbClr val="00007F"/>
                </a:solidFill>
                <a:latin typeface="Verdana"/>
                <a:cs typeface="Verdana"/>
              </a:rPr>
              <a:t>...</a:t>
            </a:r>
            <a:r>
              <a:rPr sz="1200" b="1" i="1" spc="-45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90381" y="2232632"/>
            <a:ext cx="188531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200" b="1" i="1" spc="40" dirty="0">
                <a:solidFill>
                  <a:srgbClr val="00007F"/>
                </a:solidFill>
                <a:latin typeface="Calibri"/>
                <a:cs typeface="Calibri"/>
              </a:rPr>
              <a:t>es</a:t>
            </a:r>
            <a:r>
              <a:rPr sz="1200" b="1" i="1" spc="3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7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335" dirty="0">
                <a:solidFill>
                  <a:srgbClr val="00007F"/>
                </a:solidFill>
                <a:latin typeface="Segoe UI Symbol"/>
                <a:cs typeface="Segoe UI Symbol"/>
              </a:rPr>
              <a:t>←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spc="-90" dirty="0">
                <a:solidFill>
                  <a:srgbClr val="00007F"/>
                </a:solidFill>
                <a:latin typeface="Tahoma"/>
                <a:cs typeface="Tahoma"/>
              </a:rPr>
              <a:t>min</a:t>
            </a:r>
            <a:r>
              <a:rPr sz="1200" spc="325" dirty="0">
                <a:solidFill>
                  <a:srgbClr val="00007F"/>
                </a:solidFill>
                <a:latin typeface="Segoe UI Symbol"/>
                <a:cs typeface="Segoe UI Symbol"/>
              </a:rPr>
              <a:t>{</a:t>
            </a:r>
            <a:r>
              <a:rPr sz="1200" b="1" i="1" spc="40" dirty="0">
                <a:solidFill>
                  <a:srgbClr val="00007F"/>
                </a:solidFill>
                <a:latin typeface="Calibri"/>
                <a:cs typeface="Calibri"/>
              </a:rPr>
              <a:t>es</a:t>
            </a:r>
            <a:r>
              <a:rPr sz="1200" b="1" i="1" spc="1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229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spc="325" dirty="0">
                <a:solidFill>
                  <a:srgbClr val="00007F"/>
                </a:solidFill>
                <a:latin typeface="Segoe UI Symbol"/>
                <a:cs typeface="Segoe UI Symbol"/>
              </a:rPr>
              <a:t>}</a:t>
            </a:r>
            <a:endParaRPr sz="1200">
              <a:latin typeface="Segoe UI Symbol"/>
              <a:cs typeface="Segoe UI Symbo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058720" y="2266200"/>
            <a:ext cx="2160270" cy="372110"/>
            <a:chOff x="2058720" y="2266200"/>
            <a:chExt cx="2160270" cy="372110"/>
          </a:xfrm>
        </p:grpSpPr>
        <p:sp>
          <p:nvSpPr>
            <p:cNvPr id="19" name="object 19"/>
            <p:cNvSpPr/>
            <p:nvPr/>
          </p:nvSpPr>
          <p:spPr>
            <a:xfrm>
              <a:off x="4215892" y="2268740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61260" y="2452205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252522" y="2416096"/>
            <a:ext cx="6858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latin typeface="Tahoma"/>
                <a:cs typeface="Tahoma"/>
              </a:rPr>
              <a:t>Return </a:t>
            </a:r>
            <a:r>
              <a:rPr sz="1200" b="1" i="1" spc="35" dirty="0">
                <a:solidFill>
                  <a:srgbClr val="00007F"/>
                </a:solidFill>
                <a:latin typeface="Calibri"/>
                <a:cs typeface="Calibri"/>
              </a:rPr>
              <a:t>est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058733" y="2452204"/>
            <a:ext cx="2160270" cy="188595"/>
            <a:chOff x="2058733" y="2452204"/>
            <a:chExt cx="2160270" cy="188595"/>
          </a:xfrm>
        </p:grpSpPr>
        <p:sp>
          <p:nvSpPr>
            <p:cNvPr id="23" name="object 23"/>
            <p:cNvSpPr/>
            <p:nvPr/>
          </p:nvSpPr>
          <p:spPr>
            <a:xfrm>
              <a:off x="4215891" y="2452204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58733" y="2638196"/>
              <a:ext cx="2160270" cy="0"/>
            </a:xfrm>
            <a:custGeom>
              <a:avLst/>
              <a:gdLst/>
              <a:ahLst/>
              <a:cxnLst/>
              <a:rect l="l" t="t" r="r" b="b"/>
              <a:pathLst>
                <a:path w="2160270">
                  <a:moveTo>
                    <a:pt x="0" y="0"/>
                  </a:moveTo>
                  <a:lnTo>
                    <a:pt x="215969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6" name="object 2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28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58750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0" dirty="0"/>
              <a:t>Count</a:t>
            </a:r>
            <a:r>
              <a:rPr spc="90" dirty="0"/>
              <a:t> </a:t>
            </a:r>
            <a:r>
              <a:rPr spc="-20" dirty="0"/>
              <a:t>Min-Sketch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112" y="1899285"/>
            <a:ext cx="1512570" cy="55562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1270"/>
              </a:lnSpc>
            </a:pPr>
            <a:r>
              <a:rPr sz="1200" spc="-25" dirty="0">
                <a:latin typeface="Tahoma"/>
                <a:cs typeface="Tahoma"/>
              </a:rPr>
              <a:t>CMInsert(</a:t>
            </a:r>
            <a:r>
              <a:rPr sz="1200" b="1" i="1" spc="-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  <a:p>
            <a:pPr marL="191135">
              <a:lnSpc>
                <a:spcPct val="100000"/>
              </a:lnSpc>
              <a:spcBef>
                <a:spcPts val="5"/>
              </a:spcBef>
            </a:pPr>
            <a:r>
              <a:rPr sz="1200" spc="-45" dirty="0">
                <a:latin typeface="Tahoma"/>
                <a:cs typeface="Tahoma"/>
              </a:rPr>
              <a:t>For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22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45" dirty="0">
                <a:solidFill>
                  <a:srgbClr val="00007F"/>
                </a:solidFill>
                <a:latin typeface="Verdana"/>
                <a:cs typeface="Verdana"/>
              </a:rPr>
              <a:t>...</a:t>
            </a:r>
            <a:r>
              <a:rPr sz="1200" b="1" i="1" spc="-45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  <a:p>
            <a:pPr marL="254000">
              <a:lnSpc>
                <a:spcPct val="100000"/>
              </a:lnSpc>
              <a:spcBef>
                <a:spcPts val="5"/>
              </a:spcBef>
            </a:pPr>
            <a:r>
              <a:rPr sz="1200" spc="-20" dirty="0">
                <a:latin typeface="Tahoma"/>
                <a:cs typeface="Tahoma"/>
              </a:rPr>
              <a:t>Do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29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6193" y="1713280"/>
            <a:ext cx="2165350" cy="191135"/>
            <a:chOff x="2056193" y="1713280"/>
            <a:chExt cx="2165350" cy="191135"/>
          </a:xfrm>
        </p:grpSpPr>
        <p:sp>
          <p:nvSpPr>
            <p:cNvPr id="5" name="object 5"/>
            <p:cNvSpPr/>
            <p:nvPr/>
          </p:nvSpPr>
          <p:spPr>
            <a:xfrm>
              <a:off x="2058733" y="1715820"/>
              <a:ext cx="2160270" cy="0"/>
            </a:xfrm>
            <a:custGeom>
              <a:avLst/>
              <a:gdLst/>
              <a:ahLst/>
              <a:cxnLst/>
              <a:rect l="l" t="t" r="r" b="b"/>
              <a:pathLst>
                <a:path w="2160270">
                  <a:moveTo>
                    <a:pt x="0" y="0"/>
                  </a:moveTo>
                  <a:lnTo>
                    <a:pt x="215969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61260" y="1718348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800" y="355452"/>
            <a:ext cx="4382770" cy="1534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By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G.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200"/>
                </a:solidFill>
                <a:latin typeface="Tahoma"/>
                <a:cs typeface="Tahoma"/>
              </a:rPr>
              <a:t>Cormode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200"/>
                </a:solidFill>
                <a:latin typeface="Tahoma"/>
                <a:cs typeface="Tahoma"/>
              </a:rPr>
              <a:t>and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S.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FFF200"/>
                </a:solidFill>
                <a:latin typeface="Tahoma"/>
                <a:cs typeface="Tahoma"/>
              </a:rPr>
              <a:t>M.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Muthukrishnan’05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Tahoma"/>
              <a:cs typeface="Tahoma"/>
            </a:endParaRPr>
          </a:p>
          <a:p>
            <a:pPr marL="116839">
              <a:lnSpc>
                <a:spcPct val="100000"/>
              </a:lnSpc>
            </a:pPr>
            <a:r>
              <a:rPr sz="1200" spc="-50" dirty="0">
                <a:latin typeface="Tahoma"/>
                <a:cs typeface="Tahoma"/>
              </a:rPr>
              <a:t>Keep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2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110" dirty="0">
                <a:latin typeface="Tahoma"/>
                <a:cs typeface="Tahoma"/>
              </a:rPr>
              <a:t>a</a:t>
            </a:r>
            <a:r>
              <a:rPr sz="1200" spc="-45" dirty="0">
                <a:latin typeface="Tahoma"/>
                <a:cs typeface="Tahoma"/>
              </a:rPr>
              <a:t>rr</a:t>
            </a:r>
            <a:r>
              <a:rPr sz="1200" spc="-95" dirty="0">
                <a:latin typeface="Tahoma"/>
                <a:cs typeface="Tahoma"/>
              </a:rPr>
              <a:t>a</a:t>
            </a:r>
            <a:r>
              <a:rPr sz="1200" spc="-80" dirty="0">
                <a:latin typeface="Tahoma"/>
                <a:cs typeface="Tahoma"/>
              </a:rPr>
              <a:t>ys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spc="-44" baseline="-13888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...,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52" baseline="-13888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40" dirty="0">
                <a:latin typeface="Tahoma"/>
                <a:cs typeface="Tahoma"/>
              </a:rPr>
              <a:t>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each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hold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100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12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55" dirty="0">
                <a:latin typeface="Tahoma"/>
                <a:cs typeface="Tahoma"/>
              </a:rPr>
              <a:t>counters.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marL="116839">
              <a:lnSpc>
                <a:spcPct val="100000"/>
              </a:lnSpc>
            </a:pPr>
            <a:r>
              <a:rPr sz="1200" spc="110" dirty="0">
                <a:solidFill>
                  <a:srgbClr val="00007F"/>
                </a:solidFill>
                <a:latin typeface="Segoe UI Symbol"/>
                <a:cs typeface="Segoe UI Symbol"/>
              </a:rPr>
              <a:t>H</a:t>
            </a:r>
            <a:r>
              <a:rPr sz="1200" spc="110" dirty="0">
                <a:latin typeface="Tahoma"/>
                <a:cs typeface="Tahoma"/>
              </a:rPr>
              <a:t>:</a:t>
            </a:r>
            <a:r>
              <a:rPr sz="1200" spc="140" dirty="0">
                <a:latin typeface="Tahoma"/>
                <a:cs typeface="Tahoma"/>
              </a:rPr>
              <a:t> </a:t>
            </a:r>
            <a:r>
              <a:rPr sz="1200" b="1" spc="-90" dirty="0">
                <a:solidFill>
                  <a:srgbClr val="00007F"/>
                </a:solidFill>
                <a:latin typeface="Tahoma"/>
                <a:cs typeface="Tahoma"/>
              </a:rPr>
              <a:t>2</a:t>
            </a:r>
            <a:r>
              <a:rPr sz="1200" b="1" spc="-90" dirty="0">
                <a:solidFill>
                  <a:srgbClr val="FF0000"/>
                </a:solidFill>
                <a:latin typeface="Tahoma"/>
                <a:cs typeface="Tahoma"/>
              </a:rPr>
              <a:t>-universal</a:t>
            </a:r>
            <a:r>
              <a:rPr sz="1200" b="1" spc="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80" dirty="0">
                <a:solidFill>
                  <a:srgbClr val="FF0000"/>
                </a:solidFill>
                <a:latin typeface="Tahoma"/>
                <a:cs typeface="Tahoma"/>
              </a:rPr>
              <a:t>family</a:t>
            </a:r>
            <a:r>
              <a:rPr sz="1200" b="1" spc="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hash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functions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mapping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130" dirty="0">
                <a:solidFill>
                  <a:srgbClr val="00007F"/>
                </a:solidFill>
                <a:latin typeface="Calibri"/>
                <a:cs typeface="Calibri"/>
              </a:rPr>
              <a:t>U</a:t>
            </a:r>
            <a:r>
              <a:rPr sz="1200" b="1" i="1" spc="22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endParaRPr sz="1200">
              <a:latin typeface="Tahoma"/>
              <a:cs typeface="Tahoma"/>
            </a:endParaRPr>
          </a:p>
          <a:p>
            <a:pPr marL="116839" marR="68580">
              <a:lnSpc>
                <a:spcPct val="100000"/>
              </a:lnSpc>
              <a:spcBef>
                <a:spcPts val="5"/>
              </a:spcBef>
            </a:pPr>
            <a:r>
              <a:rPr sz="1200" spc="55" dirty="0">
                <a:solidFill>
                  <a:srgbClr val="00007F"/>
                </a:solidFill>
                <a:latin typeface="Segoe UI Symbol"/>
                <a:cs typeface="Segoe UI Symbol"/>
              </a:rPr>
              <a:t>{</a:t>
            </a:r>
            <a:r>
              <a:rPr sz="1200" b="1" spc="55" dirty="0">
                <a:solidFill>
                  <a:srgbClr val="00007F"/>
                </a:solidFill>
                <a:latin typeface="Tahoma"/>
                <a:cs typeface="Tahoma"/>
              </a:rPr>
              <a:t>0</a:t>
            </a:r>
            <a:r>
              <a:rPr sz="1200" b="1" i="1" spc="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100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r>
              <a:rPr sz="1200" b="1" i="1" spc="6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spc="55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spc="55" dirty="0">
                <a:solidFill>
                  <a:srgbClr val="00007F"/>
                </a:solidFill>
                <a:latin typeface="Segoe UI Symbol"/>
                <a:cs typeface="Segoe UI Symbol"/>
              </a:rPr>
              <a:t>}</a:t>
            </a:r>
            <a:r>
              <a:rPr sz="1200" spc="55" dirty="0">
                <a:latin typeface="Tahoma"/>
                <a:cs typeface="Tahoma"/>
              </a:rPr>
              <a:t>.</a:t>
            </a:r>
            <a:r>
              <a:rPr sz="1200" spc="15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Sample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-10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spc="-15" baseline="-13888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4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67" baseline="-13888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i="1" spc="209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60" dirty="0">
                <a:latin typeface="Tahoma"/>
                <a:cs typeface="Tahoma"/>
              </a:rPr>
              <a:t>independently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uniformly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random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from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140" dirty="0">
                <a:solidFill>
                  <a:srgbClr val="00007F"/>
                </a:solidFill>
                <a:latin typeface="Segoe UI Symbol"/>
                <a:cs typeface="Segoe UI Symbol"/>
              </a:rPr>
              <a:t>H</a:t>
            </a:r>
            <a:r>
              <a:rPr sz="1200" spc="1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marL="2107565">
              <a:lnSpc>
                <a:spcPct val="100000"/>
              </a:lnSpc>
              <a:spcBef>
                <a:spcPts val="1010"/>
              </a:spcBef>
            </a:pPr>
            <a:r>
              <a:rPr sz="1200" spc="-10" dirty="0">
                <a:latin typeface="Tahoma"/>
                <a:cs typeface="Tahoma"/>
              </a:rPr>
              <a:t>CMEstimate(</a:t>
            </a:r>
            <a:r>
              <a:rPr sz="1200" b="1" i="1" spc="-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spc="-10" dirty="0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58720" y="1715808"/>
            <a:ext cx="2160270" cy="739140"/>
            <a:chOff x="2058720" y="1715808"/>
            <a:chExt cx="2160270" cy="739140"/>
          </a:xfrm>
        </p:grpSpPr>
        <p:sp>
          <p:nvSpPr>
            <p:cNvPr id="9" name="object 9"/>
            <p:cNvSpPr/>
            <p:nvPr/>
          </p:nvSpPr>
          <p:spPr>
            <a:xfrm>
              <a:off x="4215892" y="1718348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61260" y="1901812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15892" y="1901812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61260" y="2085276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15892" y="2085276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61260" y="2268740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252522" y="1865703"/>
            <a:ext cx="6750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200" b="1" i="1" spc="40" dirty="0">
                <a:solidFill>
                  <a:srgbClr val="00007F"/>
                </a:solidFill>
                <a:latin typeface="Calibri"/>
                <a:cs typeface="Calibri"/>
              </a:rPr>
              <a:t>est</a:t>
            </a:r>
            <a:r>
              <a:rPr sz="1200" b="1" i="1" spc="15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335" dirty="0">
                <a:solidFill>
                  <a:srgbClr val="00007F"/>
                </a:solidFill>
                <a:latin typeface="Segoe UI Symbol"/>
                <a:cs typeface="Segoe UI Symbol"/>
              </a:rPr>
              <a:t>←</a:t>
            </a:r>
            <a:r>
              <a:rPr sz="1200" spc="1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215" dirty="0">
                <a:solidFill>
                  <a:srgbClr val="00007F"/>
                </a:solidFill>
                <a:latin typeface="Segoe UI Symbol"/>
                <a:cs typeface="Segoe UI Symbol"/>
              </a:rPr>
              <a:t>∞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52522" y="2049167"/>
            <a:ext cx="86486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latin typeface="Tahoma"/>
                <a:cs typeface="Tahoma"/>
              </a:rPr>
              <a:t>For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21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45" dirty="0">
                <a:solidFill>
                  <a:srgbClr val="00007F"/>
                </a:solidFill>
                <a:latin typeface="Verdana"/>
                <a:cs typeface="Verdana"/>
              </a:rPr>
              <a:t>...</a:t>
            </a:r>
            <a:r>
              <a:rPr sz="1200" b="1" i="1" spc="-45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90381" y="2232632"/>
            <a:ext cx="188531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200" b="1" i="1" spc="40" dirty="0">
                <a:solidFill>
                  <a:srgbClr val="00007F"/>
                </a:solidFill>
                <a:latin typeface="Calibri"/>
                <a:cs typeface="Calibri"/>
              </a:rPr>
              <a:t>es</a:t>
            </a:r>
            <a:r>
              <a:rPr sz="1200" b="1" i="1" spc="3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7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335" dirty="0">
                <a:solidFill>
                  <a:srgbClr val="00007F"/>
                </a:solidFill>
                <a:latin typeface="Segoe UI Symbol"/>
                <a:cs typeface="Segoe UI Symbol"/>
              </a:rPr>
              <a:t>←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spc="-90" dirty="0">
                <a:solidFill>
                  <a:srgbClr val="00007F"/>
                </a:solidFill>
                <a:latin typeface="Tahoma"/>
                <a:cs typeface="Tahoma"/>
              </a:rPr>
              <a:t>min</a:t>
            </a:r>
            <a:r>
              <a:rPr sz="1200" spc="325" dirty="0">
                <a:solidFill>
                  <a:srgbClr val="00007F"/>
                </a:solidFill>
                <a:latin typeface="Segoe UI Symbol"/>
                <a:cs typeface="Segoe UI Symbol"/>
              </a:rPr>
              <a:t>{</a:t>
            </a:r>
            <a:r>
              <a:rPr sz="1200" b="1" i="1" spc="40" dirty="0">
                <a:solidFill>
                  <a:srgbClr val="00007F"/>
                </a:solidFill>
                <a:latin typeface="Calibri"/>
                <a:cs typeface="Calibri"/>
              </a:rPr>
              <a:t>es</a:t>
            </a:r>
            <a:r>
              <a:rPr sz="1200" b="1" i="1" spc="1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229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spc="325" dirty="0">
                <a:solidFill>
                  <a:srgbClr val="00007F"/>
                </a:solidFill>
                <a:latin typeface="Segoe UI Symbol"/>
                <a:cs typeface="Segoe UI Symbol"/>
              </a:rPr>
              <a:t>}</a:t>
            </a:r>
            <a:endParaRPr sz="1200">
              <a:latin typeface="Segoe UI Symbol"/>
              <a:cs typeface="Segoe UI Symbo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058733" y="2268740"/>
            <a:ext cx="2160270" cy="372110"/>
            <a:chOff x="2058733" y="2268740"/>
            <a:chExt cx="2160270" cy="372110"/>
          </a:xfrm>
        </p:grpSpPr>
        <p:sp>
          <p:nvSpPr>
            <p:cNvPr id="19" name="object 19"/>
            <p:cNvSpPr/>
            <p:nvPr/>
          </p:nvSpPr>
          <p:spPr>
            <a:xfrm>
              <a:off x="4215891" y="2268740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61260" y="2452204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15891" y="2452204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58733" y="2638196"/>
              <a:ext cx="2160270" cy="0"/>
            </a:xfrm>
            <a:custGeom>
              <a:avLst/>
              <a:gdLst/>
              <a:ahLst/>
              <a:cxnLst/>
              <a:rect l="l" t="t" r="r" b="b"/>
              <a:pathLst>
                <a:path w="2160270">
                  <a:moveTo>
                    <a:pt x="0" y="0"/>
                  </a:moveTo>
                  <a:lnTo>
                    <a:pt x="215969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7866" y="2416096"/>
            <a:ext cx="3455670" cy="843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4555"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latin typeface="Tahoma"/>
                <a:cs typeface="Tahoma"/>
              </a:rPr>
              <a:t>Return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b="1" i="1" spc="35" dirty="0">
                <a:solidFill>
                  <a:srgbClr val="00007F"/>
                </a:solidFill>
                <a:latin typeface="Calibri"/>
                <a:cs typeface="Calibri"/>
              </a:rPr>
              <a:t>est</a:t>
            </a:r>
            <a:endParaRPr sz="1200">
              <a:latin typeface="Calibri"/>
              <a:cs typeface="Calibri"/>
            </a:endParaRPr>
          </a:p>
          <a:p>
            <a:pPr marL="50800" marR="43180">
              <a:lnSpc>
                <a:spcPct val="155700"/>
              </a:lnSpc>
              <a:spcBef>
                <a:spcPts val="520"/>
              </a:spcBef>
            </a:pPr>
            <a:r>
              <a:rPr sz="1200" spc="-20" dirty="0">
                <a:latin typeface="Tahoma"/>
                <a:cs typeface="Tahoma"/>
              </a:rPr>
              <a:t>As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-75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110" dirty="0">
                <a:latin typeface="Tahoma"/>
                <a:cs typeface="Tahoma"/>
              </a:rPr>
              <a:t>a</a:t>
            </a:r>
            <a:r>
              <a:rPr sz="1200" spc="-60" dirty="0">
                <a:latin typeface="Tahoma"/>
                <a:cs typeface="Tahoma"/>
              </a:rPr>
              <a:t>rrives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15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spc="-40" dirty="0">
                <a:latin typeface="Tahoma"/>
                <a:cs typeface="Tahoma"/>
              </a:rPr>
              <a:t>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call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CMInsert</a:t>
            </a:r>
            <a:r>
              <a:rPr sz="1200" spc="-25" dirty="0">
                <a:latin typeface="Tahoma"/>
                <a:cs typeface="Tahoma"/>
              </a:rPr>
              <a:t>(</a:t>
            </a:r>
            <a:r>
              <a:rPr sz="1200" b="1" i="1" spc="5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latin typeface="Tahoma"/>
                <a:cs typeface="Tahoma"/>
              </a:rPr>
              <a:t>).   </a:t>
            </a:r>
            <a:r>
              <a:rPr sz="1200" spc="-40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get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count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20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latin typeface="Tahoma"/>
                <a:cs typeface="Tahoma"/>
              </a:rPr>
              <a:t>at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spc="55" dirty="0">
                <a:latin typeface="Tahoma"/>
                <a:cs typeface="Tahoma"/>
              </a:rPr>
              <a:t>,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call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CMEstimate(</a:t>
            </a:r>
            <a:r>
              <a:rPr sz="1200" b="1" i="1" spc="-1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spc="-15" dirty="0">
                <a:latin typeface="Tahoma"/>
                <a:cs typeface="Tahoma"/>
              </a:rPr>
              <a:t>).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5" name="object 2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28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286"/>
            <a:ext cx="2410460" cy="52768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pc="-20" dirty="0"/>
              <a:t>Count</a:t>
            </a:r>
            <a:r>
              <a:rPr spc="110" dirty="0"/>
              <a:t> </a:t>
            </a:r>
            <a:r>
              <a:rPr spc="-20" dirty="0"/>
              <a:t>Min-Sketch</a:t>
            </a: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By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G.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200"/>
                </a:solidFill>
                <a:latin typeface="Tahoma"/>
                <a:cs typeface="Tahoma"/>
              </a:rPr>
              <a:t>Cormode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200"/>
                </a:solidFill>
                <a:latin typeface="Tahoma"/>
                <a:cs typeface="Tahoma"/>
              </a:rPr>
              <a:t>and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S.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FFF200"/>
                </a:solidFill>
                <a:latin typeface="Tahoma"/>
                <a:cs typeface="Tahoma"/>
              </a:rPr>
              <a:t>M.</a:t>
            </a:r>
            <a:r>
              <a:rPr sz="1000" spc="2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Muthukrishnan’05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112" y="1078699"/>
            <a:ext cx="1512570" cy="55562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1270"/>
              </a:lnSpc>
            </a:pPr>
            <a:r>
              <a:rPr sz="1200" spc="-25" dirty="0">
                <a:latin typeface="Tahoma"/>
                <a:cs typeface="Tahoma"/>
              </a:rPr>
              <a:t>CMInsert(</a:t>
            </a:r>
            <a:r>
              <a:rPr sz="1200" b="1" i="1" spc="-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  <a:p>
            <a:pPr marL="191135">
              <a:lnSpc>
                <a:spcPct val="100000"/>
              </a:lnSpc>
              <a:spcBef>
                <a:spcPts val="5"/>
              </a:spcBef>
            </a:pPr>
            <a:r>
              <a:rPr sz="1200" spc="-45" dirty="0">
                <a:latin typeface="Tahoma"/>
                <a:cs typeface="Tahoma"/>
              </a:rPr>
              <a:t>For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22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45" dirty="0">
                <a:solidFill>
                  <a:srgbClr val="00007F"/>
                </a:solidFill>
                <a:latin typeface="Verdana"/>
                <a:cs typeface="Verdana"/>
              </a:rPr>
              <a:t>...</a:t>
            </a:r>
            <a:r>
              <a:rPr sz="1200" b="1" i="1" spc="-45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  <a:p>
            <a:pPr marL="254000">
              <a:lnSpc>
                <a:spcPct val="100000"/>
              </a:lnSpc>
              <a:spcBef>
                <a:spcPts val="5"/>
              </a:spcBef>
            </a:pPr>
            <a:r>
              <a:rPr sz="1200" spc="-20" dirty="0">
                <a:latin typeface="Tahoma"/>
                <a:cs typeface="Tahoma"/>
              </a:rPr>
              <a:t>Do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29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6193" y="892708"/>
            <a:ext cx="2165350" cy="191135"/>
            <a:chOff x="2056193" y="892708"/>
            <a:chExt cx="2165350" cy="191135"/>
          </a:xfrm>
        </p:grpSpPr>
        <p:sp>
          <p:nvSpPr>
            <p:cNvPr id="5" name="object 5"/>
            <p:cNvSpPr/>
            <p:nvPr/>
          </p:nvSpPr>
          <p:spPr>
            <a:xfrm>
              <a:off x="2058733" y="895248"/>
              <a:ext cx="2160270" cy="0"/>
            </a:xfrm>
            <a:custGeom>
              <a:avLst/>
              <a:gdLst/>
              <a:ahLst/>
              <a:cxnLst/>
              <a:rect l="l" t="t" r="r" b="b"/>
              <a:pathLst>
                <a:path w="2160270">
                  <a:moveTo>
                    <a:pt x="0" y="0"/>
                  </a:moveTo>
                  <a:lnTo>
                    <a:pt x="215969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61260" y="897775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39708" y="861667"/>
            <a:ext cx="9836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latin typeface="Tahoma"/>
                <a:cs typeface="Tahoma"/>
              </a:rPr>
              <a:t>CMEstimate(</a:t>
            </a:r>
            <a:r>
              <a:rPr sz="1200" b="1" i="1" spc="-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spc="-10" dirty="0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58720" y="895235"/>
            <a:ext cx="2160270" cy="739140"/>
            <a:chOff x="2058720" y="895235"/>
            <a:chExt cx="2160270" cy="739140"/>
          </a:xfrm>
        </p:grpSpPr>
        <p:sp>
          <p:nvSpPr>
            <p:cNvPr id="9" name="object 9"/>
            <p:cNvSpPr/>
            <p:nvPr/>
          </p:nvSpPr>
          <p:spPr>
            <a:xfrm>
              <a:off x="4215892" y="897775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61260" y="1081227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15892" y="1081227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61260" y="1264691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15892" y="1264691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61260" y="1448155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252522" y="1045131"/>
            <a:ext cx="6750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200" b="1" i="1" spc="40" dirty="0">
                <a:solidFill>
                  <a:srgbClr val="00007F"/>
                </a:solidFill>
                <a:latin typeface="Calibri"/>
                <a:cs typeface="Calibri"/>
              </a:rPr>
              <a:t>est</a:t>
            </a:r>
            <a:r>
              <a:rPr sz="1200" b="1" i="1" spc="15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335" dirty="0">
                <a:solidFill>
                  <a:srgbClr val="00007F"/>
                </a:solidFill>
                <a:latin typeface="Segoe UI Symbol"/>
                <a:cs typeface="Segoe UI Symbol"/>
              </a:rPr>
              <a:t>←</a:t>
            </a:r>
            <a:r>
              <a:rPr sz="1200" spc="1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215" dirty="0">
                <a:solidFill>
                  <a:srgbClr val="00007F"/>
                </a:solidFill>
                <a:latin typeface="Segoe UI Symbol"/>
                <a:cs typeface="Segoe UI Symbol"/>
              </a:rPr>
              <a:t>∞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52522" y="1228595"/>
            <a:ext cx="86486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latin typeface="Tahoma"/>
                <a:cs typeface="Tahoma"/>
              </a:rPr>
              <a:t>For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21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45" dirty="0">
                <a:solidFill>
                  <a:srgbClr val="00007F"/>
                </a:solidFill>
                <a:latin typeface="Verdana"/>
                <a:cs typeface="Verdana"/>
              </a:rPr>
              <a:t>...</a:t>
            </a:r>
            <a:r>
              <a:rPr sz="1200" b="1" i="1" spc="-45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90381" y="1412047"/>
            <a:ext cx="188531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200" b="1" i="1" spc="40" dirty="0">
                <a:solidFill>
                  <a:srgbClr val="00007F"/>
                </a:solidFill>
                <a:latin typeface="Calibri"/>
                <a:cs typeface="Calibri"/>
              </a:rPr>
              <a:t>es</a:t>
            </a:r>
            <a:r>
              <a:rPr sz="1200" b="1" i="1" spc="3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7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335" dirty="0">
                <a:solidFill>
                  <a:srgbClr val="00007F"/>
                </a:solidFill>
                <a:latin typeface="Segoe UI Symbol"/>
                <a:cs typeface="Segoe UI Symbol"/>
              </a:rPr>
              <a:t>←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spc="-90" dirty="0">
                <a:solidFill>
                  <a:srgbClr val="00007F"/>
                </a:solidFill>
                <a:latin typeface="Tahoma"/>
                <a:cs typeface="Tahoma"/>
              </a:rPr>
              <a:t>min</a:t>
            </a:r>
            <a:r>
              <a:rPr sz="1200" spc="325" dirty="0">
                <a:solidFill>
                  <a:srgbClr val="00007F"/>
                </a:solidFill>
                <a:latin typeface="Segoe UI Symbol"/>
                <a:cs typeface="Segoe UI Symbol"/>
              </a:rPr>
              <a:t>{</a:t>
            </a:r>
            <a:r>
              <a:rPr sz="1200" b="1" i="1" spc="40" dirty="0">
                <a:solidFill>
                  <a:srgbClr val="00007F"/>
                </a:solidFill>
                <a:latin typeface="Calibri"/>
                <a:cs typeface="Calibri"/>
              </a:rPr>
              <a:t>es</a:t>
            </a:r>
            <a:r>
              <a:rPr sz="1200" b="1" i="1" spc="1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229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spc="325" dirty="0">
                <a:solidFill>
                  <a:srgbClr val="00007F"/>
                </a:solidFill>
                <a:latin typeface="Segoe UI Symbol"/>
                <a:cs typeface="Segoe UI Symbol"/>
              </a:rPr>
              <a:t>}</a:t>
            </a:r>
            <a:endParaRPr sz="1200">
              <a:latin typeface="Segoe UI Symbol"/>
              <a:cs typeface="Segoe UI Symbo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058720" y="1445615"/>
            <a:ext cx="2160270" cy="372110"/>
            <a:chOff x="2058720" y="1445615"/>
            <a:chExt cx="2160270" cy="372110"/>
          </a:xfrm>
        </p:grpSpPr>
        <p:sp>
          <p:nvSpPr>
            <p:cNvPr id="19" name="object 19"/>
            <p:cNvSpPr/>
            <p:nvPr/>
          </p:nvSpPr>
          <p:spPr>
            <a:xfrm>
              <a:off x="4215892" y="1448155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61260" y="1631619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252522" y="1595511"/>
            <a:ext cx="6858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latin typeface="Tahoma"/>
                <a:cs typeface="Tahoma"/>
              </a:rPr>
              <a:t>Return </a:t>
            </a:r>
            <a:r>
              <a:rPr sz="1200" b="1" i="1" spc="35" dirty="0">
                <a:solidFill>
                  <a:srgbClr val="00007F"/>
                </a:solidFill>
                <a:latin typeface="Calibri"/>
                <a:cs typeface="Calibri"/>
              </a:rPr>
              <a:t>est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058733" y="1631619"/>
            <a:ext cx="2160270" cy="188595"/>
            <a:chOff x="2058733" y="1631619"/>
            <a:chExt cx="2160270" cy="188595"/>
          </a:xfrm>
        </p:grpSpPr>
        <p:sp>
          <p:nvSpPr>
            <p:cNvPr id="23" name="object 23"/>
            <p:cNvSpPr/>
            <p:nvPr/>
          </p:nvSpPr>
          <p:spPr>
            <a:xfrm>
              <a:off x="4215891" y="1631619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58733" y="1817611"/>
              <a:ext cx="2160270" cy="0"/>
            </a:xfrm>
            <a:custGeom>
              <a:avLst/>
              <a:gdLst/>
              <a:ahLst/>
              <a:cxnLst/>
              <a:rect l="l" t="t" r="r" b="b"/>
              <a:pathLst>
                <a:path w="2160270">
                  <a:moveTo>
                    <a:pt x="0" y="0"/>
                  </a:moveTo>
                  <a:lnTo>
                    <a:pt x="215969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10566" y="1970491"/>
            <a:ext cx="31553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15" dirty="0">
                <a:latin typeface="Tahoma"/>
                <a:cs typeface="Tahoma"/>
              </a:rPr>
              <a:t>A</a:t>
            </a:r>
            <a:r>
              <a:rPr sz="1200" spc="20" dirty="0">
                <a:latin typeface="Tahoma"/>
                <a:cs typeface="Tahoma"/>
              </a:rPr>
              <a:t>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15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spc="-40" dirty="0">
                <a:latin typeface="Tahoma"/>
                <a:cs typeface="Tahoma"/>
              </a:rPr>
              <a:t>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let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00007F"/>
                </a:solidFill>
                <a:latin typeface="Tahoma"/>
                <a:cs typeface="Tahoma"/>
              </a:rPr>
              <a:t>est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CMEstimate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spc="-10" dirty="0">
                <a:latin typeface="Tahoma"/>
                <a:cs typeface="Tahoma"/>
              </a:rPr>
              <a:t>)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90" dirty="0">
                <a:solidFill>
                  <a:srgbClr val="00007F"/>
                </a:solidFill>
                <a:latin typeface="Tahoma"/>
                <a:cs typeface="Tahoma"/>
              </a:rPr>
              <a:t>min</a:t>
            </a:r>
            <a:r>
              <a:rPr sz="1200" b="1" i="1" spc="52" baseline="34722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endParaRPr sz="1200" baseline="34722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56254" y="2068054"/>
            <a:ext cx="2076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spc="-25" dirty="0">
                <a:solidFill>
                  <a:srgbClr val="00007F"/>
                </a:solidFill>
                <a:latin typeface="Tahoma"/>
                <a:cs typeface="Tahoma"/>
              </a:rPr>
              <a:t>=1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47935" y="1970491"/>
            <a:ext cx="7289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9" name="object 2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29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286"/>
            <a:ext cx="2410460" cy="52768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pc="-20" dirty="0"/>
              <a:t>Count</a:t>
            </a:r>
            <a:r>
              <a:rPr spc="110" dirty="0"/>
              <a:t> </a:t>
            </a:r>
            <a:r>
              <a:rPr spc="-20" dirty="0"/>
              <a:t>Min-Sketch</a:t>
            </a: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By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G.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200"/>
                </a:solidFill>
                <a:latin typeface="Tahoma"/>
                <a:cs typeface="Tahoma"/>
              </a:rPr>
              <a:t>Cormode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200"/>
                </a:solidFill>
                <a:latin typeface="Tahoma"/>
                <a:cs typeface="Tahoma"/>
              </a:rPr>
              <a:t>and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S.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FFF200"/>
                </a:solidFill>
                <a:latin typeface="Tahoma"/>
                <a:cs typeface="Tahoma"/>
              </a:rPr>
              <a:t>M.</a:t>
            </a:r>
            <a:r>
              <a:rPr sz="1000" spc="2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Muthukrishnan’05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112" y="1078699"/>
            <a:ext cx="1512570" cy="55562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1270"/>
              </a:lnSpc>
            </a:pPr>
            <a:r>
              <a:rPr sz="1200" spc="-25" dirty="0">
                <a:latin typeface="Tahoma"/>
                <a:cs typeface="Tahoma"/>
              </a:rPr>
              <a:t>CMInsert(</a:t>
            </a:r>
            <a:r>
              <a:rPr sz="1200" b="1" i="1" spc="-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  <a:p>
            <a:pPr marL="191135">
              <a:lnSpc>
                <a:spcPct val="100000"/>
              </a:lnSpc>
              <a:spcBef>
                <a:spcPts val="5"/>
              </a:spcBef>
            </a:pPr>
            <a:r>
              <a:rPr sz="1200" spc="-45" dirty="0">
                <a:latin typeface="Tahoma"/>
                <a:cs typeface="Tahoma"/>
              </a:rPr>
              <a:t>For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22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45" dirty="0">
                <a:solidFill>
                  <a:srgbClr val="00007F"/>
                </a:solidFill>
                <a:latin typeface="Verdana"/>
                <a:cs typeface="Verdana"/>
              </a:rPr>
              <a:t>...</a:t>
            </a:r>
            <a:r>
              <a:rPr sz="1200" b="1" i="1" spc="-45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  <a:p>
            <a:pPr marL="254000">
              <a:lnSpc>
                <a:spcPct val="100000"/>
              </a:lnSpc>
              <a:spcBef>
                <a:spcPts val="5"/>
              </a:spcBef>
            </a:pPr>
            <a:r>
              <a:rPr sz="1200" spc="-20" dirty="0">
                <a:latin typeface="Tahoma"/>
                <a:cs typeface="Tahoma"/>
              </a:rPr>
              <a:t>Do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29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6193" y="892708"/>
            <a:ext cx="2165350" cy="191135"/>
            <a:chOff x="2056193" y="892708"/>
            <a:chExt cx="2165350" cy="191135"/>
          </a:xfrm>
        </p:grpSpPr>
        <p:sp>
          <p:nvSpPr>
            <p:cNvPr id="5" name="object 5"/>
            <p:cNvSpPr/>
            <p:nvPr/>
          </p:nvSpPr>
          <p:spPr>
            <a:xfrm>
              <a:off x="2058733" y="895248"/>
              <a:ext cx="2160270" cy="0"/>
            </a:xfrm>
            <a:custGeom>
              <a:avLst/>
              <a:gdLst/>
              <a:ahLst/>
              <a:cxnLst/>
              <a:rect l="l" t="t" r="r" b="b"/>
              <a:pathLst>
                <a:path w="2160270">
                  <a:moveTo>
                    <a:pt x="0" y="0"/>
                  </a:moveTo>
                  <a:lnTo>
                    <a:pt x="215969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61260" y="897775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39708" y="861667"/>
            <a:ext cx="9836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latin typeface="Tahoma"/>
                <a:cs typeface="Tahoma"/>
              </a:rPr>
              <a:t>CMEstimate(</a:t>
            </a:r>
            <a:r>
              <a:rPr sz="1200" b="1" i="1" spc="-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spc="-10" dirty="0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58720" y="895235"/>
            <a:ext cx="2160270" cy="739140"/>
            <a:chOff x="2058720" y="895235"/>
            <a:chExt cx="2160270" cy="739140"/>
          </a:xfrm>
        </p:grpSpPr>
        <p:sp>
          <p:nvSpPr>
            <p:cNvPr id="9" name="object 9"/>
            <p:cNvSpPr/>
            <p:nvPr/>
          </p:nvSpPr>
          <p:spPr>
            <a:xfrm>
              <a:off x="4215892" y="897775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61260" y="1081227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15892" y="1081227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61260" y="1264691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15892" y="1264691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61260" y="1448155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252522" y="1045131"/>
            <a:ext cx="6750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200" b="1" i="1" spc="40" dirty="0">
                <a:solidFill>
                  <a:srgbClr val="00007F"/>
                </a:solidFill>
                <a:latin typeface="Calibri"/>
                <a:cs typeface="Calibri"/>
              </a:rPr>
              <a:t>est</a:t>
            </a:r>
            <a:r>
              <a:rPr sz="1200" b="1" i="1" spc="15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335" dirty="0">
                <a:solidFill>
                  <a:srgbClr val="00007F"/>
                </a:solidFill>
                <a:latin typeface="Segoe UI Symbol"/>
                <a:cs typeface="Segoe UI Symbol"/>
              </a:rPr>
              <a:t>←</a:t>
            </a:r>
            <a:r>
              <a:rPr sz="1200" spc="1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215" dirty="0">
                <a:solidFill>
                  <a:srgbClr val="00007F"/>
                </a:solidFill>
                <a:latin typeface="Segoe UI Symbol"/>
                <a:cs typeface="Segoe UI Symbol"/>
              </a:rPr>
              <a:t>∞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52522" y="1228595"/>
            <a:ext cx="86486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latin typeface="Tahoma"/>
                <a:cs typeface="Tahoma"/>
              </a:rPr>
              <a:t>For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21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45" dirty="0">
                <a:solidFill>
                  <a:srgbClr val="00007F"/>
                </a:solidFill>
                <a:latin typeface="Verdana"/>
                <a:cs typeface="Verdana"/>
              </a:rPr>
              <a:t>...</a:t>
            </a:r>
            <a:r>
              <a:rPr sz="1200" b="1" i="1" spc="-45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90381" y="1412047"/>
            <a:ext cx="188531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200" b="1" i="1" spc="40" dirty="0">
                <a:solidFill>
                  <a:srgbClr val="00007F"/>
                </a:solidFill>
                <a:latin typeface="Calibri"/>
                <a:cs typeface="Calibri"/>
              </a:rPr>
              <a:t>es</a:t>
            </a:r>
            <a:r>
              <a:rPr sz="1200" b="1" i="1" spc="3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7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335" dirty="0">
                <a:solidFill>
                  <a:srgbClr val="00007F"/>
                </a:solidFill>
                <a:latin typeface="Segoe UI Symbol"/>
                <a:cs typeface="Segoe UI Symbol"/>
              </a:rPr>
              <a:t>←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spc="-90" dirty="0">
                <a:solidFill>
                  <a:srgbClr val="00007F"/>
                </a:solidFill>
                <a:latin typeface="Tahoma"/>
                <a:cs typeface="Tahoma"/>
              </a:rPr>
              <a:t>min</a:t>
            </a:r>
            <a:r>
              <a:rPr sz="1200" spc="325" dirty="0">
                <a:solidFill>
                  <a:srgbClr val="00007F"/>
                </a:solidFill>
                <a:latin typeface="Segoe UI Symbol"/>
                <a:cs typeface="Segoe UI Symbol"/>
              </a:rPr>
              <a:t>{</a:t>
            </a:r>
            <a:r>
              <a:rPr sz="1200" b="1" i="1" spc="40" dirty="0">
                <a:solidFill>
                  <a:srgbClr val="00007F"/>
                </a:solidFill>
                <a:latin typeface="Calibri"/>
                <a:cs typeface="Calibri"/>
              </a:rPr>
              <a:t>es</a:t>
            </a:r>
            <a:r>
              <a:rPr sz="1200" b="1" i="1" spc="1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229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spc="325" dirty="0">
                <a:solidFill>
                  <a:srgbClr val="00007F"/>
                </a:solidFill>
                <a:latin typeface="Segoe UI Symbol"/>
                <a:cs typeface="Segoe UI Symbol"/>
              </a:rPr>
              <a:t>}</a:t>
            </a:r>
            <a:endParaRPr sz="1200">
              <a:latin typeface="Segoe UI Symbol"/>
              <a:cs typeface="Segoe UI Symbo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058720" y="1445615"/>
            <a:ext cx="2160270" cy="372110"/>
            <a:chOff x="2058720" y="1445615"/>
            <a:chExt cx="2160270" cy="372110"/>
          </a:xfrm>
        </p:grpSpPr>
        <p:sp>
          <p:nvSpPr>
            <p:cNvPr id="19" name="object 19"/>
            <p:cNvSpPr/>
            <p:nvPr/>
          </p:nvSpPr>
          <p:spPr>
            <a:xfrm>
              <a:off x="4215892" y="1448155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61260" y="1631619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252522" y="1595511"/>
            <a:ext cx="6858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latin typeface="Tahoma"/>
                <a:cs typeface="Tahoma"/>
              </a:rPr>
              <a:t>Return </a:t>
            </a:r>
            <a:r>
              <a:rPr sz="1200" b="1" i="1" spc="35" dirty="0">
                <a:solidFill>
                  <a:srgbClr val="00007F"/>
                </a:solidFill>
                <a:latin typeface="Calibri"/>
                <a:cs typeface="Calibri"/>
              </a:rPr>
              <a:t>est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058733" y="1631619"/>
            <a:ext cx="2160270" cy="188595"/>
            <a:chOff x="2058733" y="1631619"/>
            <a:chExt cx="2160270" cy="188595"/>
          </a:xfrm>
        </p:grpSpPr>
        <p:sp>
          <p:nvSpPr>
            <p:cNvPr id="23" name="object 23"/>
            <p:cNvSpPr/>
            <p:nvPr/>
          </p:nvSpPr>
          <p:spPr>
            <a:xfrm>
              <a:off x="4215891" y="1631619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58733" y="1817611"/>
              <a:ext cx="2160270" cy="0"/>
            </a:xfrm>
            <a:custGeom>
              <a:avLst/>
              <a:gdLst/>
              <a:ahLst/>
              <a:cxnLst/>
              <a:rect l="l" t="t" r="r" b="b"/>
              <a:pathLst>
                <a:path w="2160270">
                  <a:moveTo>
                    <a:pt x="0" y="0"/>
                  </a:moveTo>
                  <a:lnTo>
                    <a:pt x="215969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10566" y="1970491"/>
            <a:ext cx="31553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15" dirty="0">
                <a:latin typeface="Tahoma"/>
                <a:cs typeface="Tahoma"/>
              </a:rPr>
              <a:t>A</a:t>
            </a:r>
            <a:r>
              <a:rPr sz="1200" spc="20" dirty="0">
                <a:latin typeface="Tahoma"/>
                <a:cs typeface="Tahoma"/>
              </a:rPr>
              <a:t>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15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spc="-40" dirty="0">
                <a:latin typeface="Tahoma"/>
                <a:cs typeface="Tahoma"/>
              </a:rPr>
              <a:t>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let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00007F"/>
                </a:solidFill>
                <a:latin typeface="Tahoma"/>
                <a:cs typeface="Tahoma"/>
              </a:rPr>
              <a:t>est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CMEstimate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spc="-10" dirty="0">
                <a:latin typeface="Tahoma"/>
                <a:cs typeface="Tahoma"/>
              </a:rPr>
              <a:t>)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90" dirty="0">
                <a:solidFill>
                  <a:srgbClr val="00007F"/>
                </a:solidFill>
                <a:latin typeface="Tahoma"/>
                <a:cs typeface="Tahoma"/>
              </a:rPr>
              <a:t>min</a:t>
            </a:r>
            <a:r>
              <a:rPr sz="1200" b="1" i="1" spc="52" baseline="34722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endParaRPr sz="1200" baseline="34722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56254" y="2068054"/>
            <a:ext cx="2076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spc="-25" dirty="0">
                <a:solidFill>
                  <a:srgbClr val="00007F"/>
                </a:solidFill>
                <a:latin typeface="Tahoma"/>
                <a:cs typeface="Tahoma"/>
              </a:rPr>
              <a:t>=1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47935" y="1970491"/>
            <a:ext cx="7289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0566" y="2153955"/>
            <a:ext cx="22675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55" dirty="0">
                <a:solidFill>
                  <a:srgbClr val="0000FF"/>
                </a:solidFill>
                <a:latin typeface="Tahoma"/>
                <a:cs typeface="Tahoma"/>
              </a:rPr>
              <a:t>Observation:</a:t>
            </a:r>
            <a:r>
              <a:rPr sz="1200" spc="1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spc="-70" dirty="0">
                <a:solidFill>
                  <a:srgbClr val="00007F"/>
                </a:solidFill>
                <a:latin typeface="Tahoma"/>
                <a:cs typeface="Tahoma"/>
              </a:rPr>
              <a:t>es</a:t>
            </a:r>
            <a:r>
              <a:rPr sz="1200" spc="-45" dirty="0">
                <a:solidFill>
                  <a:srgbClr val="00007F"/>
                </a:solidFill>
                <a:latin typeface="Tahoma"/>
                <a:cs typeface="Tahoma"/>
              </a:rPr>
              <a:t>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≥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-45" dirty="0">
                <a:solidFill>
                  <a:srgbClr val="00007F"/>
                </a:solidFill>
                <a:latin typeface="Tahoma"/>
                <a:cs typeface="Tahoma"/>
              </a:rPr>
              <a:t>count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0" name="object 3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29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286"/>
            <a:ext cx="2410460" cy="52768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pc="-20" dirty="0"/>
              <a:t>Count</a:t>
            </a:r>
            <a:r>
              <a:rPr spc="110" dirty="0"/>
              <a:t> </a:t>
            </a:r>
            <a:r>
              <a:rPr spc="-20" dirty="0"/>
              <a:t>Min-Sketch</a:t>
            </a: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By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G.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200"/>
                </a:solidFill>
                <a:latin typeface="Tahoma"/>
                <a:cs typeface="Tahoma"/>
              </a:rPr>
              <a:t>Cormode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200"/>
                </a:solidFill>
                <a:latin typeface="Tahoma"/>
                <a:cs typeface="Tahoma"/>
              </a:rPr>
              <a:t>and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S.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FFF200"/>
                </a:solidFill>
                <a:latin typeface="Tahoma"/>
                <a:cs typeface="Tahoma"/>
              </a:rPr>
              <a:t>M.</a:t>
            </a:r>
            <a:r>
              <a:rPr sz="1000" spc="2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Muthukrishnan’05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112" y="1078699"/>
            <a:ext cx="1512570" cy="55562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1270"/>
              </a:lnSpc>
            </a:pPr>
            <a:r>
              <a:rPr sz="1200" spc="-25" dirty="0">
                <a:latin typeface="Tahoma"/>
                <a:cs typeface="Tahoma"/>
              </a:rPr>
              <a:t>CMInsert(</a:t>
            </a:r>
            <a:r>
              <a:rPr sz="1200" b="1" i="1" spc="-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  <a:p>
            <a:pPr marL="191135">
              <a:lnSpc>
                <a:spcPct val="100000"/>
              </a:lnSpc>
              <a:spcBef>
                <a:spcPts val="5"/>
              </a:spcBef>
            </a:pPr>
            <a:r>
              <a:rPr sz="1200" spc="-45" dirty="0">
                <a:latin typeface="Tahoma"/>
                <a:cs typeface="Tahoma"/>
              </a:rPr>
              <a:t>For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22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45" dirty="0">
                <a:solidFill>
                  <a:srgbClr val="00007F"/>
                </a:solidFill>
                <a:latin typeface="Verdana"/>
                <a:cs typeface="Verdana"/>
              </a:rPr>
              <a:t>...</a:t>
            </a:r>
            <a:r>
              <a:rPr sz="1200" b="1" i="1" spc="-45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  <a:p>
            <a:pPr marL="254000">
              <a:lnSpc>
                <a:spcPct val="100000"/>
              </a:lnSpc>
              <a:spcBef>
                <a:spcPts val="5"/>
              </a:spcBef>
            </a:pPr>
            <a:r>
              <a:rPr sz="1200" spc="-20" dirty="0">
                <a:latin typeface="Tahoma"/>
                <a:cs typeface="Tahoma"/>
              </a:rPr>
              <a:t>Do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29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6193" y="892708"/>
            <a:ext cx="2165350" cy="191135"/>
            <a:chOff x="2056193" y="892708"/>
            <a:chExt cx="2165350" cy="191135"/>
          </a:xfrm>
        </p:grpSpPr>
        <p:sp>
          <p:nvSpPr>
            <p:cNvPr id="5" name="object 5"/>
            <p:cNvSpPr/>
            <p:nvPr/>
          </p:nvSpPr>
          <p:spPr>
            <a:xfrm>
              <a:off x="2058733" y="895248"/>
              <a:ext cx="2160270" cy="0"/>
            </a:xfrm>
            <a:custGeom>
              <a:avLst/>
              <a:gdLst/>
              <a:ahLst/>
              <a:cxnLst/>
              <a:rect l="l" t="t" r="r" b="b"/>
              <a:pathLst>
                <a:path w="2160270">
                  <a:moveTo>
                    <a:pt x="0" y="0"/>
                  </a:moveTo>
                  <a:lnTo>
                    <a:pt x="215969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61260" y="897775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39708" y="861667"/>
            <a:ext cx="9836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latin typeface="Tahoma"/>
                <a:cs typeface="Tahoma"/>
              </a:rPr>
              <a:t>CMEstimate(</a:t>
            </a:r>
            <a:r>
              <a:rPr sz="1200" b="1" i="1" spc="-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spc="-10" dirty="0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58720" y="895235"/>
            <a:ext cx="2160270" cy="739140"/>
            <a:chOff x="2058720" y="895235"/>
            <a:chExt cx="2160270" cy="739140"/>
          </a:xfrm>
        </p:grpSpPr>
        <p:sp>
          <p:nvSpPr>
            <p:cNvPr id="9" name="object 9"/>
            <p:cNvSpPr/>
            <p:nvPr/>
          </p:nvSpPr>
          <p:spPr>
            <a:xfrm>
              <a:off x="4215892" y="897775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61260" y="1081227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15892" y="1081227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61260" y="1264691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15892" y="1264691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61260" y="1448155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252522" y="1045131"/>
            <a:ext cx="6750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200" b="1" i="1" spc="40" dirty="0">
                <a:solidFill>
                  <a:srgbClr val="00007F"/>
                </a:solidFill>
                <a:latin typeface="Calibri"/>
                <a:cs typeface="Calibri"/>
              </a:rPr>
              <a:t>est</a:t>
            </a:r>
            <a:r>
              <a:rPr sz="1200" b="1" i="1" spc="15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335" dirty="0">
                <a:solidFill>
                  <a:srgbClr val="00007F"/>
                </a:solidFill>
                <a:latin typeface="Segoe UI Symbol"/>
                <a:cs typeface="Segoe UI Symbol"/>
              </a:rPr>
              <a:t>←</a:t>
            </a:r>
            <a:r>
              <a:rPr sz="1200" spc="1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215" dirty="0">
                <a:solidFill>
                  <a:srgbClr val="00007F"/>
                </a:solidFill>
                <a:latin typeface="Segoe UI Symbol"/>
                <a:cs typeface="Segoe UI Symbol"/>
              </a:rPr>
              <a:t>∞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52522" y="1228595"/>
            <a:ext cx="86486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latin typeface="Tahoma"/>
                <a:cs typeface="Tahoma"/>
              </a:rPr>
              <a:t>For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21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45" dirty="0">
                <a:solidFill>
                  <a:srgbClr val="00007F"/>
                </a:solidFill>
                <a:latin typeface="Verdana"/>
                <a:cs typeface="Verdana"/>
              </a:rPr>
              <a:t>...</a:t>
            </a:r>
            <a:r>
              <a:rPr sz="1200" b="1" i="1" spc="-45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90381" y="1412047"/>
            <a:ext cx="188531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200" b="1" i="1" spc="40" dirty="0">
                <a:solidFill>
                  <a:srgbClr val="00007F"/>
                </a:solidFill>
                <a:latin typeface="Calibri"/>
                <a:cs typeface="Calibri"/>
              </a:rPr>
              <a:t>es</a:t>
            </a:r>
            <a:r>
              <a:rPr sz="1200" b="1" i="1" spc="3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7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335" dirty="0">
                <a:solidFill>
                  <a:srgbClr val="00007F"/>
                </a:solidFill>
                <a:latin typeface="Segoe UI Symbol"/>
                <a:cs typeface="Segoe UI Symbol"/>
              </a:rPr>
              <a:t>←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spc="-90" dirty="0">
                <a:solidFill>
                  <a:srgbClr val="00007F"/>
                </a:solidFill>
                <a:latin typeface="Tahoma"/>
                <a:cs typeface="Tahoma"/>
              </a:rPr>
              <a:t>min</a:t>
            </a:r>
            <a:r>
              <a:rPr sz="1200" spc="325" dirty="0">
                <a:solidFill>
                  <a:srgbClr val="00007F"/>
                </a:solidFill>
                <a:latin typeface="Segoe UI Symbol"/>
                <a:cs typeface="Segoe UI Symbol"/>
              </a:rPr>
              <a:t>{</a:t>
            </a:r>
            <a:r>
              <a:rPr sz="1200" b="1" i="1" spc="40" dirty="0">
                <a:solidFill>
                  <a:srgbClr val="00007F"/>
                </a:solidFill>
                <a:latin typeface="Calibri"/>
                <a:cs typeface="Calibri"/>
              </a:rPr>
              <a:t>es</a:t>
            </a:r>
            <a:r>
              <a:rPr sz="1200" b="1" i="1" spc="1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229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spc="325" dirty="0">
                <a:solidFill>
                  <a:srgbClr val="00007F"/>
                </a:solidFill>
                <a:latin typeface="Segoe UI Symbol"/>
                <a:cs typeface="Segoe UI Symbol"/>
              </a:rPr>
              <a:t>}</a:t>
            </a:r>
            <a:endParaRPr sz="1200">
              <a:latin typeface="Segoe UI Symbol"/>
              <a:cs typeface="Segoe UI Symbo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058720" y="1445615"/>
            <a:ext cx="2160270" cy="372110"/>
            <a:chOff x="2058720" y="1445615"/>
            <a:chExt cx="2160270" cy="372110"/>
          </a:xfrm>
        </p:grpSpPr>
        <p:sp>
          <p:nvSpPr>
            <p:cNvPr id="19" name="object 19"/>
            <p:cNvSpPr/>
            <p:nvPr/>
          </p:nvSpPr>
          <p:spPr>
            <a:xfrm>
              <a:off x="4215892" y="1448155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61260" y="1631619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252522" y="1595511"/>
            <a:ext cx="6858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latin typeface="Tahoma"/>
                <a:cs typeface="Tahoma"/>
              </a:rPr>
              <a:t>Return </a:t>
            </a:r>
            <a:r>
              <a:rPr sz="1200" b="1" i="1" spc="35" dirty="0">
                <a:solidFill>
                  <a:srgbClr val="00007F"/>
                </a:solidFill>
                <a:latin typeface="Calibri"/>
                <a:cs typeface="Calibri"/>
              </a:rPr>
              <a:t>est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058733" y="1631619"/>
            <a:ext cx="2160270" cy="188595"/>
            <a:chOff x="2058733" y="1631619"/>
            <a:chExt cx="2160270" cy="188595"/>
          </a:xfrm>
        </p:grpSpPr>
        <p:sp>
          <p:nvSpPr>
            <p:cNvPr id="23" name="object 23"/>
            <p:cNvSpPr/>
            <p:nvPr/>
          </p:nvSpPr>
          <p:spPr>
            <a:xfrm>
              <a:off x="4215891" y="1631619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58733" y="1817611"/>
              <a:ext cx="2160270" cy="0"/>
            </a:xfrm>
            <a:custGeom>
              <a:avLst/>
              <a:gdLst/>
              <a:ahLst/>
              <a:cxnLst/>
              <a:rect l="l" t="t" r="r" b="b"/>
              <a:pathLst>
                <a:path w="2160270">
                  <a:moveTo>
                    <a:pt x="0" y="0"/>
                  </a:moveTo>
                  <a:lnTo>
                    <a:pt x="215969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10566" y="1970491"/>
            <a:ext cx="31553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15" dirty="0">
                <a:latin typeface="Tahoma"/>
                <a:cs typeface="Tahoma"/>
              </a:rPr>
              <a:t>A</a:t>
            </a:r>
            <a:r>
              <a:rPr sz="1200" spc="20" dirty="0">
                <a:latin typeface="Tahoma"/>
                <a:cs typeface="Tahoma"/>
              </a:rPr>
              <a:t>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15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spc="-40" dirty="0">
                <a:latin typeface="Tahoma"/>
                <a:cs typeface="Tahoma"/>
              </a:rPr>
              <a:t>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let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00007F"/>
                </a:solidFill>
                <a:latin typeface="Tahoma"/>
                <a:cs typeface="Tahoma"/>
              </a:rPr>
              <a:t>est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CMEstimate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spc="-10" dirty="0">
                <a:latin typeface="Tahoma"/>
                <a:cs typeface="Tahoma"/>
              </a:rPr>
              <a:t>)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90" dirty="0">
                <a:solidFill>
                  <a:srgbClr val="00007F"/>
                </a:solidFill>
                <a:latin typeface="Tahoma"/>
                <a:cs typeface="Tahoma"/>
              </a:rPr>
              <a:t>min</a:t>
            </a:r>
            <a:r>
              <a:rPr sz="1200" b="1" i="1" spc="52" baseline="34722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endParaRPr sz="1200" baseline="34722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56254" y="2068054"/>
            <a:ext cx="2076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spc="-25" dirty="0">
                <a:solidFill>
                  <a:srgbClr val="00007F"/>
                </a:solidFill>
                <a:latin typeface="Tahoma"/>
                <a:cs typeface="Tahoma"/>
              </a:rPr>
              <a:t>=1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47935" y="1970491"/>
            <a:ext cx="7289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7866" y="2153955"/>
            <a:ext cx="3261995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spc="-55" dirty="0">
                <a:solidFill>
                  <a:srgbClr val="0000FF"/>
                </a:solidFill>
                <a:latin typeface="Tahoma"/>
                <a:cs typeface="Tahoma"/>
              </a:rPr>
              <a:t>Observation:</a:t>
            </a:r>
            <a:r>
              <a:rPr sz="1200" spc="1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spc="-70" dirty="0">
                <a:solidFill>
                  <a:srgbClr val="00007F"/>
                </a:solidFill>
                <a:latin typeface="Tahoma"/>
                <a:cs typeface="Tahoma"/>
              </a:rPr>
              <a:t>es</a:t>
            </a:r>
            <a:r>
              <a:rPr sz="1200" spc="-45" dirty="0">
                <a:solidFill>
                  <a:srgbClr val="00007F"/>
                </a:solidFill>
                <a:latin typeface="Tahoma"/>
                <a:cs typeface="Tahoma"/>
              </a:rPr>
              <a:t>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≥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-45" dirty="0">
                <a:solidFill>
                  <a:srgbClr val="00007F"/>
                </a:solidFill>
                <a:latin typeface="Tahoma"/>
                <a:cs typeface="Tahoma"/>
              </a:rPr>
              <a:t>count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450"/>
              </a:spcBef>
            </a:pPr>
            <a:r>
              <a:rPr sz="1200" spc="-55" dirty="0">
                <a:solidFill>
                  <a:srgbClr val="FF0000"/>
                </a:solidFill>
                <a:latin typeface="Tahoma"/>
                <a:cs typeface="Tahoma"/>
              </a:rPr>
              <a:t>Question:</a:t>
            </a:r>
            <a:r>
              <a:rPr sz="1200" spc="1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How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big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spc="-35" dirty="0">
                <a:solidFill>
                  <a:srgbClr val="00007F"/>
                </a:solidFill>
                <a:latin typeface="Tahoma"/>
                <a:cs typeface="Tahoma"/>
              </a:rPr>
              <a:t>est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-30" dirty="0">
                <a:solidFill>
                  <a:srgbClr val="00007F"/>
                </a:solidFill>
                <a:latin typeface="Tahoma"/>
                <a:cs typeface="Tahoma"/>
              </a:rPr>
              <a:t>count</a:t>
            </a:r>
            <a:r>
              <a:rPr sz="1200" b="1" i="1" spc="-44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00007F"/>
                </a:solidFill>
                <a:latin typeface="Tahoma"/>
                <a:cs typeface="Tahoma"/>
              </a:rPr>
              <a:t>))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be?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0" name="object 3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29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286"/>
            <a:ext cx="2410460" cy="52768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pc="-20" dirty="0"/>
              <a:t>Count</a:t>
            </a:r>
            <a:r>
              <a:rPr spc="110" dirty="0"/>
              <a:t> </a:t>
            </a:r>
            <a:r>
              <a:rPr spc="-20" dirty="0"/>
              <a:t>Min-Sketch</a:t>
            </a: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By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G.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200"/>
                </a:solidFill>
                <a:latin typeface="Tahoma"/>
                <a:cs typeface="Tahoma"/>
              </a:rPr>
              <a:t>Cormode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200"/>
                </a:solidFill>
                <a:latin typeface="Tahoma"/>
                <a:cs typeface="Tahoma"/>
              </a:rPr>
              <a:t>and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S.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FFF200"/>
                </a:solidFill>
                <a:latin typeface="Tahoma"/>
                <a:cs typeface="Tahoma"/>
              </a:rPr>
              <a:t>M.</a:t>
            </a:r>
            <a:r>
              <a:rPr sz="1000" spc="2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Muthukrishnan’05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112" y="1078699"/>
            <a:ext cx="1512570" cy="55562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1270"/>
              </a:lnSpc>
            </a:pPr>
            <a:r>
              <a:rPr sz="1200" spc="-25" dirty="0">
                <a:latin typeface="Tahoma"/>
                <a:cs typeface="Tahoma"/>
              </a:rPr>
              <a:t>CMInsert(</a:t>
            </a:r>
            <a:r>
              <a:rPr sz="1200" b="1" i="1" spc="-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  <a:p>
            <a:pPr marL="191135">
              <a:lnSpc>
                <a:spcPct val="100000"/>
              </a:lnSpc>
              <a:spcBef>
                <a:spcPts val="5"/>
              </a:spcBef>
            </a:pPr>
            <a:r>
              <a:rPr sz="1200" spc="-45" dirty="0">
                <a:latin typeface="Tahoma"/>
                <a:cs typeface="Tahoma"/>
              </a:rPr>
              <a:t>For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22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45" dirty="0">
                <a:solidFill>
                  <a:srgbClr val="00007F"/>
                </a:solidFill>
                <a:latin typeface="Verdana"/>
                <a:cs typeface="Verdana"/>
              </a:rPr>
              <a:t>...</a:t>
            </a:r>
            <a:r>
              <a:rPr sz="1200" b="1" i="1" spc="-45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  <a:p>
            <a:pPr marL="254000">
              <a:lnSpc>
                <a:spcPct val="100000"/>
              </a:lnSpc>
              <a:spcBef>
                <a:spcPts val="5"/>
              </a:spcBef>
            </a:pPr>
            <a:r>
              <a:rPr sz="1200" spc="-20" dirty="0">
                <a:latin typeface="Tahoma"/>
                <a:cs typeface="Tahoma"/>
              </a:rPr>
              <a:t>Do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29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6193" y="892708"/>
            <a:ext cx="2165350" cy="191135"/>
            <a:chOff x="2056193" y="892708"/>
            <a:chExt cx="2165350" cy="191135"/>
          </a:xfrm>
        </p:grpSpPr>
        <p:sp>
          <p:nvSpPr>
            <p:cNvPr id="5" name="object 5"/>
            <p:cNvSpPr/>
            <p:nvPr/>
          </p:nvSpPr>
          <p:spPr>
            <a:xfrm>
              <a:off x="2058733" y="895248"/>
              <a:ext cx="2160270" cy="0"/>
            </a:xfrm>
            <a:custGeom>
              <a:avLst/>
              <a:gdLst/>
              <a:ahLst/>
              <a:cxnLst/>
              <a:rect l="l" t="t" r="r" b="b"/>
              <a:pathLst>
                <a:path w="2160270">
                  <a:moveTo>
                    <a:pt x="0" y="0"/>
                  </a:moveTo>
                  <a:lnTo>
                    <a:pt x="215969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61260" y="897775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39708" y="861667"/>
            <a:ext cx="9836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latin typeface="Tahoma"/>
                <a:cs typeface="Tahoma"/>
              </a:rPr>
              <a:t>CMEstimate(</a:t>
            </a:r>
            <a:r>
              <a:rPr sz="1200" b="1" i="1" spc="-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spc="-10" dirty="0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58720" y="895235"/>
            <a:ext cx="2160270" cy="739140"/>
            <a:chOff x="2058720" y="895235"/>
            <a:chExt cx="2160270" cy="739140"/>
          </a:xfrm>
        </p:grpSpPr>
        <p:sp>
          <p:nvSpPr>
            <p:cNvPr id="9" name="object 9"/>
            <p:cNvSpPr/>
            <p:nvPr/>
          </p:nvSpPr>
          <p:spPr>
            <a:xfrm>
              <a:off x="4215892" y="897775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61260" y="1081227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15892" y="1081227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61260" y="1264691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15892" y="1264691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61260" y="1448155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252522" y="1045131"/>
            <a:ext cx="6750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200" b="1" i="1" spc="40" dirty="0">
                <a:solidFill>
                  <a:srgbClr val="00007F"/>
                </a:solidFill>
                <a:latin typeface="Calibri"/>
                <a:cs typeface="Calibri"/>
              </a:rPr>
              <a:t>est</a:t>
            </a:r>
            <a:r>
              <a:rPr sz="1200" b="1" i="1" spc="15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335" dirty="0">
                <a:solidFill>
                  <a:srgbClr val="00007F"/>
                </a:solidFill>
                <a:latin typeface="Segoe UI Symbol"/>
                <a:cs typeface="Segoe UI Symbol"/>
              </a:rPr>
              <a:t>←</a:t>
            </a:r>
            <a:r>
              <a:rPr sz="1200" spc="1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215" dirty="0">
                <a:solidFill>
                  <a:srgbClr val="00007F"/>
                </a:solidFill>
                <a:latin typeface="Segoe UI Symbol"/>
                <a:cs typeface="Segoe UI Symbol"/>
              </a:rPr>
              <a:t>∞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52522" y="1228595"/>
            <a:ext cx="86486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latin typeface="Tahoma"/>
                <a:cs typeface="Tahoma"/>
              </a:rPr>
              <a:t>For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21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45" dirty="0">
                <a:solidFill>
                  <a:srgbClr val="00007F"/>
                </a:solidFill>
                <a:latin typeface="Verdana"/>
                <a:cs typeface="Verdana"/>
              </a:rPr>
              <a:t>...</a:t>
            </a:r>
            <a:r>
              <a:rPr sz="1200" b="1" i="1" spc="-45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90381" y="1412047"/>
            <a:ext cx="188531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200" b="1" i="1" spc="40" dirty="0">
                <a:solidFill>
                  <a:srgbClr val="00007F"/>
                </a:solidFill>
                <a:latin typeface="Calibri"/>
                <a:cs typeface="Calibri"/>
              </a:rPr>
              <a:t>es</a:t>
            </a:r>
            <a:r>
              <a:rPr sz="1200" b="1" i="1" spc="3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7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335" dirty="0">
                <a:solidFill>
                  <a:srgbClr val="00007F"/>
                </a:solidFill>
                <a:latin typeface="Segoe UI Symbol"/>
                <a:cs typeface="Segoe UI Symbol"/>
              </a:rPr>
              <a:t>←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spc="-90" dirty="0">
                <a:solidFill>
                  <a:srgbClr val="00007F"/>
                </a:solidFill>
                <a:latin typeface="Tahoma"/>
                <a:cs typeface="Tahoma"/>
              </a:rPr>
              <a:t>min</a:t>
            </a:r>
            <a:r>
              <a:rPr sz="1200" spc="325" dirty="0">
                <a:solidFill>
                  <a:srgbClr val="00007F"/>
                </a:solidFill>
                <a:latin typeface="Segoe UI Symbol"/>
                <a:cs typeface="Segoe UI Symbol"/>
              </a:rPr>
              <a:t>{</a:t>
            </a:r>
            <a:r>
              <a:rPr sz="1200" b="1" i="1" spc="40" dirty="0">
                <a:solidFill>
                  <a:srgbClr val="00007F"/>
                </a:solidFill>
                <a:latin typeface="Calibri"/>
                <a:cs typeface="Calibri"/>
              </a:rPr>
              <a:t>es</a:t>
            </a:r>
            <a:r>
              <a:rPr sz="1200" b="1" i="1" spc="12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229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spc="325" dirty="0">
                <a:solidFill>
                  <a:srgbClr val="00007F"/>
                </a:solidFill>
                <a:latin typeface="Segoe UI Symbol"/>
                <a:cs typeface="Segoe UI Symbol"/>
              </a:rPr>
              <a:t>}</a:t>
            </a:r>
            <a:endParaRPr sz="1200">
              <a:latin typeface="Segoe UI Symbol"/>
              <a:cs typeface="Segoe UI Symbo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058720" y="1445615"/>
            <a:ext cx="2160270" cy="372110"/>
            <a:chOff x="2058720" y="1445615"/>
            <a:chExt cx="2160270" cy="372110"/>
          </a:xfrm>
        </p:grpSpPr>
        <p:sp>
          <p:nvSpPr>
            <p:cNvPr id="19" name="object 19"/>
            <p:cNvSpPr/>
            <p:nvPr/>
          </p:nvSpPr>
          <p:spPr>
            <a:xfrm>
              <a:off x="4215892" y="1448155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61260" y="1631619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252522" y="1595511"/>
            <a:ext cx="6858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latin typeface="Tahoma"/>
                <a:cs typeface="Tahoma"/>
              </a:rPr>
              <a:t>Return </a:t>
            </a:r>
            <a:r>
              <a:rPr sz="1200" b="1" i="1" spc="35" dirty="0">
                <a:solidFill>
                  <a:srgbClr val="00007F"/>
                </a:solidFill>
                <a:latin typeface="Calibri"/>
                <a:cs typeface="Calibri"/>
              </a:rPr>
              <a:t>est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058733" y="1631619"/>
            <a:ext cx="2160270" cy="188595"/>
            <a:chOff x="2058733" y="1631619"/>
            <a:chExt cx="2160270" cy="188595"/>
          </a:xfrm>
        </p:grpSpPr>
        <p:sp>
          <p:nvSpPr>
            <p:cNvPr id="23" name="object 23"/>
            <p:cNvSpPr/>
            <p:nvPr/>
          </p:nvSpPr>
          <p:spPr>
            <a:xfrm>
              <a:off x="4215891" y="1631619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58733" y="1817611"/>
              <a:ext cx="2160270" cy="0"/>
            </a:xfrm>
            <a:custGeom>
              <a:avLst/>
              <a:gdLst/>
              <a:ahLst/>
              <a:cxnLst/>
              <a:rect l="l" t="t" r="r" b="b"/>
              <a:pathLst>
                <a:path w="2160270">
                  <a:moveTo>
                    <a:pt x="0" y="0"/>
                  </a:moveTo>
                  <a:lnTo>
                    <a:pt x="215969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10566" y="1970491"/>
            <a:ext cx="31553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15" dirty="0">
                <a:latin typeface="Tahoma"/>
                <a:cs typeface="Tahoma"/>
              </a:rPr>
              <a:t>A</a:t>
            </a:r>
            <a:r>
              <a:rPr sz="1200" spc="20" dirty="0">
                <a:latin typeface="Tahoma"/>
                <a:cs typeface="Tahoma"/>
              </a:rPr>
              <a:t>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15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spc="-40" dirty="0">
                <a:latin typeface="Tahoma"/>
                <a:cs typeface="Tahoma"/>
              </a:rPr>
              <a:t>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let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00007F"/>
                </a:solidFill>
                <a:latin typeface="Tahoma"/>
                <a:cs typeface="Tahoma"/>
              </a:rPr>
              <a:t>est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CMEstimate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spc="-10" dirty="0">
                <a:latin typeface="Tahoma"/>
                <a:cs typeface="Tahoma"/>
              </a:rPr>
              <a:t>)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90" dirty="0">
                <a:solidFill>
                  <a:srgbClr val="00007F"/>
                </a:solidFill>
                <a:latin typeface="Tahoma"/>
                <a:cs typeface="Tahoma"/>
              </a:rPr>
              <a:t>min</a:t>
            </a:r>
            <a:r>
              <a:rPr sz="1200" b="1" i="1" spc="52" baseline="34722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endParaRPr sz="1200" baseline="34722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56254" y="2068054"/>
            <a:ext cx="2076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spc="-25" dirty="0">
                <a:solidFill>
                  <a:srgbClr val="00007F"/>
                </a:solidFill>
                <a:latin typeface="Tahoma"/>
                <a:cs typeface="Tahoma"/>
              </a:rPr>
              <a:t>=1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47935" y="1970491"/>
            <a:ext cx="7289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7866" y="2153955"/>
            <a:ext cx="3261995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spc="-55" dirty="0">
                <a:solidFill>
                  <a:srgbClr val="0000FF"/>
                </a:solidFill>
                <a:latin typeface="Tahoma"/>
                <a:cs typeface="Tahoma"/>
              </a:rPr>
              <a:t>Observation:</a:t>
            </a:r>
            <a:r>
              <a:rPr sz="1200" spc="1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spc="-70" dirty="0">
                <a:solidFill>
                  <a:srgbClr val="00007F"/>
                </a:solidFill>
                <a:latin typeface="Tahoma"/>
                <a:cs typeface="Tahoma"/>
              </a:rPr>
              <a:t>es</a:t>
            </a:r>
            <a:r>
              <a:rPr sz="1200" spc="-45" dirty="0">
                <a:solidFill>
                  <a:srgbClr val="00007F"/>
                </a:solidFill>
                <a:latin typeface="Tahoma"/>
                <a:cs typeface="Tahoma"/>
              </a:rPr>
              <a:t>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≥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-45" dirty="0">
                <a:solidFill>
                  <a:srgbClr val="00007F"/>
                </a:solidFill>
                <a:latin typeface="Tahoma"/>
                <a:cs typeface="Tahoma"/>
              </a:rPr>
              <a:t>count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450"/>
              </a:spcBef>
            </a:pPr>
            <a:r>
              <a:rPr sz="1200" spc="-55" dirty="0">
                <a:solidFill>
                  <a:srgbClr val="FF0000"/>
                </a:solidFill>
                <a:latin typeface="Tahoma"/>
                <a:cs typeface="Tahoma"/>
              </a:rPr>
              <a:t>Question:</a:t>
            </a:r>
            <a:r>
              <a:rPr sz="1200" spc="1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How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big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spc="-35" dirty="0">
                <a:solidFill>
                  <a:srgbClr val="00007F"/>
                </a:solidFill>
                <a:latin typeface="Tahoma"/>
                <a:cs typeface="Tahoma"/>
              </a:rPr>
              <a:t>est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-30" dirty="0">
                <a:solidFill>
                  <a:srgbClr val="00007F"/>
                </a:solidFill>
                <a:latin typeface="Tahoma"/>
                <a:cs typeface="Tahoma"/>
              </a:rPr>
              <a:t>count</a:t>
            </a:r>
            <a:r>
              <a:rPr sz="1200" b="1" i="1" spc="-44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00007F"/>
                </a:solidFill>
                <a:latin typeface="Tahoma"/>
                <a:cs typeface="Tahoma"/>
              </a:rPr>
              <a:t>))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be?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5966" y="2887799"/>
            <a:ext cx="19386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70" dirty="0">
                <a:solidFill>
                  <a:srgbClr val="0000FF"/>
                </a:solidFill>
                <a:latin typeface="Tahoma"/>
                <a:cs typeface="Tahoma"/>
              </a:rPr>
              <a:t>Recall:</a:t>
            </a:r>
            <a:r>
              <a:rPr sz="1200" b="1" spc="1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Any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50" dirty="0">
                <a:solidFill>
                  <a:srgbClr val="00007F"/>
                </a:solidFill>
                <a:latin typeface="Calibri"/>
                <a:cs typeface="Calibri"/>
              </a:rPr>
              <a:t>y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3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55" dirty="0">
                <a:solidFill>
                  <a:srgbClr val="00007F"/>
                </a:solidFill>
                <a:latin typeface="Segoe UI Symbol"/>
                <a:cs typeface="Segoe UI Symbol"/>
              </a:rPr>
              <a:t>∈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U</a:t>
            </a:r>
            <a:r>
              <a:rPr sz="1200" spc="-40" dirty="0">
                <a:latin typeface="Tahoma"/>
                <a:cs typeface="Tahoma"/>
              </a:rPr>
              <a:t>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7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93455" y="2887799"/>
            <a:ext cx="21202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15900" algn="l"/>
              </a:tabLst>
            </a:pPr>
            <a:r>
              <a:rPr sz="1200" spc="-5" dirty="0">
                <a:solidFill>
                  <a:srgbClr val="00007F"/>
                </a:solidFill>
                <a:latin typeface="Segoe UI Symbol"/>
                <a:cs typeface="Segoe UI Symbol"/>
              </a:rPr>
              <a:t>/	</a:t>
            </a:r>
            <a:r>
              <a:rPr sz="1200" b="1" i="1" spc="50" dirty="0">
                <a:solidFill>
                  <a:srgbClr val="00007F"/>
                </a:solidFill>
                <a:latin typeface="Calibri"/>
                <a:cs typeface="Calibri"/>
              </a:rPr>
              <a:t>y </a:t>
            </a:r>
            <a:r>
              <a:rPr sz="1200" b="1" i="1" spc="-2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00007F"/>
                </a:solidFill>
                <a:latin typeface="Tahoma"/>
                <a:cs typeface="Tahoma"/>
              </a:rPr>
              <a:t>P</a:t>
            </a:r>
            <a:r>
              <a:rPr sz="1200" b="1" spc="5" dirty="0">
                <a:solidFill>
                  <a:srgbClr val="00007F"/>
                </a:solidFill>
                <a:latin typeface="Tahoma"/>
                <a:cs typeface="Tahoma"/>
              </a:rPr>
              <a:t>r</a:t>
            </a:r>
            <a:r>
              <a:rPr sz="1200" b="1" spc="-140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50" dirty="0">
                <a:solidFill>
                  <a:srgbClr val="00007F"/>
                </a:solidFill>
                <a:latin typeface="Calibri"/>
                <a:cs typeface="Calibri"/>
              </a:rPr>
              <a:t>y</a:t>
            </a:r>
            <a:r>
              <a:rPr sz="1200" b="1" i="1" spc="-14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13898" y="2874046"/>
            <a:ext cx="11620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60"/>
              </a:lnSpc>
              <a:spcBef>
                <a:spcPts val="95"/>
              </a:spcBef>
            </a:pPr>
            <a:r>
              <a:rPr sz="800" u="sng" spc="-50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b="1" u="sng" spc="-7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  <a:p>
            <a:pPr marL="12700">
              <a:lnSpc>
                <a:spcPts val="960"/>
              </a:lnSpc>
            </a:pPr>
            <a:r>
              <a:rPr sz="800" b="1" i="1" spc="65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73778" y="2887799"/>
            <a:ext cx="2216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4" dirty="0">
                <a:solidFill>
                  <a:srgbClr val="00007F"/>
                </a:solidFill>
                <a:latin typeface="Segoe UI Symbol"/>
                <a:cs typeface="Segoe UI Symbol"/>
              </a:rPr>
              <a:t>∀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14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4" name="object 3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29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554355"/>
          </a:xfrm>
          <a:custGeom>
            <a:avLst/>
            <a:gdLst/>
            <a:ahLst/>
            <a:cxnLst/>
            <a:rect l="l" t="t" r="r" b="b"/>
            <a:pathLst>
              <a:path w="4608195" h="554355">
                <a:moveTo>
                  <a:pt x="4608004" y="0"/>
                </a:moveTo>
                <a:lnTo>
                  <a:pt x="0" y="0"/>
                </a:lnTo>
                <a:lnTo>
                  <a:pt x="0" y="554101"/>
                </a:lnTo>
                <a:lnTo>
                  <a:pt x="4608004" y="554101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0" dirty="0"/>
              <a:t>Count</a:t>
            </a:r>
            <a:r>
              <a:rPr spc="130" dirty="0"/>
              <a:t> </a:t>
            </a:r>
            <a:r>
              <a:rPr spc="-20" dirty="0"/>
              <a:t>Min-Sketch:</a:t>
            </a:r>
            <a:r>
              <a:rPr spc="315" dirty="0"/>
              <a:t> </a:t>
            </a:r>
            <a:r>
              <a:rPr spc="-20" dirty="0"/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600" y="269682"/>
            <a:ext cx="4363085" cy="83311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70"/>
              </a:spcBef>
            </a:pP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By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G.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200"/>
                </a:solidFill>
                <a:latin typeface="Tahoma"/>
                <a:cs typeface="Tahoma"/>
              </a:rPr>
              <a:t>Cormode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200"/>
                </a:solidFill>
                <a:latin typeface="Tahoma"/>
                <a:cs typeface="Tahoma"/>
              </a:rPr>
              <a:t>and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S.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FFF200"/>
                </a:solidFill>
                <a:latin typeface="Tahoma"/>
                <a:cs typeface="Tahoma"/>
              </a:rPr>
              <a:t>M.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Muthukrishnan’05</a:t>
            </a:r>
            <a:endParaRPr sz="1000">
              <a:latin typeface="Tahoma"/>
              <a:cs typeface="Tahoma"/>
            </a:endParaRPr>
          </a:p>
          <a:p>
            <a:pPr marL="66040" marR="43180">
              <a:lnSpc>
                <a:spcPct val="155700"/>
              </a:lnSpc>
              <a:spcBef>
                <a:spcPts val="5"/>
              </a:spcBef>
            </a:pPr>
            <a:r>
              <a:rPr sz="1200" spc="-20" dirty="0">
                <a:latin typeface="Tahoma"/>
                <a:cs typeface="Tahoma"/>
              </a:rPr>
              <a:t>Let </a:t>
            </a:r>
            <a:r>
              <a:rPr sz="1200" b="1" i="1" spc="-85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-127" baseline="-243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127" baseline="31250" dirty="0">
                <a:solidFill>
                  <a:srgbClr val="00007F"/>
                </a:solidFill>
                <a:latin typeface="Malgun Gothic"/>
                <a:cs typeface="Malgun Gothic"/>
              </a:rPr>
              <a:t>S</a:t>
            </a:r>
            <a:r>
              <a:rPr sz="1200" b="1" spc="-120" baseline="31250" dirty="0">
                <a:solidFill>
                  <a:srgbClr val="00007F"/>
                </a:solidFill>
                <a:latin typeface="Malgun Gothic"/>
                <a:cs typeface="Malgun Gothic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 </a:t>
            </a:r>
            <a:r>
              <a:rPr sz="1200" spc="-35" dirty="0">
                <a:solidFill>
                  <a:srgbClr val="00007F"/>
                </a:solidFill>
                <a:latin typeface="Tahoma"/>
                <a:cs typeface="Tahoma"/>
              </a:rPr>
              <a:t>est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t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b="1" i="1" spc="25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44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 </a:t>
            </a:r>
            <a:r>
              <a:rPr sz="1200" spc="-30" dirty="0">
                <a:solidFill>
                  <a:srgbClr val="00007F"/>
                </a:solidFill>
                <a:latin typeface="Tahoma"/>
                <a:cs typeface="Tahoma"/>
              </a:rPr>
              <a:t>count</a:t>
            </a:r>
            <a:r>
              <a:rPr sz="1200" b="1" i="1" spc="-44" baseline="-13888" dirty="0">
                <a:solidFill>
                  <a:srgbClr val="00007F"/>
                </a:solidFill>
                <a:latin typeface="Calibri"/>
                <a:cs typeface="Calibri"/>
              </a:rPr>
              <a:t>t </a:t>
            </a:r>
            <a:r>
              <a:rPr sz="1200" b="1" spc="-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-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spc="-5" dirty="0">
                <a:latin typeface="Tahoma"/>
                <a:cs typeface="Tahoma"/>
              </a:rPr>
              <a:t>. </a:t>
            </a:r>
            <a:r>
              <a:rPr sz="1200" spc="-70" dirty="0">
                <a:latin typeface="Tahoma"/>
                <a:cs typeface="Tahoma"/>
              </a:rPr>
              <a:t>We </a:t>
            </a:r>
            <a:r>
              <a:rPr sz="1200" spc="-65" dirty="0">
                <a:latin typeface="Tahoma"/>
                <a:cs typeface="Tahoma"/>
              </a:rPr>
              <a:t>want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65" dirty="0">
                <a:latin typeface="Tahoma"/>
                <a:cs typeface="Tahoma"/>
              </a:rPr>
              <a:t>bound </a:t>
            </a:r>
            <a:r>
              <a:rPr sz="1200" b="1" spc="-7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-75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-112" baseline="-243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112" baseline="31250" dirty="0">
                <a:solidFill>
                  <a:srgbClr val="00007F"/>
                </a:solidFill>
                <a:latin typeface="Malgun Gothic"/>
                <a:cs typeface="Malgun Gothic"/>
              </a:rPr>
              <a:t>S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 </a:t>
            </a:r>
            <a:r>
              <a:rPr sz="1200" b="1" i="1" spc="25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 </a:t>
            </a:r>
            <a:r>
              <a:rPr sz="1200" b="1" spc="-4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spc="-40" dirty="0">
                <a:latin typeface="Tahoma"/>
                <a:cs typeface="Tahoma"/>
              </a:rPr>
              <a:t>.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0000FF"/>
                </a:solidFill>
                <a:latin typeface="Tahoma"/>
                <a:cs typeface="Tahoma"/>
              </a:rPr>
              <a:t>Observations: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30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0" dirty="0"/>
              <a:t>Count</a:t>
            </a:r>
            <a:r>
              <a:rPr spc="130" dirty="0"/>
              <a:t> </a:t>
            </a:r>
            <a:r>
              <a:rPr spc="-20" dirty="0"/>
              <a:t>Min-Sketch:</a:t>
            </a:r>
            <a:r>
              <a:rPr spc="315" dirty="0"/>
              <a:t> </a:t>
            </a:r>
            <a:r>
              <a:rPr spc="-2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00" y="269682"/>
            <a:ext cx="4363085" cy="13404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70"/>
              </a:spcBef>
            </a:pP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By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G.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200"/>
                </a:solidFill>
                <a:latin typeface="Tahoma"/>
                <a:cs typeface="Tahoma"/>
              </a:rPr>
              <a:t>Cormode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200"/>
                </a:solidFill>
                <a:latin typeface="Tahoma"/>
                <a:cs typeface="Tahoma"/>
              </a:rPr>
              <a:t>and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S.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FFF200"/>
                </a:solidFill>
                <a:latin typeface="Tahoma"/>
                <a:cs typeface="Tahoma"/>
              </a:rPr>
              <a:t>M.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Muthukrishnan’05</a:t>
            </a:r>
            <a:endParaRPr sz="1000">
              <a:latin typeface="Tahoma"/>
              <a:cs typeface="Tahoma"/>
            </a:endParaRPr>
          </a:p>
          <a:p>
            <a:pPr marL="66040" marR="43180">
              <a:lnSpc>
                <a:spcPct val="155700"/>
              </a:lnSpc>
              <a:spcBef>
                <a:spcPts val="5"/>
              </a:spcBef>
            </a:pPr>
            <a:r>
              <a:rPr sz="1200" spc="-20" dirty="0">
                <a:latin typeface="Tahoma"/>
                <a:cs typeface="Tahoma"/>
              </a:rPr>
              <a:t>Let </a:t>
            </a:r>
            <a:r>
              <a:rPr sz="1200" b="1" i="1" spc="-85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-127" baseline="-243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127" baseline="31250" dirty="0">
                <a:solidFill>
                  <a:srgbClr val="00007F"/>
                </a:solidFill>
                <a:latin typeface="Malgun Gothic"/>
                <a:cs typeface="Malgun Gothic"/>
              </a:rPr>
              <a:t>S</a:t>
            </a:r>
            <a:r>
              <a:rPr sz="1200" b="1" spc="-120" baseline="31250" dirty="0">
                <a:solidFill>
                  <a:srgbClr val="00007F"/>
                </a:solidFill>
                <a:latin typeface="Malgun Gothic"/>
                <a:cs typeface="Malgun Gothic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 </a:t>
            </a:r>
            <a:r>
              <a:rPr sz="1200" spc="-35" dirty="0">
                <a:solidFill>
                  <a:srgbClr val="00007F"/>
                </a:solidFill>
                <a:latin typeface="Tahoma"/>
                <a:cs typeface="Tahoma"/>
              </a:rPr>
              <a:t>est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t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b="1" i="1" spc="25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44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 </a:t>
            </a:r>
            <a:r>
              <a:rPr sz="1200" spc="-30" dirty="0">
                <a:solidFill>
                  <a:srgbClr val="00007F"/>
                </a:solidFill>
                <a:latin typeface="Tahoma"/>
                <a:cs typeface="Tahoma"/>
              </a:rPr>
              <a:t>count</a:t>
            </a:r>
            <a:r>
              <a:rPr sz="1200" b="1" i="1" spc="-44" baseline="-13888" dirty="0">
                <a:solidFill>
                  <a:srgbClr val="00007F"/>
                </a:solidFill>
                <a:latin typeface="Calibri"/>
                <a:cs typeface="Calibri"/>
              </a:rPr>
              <a:t>t </a:t>
            </a:r>
            <a:r>
              <a:rPr sz="1200" b="1" spc="-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-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spc="-5" dirty="0">
                <a:latin typeface="Tahoma"/>
                <a:cs typeface="Tahoma"/>
              </a:rPr>
              <a:t>. </a:t>
            </a:r>
            <a:r>
              <a:rPr sz="1200" spc="-70" dirty="0">
                <a:latin typeface="Tahoma"/>
                <a:cs typeface="Tahoma"/>
              </a:rPr>
              <a:t>We </a:t>
            </a:r>
            <a:r>
              <a:rPr sz="1200" spc="-65" dirty="0">
                <a:latin typeface="Tahoma"/>
                <a:cs typeface="Tahoma"/>
              </a:rPr>
              <a:t>want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65" dirty="0">
                <a:latin typeface="Tahoma"/>
                <a:cs typeface="Tahoma"/>
              </a:rPr>
              <a:t>bound </a:t>
            </a:r>
            <a:r>
              <a:rPr sz="1200" b="1" spc="-7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-75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-112" baseline="-243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112" baseline="31250" dirty="0">
                <a:solidFill>
                  <a:srgbClr val="00007F"/>
                </a:solidFill>
                <a:latin typeface="Malgun Gothic"/>
                <a:cs typeface="Malgun Gothic"/>
              </a:rPr>
              <a:t>S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 </a:t>
            </a:r>
            <a:r>
              <a:rPr sz="1200" b="1" i="1" spc="25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 </a:t>
            </a:r>
            <a:r>
              <a:rPr sz="1200" b="1" spc="-4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spc="-40" dirty="0">
                <a:latin typeface="Tahoma"/>
                <a:cs typeface="Tahoma"/>
              </a:rPr>
              <a:t>.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0000FF"/>
                </a:solidFill>
                <a:latin typeface="Tahoma"/>
                <a:cs typeface="Tahoma"/>
              </a:rPr>
              <a:t>Observations:</a:t>
            </a:r>
            <a:endParaRPr sz="1200">
              <a:latin typeface="Tahoma"/>
              <a:cs typeface="Tahoma"/>
            </a:endParaRPr>
          </a:p>
          <a:p>
            <a:pPr marL="66040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latin typeface="Tahoma"/>
                <a:cs typeface="Tahoma"/>
              </a:rPr>
              <a:t>Define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indicat</a:t>
            </a:r>
            <a:r>
              <a:rPr sz="1200" spc="-80" dirty="0">
                <a:latin typeface="Tahoma"/>
                <a:cs typeface="Tahoma"/>
              </a:rPr>
              <a:t>o</a:t>
            </a:r>
            <a:r>
              <a:rPr sz="1200" spc="-40" dirty="0">
                <a:latin typeface="Tahoma"/>
                <a:cs typeface="Tahoma"/>
              </a:rPr>
              <a:t>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v</a:t>
            </a:r>
            <a:r>
              <a:rPr sz="1200" spc="-105" dirty="0">
                <a:latin typeface="Tahoma"/>
                <a:cs typeface="Tahoma"/>
              </a:rPr>
              <a:t>a</a:t>
            </a:r>
            <a:r>
              <a:rPr sz="1200" spc="-50" dirty="0">
                <a:latin typeface="Tahoma"/>
                <a:cs typeface="Tahoma"/>
              </a:rPr>
              <a:t>riable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2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spc="16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30" baseline="-13888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127" baseline="-13888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-30" baseline="-13888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52" baseline="-13888" dirty="0">
                <a:solidFill>
                  <a:srgbClr val="00007F"/>
                </a:solidFill>
                <a:latin typeface="Calibri"/>
                <a:cs typeface="Calibri"/>
              </a:rPr>
              <a:t>y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-37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50" dirty="0">
                <a:solidFill>
                  <a:srgbClr val="00007F"/>
                </a:solidFill>
                <a:latin typeface="Calibri"/>
                <a:cs typeface="Calibri"/>
              </a:rPr>
              <a:t>y</a:t>
            </a:r>
            <a:r>
              <a:rPr sz="1200" b="1" i="1" spc="-14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marL="958215">
              <a:lnSpc>
                <a:spcPct val="100000"/>
              </a:lnSpc>
              <a:spcBef>
                <a:spcPts val="1105"/>
              </a:spcBef>
            </a:pPr>
            <a:r>
              <a:rPr sz="1800" b="1" spc="37" baseline="-4629" dirty="0">
                <a:solidFill>
                  <a:srgbClr val="00007F"/>
                </a:solidFill>
                <a:latin typeface="Tahoma"/>
                <a:cs typeface="Tahoma"/>
              </a:rPr>
              <a:t>E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2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spc="16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30" baseline="-13888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127" baseline="-13888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-30" baseline="-13888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52" baseline="-13888" dirty="0">
                <a:solidFill>
                  <a:srgbClr val="00007F"/>
                </a:solidFill>
                <a:latin typeface="Calibri"/>
                <a:cs typeface="Calibri"/>
              </a:rPr>
              <a:t>y</a:t>
            </a:r>
            <a:r>
              <a:rPr sz="1200" b="1" i="1" spc="-67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2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00007F"/>
                </a:solidFill>
                <a:latin typeface="Tahoma"/>
                <a:cs typeface="Tahoma"/>
              </a:rPr>
              <a:t>P</a:t>
            </a:r>
            <a:r>
              <a:rPr sz="1200" b="1" spc="5" dirty="0">
                <a:solidFill>
                  <a:srgbClr val="00007F"/>
                </a:solidFill>
                <a:latin typeface="Tahoma"/>
                <a:cs typeface="Tahoma"/>
              </a:rPr>
              <a:t>r</a:t>
            </a:r>
            <a:r>
              <a:rPr sz="1200" b="1" spc="-140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50" dirty="0">
                <a:solidFill>
                  <a:srgbClr val="00007F"/>
                </a:solidFill>
                <a:latin typeface="Calibri"/>
                <a:cs typeface="Calibri"/>
              </a:rPr>
              <a:t>y</a:t>
            </a:r>
            <a:r>
              <a:rPr sz="1200" b="1" i="1" spc="-14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4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/</a:t>
            </a:r>
            <a:r>
              <a:rPr sz="1200" b="1" i="1" spc="100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30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0" dirty="0"/>
              <a:t>Count</a:t>
            </a:r>
            <a:r>
              <a:rPr spc="130" dirty="0"/>
              <a:t> </a:t>
            </a:r>
            <a:r>
              <a:rPr spc="-20" dirty="0"/>
              <a:t>Min-Sketch:</a:t>
            </a:r>
            <a:r>
              <a:rPr spc="315" dirty="0"/>
              <a:t> </a:t>
            </a:r>
            <a:r>
              <a:rPr spc="-2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00" y="269682"/>
            <a:ext cx="4363085" cy="13404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70"/>
              </a:spcBef>
            </a:pP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By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G.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200"/>
                </a:solidFill>
                <a:latin typeface="Tahoma"/>
                <a:cs typeface="Tahoma"/>
              </a:rPr>
              <a:t>Cormode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200"/>
                </a:solidFill>
                <a:latin typeface="Tahoma"/>
                <a:cs typeface="Tahoma"/>
              </a:rPr>
              <a:t>and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S.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FFF200"/>
                </a:solidFill>
                <a:latin typeface="Tahoma"/>
                <a:cs typeface="Tahoma"/>
              </a:rPr>
              <a:t>M.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Muthukrishnan’05</a:t>
            </a:r>
            <a:endParaRPr sz="1000">
              <a:latin typeface="Tahoma"/>
              <a:cs typeface="Tahoma"/>
            </a:endParaRPr>
          </a:p>
          <a:p>
            <a:pPr marL="66040" marR="43180">
              <a:lnSpc>
                <a:spcPct val="155700"/>
              </a:lnSpc>
              <a:spcBef>
                <a:spcPts val="5"/>
              </a:spcBef>
            </a:pPr>
            <a:r>
              <a:rPr sz="1200" spc="-20" dirty="0">
                <a:latin typeface="Tahoma"/>
                <a:cs typeface="Tahoma"/>
              </a:rPr>
              <a:t>Let </a:t>
            </a:r>
            <a:r>
              <a:rPr sz="1200" b="1" i="1" spc="-85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-127" baseline="-243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127" baseline="31250" dirty="0">
                <a:solidFill>
                  <a:srgbClr val="00007F"/>
                </a:solidFill>
                <a:latin typeface="Malgun Gothic"/>
                <a:cs typeface="Malgun Gothic"/>
              </a:rPr>
              <a:t>S</a:t>
            </a:r>
            <a:r>
              <a:rPr sz="1200" b="1" spc="-120" baseline="31250" dirty="0">
                <a:solidFill>
                  <a:srgbClr val="00007F"/>
                </a:solidFill>
                <a:latin typeface="Malgun Gothic"/>
                <a:cs typeface="Malgun Gothic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 </a:t>
            </a:r>
            <a:r>
              <a:rPr sz="1200" spc="-35" dirty="0">
                <a:solidFill>
                  <a:srgbClr val="00007F"/>
                </a:solidFill>
                <a:latin typeface="Tahoma"/>
                <a:cs typeface="Tahoma"/>
              </a:rPr>
              <a:t>est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t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b="1" i="1" spc="25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44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 </a:t>
            </a:r>
            <a:r>
              <a:rPr sz="1200" spc="-30" dirty="0">
                <a:solidFill>
                  <a:srgbClr val="00007F"/>
                </a:solidFill>
                <a:latin typeface="Tahoma"/>
                <a:cs typeface="Tahoma"/>
              </a:rPr>
              <a:t>count</a:t>
            </a:r>
            <a:r>
              <a:rPr sz="1200" b="1" i="1" spc="-44" baseline="-13888" dirty="0">
                <a:solidFill>
                  <a:srgbClr val="00007F"/>
                </a:solidFill>
                <a:latin typeface="Calibri"/>
                <a:cs typeface="Calibri"/>
              </a:rPr>
              <a:t>t </a:t>
            </a:r>
            <a:r>
              <a:rPr sz="1200" b="1" spc="-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-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spc="-5" dirty="0">
                <a:latin typeface="Tahoma"/>
                <a:cs typeface="Tahoma"/>
              </a:rPr>
              <a:t>. </a:t>
            </a:r>
            <a:r>
              <a:rPr sz="1200" spc="-70" dirty="0">
                <a:latin typeface="Tahoma"/>
                <a:cs typeface="Tahoma"/>
              </a:rPr>
              <a:t>We </a:t>
            </a:r>
            <a:r>
              <a:rPr sz="1200" spc="-65" dirty="0">
                <a:latin typeface="Tahoma"/>
                <a:cs typeface="Tahoma"/>
              </a:rPr>
              <a:t>want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65" dirty="0">
                <a:latin typeface="Tahoma"/>
                <a:cs typeface="Tahoma"/>
              </a:rPr>
              <a:t>bound </a:t>
            </a:r>
            <a:r>
              <a:rPr sz="1200" b="1" spc="-7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-75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-112" baseline="-243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112" baseline="31250" dirty="0">
                <a:solidFill>
                  <a:srgbClr val="00007F"/>
                </a:solidFill>
                <a:latin typeface="Malgun Gothic"/>
                <a:cs typeface="Malgun Gothic"/>
              </a:rPr>
              <a:t>S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 </a:t>
            </a:r>
            <a:r>
              <a:rPr sz="1200" b="1" i="1" spc="25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 </a:t>
            </a:r>
            <a:r>
              <a:rPr sz="1200" b="1" spc="-4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spc="-40" dirty="0">
                <a:latin typeface="Tahoma"/>
                <a:cs typeface="Tahoma"/>
              </a:rPr>
              <a:t>.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0000FF"/>
                </a:solidFill>
                <a:latin typeface="Tahoma"/>
                <a:cs typeface="Tahoma"/>
              </a:rPr>
              <a:t>Observations:</a:t>
            </a:r>
            <a:endParaRPr sz="1200">
              <a:latin typeface="Tahoma"/>
              <a:cs typeface="Tahoma"/>
            </a:endParaRPr>
          </a:p>
          <a:p>
            <a:pPr marL="66040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latin typeface="Tahoma"/>
                <a:cs typeface="Tahoma"/>
              </a:rPr>
              <a:t>Define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indicat</a:t>
            </a:r>
            <a:r>
              <a:rPr sz="1200" spc="-80" dirty="0">
                <a:latin typeface="Tahoma"/>
                <a:cs typeface="Tahoma"/>
              </a:rPr>
              <a:t>o</a:t>
            </a:r>
            <a:r>
              <a:rPr sz="1200" spc="-40" dirty="0">
                <a:latin typeface="Tahoma"/>
                <a:cs typeface="Tahoma"/>
              </a:rPr>
              <a:t>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v</a:t>
            </a:r>
            <a:r>
              <a:rPr sz="1200" spc="-105" dirty="0">
                <a:latin typeface="Tahoma"/>
                <a:cs typeface="Tahoma"/>
              </a:rPr>
              <a:t>a</a:t>
            </a:r>
            <a:r>
              <a:rPr sz="1200" spc="-50" dirty="0">
                <a:latin typeface="Tahoma"/>
                <a:cs typeface="Tahoma"/>
              </a:rPr>
              <a:t>riable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2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spc="16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30" baseline="-13888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127" baseline="-13888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-30" baseline="-13888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52" baseline="-13888" dirty="0">
                <a:solidFill>
                  <a:srgbClr val="00007F"/>
                </a:solidFill>
                <a:latin typeface="Calibri"/>
                <a:cs typeface="Calibri"/>
              </a:rPr>
              <a:t>y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-37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50" dirty="0">
                <a:solidFill>
                  <a:srgbClr val="00007F"/>
                </a:solidFill>
                <a:latin typeface="Calibri"/>
                <a:cs typeface="Calibri"/>
              </a:rPr>
              <a:t>y</a:t>
            </a:r>
            <a:r>
              <a:rPr sz="1200" b="1" i="1" spc="-14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marL="958215">
              <a:lnSpc>
                <a:spcPct val="100000"/>
              </a:lnSpc>
              <a:spcBef>
                <a:spcPts val="1105"/>
              </a:spcBef>
            </a:pPr>
            <a:r>
              <a:rPr sz="1800" b="1" spc="37" baseline="-4629" dirty="0">
                <a:solidFill>
                  <a:srgbClr val="00007F"/>
                </a:solidFill>
                <a:latin typeface="Tahoma"/>
                <a:cs typeface="Tahoma"/>
              </a:rPr>
              <a:t>E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2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spc="16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30" baseline="-13888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127" baseline="-13888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-30" baseline="-13888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52" baseline="-13888" dirty="0">
                <a:solidFill>
                  <a:srgbClr val="00007F"/>
                </a:solidFill>
                <a:latin typeface="Calibri"/>
                <a:cs typeface="Calibri"/>
              </a:rPr>
              <a:t>y</a:t>
            </a:r>
            <a:r>
              <a:rPr sz="1200" b="1" i="1" spc="-67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2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00007F"/>
                </a:solidFill>
                <a:latin typeface="Tahoma"/>
                <a:cs typeface="Tahoma"/>
              </a:rPr>
              <a:t>P</a:t>
            </a:r>
            <a:r>
              <a:rPr sz="1200" b="1" spc="5" dirty="0">
                <a:solidFill>
                  <a:srgbClr val="00007F"/>
                </a:solidFill>
                <a:latin typeface="Tahoma"/>
                <a:cs typeface="Tahoma"/>
              </a:rPr>
              <a:t>r</a:t>
            </a:r>
            <a:r>
              <a:rPr sz="1200" b="1" spc="-140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50" dirty="0">
                <a:solidFill>
                  <a:srgbClr val="00007F"/>
                </a:solidFill>
                <a:latin typeface="Calibri"/>
                <a:cs typeface="Calibri"/>
              </a:rPr>
              <a:t>y</a:t>
            </a:r>
            <a:r>
              <a:rPr sz="1200" b="1" i="1" spc="-14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4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/</a:t>
            </a:r>
            <a:r>
              <a:rPr sz="1200" b="1" i="1" spc="100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398" y="1799283"/>
            <a:ext cx="1530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i="1" spc="-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800" b="1" i="1" spc="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66" y="1725902"/>
            <a:ext cx="7543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4515" algn="l"/>
              </a:tabLst>
            </a:pPr>
            <a:r>
              <a:rPr sz="1200" spc="-20" dirty="0">
                <a:latin typeface="Tahoma"/>
                <a:cs typeface="Tahoma"/>
              </a:rPr>
              <a:t>Let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	</a:t>
            </a:r>
            <a:r>
              <a:rPr sz="1200" b="1" spc="-20" dirty="0">
                <a:solidFill>
                  <a:srgbClr val="00007F"/>
                </a:solidFill>
                <a:latin typeface="Tahoma"/>
                <a:cs typeface="Tahoma"/>
              </a:rPr>
              <a:t>:=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2977" y="1612021"/>
            <a:ext cx="1860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15" dirty="0">
                <a:solidFill>
                  <a:srgbClr val="00007F"/>
                </a:solidFill>
                <a:latin typeface="Arial"/>
                <a:cs typeface="Arial"/>
              </a:rPr>
              <a:t>Σ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3238" y="1820797"/>
            <a:ext cx="2292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35" dirty="0">
                <a:solidFill>
                  <a:srgbClr val="00007F"/>
                </a:solidFill>
                <a:latin typeface="Calibri"/>
                <a:cs typeface="Calibri"/>
              </a:rPr>
              <a:t>y</a:t>
            </a:r>
            <a:r>
              <a:rPr sz="800" b="1" i="1" spc="-9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spc="-105" dirty="0">
                <a:solidFill>
                  <a:srgbClr val="00007F"/>
                </a:solidFill>
                <a:latin typeface="Malgun Gothic"/>
                <a:cs typeface="Malgun Gothic"/>
              </a:rPr>
              <a:t>/</a:t>
            </a:r>
            <a:r>
              <a:rPr sz="800" b="1" spc="-75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800" b="1" i="1" spc="-7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1976" y="1725902"/>
            <a:ext cx="3121660" cy="531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b="1" i="1" spc="220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spc="16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30" baseline="-13888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127" baseline="-13888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-30" baseline="-13888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52" baseline="-13888" dirty="0">
                <a:solidFill>
                  <a:srgbClr val="00007F"/>
                </a:solidFill>
                <a:latin typeface="Calibri"/>
                <a:cs typeface="Calibri"/>
              </a:rPr>
              <a:t>y</a:t>
            </a:r>
            <a:r>
              <a:rPr sz="1200" b="1" i="1" spc="-67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52" baseline="-13888" dirty="0">
                <a:solidFill>
                  <a:srgbClr val="00007F"/>
                </a:solidFill>
                <a:latin typeface="Calibri"/>
                <a:cs typeface="Calibri"/>
              </a:rPr>
              <a:t>y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-2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35" dirty="0">
                <a:latin typeface="Tahoma"/>
                <a:cs typeface="Tahoma"/>
              </a:rPr>
              <a:t>b</a:t>
            </a:r>
            <a:r>
              <a:rPr sz="1200" spc="-114" dirty="0">
                <a:latin typeface="Tahoma"/>
                <a:cs typeface="Tahoma"/>
              </a:rPr>
              <a:t>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total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over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counting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marL="311785">
              <a:lnSpc>
                <a:spcPct val="100000"/>
              </a:lnSpc>
              <a:spcBef>
                <a:spcPts val="1110"/>
              </a:spcBef>
            </a:pP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spc="16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30" baseline="-13888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75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endParaRPr sz="1200" baseline="-13888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30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8280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30" dirty="0"/>
              <a:t>Examples</a:t>
            </a:r>
          </a:p>
        </p:txBody>
      </p:sp>
      <p:sp>
        <p:nvSpPr>
          <p:cNvPr id="4" name="object 4"/>
          <p:cNvSpPr/>
          <p:nvPr/>
        </p:nvSpPr>
        <p:spPr>
          <a:xfrm>
            <a:off x="97865" y="966977"/>
            <a:ext cx="4412615" cy="225425"/>
          </a:xfrm>
          <a:custGeom>
            <a:avLst/>
            <a:gdLst/>
            <a:ahLst/>
            <a:cxnLst/>
            <a:rect l="l" t="t" r="r" b="b"/>
            <a:pathLst>
              <a:path w="4412615" h="225425">
                <a:moveTo>
                  <a:pt x="436152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25360"/>
                </a:lnTo>
                <a:lnTo>
                  <a:pt x="4412325" y="225360"/>
                </a:lnTo>
                <a:lnTo>
                  <a:pt x="4412325" y="50800"/>
                </a:lnTo>
                <a:lnTo>
                  <a:pt x="4408317" y="31075"/>
                </a:lnTo>
                <a:lnTo>
                  <a:pt x="4397403" y="14922"/>
                </a:lnTo>
                <a:lnTo>
                  <a:pt x="4381250" y="4008"/>
                </a:lnTo>
                <a:lnTo>
                  <a:pt x="4361525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5966" y="517712"/>
            <a:ext cx="3980179" cy="663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95"/>
              </a:spcBef>
            </a:pPr>
            <a:r>
              <a:rPr sz="1200" b="1" i="1" spc="185" dirty="0">
                <a:solidFill>
                  <a:srgbClr val="00007F"/>
                </a:solidFill>
                <a:latin typeface="Calibri"/>
                <a:cs typeface="Calibri"/>
              </a:rPr>
              <a:t>S </a:t>
            </a:r>
            <a:r>
              <a:rPr sz="1200" b="1" i="1" spc="-6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3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17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4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9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3</a:t>
            </a:r>
            <a:r>
              <a:rPr sz="1200" b="1" spc="-114" dirty="0">
                <a:solidFill>
                  <a:srgbClr val="00007F"/>
                </a:solidFill>
                <a:latin typeface="Tahoma"/>
                <a:cs typeface="Tahoma"/>
              </a:rPr>
              <a:t>2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101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3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722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3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900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4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32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...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Computing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max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7865" y="1011199"/>
            <a:ext cx="4463415" cy="1182370"/>
            <a:chOff x="97865" y="1011199"/>
            <a:chExt cx="4463415" cy="11823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1179690"/>
              <a:ext cx="4412325" cy="506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2091563"/>
              <a:ext cx="101600" cy="101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2078862"/>
              <a:ext cx="4361471" cy="114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1011212"/>
              <a:ext cx="50746" cy="10803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7865" y="1223954"/>
              <a:ext cx="4412615" cy="918844"/>
            </a:xfrm>
            <a:custGeom>
              <a:avLst/>
              <a:gdLst/>
              <a:ahLst/>
              <a:cxnLst/>
              <a:rect l="l" t="t" r="r" b="b"/>
              <a:pathLst>
                <a:path w="4412615" h="918844">
                  <a:moveTo>
                    <a:pt x="4412325" y="0"/>
                  </a:moveTo>
                  <a:lnTo>
                    <a:pt x="0" y="0"/>
                  </a:lnTo>
                  <a:lnTo>
                    <a:pt x="0" y="867608"/>
                  </a:lnTo>
                  <a:lnTo>
                    <a:pt x="4008" y="887333"/>
                  </a:lnTo>
                  <a:lnTo>
                    <a:pt x="14922" y="903486"/>
                  </a:lnTo>
                  <a:lnTo>
                    <a:pt x="31075" y="914400"/>
                  </a:lnTo>
                  <a:lnTo>
                    <a:pt x="50800" y="918409"/>
                  </a:lnTo>
                  <a:lnTo>
                    <a:pt x="4361525" y="918409"/>
                  </a:lnTo>
                  <a:lnTo>
                    <a:pt x="4381250" y="914400"/>
                  </a:lnTo>
                  <a:lnTo>
                    <a:pt x="4397403" y="903486"/>
                  </a:lnTo>
                  <a:lnTo>
                    <a:pt x="4408317" y="887333"/>
                  </a:lnTo>
                  <a:lnTo>
                    <a:pt x="4412325" y="867608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0191" y="1049299"/>
              <a:ext cx="0" cy="1061720"/>
            </a:xfrm>
            <a:custGeom>
              <a:avLst/>
              <a:gdLst/>
              <a:ahLst/>
              <a:cxnLst/>
              <a:rect l="l" t="t" r="r" b="b"/>
              <a:pathLst>
                <a:path h="1061720">
                  <a:moveTo>
                    <a:pt x="0" y="106131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103659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0191" y="102389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10191" y="101119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836496" y="1272945"/>
            <a:ext cx="2692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85" dirty="0">
                <a:solidFill>
                  <a:srgbClr val="00007F"/>
                </a:solidFill>
                <a:latin typeface="Tahoma"/>
                <a:cs typeface="Tahoma"/>
              </a:rPr>
              <a:t>[1</a:t>
            </a:r>
            <a:r>
              <a:rPr sz="800" b="1" i="1" spc="-20" dirty="0">
                <a:solidFill>
                  <a:srgbClr val="00007F"/>
                </a:solidFill>
                <a:latin typeface="Verdana"/>
                <a:cs typeface="Verdana"/>
              </a:rPr>
              <a:t>..</a:t>
            </a:r>
            <a:r>
              <a:rPr sz="800" b="1" i="1" spc="11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800" b="1" spc="-90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72501" y="1199563"/>
            <a:ext cx="11188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6415" algn="l"/>
              </a:tabLst>
            </a:pPr>
            <a:r>
              <a:rPr sz="1200" b="1" i="1" spc="210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-11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-15" dirty="0">
                <a:solidFill>
                  <a:srgbClr val="00007F"/>
                </a:solidFill>
                <a:latin typeface="Calibri"/>
                <a:cs typeface="Calibri"/>
              </a:rPr>
              <a:t>a	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-1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-1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max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65488" y="1195068"/>
            <a:ext cx="679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5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65488" y="1297113"/>
            <a:ext cx="2076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spc="-25" dirty="0">
                <a:solidFill>
                  <a:srgbClr val="00007F"/>
                </a:solidFill>
                <a:latin typeface="Tahoma"/>
                <a:cs typeface="Tahoma"/>
              </a:rPr>
              <a:t>=1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57169" y="1199563"/>
            <a:ext cx="1847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endParaRPr sz="1200" baseline="-13888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5966" y="1566478"/>
            <a:ext cx="2908300" cy="853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latin typeface="Tahoma"/>
                <a:cs typeface="Tahoma"/>
              </a:rPr>
              <a:t>Outputs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are:</a:t>
            </a:r>
            <a:r>
              <a:rPr sz="1200" spc="14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3,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3,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17,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17,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17,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32,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101,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101,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...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-25" dirty="0">
                <a:latin typeface="Tahoma"/>
                <a:cs typeface="Tahoma"/>
              </a:rPr>
              <a:t>Just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need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store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-165" dirty="0">
                <a:solidFill>
                  <a:srgbClr val="00007F"/>
                </a:solidFill>
                <a:latin typeface="Calibri"/>
                <a:cs typeface="Calibri"/>
              </a:rPr>
              <a:t>fb</a:t>
            </a:r>
            <a:r>
              <a:rPr sz="1200" b="1" i="1" spc="-6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35" dirty="0">
                <a:latin typeface="Tahoma"/>
                <a:cs typeface="Tahoma"/>
              </a:rPr>
              <a:t>bits.</a:t>
            </a:r>
            <a:endParaRPr sz="1200">
              <a:latin typeface="Tahoma"/>
              <a:cs typeface="Tahoma"/>
            </a:endParaRPr>
          </a:p>
          <a:p>
            <a:pPr marL="302260" algn="ctr">
              <a:lnSpc>
                <a:spcPct val="100000"/>
              </a:lnSpc>
              <a:spcBef>
                <a:spcPts val="755"/>
              </a:spcBef>
            </a:pPr>
            <a:r>
              <a:rPr sz="1200" spc="-35" dirty="0">
                <a:latin typeface="Tahoma"/>
                <a:cs typeface="Tahoma"/>
              </a:rPr>
              <a:t>Median?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3" name="object 2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949373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92681" y="3351784"/>
            <a:ext cx="660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23246" y="3351784"/>
            <a:ext cx="4267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Spring</a:t>
            </a:r>
            <a:r>
              <a:rPr sz="6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2018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12669" y="3351784"/>
            <a:ext cx="2406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8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 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0" dirty="0"/>
              <a:t>Count</a:t>
            </a:r>
            <a:r>
              <a:rPr spc="130" dirty="0"/>
              <a:t> </a:t>
            </a:r>
            <a:r>
              <a:rPr spc="-20" dirty="0"/>
              <a:t>Min-Sketch:</a:t>
            </a:r>
            <a:r>
              <a:rPr spc="315" dirty="0"/>
              <a:t> </a:t>
            </a:r>
            <a:r>
              <a:rPr spc="-2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00" y="269682"/>
            <a:ext cx="4363085" cy="13404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70"/>
              </a:spcBef>
            </a:pP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By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G.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200"/>
                </a:solidFill>
                <a:latin typeface="Tahoma"/>
                <a:cs typeface="Tahoma"/>
              </a:rPr>
              <a:t>Cormode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200"/>
                </a:solidFill>
                <a:latin typeface="Tahoma"/>
                <a:cs typeface="Tahoma"/>
              </a:rPr>
              <a:t>and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S.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FFF200"/>
                </a:solidFill>
                <a:latin typeface="Tahoma"/>
                <a:cs typeface="Tahoma"/>
              </a:rPr>
              <a:t>M.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Muthukrishnan’05</a:t>
            </a:r>
            <a:endParaRPr sz="1000">
              <a:latin typeface="Tahoma"/>
              <a:cs typeface="Tahoma"/>
            </a:endParaRPr>
          </a:p>
          <a:p>
            <a:pPr marL="66040" marR="43180">
              <a:lnSpc>
                <a:spcPct val="155700"/>
              </a:lnSpc>
              <a:spcBef>
                <a:spcPts val="5"/>
              </a:spcBef>
            </a:pPr>
            <a:r>
              <a:rPr sz="1200" spc="-20" dirty="0">
                <a:latin typeface="Tahoma"/>
                <a:cs typeface="Tahoma"/>
              </a:rPr>
              <a:t>Let </a:t>
            </a:r>
            <a:r>
              <a:rPr sz="1200" b="1" i="1" spc="-85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-127" baseline="-243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127" baseline="31250" dirty="0">
                <a:solidFill>
                  <a:srgbClr val="00007F"/>
                </a:solidFill>
                <a:latin typeface="Malgun Gothic"/>
                <a:cs typeface="Malgun Gothic"/>
              </a:rPr>
              <a:t>S</a:t>
            </a:r>
            <a:r>
              <a:rPr sz="1200" b="1" spc="-120" baseline="31250" dirty="0">
                <a:solidFill>
                  <a:srgbClr val="00007F"/>
                </a:solidFill>
                <a:latin typeface="Malgun Gothic"/>
                <a:cs typeface="Malgun Gothic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 </a:t>
            </a:r>
            <a:r>
              <a:rPr sz="1200" spc="-35" dirty="0">
                <a:solidFill>
                  <a:srgbClr val="00007F"/>
                </a:solidFill>
                <a:latin typeface="Tahoma"/>
                <a:cs typeface="Tahoma"/>
              </a:rPr>
              <a:t>est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t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b="1" i="1" spc="25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44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 </a:t>
            </a:r>
            <a:r>
              <a:rPr sz="1200" spc="-30" dirty="0">
                <a:solidFill>
                  <a:srgbClr val="00007F"/>
                </a:solidFill>
                <a:latin typeface="Tahoma"/>
                <a:cs typeface="Tahoma"/>
              </a:rPr>
              <a:t>count</a:t>
            </a:r>
            <a:r>
              <a:rPr sz="1200" b="1" i="1" spc="-44" baseline="-13888" dirty="0">
                <a:solidFill>
                  <a:srgbClr val="00007F"/>
                </a:solidFill>
                <a:latin typeface="Calibri"/>
                <a:cs typeface="Calibri"/>
              </a:rPr>
              <a:t>t </a:t>
            </a:r>
            <a:r>
              <a:rPr sz="1200" b="1" spc="-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-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spc="-5" dirty="0">
                <a:latin typeface="Tahoma"/>
                <a:cs typeface="Tahoma"/>
              </a:rPr>
              <a:t>. </a:t>
            </a:r>
            <a:r>
              <a:rPr sz="1200" spc="-70" dirty="0">
                <a:latin typeface="Tahoma"/>
                <a:cs typeface="Tahoma"/>
              </a:rPr>
              <a:t>We </a:t>
            </a:r>
            <a:r>
              <a:rPr sz="1200" spc="-65" dirty="0">
                <a:latin typeface="Tahoma"/>
                <a:cs typeface="Tahoma"/>
              </a:rPr>
              <a:t>want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65" dirty="0">
                <a:latin typeface="Tahoma"/>
                <a:cs typeface="Tahoma"/>
              </a:rPr>
              <a:t>bound </a:t>
            </a:r>
            <a:r>
              <a:rPr sz="1200" b="1" spc="-7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-75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-112" baseline="-243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112" baseline="31250" dirty="0">
                <a:solidFill>
                  <a:srgbClr val="00007F"/>
                </a:solidFill>
                <a:latin typeface="Malgun Gothic"/>
                <a:cs typeface="Malgun Gothic"/>
              </a:rPr>
              <a:t>S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 </a:t>
            </a:r>
            <a:r>
              <a:rPr sz="1200" b="1" i="1" spc="25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 </a:t>
            </a:r>
            <a:r>
              <a:rPr sz="1200" b="1" spc="-4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spc="-40" dirty="0">
                <a:latin typeface="Tahoma"/>
                <a:cs typeface="Tahoma"/>
              </a:rPr>
              <a:t>.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0000FF"/>
                </a:solidFill>
                <a:latin typeface="Tahoma"/>
                <a:cs typeface="Tahoma"/>
              </a:rPr>
              <a:t>Observations:</a:t>
            </a:r>
            <a:endParaRPr sz="1200">
              <a:latin typeface="Tahoma"/>
              <a:cs typeface="Tahoma"/>
            </a:endParaRPr>
          </a:p>
          <a:p>
            <a:pPr marL="66040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latin typeface="Tahoma"/>
                <a:cs typeface="Tahoma"/>
              </a:rPr>
              <a:t>Define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indicat</a:t>
            </a:r>
            <a:r>
              <a:rPr sz="1200" spc="-80" dirty="0">
                <a:latin typeface="Tahoma"/>
                <a:cs typeface="Tahoma"/>
              </a:rPr>
              <a:t>o</a:t>
            </a:r>
            <a:r>
              <a:rPr sz="1200" spc="-40" dirty="0">
                <a:latin typeface="Tahoma"/>
                <a:cs typeface="Tahoma"/>
              </a:rPr>
              <a:t>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v</a:t>
            </a:r>
            <a:r>
              <a:rPr sz="1200" spc="-105" dirty="0">
                <a:latin typeface="Tahoma"/>
                <a:cs typeface="Tahoma"/>
              </a:rPr>
              <a:t>a</a:t>
            </a:r>
            <a:r>
              <a:rPr sz="1200" spc="-50" dirty="0">
                <a:latin typeface="Tahoma"/>
                <a:cs typeface="Tahoma"/>
              </a:rPr>
              <a:t>riable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2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spc="16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30" baseline="-13888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127" baseline="-13888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-30" baseline="-13888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52" baseline="-13888" dirty="0">
                <a:solidFill>
                  <a:srgbClr val="00007F"/>
                </a:solidFill>
                <a:latin typeface="Calibri"/>
                <a:cs typeface="Calibri"/>
              </a:rPr>
              <a:t>y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-37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50" dirty="0">
                <a:solidFill>
                  <a:srgbClr val="00007F"/>
                </a:solidFill>
                <a:latin typeface="Calibri"/>
                <a:cs typeface="Calibri"/>
              </a:rPr>
              <a:t>y</a:t>
            </a:r>
            <a:r>
              <a:rPr sz="1200" b="1" i="1" spc="-14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marL="958215">
              <a:lnSpc>
                <a:spcPct val="100000"/>
              </a:lnSpc>
              <a:spcBef>
                <a:spcPts val="1105"/>
              </a:spcBef>
            </a:pPr>
            <a:r>
              <a:rPr sz="1800" b="1" spc="37" baseline="-4629" dirty="0">
                <a:solidFill>
                  <a:srgbClr val="00007F"/>
                </a:solidFill>
                <a:latin typeface="Tahoma"/>
                <a:cs typeface="Tahoma"/>
              </a:rPr>
              <a:t>E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2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spc="16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30" baseline="-13888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127" baseline="-13888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-30" baseline="-13888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52" baseline="-13888" dirty="0">
                <a:solidFill>
                  <a:srgbClr val="00007F"/>
                </a:solidFill>
                <a:latin typeface="Calibri"/>
                <a:cs typeface="Calibri"/>
              </a:rPr>
              <a:t>y</a:t>
            </a:r>
            <a:r>
              <a:rPr sz="1200" b="1" i="1" spc="-67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2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00007F"/>
                </a:solidFill>
                <a:latin typeface="Tahoma"/>
                <a:cs typeface="Tahoma"/>
              </a:rPr>
              <a:t>P</a:t>
            </a:r>
            <a:r>
              <a:rPr sz="1200" b="1" spc="5" dirty="0">
                <a:solidFill>
                  <a:srgbClr val="00007F"/>
                </a:solidFill>
                <a:latin typeface="Tahoma"/>
                <a:cs typeface="Tahoma"/>
              </a:rPr>
              <a:t>r</a:t>
            </a:r>
            <a:r>
              <a:rPr sz="1200" b="1" spc="-140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50" dirty="0">
                <a:solidFill>
                  <a:srgbClr val="00007F"/>
                </a:solidFill>
                <a:latin typeface="Calibri"/>
                <a:cs typeface="Calibri"/>
              </a:rPr>
              <a:t>y</a:t>
            </a:r>
            <a:r>
              <a:rPr sz="1200" b="1" i="1" spc="-14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4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/</a:t>
            </a:r>
            <a:r>
              <a:rPr sz="1200" b="1" i="1" spc="100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398" y="1799283"/>
            <a:ext cx="1530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i="1" spc="-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800" b="1" i="1" spc="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66" y="1725902"/>
            <a:ext cx="7543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4515" algn="l"/>
              </a:tabLst>
            </a:pPr>
            <a:r>
              <a:rPr sz="1200" spc="-20" dirty="0">
                <a:latin typeface="Tahoma"/>
                <a:cs typeface="Tahoma"/>
              </a:rPr>
              <a:t>Let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	</a:t>
            </a:r>
            <a:r>
              <a:rPr sz="1200" b="1" spc="-20" dirty="0">
                <a:solidFill>
                  <a:srgbClr val="00007F"/>
                </a:solidFill>
                <a:latin typeface="Tahoma"/>
                <a:cs typeface="Tahoma"/>
              </a:rPr>
              <a:t>:=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2977" y="1612021"/>
            <a:ext cx="1860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15" dirty="0">
                <a:solidFill>
                  <a:srgbClr val="00007F"/>
                </a:solidFill>
                <a:latin typeface="Arial"/>
                <a:cs typeface="Arial"/>
              </a:rPr>
              <a:t>Σ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3238" y="1820797"/>
            <a:ext cx="2292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35" dirty="0">
                <a:solidFill>
                  <a:srgbClr val="00007F"/>
                </a:solidFill>
                <a:latin typeface="Calibri"/>
                <a:cs typeface="Calibri"/>
              </a:rPr>
              <a:t>y</a:t>
            </a:r>
            <a:r>
              <a:rPr sz="800" b="1" i="1" spc="-9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spc="-105" dirty="0">
                <a:solidFill>
                  <a:srgbClr val="00007F"/>
                </a:solidFill>
                <a:latin typeface="Malgun Gothic"/>
                <a:cs typeface="Malgun Gothic"/>
              </a:rPr>
              <a:t>/</a:t>
            </a:r>
            <a:r>
              <a:rPr sz="800" b="1" spc="-75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800" b="1" i="1" spc="-7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1976" y="1725902"/>
            <a:ext cx="3121660" cy="531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b="1" i="1" spc="220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spc="16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30" baseline="-13888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127" baseline="-13888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-30" baseline="-13888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52" baseline="-13888" dirty="0">
                <a:solidFill>
                  <a:srgbClr val="00007F"/>
                </a:solidFill>
                <a:latin typeface="Calibri"/>
                <a:cs typeface="Calibri"/>
              </a:rPr>
              <a:t>y</a:t>
            </a:r>
            <a:r>
              <a:rPr sz="1200" b="1" i="1" spc="-67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52" baseline="-13888" dirty="0">
                <a:solidFill>
                  <a:srgbClr val="00007F"/>
                </a:solidFill>
                <a:latin typeface="Calibri"/>
                <a:cs typeface="Calibri"/>
              </a:rPr>
              <a:t>y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-2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35" dirty="0">
                <a:latin typeface="Tahoma"/>
                <a:cs typeface="Tahoma"/>
              </a:rPr>
              <a:t>b</a:t>
            </a:r>
            <a:r>
              <a:rPr sz="1200" spc="-114" dirty="0">
                <a:latin typeface="Tahoma"/>
                <a:cs typeface="Tahoma"/>
              </a:rPr>
              <a:t>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total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over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counting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marL="311785">
              <a:lnSpc>
                <a:spcPct val="100000"/>
              </a:lnSpc>
              <a:spcBef>
                <a:spcPts val="1110"/>
              </a:spcBef>
            </a:pP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spc="16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30" baseline="-13888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75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endParaRPr sz="1200" baseline="-13888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966" y="2373449"/>
            <a:ext cx="30638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since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most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6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19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70" dirty="0">
                <a:latin typeface="Tahoma"/>
                <a:cs typeface="Tahoma"/>
              </a:rPr>
              <a:t>elements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have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arrived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so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far,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5938" y="2837597"/>
            <a:ext cx="1530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i="1" spc="-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800" b="1" i="1" spc="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04619" y="2778973"/>
            <a:ext cx="12318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25" dirty="0">
                <a:solidFill>
                  <a:srgbClr val="00007F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3620" y="2764216"/>
            <a:ext cx="12192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5925" algn="l"/>
                <a:tab pos="1040765" algn="l"/>
              </a:tabLst>
            </a:pPr>
            <a:r>
              <a:rPr sz="1800" b="1" spc="37" baseline="-4629" dirty="0">
                <a:solidFill>
                  <a:srgbClr val="00007F"/>
                </a:solidFill>
                <a:latin typeface="Tahoma"/>
                <a:cs typeface="Tahoma"/>
              </a:rPr>
              <a:t>E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225" dirty="0">
                <a:solidFill>
                  <a:srgbClr val="00007F"/>
                </a:solidFill>
                <a:latin typeface="Calibri"/>
                <a:cs typeface="Calibri"/>
              </a:rPr>
              <a:t>X	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2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dirty="0">
                <a:solidFill>
                  <a:srgbClr val="00007F"/>
                </a:solidFill>
                <a:latin typeface="Tahoma"/>
                <a:cs typeface="Tahoma"/>
              </a:rPr>
              <a:t>	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2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66937" y="2837597"/>
            <a:ext cx="4508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5445" algn="l"/>
              </a:tabLst>
            </a:pP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i="1" spc="-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800" b="1" i="1" spc="8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800" b="1" i="1" spc="-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800" b="1" i="1" spc="35" dirty="0">
                <a:solidFill>
                  <a:srgbClr val="00007F"/>
                </a:solidFill>
                <a:latin typeface="Calibri"/>
                <a:cs typeface="Calibri"/>
              </a:rPr>
              <a:t>y</a:t>
            </a:r>
            <a:r>
              <a:rPr sz="800" b="1" i="1" dirty="0">
                <a:solidFill>
                  <a:srgbClr val="00007F"/>
                </a:solidFill>
                <a:latin typeface="Calibri"/>
                <a:cs typeface="Calibri"/>
              </a:rPr>
              <a:t>	</a:t>
            </a:r>
            <a:r>
              <a:rPr sz="800" b="1" i="1" spc="35" dirty="0">
                <a:solidFill>
                  <a:srgbClr val="00007F"/>
                </a:solidFill>
                <a:latin typeface="Calibri"/>
                <a:cs typeface="Calibri"/>
              </a:rPr>
              <a:t>y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06332" y="2764216"/>
            <a:ext cx="4076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-12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11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51835" y="2650843"/>
            <a:ext cx="1371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u="sng" spc="-8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sng" spc="-110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ahoma"/>
                <a:cs typeface="Tahoma"/>
              </a:rPr>
              <a:t>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56207" y="2619969"/>
            <a:ext cx="16243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91920" algn="l"/>
              </a:tabLst>
            </a:pPr>
            <a:r>
              <a:rPr sz="1200" spc="980" dirty="0">
                <a:solidFill>
                  <a:srgbClr val="00007F"/>
                </a:solidFill>
                <a:latin typeface="Arial"/>
                <a:cs typeface="Arial"/>
              </a:rPr>
              <a:t>Σ	Σ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51835" y="2879024"/>
            <a:ext cx="1612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i="1" spc="100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60156" y="2993922"/>
            <a:ext cx="16090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91920" algn="l"/>
              </a:tabLst>
            </a:pPr>
            <a:r>
              <a:rPr sz="800" b="1" i="1" spc="35" dirty="0">
                <a:solidFill>
                  <a:srgbClr val="00007F"/>
                </a:solidFill>
                <a:latin typeface="Calibri"/>
                <a:cs typeface="Calibri"/>
              </a:rPr>
              <a:t>y</a:t>
            </a:r>
            <a:r>
              <a:rPr sz="800" b="1" i="1" spc="-9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spc="-5" dirty="0">
                <a:solidFill>
                  <a:srgbClr val="00007F"/>
                </a:solidFill>
                <a:latin typeface="Malgun Gothic"/>
                <a:cs typeface="Malgun Gothic"/>
              </a:rPr>
              <a:t>/</a:t>
            </a:r>
            <a:r>
              <a:rPr sz="800" b="1" spc="25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800" b="1" i="1" spc="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800" b="1" i="1" dirty="0">
                <a:solidFill>
                  <a:srgbClr val="00007F"/>
                </a:solidFill>
                <a:latin typeface="Calibri"/>
                <a:cs typeface="Calibri"/>
              </a:rPr>
              <a:t>	</a:t>
            </a:r>
            <a:r>
              <a:rPr sz="800" b="1" i="1" spc="35" dirty="0">
                <a:solidFill>
                  <a:srgbClr val="00007F"/>
                </a:solidFill>
                <a:latin typeface="Calibri"/>
                <a:cs typeface="Calibri"/>
              </a:rPr>
              <a:t>y</a:t>
            </a:r>
            <a:r>
              <a:rPr sz="800" b="1" i="1" spc="-9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spc="-105" dirty="0">
                <a:solidFill>
                  <a:srgbClr val="00007F"/>
                </a:solidFill>
                <a:latin typeface="Malgun Gothic"/>
                <a:cs typeface="Malgun Gothic"/>
              </a:rPr>
              <a:t>/</a:t>
            </a:r>
            <a:r>
              <a:rPr sz="800" b="1" spc="-75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800" b="1" i="1" spc="-7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36290" y="2837597"/>
            <a:ext cx="781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35" dirty="0">
                <a:solidFill>
                  <a:srgbClr val="00007F"/>
                </a:solidFill>
                <a:latin typeface="Calibri"/>
                <a:cs typeface="Calibri"/>
              </a:rPr>
              <a:t>y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84055" y="2764216"/>
            <a:ext cx="3321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f </a:t>
            </a:r>
            <a:r>
              <a:rPr sz="1200" b="1" i="1" spc="27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endParaRPr sz="1200">
              <a:latin typeface="Segoe UI Symbol"/>
              <a:cs typeface="Segoe UI Symbo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2" name="object 2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30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0" dirty="0"/>
              <a:t>Count</a:t>
            </a:r>
            <a:r>
              <a:rPr spc="130" dirty="0"/>
              <a:t> </a:t>
            </a:r>
            <a:r>
              <a:rPr spc="-20" dirty="0"/>
              <a:t>Min-Sketch:</a:t>
            </a:r>
            <a:r>
              <a:rPr spc="315" dirty="0"/>
              <a:t> </a:t>
            </a:r>
            <a:r>
              <a:rPr spc="-2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00" y="269682"/>
            <a:ext cx="4363085" cy="13404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70"/>
              </a:spcBef>
            </a:pP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By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G.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200"/>
                </a:solidFill>
                <a:latin typeface="Tahoma"/>
                <a:cs typeface="Tahoma"/>
              </a:rPr>
              <a:t>Cormode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200"/>
                </a:solidFill>
                <a:latin typeface="Tahoma"/>
                <a:cs typeface="Tahoma"/>
              </a:rPr>
              <a:t>and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S.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FFF200"/>
                </a:solidFill>
                <a:latin typeface="Tahoma"/>
                <a:cs typeface="Tahoma"/>
              </a:rPr>
              <a:t>M.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Muthukrishnan’05</a:t>
            </a:r>
            <a:endParaRPr sz="1000">
              <a:latin typeface="Tahoma"/>
              <a:cs typeface="Tahoma"/>
            </a:endParaRPr>
          </a:p>
          <a:p>
            <a:pPr marL="66040" marR="43180">
              <a:lnSpc>
                <a:spcPct val="155700"/>
              </a:lnSpc>
              <a:spcBef>
                <a:spcPts val="5"/>
              </a:spcBef>
            </a:pPr>
            <a:r>
              <a:rPr sz="1200" spc="-20" dirty="0">
                <a:latin typeface="Tahoma"/>
                <a:cs typeface="Tahoma"/>
              </a:rPr>
              <a:t>Let </a:t>
            </a:r>
            <a:r>
              <a:rPr sz="1200" b="1" i="1" spc="-85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-127" baseline="-243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127" baseline="31250" dirty="0">
                <a:solidFill>
                  <a:srgbClr val="00007F"/>
                </a:solidFill>
                <a:latin typeface="Malgun Gothic"/>
                <a:cs typeface="Malgun Gothic"/>
              </a:rPr>
              <a:t>S</a:t>
            </a:r>
            <a:r>
              <a:rPr sz="1200" b="1" spc="-120" baseline="31250" dirty="0">
                <a:solidFill>
                  <a:srgbClr val="00007F"/>
                </a:solidFill>
                <a:latin typeface="Malgun Gothic"/>
                <a:cs typeface="Malgun Gothic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 </a:t>
            </a:r>
            <a:r>
              <a:rPr sz="1200" spc="-35" dirty="0">
                <a:solidFill>
                  <a:srgbClr val="00007F"/>
                </a:solidFill>
                <a:latin typeface="Tahoma"/>
                <a:cs typeface="Tahoma"/>
              </a:rPr>
              <a:t>est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t 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0" dirty="0">
                <a:solidFill>
                  <a:srgbClr val="00007F"/>
                </a:solidFill>
                <a:latin typeface="Tahoma"/>
                <a:cs typeface="Tahoma"/>
              </a:rPr>
              <a:t>)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b="1" i="1" spc="25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44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 </a:t>
            </a:r>
            <a:r>
              <a:rPr sz="1200" spc="-30" dirty="0">
                <a:solidFill>
                  <a:srgbClr val="00007F"/>
                </a:solidFill>
                <a:latin typeface="Tahoma"/>
                <a:cs typeface="Tahoma"/>
              </a:rPr>
              <a:t>count</a:t>
            </a:r>
            <a:r>
              <a:rPr sz="1200" b="1" i="1" spc="-44" baseline="-13888" dirty="0">
                <a:solidFill>
                  <a:srgbClr val="00007F"/>
                </a:solidFill>
                <a:latin typeface="Calibri"/>
                <a:cs typeface="Calibri"/>
              </a:rPr>
              <a:t>t </a:t>
            </a:r>
            <a:r>
              <a:rPr sz="1200" b="1" spc="-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-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spc="-5" dirty="0">
                <a:latin typeface="Tahoma"/>
                <a:cs typeface="Tahoma"/>
              </a:rPr>
              <a:t>. </a:t>
            </a:r>
            <a:r>
              <a:rPr sz="1200" spc="-70" dirty="0">
                <a:latin typeface="Tahoma"/>
                <a:cs typeface="Tahoma"/>
              </a:rPr>
              <a:t>We </a:t>
            </a:r>
            <a:r>
              <a:rPr sz="1200" spc="-65" dirty="0">
                <a:latin typeface="Tahoma"/>
                <a:cs typeface="Tahoma"/>
              </a:rPr>
              <a:t>want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65" dirty="0">
                <a:latin typeface="Tahoma"/>
                <a:cs typeface="Tahoma"/>
              </a:rPr>
              <a:t>bound </a:t>
            </a:r>
            <a:r>
              <a:rPr sz="1200" b="1" spc="-7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-75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-112" baseline="-243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112" baseline="31250" dirty="0">
                <a:solidFill>
                  <a:srgbClr val="00007F"/>
                </a:solidFill>
                <a:latin typeface="Malgun Gothic"/>
                <a:cs typeface="Malgun Gothic"/>
              </a:rPr>
              <a:t>S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 </a:t>
            </a:r>
            <a:r>
              <a:rPr sz="1200" b="1" i="1" spc="25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 </a:t>
            </a:r>
            <a:r>
              <a:rPr sz="1200" b="1" spc="-40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spc="-40" dirty="0">
                <a:latin typeface="Tahoma"/>
                <a:cs typeface="Tahoma"/>
              </a:rPr>
              <a:t>.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0000FF"/>
                </a:solidFill>
                <a:latin typeface="Tahoma"/>
                <a:cs typeface="Tahoma"/>
              </a:rPr>
              <a:t>Observations:</a:t>
            </a:r>
            <a:endParaRPr sz="1200">
              <a:latin typeface="Tahoma"/>
              <a:cs typeface="Tahoma"/>
            </a:endParaRPr>
          </a:p>
          <a:p>
            <a:pPr marL="66040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latin typeface="Tahoma"/>
                <a:cs typeface="Tahoma"/>
              </a:rPr>
              <a:t>Define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indicat</a:t>
            </a:r>
            <a:r>
              <a:rPr sz="1200" spc="-80" dirty="0">
                <a:latin typeface="Tahoma"/>
                <a:cs typeface="Tahoma"/>
              </a:rPr>
              <a:t>o</a:t>
            </a:r>
            <a:r>
              <a:rPr sz="1200" spc="-40" dirty="0">
                <a:latin typeface="Tahoma"/>
                <a:cs typeface="Tahoma"/>
              </a:rPr>
              <a:t>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v</a:t>
            </a:r>
            <a:r>
              <a:rPr sz="1200" spc="-105" dirty="0">
                <a:latin typeface="Tahoma"/>
                <a:cs typeface="Tahoma"/>
              </a:rPr>
              <a:t>a</a:t>
            </a:r>
            <a:r>
              <a:rPr sz="1200" spc="-50" dirty="0">
                <a:latin typeface="Tahoma"/>
                <a:cs typeface="Tahoma"/>
              </a:rPr>
              <a:t>riable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2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spc="16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30" baseline="-13888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127" baseline="-13888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-30" baseline="-13888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52" baseline="-13888" dirty="0">
                <a:solidFill>
                  <a:srgbClr val="00007F"/>
                </a:solidFill>
                <a:latin typeface="Calibri"/>
                <a:cs typeface="Calibri"/>
              </a:rPr>
              <a:t>y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-37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50" dirty="0">
                <a:solidFill>
                  <a:srgbClr val="00007F"/>
                </a:solidFill>
                <a:latin typeface="Calibri"/>
                <a:cs typeface="Calibri"/>
              </a:rPr>
              <a:t>y</a:t>
            </a:r>
            <a:r>
              <a:rPr sz="1200" b="1" i="1" spc="-14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marL="958215">
              <a:lnSpc>
                <a:spcPct val="100000"/>
              </a:lnSpc>
              <a:spcBef>
                <a:spcPts val="1105"/>
              </a:spcBef>
            </a:pPr>
            <a:r>
              <a:rPr sz="1800" b="1" spc="37" baseline="-4629" dirty="0">
                <a:solidFill>
                  <a:srgbClr val="00007F"/>
                </a:solidFill>
                <a:latin typeface="Tahoma"/>
                <a:cs typeface="Tahoma"/>
              </a:rPr>
              <a:t>E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2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spc="16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30" baseline="-13888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127" baseline="-13888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-30" baseline="-13888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52" baseline="-13888" dirty="0">
                <a:solidFill>
                  <a:srgbClr val="00007F"/>
                </a:solidFill>
                <a:latin typeface="Calibri"/>
                <a:cs typeface="Calibri"/>
              </a:rPr>
              <a:t>y</a:t>
            </a:r>
            <a:r>
              <a:rPr sz="1200" b="1" i="1" spc="-67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2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00007F"/>
                </a:solidFill>
                <a:latin typeface="Tahoma"/>
                <a:cs typeface="Tahoma"/>
              </a:rPr>
              <a:t>P</a:t>
            </a:r>
            <a:r>
              <a:rPr sz="1200" b="1" spc="5" dirty="0">
                <a:solidFill>
                  <a:srgbClr val="00007F"/>
                </a:solidFill>
                <a:latin typeface="Tahoma"/>
                <a:cs typeface="Tahoma"/>
              </a:rPr>
              <a:t>r</a:t>
            </a:r>
            <a:r>
              <a:rPr sz="1200" b="1" spc="-140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50" dirty="0">
                <a:solidFill>
                  <a:srgbClr val="00007F"/>
                </a:solidFill>
                <a:latin typeface="Calibri"/>
                <a:cs typeface="Calibri"/>
              </a:rPr>
              <a:t>y</a:t>
            </a:r>
            <a:r>
              <a:rPr sz="1200" b="1" i="1" spc="-14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4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/</a:t>
            </a:r>
            <a:r>
              <a:rPr sz="1200" b="1" i="1" spc="100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398" y="1799283"/>
            <a:ext cx="1530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i="1" spc="-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800" b="1" i="1" spc="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66" y="1725902"/>
            <a:ext cx="7543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4515" algn="l"/>
              </a:tabLst>
            </a:pPr>
            <a:r>
              <a:rPr sz="1200" spc="-20" dirty="0">
                <a:latin typeface="Tahoma"/>
                <a:cs typeface="Tahoma"/>
              </a:rPr>
              <a:t>Let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	</a:t>
            </a:r>
            <a:r>
              <a:rPr sz="1200" b="1" spc="-20" dirty="0">
                <a:solidFill>
                  <a:srgbClr val="00007F"/>
                </a:solidFill>
                <a:latin typeface="Tahoma"/>
                <a:cs typeface="Tahoma"/>
              </a:rPr>
              <a:t>:=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2977" y="1612021"/>
            <a:ext cx="1860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15" dirty="0">
                <a:solidFill>
                  <a:srgbClr val="00007F"/>
                </a:solidFill>
                <a:latin typeface="Arial"/>
                <a:cs typeface="Arial"/>
              </a:rPr>
              <a:t>Σ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3238" y="1820797"/>
            <a:ext cx="2292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35" dirty="0">
                <a:solidFill>
                  <a:srgbClr val="00007F"/>
                </a:solidFill>
                <a:latin typeface="Calibri"/>
                <a:cs typeface="Calibri"/>
              </a:rPr>
              <a:t>y</a:t>
            </a:r>
            <a:r>
              <a:rPr sz="800" b="1" i="1" spc="-9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spc="-105" dirty="0">
                <a:solidFill>
                  <a:srgbClr val="00007F"/>
                </a:solidFill>
                <a:latin typeface="Malgun Gothic"/>
                <a:cs typeface="Malgun Gothic"/>
              </a:rPr>
              <a:t>/</a:t>
            </a:r>
            <a:r>
              <a:rPr sz="800" b="1" spc="-75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800" b="1" i="1" spc="-7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1976" y="1725902"/>
            <a:ext cx="3121660" cy="531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b="1" i="1" spc="220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spc="16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30" baseline="-13888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127" baseline="-13888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-30" baseline="-13888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52" baseline="-13888" dirty="0">
                <a:solidFill>
                  <a:srgbClr val="00007F"/>
                </a:solidFill>
                <a:latin typeface="Calibri"/>
                <a:cs typeface="Calibri"/>
              </a:rPr>
              <a:t>y</a:t>
            </a:r>
            <a:r>
              <a:rPr sz="1200" b="1" i="1" spc="-67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52" baseline="-13888" dirty="0">
                <a:solidFill>
                  <a:srgbClr val="00007F"/>
                </a:solidFill>
                <a:latin typeface="Calibri"/>
                <a:cs typeface="Calibri"/>
              </a:rPr>
              <a:t>y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-2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35" dirty="0">
                <a:latin typeface="Tahoma"/>
                <a:cs typeface="Tahoma"/>
              </a:rPr>
              <a:t>b</a:t>
            </a:r>
            <a:r>
              <a:rPr sz="1200" spc="-114" dirty="0">
                <a:latin typeface="Tahoma"/>
                <a:cs typeface="Tahoma"/>
              </a:rPr>
              <a:t>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total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over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counting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marL="311785">
              <a:lnSpc>
                <a:spcPct val="100000"/>
              </a:lnSpc>
              <a:spcBef>
                <a:spcPts val="1110"/>
              </a:spcBef>
            </a:pP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spc="16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30" baseline="-13888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75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endParaRPr sz="1200" baseline="-13888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966" y="2373449"/>
            <a:ext cx="30638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since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most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6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19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70" dirty="0">
                <a:latin typeface="Tahoma"/>
                <a:cs typeface="Tahoma"/>
              </a:rPr>
              <a:t>elements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have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arrived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so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far,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5938" y="2837597"/>
            <a:ext cx="1530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i="1" spc="-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800" b="1" i="1" spc="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04619" y="2778973"/>
            <a:ext cx="12318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25" dirty="0">
                <a:solidFill>
                  <a:srgbClr val="00007F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6937" y="2837597"/>
            <a:ext cx="4508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5445" algn="l"/>
              </a:tabLst>
            </a:pP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i="1" spc="-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800" b="1" i="1" spc="8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800" b="1" i="1" spc="-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800" b="1" i="1" spc="35" dirty="0">
                <a:solidFill>
                  <a:srgbClr val="00007F"/>
                </a:solidFill>
                <a:latin typeface="Calibri"/>
                <a:cs typeface="Calibri"/>
              </a:rPr>
              <a:t>y</a:t>
            </a:r>
            <a:r>
              <a:rPr sz="800" b="1" i="1" dirty="0">
                <a:solidFill>
                  <a:srgbClr val="00007F"/>
                </a:solidFill>
                <a:latin typeface="Calibri"/>
                <a:cs typeface="Calibri"/>
              </a:rPr>
              <a:t>	</a:t>
            </a:r>
            <a:r>
              <a:rPr sz="800" b="1" i="1" spc="35" dirty="0">
                <a:solidFill>
                  <a:srgbClr val="00007F"/>
                </a:solidFill>
                <a:latin typeface="Calibri"/>
                <a:cs typeface="Calibri"/>
              </a:rPr>
              <a:t>y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3620" y="2764216"/>
            <a:ext cx="18402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5925" algn="l"/>
                <a:tab pos="1040765" algn="l"/>
                <a:tab pos="1445260" algn="l"/>
              </a:tabLst>
            </a:pPr>
            <a:r>
              <a:rPr sz="1800" b="1" spc="37" baseline="-4629" dirty="0">
                <a:solidFill>
                  <a:srgbClr val="00007F"/>
                </a:solidFill>
                <a:latin typeface="Tahoma"/>
                <a:cs typeface="Tahoma"/>
              </a:rPr>
              <a:t>E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225" dirty="0">
                <a:solidFill>
                  <a:srgbClr val="00007F"/>
                </a:solidFill>
                <a:latin typeface="Calibri"/>
                <a:cs typeface="Calibri"/>
              </a:rPr>
              <a:t>X	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2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dirty="0">
                <a:solidFill>
                  <a:srgbClr val="00007F"/>
                </a:solidFill>
                <a:latin typeface="Tahoma"/>
                <a:cs typeface="Tahoma"/>
              </a:rPr>
              <a:t>	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2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	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-12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11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51835" y="2650843"/>
            <a:ext cx="1371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u="sng" spc="-8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sng" spc="-110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ahoma"/>
                <a:cs typeface="Tahoma"/>
              </a:rPr>
              <a:t>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56207" y="2619969"/>
            <a:ext cx="16243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91920" algn="l"/>
              </a:tabLst>
            </a:pPr>
            <a:r>
              <a:rPr sz="1200" spc="980" dirty="0">
                <a:solidFill>
                  <a:srgbClr val="00007F"/>
                </a:solidFill>
                <a:latin typeface="Arial"/>
                <a:cs typeface="Arial"/>
              </a:rPr>
              <a:t>Σ	Σ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51835" y="2879024"/>
            <a:ext cx="1612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i="1" spc="100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60156" y="2993922"/>
            <a:ext cx="16090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91920" algn="l"/>
              </a:tabLst>
            </a:pPr>
            <a:r>
              <a:rPr sz="800" b="1" i="1" spc="35" dirty="0">
                <a:solidFill>
                  <a:srgbClr val="00007F"/>
                </a:solidFill>
                <a:latin typeface="Calibri"/>
                <a:cs typeface="Calibri"/>
              </a:rPr>
              <a:t>y</a:t>
            </a:r>
            <a:r>
              <a:rPr sz="800" b="1" i="1" spc="-9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spc="-5" dirty="0">
                <a:solidFill>
                  <a:srgbClr val="00007F"/>
                </a:solidFill>
                <a:latin typeface="Malgun Gothic"/>
                <a:cs typeface="Malgun Gothic"/>
              </a:rPr>
              <a:t>/</a:t>
            </a:r>
            <a:r>
              <a:rPr sz="800" b="1" spc="25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800" b="1" i="1" spc="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800" b="1" i="1" dirty="0">
                <a:solidFill>
                  <a:srgbClr val="00007F"/>
                </a:solidFill>
                <a:latin typeface="Calibri"/>
                <a:cs typeface="Calibri"/>
              </a:rPr>
              <a:t>	</a:t>
            </a:r>
            <a:r>
              <a:rPr sz="800" b="1" i="1" spc="35" dirty="0">
                <a:solidFill>
                  <a:srgbClr val="00007F"/>
                </a:solidFill>
                <a:latin typeface="Calibri"/>
                <a:cs typeface="Calibri"/>
              </a:rPr>
              <a:t>y</a:t>
            </a:r>
            <a:r>
              <a:rPr sz="800" b="1" i="1" spc="-9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spc="-66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800" b="1" spc="-5" dirty="0">
                <a:solidFill>
                  <a:srgbClr val="00007F"/>
                </a:solidFill>
                <a:latin typeface="Malgun Gothic"/>
                <a:cs typeface="Malgun Gothic"/>
              </a:rPr>
              <a:t>/</a:t>
            </a:r>
            <a:r>
              <a:rPr sz="800" b="1" dirty="0">
                <a:solidFill>
                  <a:srgbClr val="00007F"/>
                </a:solidFill>
                <a:latin typeface="Malgun Gothic"/>
                <a:cs typeface="Malgun Gothic"/>
              </a:rPr>
              <a:t> </a:t>
            </a:r>
            <a:r>
              <a:rPr sz="800" b="1" spc="114" dirty="0">
                <a:solidFill>
                  <a:srgbClr val="00007F"/>
                </a:solidFill>
                <a:latin typeface="Malgun Gothic"/>
                <a:cs typeface="Malgun Gothic"/>
              </a:rPr>
              <a:t> </a:t>
            </a:r>
            <a:r>
              <a:rPr sz="800" b="1" i="1" spc="-26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36290" y="2837597"/>
            <a:ext cx="781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35" dirty="0">
                <a:solidFill>
                  <a:srgbClr val="00007F"/>
                </a:solidFill>
                <a:latin typeface="Calibri"/>
                <a:cs typeface="Calibri"/>
              </a:rPr>
              <a:t>y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84055" y="2764216"/>
            <a:ext cx="3321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f </a:t>
            </a:r>
            <a:r>
              <a:rPr sz="1200" b="1" i="1" spc="27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54272" y="2604859"/>
            <a:ext cx="165100" cy="481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800"/>
              </a:lnSpc>
              <a:spcBef>
                <a:spcPts val="100"/>
              </a:spcBef>
            </a:pPr>
            <a:r>
              <a:rPr sz="1200" u="sng" spc="-4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i="1" u="sng" spc="6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libri"/>
                <a:cs typeface="Calibri"/>
              </a:rPr>
              <a:t>t </a:t>
            </a:r>
            <a:r>
              <a:rPr sz="1200" b="1" i="1" spc="-26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100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2" name="object 2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spc="-15" dirty="0"/>
              <a:t>30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30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4263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0" dirty="0"/>
              <a:t>Count</a:t>
            </a:r>
            <a:r>
              <a:rPr spc="130" dirty="0"/>
              <a:t> </a:t>
            </a:r>
            <a:r>
              <a:rPr spc="-20" dirty="0"/>
              <a:t>Min-Sketch:</a:t>
            </a:r>
            <a:r>
              <a:rPr spc="315" dirty="0"/>
              <a:t> </a:t>
            </a:r>
            <a:r>
              <a:rPr spc="-2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00" y="355452"/>
            <a:ext cx="2410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By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G.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200"/>
                </a:solidFill>
                <a:latin typeface="Tahoma"/>
                <a:cs typeface="Tahoma"/>
              </a:rPr>
              <a:t>Cormode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200"/>
                </a:solidFill>
                <a:latin typeface="Tahoma"/>
                <a:cs typeface="Tahoma"/>
              </a:rPr>
              <a:t>and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S.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FFF200"/>
                </a:solidFill>
                <a:latin typeface="Tahoma"/>
                <a:cs typeface="Tahoma"/>
              </a:rPr>
              <a:t>M.</a:t>
            </a:r>
            <a:r>
              <a:rPr sz="1000" spc="2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Muthukrishnan’05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227" y="683588"/>
            <a:ext cx="13220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8120" algn="l"/>
                <a:tab pos="854075" algn="l"/>
                <a:tab pos="1254760" algn="l"/>
              </a:tabLst>
            </a:pP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	i	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i="1" spc="-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800" b="1" i="1" spc="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800" b="1" i="1" dirty="0">
                <a:solidFill>
                  <a:srgbClr val="00007F"/>
                </a:solidFill>
                <a:latin typeface="Calibri"/>
                <a:cs typeface="Calibri"/>
              </a:rPr>
              <a:t>	</a:t>
            </a:r>
            <a:r>
              <a:rPr sz="800" b="1" i="1" spc="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0129" y="632978"/>
            <a:ext cx="4152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4955" algn="l"/>
              </a:tabLst>
            </a:pPr>
            <a:r>
              <a:rPr sz="1800" b="1" spc="37" baseline="2314" dirty="0">
                <a:solidFill>
                  <a:srgbClr val="00007F"/>
                </a:solidFill>
                <a:latin typeface="Tahoma"/>
                <a:cs typeface="Tahoma"/>
              </a:rPr>
              <a:t>E	</a:t>
            </a: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i="1" spc="-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800" b="1" i="1" spc="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3811" y="596454"/>
            <a:ext cx="1206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u="sng" spc="-2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b="1" i="1" u="sng" spc="5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libri"/>
                <a:cs typeface="Calibri"/>
              </a:rPr>
              <a:t>t 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3811" y="717752"/>
            <a:ext cx="1162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65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66" y="610207"/>
            <a:ext cx="32048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25295" algn="l"/>
                <a:tab pos="2433955" algn="l"/>
                <a:tab pos="2740025" algn="l"/>
                <a:tab pos="3150235" algn="l"/>
              </a:tabLst>
            </a:pPr>
            <a:r>
              <a:rPr sz="1200" spc="-20" dirty="0">
                <a:latin typeface="Tahoma"/>
                <a:cs typeface="Tahoma"/>
              </a:rPr>
              <a:t>W</a:t>
            </a:r>
            <a:r>
              <a:rPr sz="1200" spc="-114" dirty="0">
                <a:latin typeface="Tahoma"/>
                <a:cs typeface="Tahoma"/>
              </a:rPr>
              <a:t>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have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	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dirty="0">
                <a:latin typeface="Tahoma"/>
                <a:cs typeface="Tahoma"/>
              </a:rPr>
              <a:t>	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2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	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dirty="0">
                <a:solidFill>
                  <a:srgbClr val="00007F"/>
                </a:solidFill>
                <a:latin typeface="Segoe UI Symbol"/>
                <a:cs typeface="Segoe UI Symbol"/>
              </a:rPr>
              <a:t>	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31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4263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0" dirty="0"/>
              <a:t>Count</a:t>
            </a:r>
            <a:r>
              <a:rPr spc="130" dirty="0"/>
              <a:t> </a:t>
            </a:r>
            <a:r>
              <a:rPr spc="-20" dirty="0"/>
              <a:t>Min-Sketch:</a:t>
            </a:r>
            <a:r>
              <a:rPr spc="315" dirty="0"/>
              <a:t> </a:t>
            </a:r>
            <a:r>
              <a:rPr spc="-2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00" y="355452"/>
            <a:ext cx="2410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By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G.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200"/>
                </a:solidFill>
                <a:latin typeface="Tahoma"/>
                <a:cs typeface="Tahoma"/>
              </a:rPr>
              <a:t>Cormode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200"/>
                </a:solidFill>
                <a:latin typeface="Tahoma"/>
                <a:cs typeface="Tahoma"/>
              </a:rPr>
              <a:t>and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S.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FFF200"/>
                </a:solidFill>
                <a:latin typeface="Tahoma"/>
                <a:cs typeface="Tahoma"/>
              </a:rPr>
              <a:t>M.</a:t>
            </a:r>
            <a:r>
              <a:rPr sz="1000" spc="2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Muthukrishnan’05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227" y="683588"/>
            <a:ext cx="13220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8120" algn="l"/>
                <a:tab pos="854075" algn="l"/>
                <a:tab pos="1254760" algn="l"/>
              </a:tabLst>
            </a:pP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	i	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i="1" spc="-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800" b="1" i="1" spc="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800" b="1" i="1" dirty="0">
                <a:solidFill>
                  <a:srgbClr val="00007F"/>
                </a:solidFill>
                <a:latin typeface="Calibri"/>
                <a:cs typeface="Calibri"/>
              </a:rPr>
              <a:t>	</a:t>
            </a:r>
            <a:r>
              <a:rPr sz="800" b="1" i="1" spc="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0129" y="632978"/>
            <a:ext cx="4152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4955" algn="l"/>
              </a:tabLst>
            </a:pPr>
            <a:r>
              <a:rPr sz="1800" b="1" spc="37" baseline="2314" dirty="0">
                <a:solidFill>
                  <a:srgbClr val="00007F"/>
                </a:solidFill>
                <a:latin typeface="Tahoma"/>
                <a:cs typeface="Tahoma"/>
              </a:rPr>
              <a:t>E	</a:t>
            </a: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i="1" spc="-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800" b="1" i="1" spc="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3811" y="596454"/>
            <a:ext cx="1206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u="sng" spc="-2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b="1" i="1" u="sng" spc="5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libri"/>
                <a:cs typeface="Calibri"/>
              </a:rPr>
              <a:t>t 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3811" y="717752"/>
            <a:ext cx="1162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65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66" y="610207"/>
            <a:ext cx="32048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25295" algn="l"/>
                <a:tab pos="2433955" algn="l"/>
                <a:tab pos="2740025" algn="l"/>
                <a:tab pos="3150235" algn="l"/>
              </a:tabLst>
            </a:pPr>
            <a:r>
              <a:rPr sz="1200" spc="-20" dirty="0">
                <a:latin typeface="Tahoma"/>
                <a:cs typeface="Tahoma"/>
              </a:rPr>
              <a:t>W</a:t>
            </a:r>
            <a:r>
              <a:rPr sz="1200" spc="-114" dirty="0">
                <a:latin typeface="Tahoma"/>
                <a:cs typeface="Tahoma"/>
              </a:rPr>
              <a:t>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have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	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dirty="0">
                <a:latin typeface="Tahoma"/>
                <a:cs typeface="Tahoma"/>
              </a:rPr>
              <a:t>	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2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	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dirty="0">
                <a:solidFill>
                  <a:srgbClr val="00007F"/>
                </a:solidFill>
                <a:latin typeface="Segoe UI Symbol"/>
                <a:cs typeface="Segoe UI Symbol"/>
              </a:rPr>
              <a:t>	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966" y="920188"/>
            <a:ext cx="10420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0" dirty="0">
                <a:latin typeface="Tahoma"/>
                <a:cs typeface="Tahoma"/>
              </a:rPr>
              <a:t>Then,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f</a:t>
            </a:r>
            <a:r>
              <a:rPr sz="1200" spc="-95" dirty="0">
                <a:latin typeface="Tahoma"/>
                <a:cs typeface="Tahoma"/>
              </a:rPr>
              <a:t>o</a:t>
            </a:r>
            <a:r>
              <a:rPr sz="1200" spc="-40" dirty="0">
                <a:latin typeface="Tahoma"/>
                <a:cs typeface="Tahoma"/>
              </a:rPr>
              <a:t>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25" dirty="0">
                <a:solidFill>
                  <a:srgbClr val="00007F"/>
                </a:solidFill>
                <a:latin typeface="Verdana"/>
                <a:cs typeface="Verdana"/>
              </a:rPr>
              <a:t>&gt;</a:t>
            </a:r>
            <a:r>
              <a:rPr sz="1200"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3824" y="1203131"/>
            <a:ext cx="29603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759585" algn="l"/>
                <a:tab pos="2019300" algn="l"/>
              </a:tabLst>
            </a:pPr>
            <a:r>
              <a:rPr sz="1200" b="1" spc="20" dirty="0">
                <a:solidFill>
                  <a:srgbClr val="00007F"/>
                </a:solidFill>
                <a:latin typeface="Tahoma"/>
                <a:cs typeface="Tahoma"/>
              </a:rPr>
              <a:t>Pr[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30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2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-2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-37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2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-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2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25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 </a:t>
            </a:r>
            <a:r>
              <a:rPr sz="1200" b="1" i="1" spc="165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≥</a:t>
            </a:r>
            <a:r>
              <a:rPr sz="1200" spc="5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40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4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spc="-40" dirty="0">
                <a:solidFill>
                  <a:srgbClr val="00007F"/>
                </a:solidFill>
                <a:latin typeface="Tahoma"/>
                <a:cs typeface="Tahoma"/>
              </a:rPr>
              <a:t>]	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	</a:t>
            </a:r>
            <a:r>
              <a:rPr sz="1200" b="1" spc="25" dirty="0">
                <a:solidFill>
                  <a:srgbClr val="00007F"/>
                </a:solidFill>
                <a:latin typeface="Tahoma"/>
                <a:cs typeface="Tahoma"/>
              </a:rPr>
              <a:t>Pr[</a:t>
            </a:r>
            <a:r>
              <a:rPr sz="1200" b="1" i="1" spc="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37" baseline="-13888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≥</a:t>
            </a:r>
            <a:r>
              <a:rPr sz="1200" spc="3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40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4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spc="-40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0802" y="1203131"/>
            <a:ext cx="6845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5" dirty="0">
                <a:solidFill>
                  <a:srgbClr val="00007F"/>
                </a:solidFill>
                <a:latin typeface="Tahoma"/>
                <a:cs typeface="Tahoma"/>
              </a:rPr>
              <a:t>[definition]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31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4263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0" dirty="0"/>
              <a:t>Count</a:t>
            </a:r>
            <a:r>
              <a:rPr spc="130" dirty="0"/>
              <a:t> </a:t>
            </a:r>
            <a:r>
              <a:rPr spc="-20" dirty="0"/>
              <a:t>Min-Sketch:</a:t>
            </a:r>
            <a:r>
              <a:rPr spc="315" dirty="0"/>
              <a:t> </a:t>
            </a:r>
            <a:r>
              <a:rPr spc="-2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00" y="355452"/>
            <a:ext cx="2410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By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G.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200"/>
                </a:solidFill>
                <a:latin typeface="Tahoma"/>
                <a:cs typeface="Tahoma"/>
              </a:rPr>
              <a:t>Cormode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200"/>
                </a:solidFill>
                <a:latin typeface="Tahoma"/>
                <a:cs typeface="Tahoma"/>
              </a:rPr>
              <a:t>and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S.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FFF200"/>
                </a:solidFill>
                <a:latin typeface="Tahoma"/>
                <a:cs typeface="Tahoma"/>
              </a:rPr>
              <a:t>M.</a:t>
            </a:r>
            <a:r>
              <a:rPr sz="1000" spc="2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Muthukrishnan’05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227" y="683588"/>
            <a:ext cx="13220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8120" algn="l"/>
                <a:tab pos="854075" algn="l"/>
                <a:tab pos="1254760" algn="l"/>
              </a:tabLst>
            </a:pP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	i	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i="1" spc="-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800" b="1" i="1" spc="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800" b="1" i="1" dirty="0">
                <a:solidFill>
                  <a:srgbClr val="00007F"/>
                </a:solidFill>
                <a:latin typeface="Calibri"/>
                <a:cs typeface="Calibri"/>
              </a:rPr>
              <a:t>	</a:t>
            </a:r>
            <a:r>
              <a:rPr sz="800" b="1" i="1" spc="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0129" y="632978"/>
            <a:ext cx="4152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4955" algn="l"/>
              </a:tabLst>
            </a:pPr>
            <a:r>
              <a:rPr sz="1800" b="1" spc="37" baseline="2314" dirty="0">
                <a:solidFill>
                  <a:srgbClr val="00007F"/>
                </a:solidFill>
                <a:latin typeface="Tahoma"/>
                <a:cs typeface="Tahoma"/>
              </a:rPr>
              <a:t>E	</a:t>
            </a: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i="1" spc="-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800" b="1" i="1" spc="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3811" y="596454"/>
            <a:ext cx="1206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u="sng" spc="-2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b="1" i="1" u="sng" spc="5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libri"/>
                <a:cs typeface="Calibri"/>
              </a:rPr>
              <a:t>t 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3811" y="717752"/>
            <a:ext cx="1162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65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66" y="610207"/>
            <a:ext cx="32048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25295" algn="l"/>
                <a:tab pos="2433955" algn="l"/>
                <a:tab pos="2740025" algn="l"/>
                <a:tab pos="3150235" algn="l"/>
              </a:tabLst>
            </a:pPr>
            <a:r>
              <a:rPr sz="1200" spc="-20" dirty="0">
                <a:latin typeface="Tahoma"/>
                <a:cs typeface="Tahoma"/>
              </a:rPr>
              <a:t>W</a:t>
            </a:r>
            <a:r>
              <a:rPr sz="1200" spc="-114" dirty="0">
                <a:latin typeface="Tahoma"/>
                <a:cs typeface="Tahoma"/>
              </a:rPr>
              <a:t>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have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	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dirty="0">
                <a:latin typeface="Tahoma"/>
                <a:cs typeface="Tahoma"/>
              </a:rPr>
              <a:t>	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2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	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dirty="0">
                <a:solidFill>
                  <a:srgbClr val="00007F"/>
                </a:solidFill>
                <a:latin typeface="Segoe UI Symbol"/>
                <a:cs typeface="Segoe UI Symbol"/>
              </a:rPr>
              <a:t>	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866" y="819442"/>
            <a:ext cx="3049270" cy="59182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85"/>
              </a:spcBef>
            </a:pPr>
            <a:r>
              <a:rPr sz="1200" spc="-40" dirty="0">
                <a:latin typeface="Tahoma"/>
                <a:cs typeface="Tahoma"/>
              </a:rPr>
              <a:t>Then,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f</a:t>
            </a:r>
            <a:r>
              <a:rPr sz="1200" spc="-95" dirty="0">
                <a:latin typeface="Tahoma"/>
                <a:cs typeface="Tahoma"/>
              </a:rPr>
              <a:t>o</a:t>
            </a:r>
            <a:r>
              <a:rPr sz="1200" spc="-40" dirty="0">
                <a:latin typeface="Tahoma"/>
                <a:cs typeface="Tahoma"/>
              </a:rPr>
              <a:t>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25" dirty="0">
                <a:solidFill>
                  <a:srgbClr val="00007F"/>
                </a:solidFill>
                <a:latin typeface="Verdana"/>
                <a:cs typeface="Verdana"/>
              </a:rPr>
              <a:t>&gt;</a:t>
            </a:r>
            <a:r>
              <a:rPr sz="1200"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0</a:t>
            </a:r>
            <a:endParaRPr sz="1200">
              <a:latin typeface="Tahoma"/>
              <a:cs typeface="Tahoma"/>
            </a:endParaRPr>
          </a:p>
          <a:p>
            <a:pPr marL="113664">
              <a:lnSpc>
                <a:spcPct val="100000"/>
              </a:lnSpc>
              <a:spcBef>
                <a:spcPts val="790"/>
              </a:spcBef>
              <a:tabLst>
                <a:tab pos="1835785" algn="l"/>
                <a:tab pos="2094864" algn="l"/>
              </a:tabLst>
            </a:pPr>
            <a:r>
              <a:rPr sz="1200" b="1" spc="20" dirty="0">
                <a:solidFill>
                  <a:srgbClr val="00007F"/>
                </a:solidFill>
                <a:latin typeface="Tahoma"/>
                <a:cs typeface="Tahoma"/>
              </a:rPr>
              <a:t>Pr[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30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2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-2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-37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2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-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2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25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 </a:t>
            </a:r>
            <a:r>
              <a:rPr sz="1200" b="1" i="1" spc="165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≥</a:t>
            </a:r>
            <a:r>
              <a:rPr sz="1200" spc="5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40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4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spc="-40" dirty="0">
                <a:solidFill>
                  <a:srgbClr val="00007F"/>
                </a:solidFill>
                <a:latin typeface="Tahoma"/>
                <a:cs typeface="Tahoma"/>
              </a:rPr>
              <a:t>]	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	</a:t>
            </a:r>
            <a:r>
              <a:rPr sz="1200" b="1" spc="25" dirty="0">
                <a:solidFill>
                  <a:srgbClr val="00007F"/>
                </a:solidFill>
                <a:latin typeface="Tahoma"/>
                <a:cs typeface="Tahoma"/>
              </a:rPr>
              <a:t>Pr[</a:t>
            </a:r>
            <a:r>
              <a:rPr sz="1200" b="1" i="1" spc="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37" baseline="-13888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120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≥</a:t>
            </a:r>
            <a:r>
              <a:rPr sz="1200" spc="3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40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4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spc="-40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09823" y="1131392"/>
            <a:ext cx="1305560" cy="53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20395">
              <a:lnSpc>
                <a:spcPct val="138900"/>
              </a:lnSpc>
              <a:spcBef>
                <a:spcPts val="100"/>
              </a:spcBef>
            </a:pPr>
            <a:r>
              <a:rPr sz="1200" spc="-100" dirty="0">
                <a:solidFill>
                  <a:srgbClr val="00007F"/>
                </a:solidFill>
                <a:latin typeface="Tahoma"/>
                <a:cs typeface="Tahoma"/>
              </a:rPr>
              <a:t>[de</a:t>
            </a:r>
            <a:r>
              <a:rPr sz="1200" spc="-20" dirty="0">
                <a:solidFill>
                  <a:srgbClr val="00007F"/>
                </a:solidFill>
                <a:latin typeface="Tahoma"/>
                <a:cs typeface="Tahoma"/>
              </a:rPr>
              <a:t>fi</a:t>
            </a:r>
            <a:r>
              <a:rPr sz="1200" spc="-45" dirty="0">
                <a:solidFill>
                  <a:srgbClr val="00007F"/>
                </a:solidFill>
                <a:latin typeface="Tahoma"/>
                <a:cs typeface="Tahoma"/>
              </a:rPr>
              <a:t>nition]  [Markov’s</a:t>
            </a:r>
            <a:r>
              <a:rPr sz="1200" spc="-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00007F"/>
                </a:solidFill>
                <a:latin typeface="Tahoma"/>
                <a:cs typeface="Tahoma"/>
              </a:rPr>
              <a:t>inequality]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18398" y="1457068"/>
            <a:ext cx="1612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70506" y="1377680"/>
            <a:ext cx="414655" cy="334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200" b="1" u="sng" spc="-225" baseline="3472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ahoma"/>
                <a:cs typeface="Tahoma"/>
              </a:rPr>
              <a:t>E</a:t>
            </a:r>
            <a:r>
              <a:rPr sz="1800" b="1" u="sng" spc="-202" baseline="2314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ahoma"/>
                <a:cs typeface="Tahoma"/>
              </a:rPr>
              <a:t>[</a:t>
            </a:r>
            <a:r>
              <a:rPr sz="1200" b="1" i="1" u="sng" spc="240" baseline="10416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libri"/>
                <a:cs typeface="Calibri"/>
              </a:rPr>
              <a:t>X</a:t>
            </a:r>
            <a:r>
              <a:rPr sz="600" b="1" i="1" u="sng" spc="80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libri"/>
                <a:cs typeface="Calibri"/>
              </a:rPr>
              <a:t>i</a:t>
            </a:r>
            <a:r>
              <a:rPr sz="600" b="1" i="1" u="sng" spc="2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rebuchet MS"/>
                <a:cs typeface="Trebuchet MS"/>
              </a:rPr>
              <a:t>,</a:t>
            </a:r>
            <a:r>
              <a:rPr sz="600" b="1" i="1" u="sng" spc="20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libri"/>
                <a:cs typeface="Calibri"/>
              </a:rPr>
              <a:t>e</a:t>
            </a:r>
            <a:r>
              <a:rPr sz="600" b="1" i="1" u="sng" spc="-4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spc="-202" baseline="2314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ahoma"/>
                <a:cs typeface="Tahoma"/>
              </a:rPr>
              <a:t>]</a:t>
            </a:r>
            <a:endParaRPr sz="1800" baseline="2314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800" b="1" i="1" spc="-5" dirty="0">
                <a:solidFill>
                  <a:srgbClr val="00007F"/>
                </a:solidFill>
                <a:latin typeface="Verdana"/>
                <a:cs typeface="Verdana"/>
              </a:rPr>
              <a:t>c</a:t>
            </a:r>
            <a:r>
              <a:rPr sz="800" b="1" i="1" spc="-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4" name="object 1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31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4263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0" dirty="0"/>
              <a:t>Count</a:t>
            </a:r>
            <a:r>
              <a:rPr spc="130" dirty="0"/>
              <a:t> </a:t>
            </a:r>
            <a:r>
              <a:rPr spc="-20" dirty="0"/>
              <a:t>Min-Sketch:</a:t>
            </a:r>
            <a:r>
              <a:rPr spc="315" dirty="0"/>
              <a:t> </a:t>
            </a:r>
            <a:r>
              <a:rPr spc="-2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00" y="355452"/>
            <a:ext cx="2410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By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G.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200"/>
                </a:solidFill>
                <a:latin typeface="Tahoma"/>
                <a:cs typeface="Tahoma"/>
              </a:rPr>
              <a:t>Cormode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200"/>
                </a:solidFill>
                <a:latin typeface="Tahoma"/>
                <a:cs typeface="Tahoma"/>
              </a:rPr>
              <a:t>and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S.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FFF200"/>
                </a:solidFill>
                <a:latin typeface="Tahoma"/>
                <a:cs typeface="Tahoma"/>
              </a:rPr>
              <a:t>M.</a:t>
            </a:r>
            <a:r>
              <a:rPr sz="1000" spc="2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Muthukrishnan’05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227" y="683588"/>
            <a:ext cx="13220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8120" algn="l"/>
                <a:tab pos="854075" algn="l"/>
                <a:tab pos="1254760" algn="l"/>
              </a:tabLst>
            </a:pP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	i	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i="1" spc="-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800" b="1" i="1" spc="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800" b="1" i="1" dirty="0">
                <a:solidFill>
                  <a:srgbClr val="00007F"/>
                </a:solidFill>
                <a:latin typeface="Calibri"/>
                <a:cs typeface="Calibri"/>
              </a:rPr>
              <a:t>	</a:t>
            </a:r>
            <a:r>
              <a:rPr sz="800" b="1" i="1" spc="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0129" y="632978"/>
            <a:ext cx="4152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4955" algn="l"/>
              </a:tabLst>
            </a:pPr>
            <a:r>
              <a:rPr sz="1800" b="1" spc="37" baseline="2314" dirty="0">
                <a:solidFill>
                  <a:srgbClr val="00007F"/>
                </a:solidFill>
                <a:latin typeface="Tahoma"/>
                <a:cs typeface="Tahoma"/>
              </a:rPr>
              <a:t>E	</a:t>
            </a: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i="1" spc="-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800" b="1" i="1" spc="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966" y="610207"/>
            <a:ext cx="29895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25295" algn="l"/>
                <a:tab pos="2433955" algn="l"/>
                <a:tab pos="2740025" algn="l"/>
              </a:tabLst>
            </a:pPr>
            <a:r>
              <a:rPr sz="1200" spc="-20" dirty="0">
                <a:latin typeface="Tahoma"/>
                <a:cs typeface="Tahoma"/>
              </a:rPr>
              <a:t>W</a:t>
            </a:r>
            <a:r>
              <a:rPr sz="1200" spc="-114" dirty="0">
                <a:latin typeface="Tahoma"/>
                <a:cs typeface="Tahoma"/>
              </a:rPr>
              <a:t>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have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	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dirty="0">
                <a:latin typeface="Tahoma"/>
                <a:cs typeface="Tahoma"/>
              </a:rPr>
              <a:t>	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2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	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3811" y="596454"/>
            <a:ext cx="12065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800" u="sng" spc="-2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b="1" i="1" u="sng" spc="5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libri"/>
                <a:cs typeface="Calibri"/>
              </a:rPr>
              <a:t>t </a:t>
            </a:r>
            <a:r>
              <a:rPr sz="800" b="1" i="1" spc="-17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i="1" spc="65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4136" y="610207"/>
            <a:ext cx="666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85"/>
              </a:spcBef>
            </a:pPr>
            <a:r>
              <a:rPr spc="-40" dirty="0"/>
              <a:t>Then,</a:t>
            </a:r>
            <a:r>
              <a:rPr spc="15" dirty="0"/>
              <a:t> </a:t>
            </a:r>
            <a:r>
              <a:rPr spc="-35" dirty="0"/>
              <a:t>f</a:t>
            </a:r>
            <a:r>
              <a:rPr spc="-95" dirty="0"/>
              <a:t>o</a:t>
            </a:r>
            <a:r>
              <a:rPr spc="-40" dirty="0"/>
              <a:t>r</a:t>
            </a:r>
            <a:r>
              <a:rPr spc="15" dirty="0"/>
              <a:t> </a:t>
            </a:r>
            <a:r>
              <a:rPr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b="1" i="1" spc="25" dirty="0">
                <a:solidFill>
                  <a:srgbClr val="00007F"/>
                </a:solidFill>
                <a:latin typeface="Verdana"/>
                <a:cs typeface="Verdana"/>
              </a:rPr>
              <a:t>&gt;</a:t>
            </a:r>
            <a:r>
              <a:rPr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b="1" spc="-110" dirty="0">
                <a:solidFill>
                  <a:srgbClr val="00007F"/>
                </a:solidFill>
                <a:latin typeface="Tahoma"/>
                <a:cs typeface="Tahoma"/>
              </a:rPr>
              <a:t>0</a:t>
            </a:r>
          </a:p>
          <a:p>
            <a:pPr marL="113664">
              <a:lnSpc>
                <a:spcPct val="100000"/>
              </a:lnSpc>
              <a:spcBef>
                <a:spcPts val="790"/>
              </a:spcBef>
              <a:tabLst>
                <a:tab pos="1835785" algn="l"/>
              </a:tabLst>
            </a:pPr>
            <a:r>
              <a:rPr b="1" spc="20" dirty="0">
                <a:solidFill>
                  <a:srgbClr val="00007F"/>
                </a:solidFill>
                <a:latin typeface="Tahoma"/>
                <a:cs typeface="Tahoma"/>
              </a:rPr>
              <a:t>Pr[</a:t>
            </a:r>
            <a:r>
              <a:rPr b="1" i="1" spc="20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30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2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-2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-37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2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-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2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25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 </a:t>
            </a:r>
            <a:r>
              <a:rPr sz="1200" b="1" i="1" spc="165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≥</a:t>
            </a:r>
            <a:r>
              <a:rPr sz="1200" spc="5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40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4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spc="-40" dirty="0">
                <a:solidFill>
                  <a:srgbClr val="00007F"/>
                </a:solidFill>
                <a:latin typeface="Tahoma"/>
                <a:cs typeface="Tahoma"/>
              </a:rPr>
              <a:t>]	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endParaRPr sz="1200">
              <a:latin typeface="Tahoma"/>
              <a:cs typeface="Tahoma"/>
            </a:endParaRPr>
          </a:p>
          <a:p>
            <a:pPr marL="1832610">
              <a:lnSpc>
                <a:spcPct val="100000"/>
              </a:lnSpc>
              <a:spcBef>
                <a:spcPts val="560"/>
              </a:spcBef>
            </a:pPr>
            <a:r>
              <a:rPr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</a:p>
          <a:p>
            <a:pPr marL="1832610">
              <a:lnSpc>
                <a:spcPct val="100000"/>
              </a:lnSpc>
              <a:spcBef>
                <a:spcPts val="175"/>
              </a:spcBef>
            </a:pPr>
            <a:r>
              <a:rPr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55257" y="1203131"/>
            <a:ext cx="97916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="1" spc="25" dirty="0">
                <a:solidFill>
                  <a:srgbClr val="00007F"/>
                </a:solidFill>
                <a:latin typeface="Tahoma"/>
                <a:cs typeface="Tahoma"/>
              </a:rPr>
              <a:t>Pr[</a:t>
            </a:r>
            <a:r>
              <a:rPr sz="1200" b="1" i="1" spc="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37" baseline="-13888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120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≥</a:t>
            </a:r>
            <a:r>
              <a:rPr sz="1200" spc="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40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4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spc="-40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09823" y="1131392"/>
            <a:ext cx="1305560" cy="73850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60"/>
              </a:spcBef>
            </a:pPr>
            <a:r>
              <a:rPr sz="1200" spc="-55" dirty="0">
                <a:solidFill>
                  <a:srgbClr val="00007F"/>
                </a:solidFill>
                <a:latin typeface="Tahoma"/>
                <a:cs typeface="Tahoma"/>
              </a:rPr>
              <a:t>[definition]</a:t>
            </a:r>
            <a:endParaRPr sz="1200">
              <a:latin typeface="Tahoma"/>
              <a:cs typeface="Tahoma"/>
            </a:endParaRPr>
          </a:p>
          <a:p>
            <a:pPr marL="358140" marR="5080" indent="-346075" algn="r">
              <a:lnSpc>
                <a:spcPct val="112200"/>
              </a:lnSpc>
              <a:spcBef>
                <a:spcPts val="384"/>
              </a:spcBef>
            </a:pPr>
            <a:r>
              <a:rPr sz="1200" spc="-45" dirty="0">
                <a:solidFill>
                  <a:srgbClr val="00007F"/>
                </a:solidFill>
                <a:latin typeface="Tahoma"/>
                <a:cs typeface="Tahoma"/>
              </a:rPr>
              <a:t>[Markov’s</a:t>
            </a:r>
            <a:r>
              <a:rPr sz="1200" spc="-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00007F"/>
                </a:solidFill>
                <a:latin typeface="Tahoma"/>
                <a:cs typeface="Tahoma"/>
              </a:rPr>
              <a:t>inequality] </a:t>
            </a:r>
            <a:r>
              <a:rPr sz="1200" spc="-36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75" dirty="0">
                <a:solidFill>
                  <a:srgbClr val="00007F"/>
                </a:solidFill>
                <a:latin typeface="Tahoma"/>
                <a:cs typeface="Tahoma"/>
              </a:rPr>
              <a:t>[derived</a:t>
            </a:r>
            <a:r>
              <a:rPr sz="1200" spc="1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65" dirty="0">
                <a:solidFill>
                  <a:srgbClr val="00007F"/>
                </a:solidFill>
                <a:latin typeface="Tahoma"/>
                <a:cs typeface="Tahoma"/>
              </a:rPr>
              <a:t>a</a:t>
            </a:r>
            <a:r>
              <a:rPr sz="1200" spc="-40" dirty="0">
                <a:solidFill>
                  <a:srgbClr val="00007F"/>
                </a:solidFill>
                <a:latin typeface="Tahoma"/>
                <a:cs typeface="Tahoma"/>
              </a:rPr>
              <a:t>b</a:t>
            </a:r>
            <a:r>
              <a:rPr sz="1200" spc="-95" dirty="0">
                <a:solidFill>
                  <a:srgbClr val="00007F"/>
                </a:solidFill>
                <a:latin typeface="Tahoma"/>
                <a:cs typeface="Tahoma"/>
              </a:rPr>
              <a:t>ove]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4219" y="1564626"/>
            <a:ext cx="12001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-65" dirty="0">
                <a:solidFill>
                  <a:srgbClr val="00007F"/>
                </a:solidFill>
                <a:latin typeface="Verdana"/>
                <a:cs typeface="Verdana"/>
              </a:rPr>
              <a:t>c</a:t>
            </a:r>
            <a:r>
              <a:rPr sz="800" b="1" i="1" spc="5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0506" y="1377680"/>
            <a:ext cx="414655" cy="4102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="1" u="sng" spc="-225" baseline="3472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ahoma"/>
                <a:cs typeface="Tahoma"/>
              </a:rPr>
              <a:t>E</a:t>
            </a:r>
            <a:r>
              <a:rPr sz="1800" b="1" u="sng" spc="-202" baseline="2314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ahoma"/>
                <a:cs typeface="Tahoma"/>
              </a:rPr>
              <a:t>[</a:t>
            </a:r>
            <a:r>
              <a:rPr sz="1200" b="1" i="1" u="sng" spc="240" baseline="10416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libri"/>
                <a:cs typeface="Calibri"/>
              </a:rPr>
              <a:t>X</a:t>
            </a:r>
            <a:r>
              <a:rPr sz="600" b="1" i="1" u="sng" spc="80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libri"/>
                <a:cs typeface="Calibri"/>
              </a:rPr>
              <a:t>i</a:t>
            </a:r>
            <a:r>
              <a:rPr sz="600" b="1" i="1" u="sng" spc="2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rebuchet MS"/>
                <a:cs typeface="Trebuchet MS"/>
              </a:rPr>
              <a:t>,</a:t>
            </a:r>
            <a:r>
              <a:rPr sz="600" b="1" i="1" u="sng" spc="20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libri"/>
                <a:cs typeface="Calibri"/>
              </a:rPr>
              <a:t>e</a:t>
            </a:r>
            <a:r>
              <a:rPr sz="600" b="1" i="1" u="sng" spc="-4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spc="-202" baseline="2314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ahoma"/>
                <a:cs typeface="Tahoma"/>
              </a:rPr>
              <a:t>]</a:t>
            </a:r>
            <a:endParaRPr sz="1800" baseline="2314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630"/>
              </a:spcBef>
            </a:pPr>
            <a:r>
              <a:rPr sz="800" b="1" i="1" spc="3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800" b="1" i="1" spc="35" dirty="0">
                <a:solidFill>
                  <a:srgbClr val="00007F"/>
                </a:solidFill>
                <a:latin typeface="Verdana"/>
                <a:cs typeface="Verdana"/>
              </a:rPr>
              <a:t>/</a:t>
            </a:r>
            <a:r>
              <a:rPr sz="800" b="1" i="1" spc="35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59926" y="1564626"/>
            <a:ext cx="19494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10"/>
              </a:lnSpc>
              <a:spcBef>
                <a:spcPts val="95"/>
              </a:spcBef>
              <a:tabLst>
                <a:tab pos="181610" algn="l"/>
              </a:tabLst>
            </a:pPr>
            <a:r>
              <a:rPr sz="800" u="sng" spc="-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</a:rPr>
              <a:t> 	</a:t>
            </a:r>
            <a:endParaRPr sz="800">
              <a:latin typeface="Times New Roman"/>
              <a:cs typeface="Times New Roman"/>
            </a:endParaRPr>
          </a:p>
          <a:p>
            <a:pPr marL="57785">
              <a:lnSpc>
                <a:spcPts val="810"/>
              </a:lnSpc>
            </a:pPr>
            <a:r>
              <a:rPr sz="800" b="1" spc="-75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  <a:p>
            <a:pPr marL="12700">
              <a:lnSpc>
                <a:spcPts val="960"/>
              </a:lnSpc>
            </a:pPr>
            <a:r>
              <a:rPr sz="800" b="1" i="1" spc="20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r>
              <a:rPr sz="800" b="1" i="1" spc="20" dirty="0">
                <a:solidFill>
                  <a:srgbClr val="00007F"/>
                </a:solidFill>
                <a:latin typeface="Verdana"/>
                <a:cs typeface="Verdana"/>
              </a:rPr>
              <a:t>c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08606" y="1788871"/>
            <a:ext cx="207010" cy="0"/>
          </a:xfrm>
          <a:custGeom>
            <a:avLst/>
            <a:gdLst/>
            <a:ahLst/>
            <a:cxnLst/>
            <a:rect l="l" t="t" r="r" b="b"/>
            <a:pathLst>
              <a:path w="207010">
                <a:moveTo>
                  <a:pt x="0" y="0"/>
                </a:moveTo>
                <a:lnTo>
                  <a:pt x="206743" y="0"/>
                </a:lnTo>
              </a:path>
            </a:pathLst>
          </a:custGeom>
          <a:ln w="6070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48560" y="1769858"/>
            <a:ext cx="12001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-65" dirty="0">
                <a:solidFill>
                  <a:srgbClr val="00007F"/>
                </a:solidFill>
                <a:latin typeface="Verdana"/>
                <a:cs typeface="Verdana"/>
              </a:rPr>
              <a:t>c</a:t>
            </a:r>
            <a:r>
              <a:rPr sz="800" b="1" i="1" spc="5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66339" y="1662300"/>
            <a:ext cx="1555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9" name="object 1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31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4263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0" dirty="0"/>
              <a:t>Count</a:t>
            </a:r>
            <a:r>
              <a:rPr spc="130" dirty="0"/>
              <a:t> </a:t>
            </a:r>
            <a:r>
              <a:rPr spc="-20" dirty="0"/>
              <a:t>Min-Sketch:</a:t>
            </a:r>
            <a:r>
              <a:rPr spc="315" dirty="0"/>
              <a:t> </a:t>
            </a:r>
            <a:r>
              <a:rPr spc="-2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00" y="355452"/>
            <a:ext cx="2410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By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G.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200"/>
                </a:solidFill>
                <a:latin typeface="Tahoma"/>
                <a:cs typeface="Tahoma"/>
              </a:rPr>
              <a:t>Cormode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200"/>
                </a:solidFill>
                <a:latin typeface="Tahoma"/>
                <a:cs typeface="Tahoma"/>
              </a:rPr>
              <a:t>and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S.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FFF200"/>
                </a:solidFill>
                <a:latin typeface="Tahoma"/>
                <a:cs typeface="Tahoma"/>
              </a:rPr>
              <a:t>M.</a:t>
            </a:r>
            <a:r>
              <a:rPr sz="1000" spc="2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Muthukrishnan’05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227" y="683588"/>
            <a:ext cx="13220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8120" algn="l"/>
                <a:tab pos="854075" algn="l"/>
                <a:tab pos="1254760" algn="l"/>
              </a:tabLst>
            </a:pP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	i	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i="1" spc="-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800" b="1" i="1" spc="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800" b="1" i="1" dirty="0">
                <a:solidFill>
                  <a:srgbClr val="00007F"/>
                </a:solidFill>
                <a:latin typeface="Calibri"/>
                <a:cs typeface="Calibri"/>
              </a:rPr>
              <a:t>	</a:t>
            </a:r>
            <a:r>
              <a:rPr sz="800" b="1" i="1" spc="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0129" y="632978"/>
            <a:ext cx="4152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4955" algn="l"/>
              </a:tabLst>
            </a:pPr>
            <a:r>
              <a:rPr sz="1800" b="1" spc="37" baseline="2314" dirty="0">
                <a:solidFill>
                  <a:srgbClr val="00007F"/>
                </a:solidFill>
                <a:latin typeface="Tahoma"/>
                <a:cs typeface="Tahoma"/>
              </a:rPr>
              <a:t>E	</a:t>
            </a: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i="1" spc="-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800" b="1" i="1" spc="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966" y="610207"/>
            <a:ext cx="29895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25295" algn="l"/>
                <a:tab pos="2433955" algn="l"/>
                <a:tab pos="2740025" algn="l"/>
              </a:tabLst>
            </a:pPr>
            <a:r>
              <a:rPr sz="1200" spc="-20" dirty="0">
                <a:latin typeface="Tahoma"/>
                <a:cs typeface="Tahoma"/>
              </a:rPr>
              <a:t>W</a:t>
            </a:r>
            <a:r>
              <a:rPr sz="1200" spc="-114" dirty="0">
                <a:latin typeface="Tahoma"/>
                <a:cs typeface="Tahoma"/>
              </a:rPr>
              <a:t>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have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	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dirty="0">
                <a:latin typeface="Tahoma"/>
                <a:cs typeface="Tahoma"/>
              </a:rPr>
              <a:t>	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2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	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3811" y="596454"/>
            <a:ext cx="12065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800" u="sng" spc="-2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b="1" i="1" u="sng" spc="5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libri"/>
                <a:cs typeface="Calibri"/>
              </a:rPr>
              <a:t>t </a:t>
            </a:r>
            <a:r>
              <a:rPr sz="800" b="1" i="1" spc="-17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i="1" spc="65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4136" y="610207"/>
            <a:ext cx="666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85"/>
              </a:spcBef>
            </a:pPr>
            <a:r>
              <a:rPr spc="-40" dirty="0"/>
              <a:t>Then,</a:t>
            </a:r>
            <a:r>
              <a:rPr spc="15" dirty="0"/>
              <a:t> </a:t>
            </a:r>
            <a:r>
              <a:rPr spc="-35" dirty="0"/>
              <a:t>f</a:t>
            </a:r>
            <a:r>
              <a:rPr spc="-95" dirty="0"/>
              <a:t>o</a:t>
            </a:r>
            <a:r>
              <a:rPr spc="-40" dirty="0"/>
              <a:t>r</a:t>
            </a:r>
            <a:r>
              <a:rPr spc="15" dirty="0"/>
              <a:t> </a:t>
            </a:r>
            <a:r>
              <a:rPr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b="1" i="1" spc="25" dirty="0">
                <a:solidFill>
                  <a:srgbClr val="00007F"/>
                </a:solidFill>
                <a:latin typeface="Verdana"/>
                <a:cs typeface="Verdana"/>
              </a:rPr>
              <a:t>&gt;</a:t>
            </a:r>
            <a:r>
              <a:rPr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b="1" spc="-110" dirty="0">
                <a:solidFill>
                  <a:srgbClr val="00007F"/>
                </a:solidFill>
                <a:latin typeface="Tahoma"/>
                <a:cs typeface="Tahoma"/>
              </a:rPr>
              <a:t>0</a:t>
            </a:r>
          </a:p>
          <a:p>
            <a:pPr marL="113664">
              <a:lnSpc>
                <a:spcPct val="100000"/>
              </a:lnSpc>
              <a:spcBef>
                <a:spcPts val="790"/>
              </a:spcBef>
              <a:tabLst>
                <a:tab pos="1835785" algn="l"/>
              </a:tabLst>
            </a:pPr>
            <a:r>
              <a:rPr b="1" spc="20" dirty="0">
                <a:solidFill>
                  <a:srgbClr val="00007F"/>
                </a:solidFill>
                <a:latin typeface="Tahoma"/>
                <a:cs typeface="Tahoma"/>
              </a:rPr>
              <a:t>Pr[</a:t>
            </a:r>
            <a:r>
              <a:rPr b="1" i="1" spc="20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30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2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-2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-37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2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-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2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25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 </a:t>
            </a:r>
            <a:r>
              <a:rPr sz="1200" b="1" i="1" spc="165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≥</a:t>
            </a:r>
            <a:r>
              <a:rPr sz="1200" spc="5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40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4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spc="-40" dirty="0">
                <a:solidFill>
                  <a:srgbClr val="00007F"/>
                </a:solidFill>
                <a:latin typeface="Tahoma"/>
                <a:cs typeface="Tahoma"/>
              </a:rPr>
              <a:t>]	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endParaRPr sz="1200">
              <a:latin typeface="Tahoma"/>
              <a:cs typeface="Tahoma"/>
            </a:endParaRPr>
          </a:p>
          <a:p>
            <a:pPr marL="1832610">
              <a:lnSpc>
                <a:spcPct val="100000"/>
              </a:lnSpc>
              <a:spcBef>
                <a:spcPts val="560"/>
              </a:spcBef>
            </a:pPr>
            <a:r>
              <a:rPr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</a:p>
          <a:p>
            <a:pPr marL="1832610">
              <a:lnSpc>
                <a:spcPct val="100000"/>
              </a:lnSpc>
              <a:spcBef>
                <a:spcPts val="175"/>
              </a:spcBef>
            </a:pPr>
            <a:r>
              <a:rPr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55257" y="1203131"/>
            <a:ext cx="97916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="1" spc="25" dirty="0">
                <a:solidFill>
                  <a:srgbClr val="00007F"/>
                </a:solidFill>
                <a:latin typeface="Tahoma"/>
                <a:cs typeface="Tahoma"/>
              </a:rPr>
              <a:t>Pr[</a:t>
            </a:r>
            <a:r>
              <a:rPr sz="1200" b="1" i="1" spc="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37" baseline="-13888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120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≥</a:t>
            </a:r>
            <a:r>
              <a:rPr sz="1200" spc="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40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4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spc="-40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09823" y="1131392"/>
            <a:ext cx="1305560" cy="73850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60"/>
              </a:spcBef>
            </a:pPr>
            <a:r>
              <a:rPr sz="1200" spc="-55" dirty="0">
                <a:solidFill>
                  <a:srgbClr val="00007F"/>
                </a:solidFill>
                <a:latin typeface="Tahoma"/>
                <a:cs typeface="Tahoma"/>
              </a:rPr>
              <a:t>[definition]</a:t>
            </a:r>
            <a:endParaRPr sz="1200">
              <a:latin typeface="Tahoma"/>
              <a:cs typeface="Tahoma"/>
            </a:endParaRPr>
          </a:p>
          <a:p>
            <a:pPr marL="358140" marR="5080" indent="-346075" algn="r">
              <a:lnSpc>
                <a:spcPct val="112200"/>
              </a:lnSpc>
              <a:spcBef>
                <a:spcPts val="384"/>
              </a:spcBef>
            </a:pPr>
            <a:r>
              <a:rPr sz="1200" spc="-45" dirty="0">
                <a:solidFill>
                  <a:srgbClr val="00007F"/>
                </a:solidFill>
                <a:latin typeface="Tahoma"/>
                <a:cs typeface="Tahoma"/>
              </a:rPr>
              <a:t>[Markov’s</a:t>
            </a:r>
            <a:r>
              <a:rPr sz="1200" spc="-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00007F"/>
                </a:solidFill>
                <a:latin typeface="Tahoma"/>
                <a:cs typeface="Tahoma"/>
              </a:rPr>
              <a:t>inequality] </a:t>
            </a:r>
            <a:r>
              <a:rPr sz="1200" spc="-36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75" dirty="0">
                <a:solidFill>
                  <a:srgbClr val="00007F"/>
                </a:solidFill>
                <a:latin typeface="Tahoma"/>
                <a:cs typeface="Tahoma"/>
              </a:rPr>
              <a:t>[derived</a:t>
            </a:r>
            <a:r>
              <a:rPr sz="1200" spc="1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65" dirty="0">
                <a:solidFill>
                  <a:srgbClr val="00007F"/>
                </a:solidFill>
                <a:latin typeface="Tahoma"/>
                <a:cs typeface="Tahoma"/>
              </a:rPr>
              <a:t>a</a:t>
            </a:r>
            <a:r>
              <a:rPr sz="1200" spc="-40" dirty="0">
                <a:solidFill>
                  <a:srgbClr val="00007F"/>
                </a:solidFill>
                <a:latin typeface="Tahoma"/>
                <a:cs typeface="Tahoma"/>
              </a:rPr>
              <a:t>b</a:t>
            </a:r>
            <a:r>
              <a:rPr sz="1200" spc="-95" dirty="0">
                <a:solidFill>
                  <a:srgbClr val="00007F"/>
                </a:solidFill>
                <a:latin typeface="Tahoma"/>
                <a:cs typeface="Tahoma"/>
              </a:rPr>
              <a:t>ove]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4219" y="1564626"/>
            <a:ext cx="12001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-65" dirty="0">
                <a:solidFill>
                  <a:srgbClr val="00007F"/>
                </a:solidFill>
                <a:latin typeface="Verdana"/>
                <a:cs typeface="Verdana"/>
              </a:rPr>
              <a:t>c</a:t>
            </a:r>
            <a:r>
              <a:rPr sz="800" b="1" i="1" spc="5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0506" y="1377680"/>
            <a:ext cx="414655" cy="4102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="1" u="sng" spc="-225" baseline="3472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ahoma"/>
                <a:cs typeface="Tahoma"/>
              </a:rPr>
              <a:t>E</a:t>
            </a:r>
            <a:r>
              <a:rPr sz="1800" b="1" u="sng" spc="-202" baseline="2314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ahoma"/>
                <a:cs typeface="Tahoma"/>
              </a:rPr>
              <a:t>[</a:t>
            </a:r>
            <a:r>
              <a:rPr sz="1200" b="1" i="1" u="sng" spc="240" baseline="10416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libri"/>
                <a:cs typeface="Calibri"/>
              </a:rPr>
              <a:t>X</a:t>
            </a:r>
            <a:r>
              <a:rPr sz="600" b="1" i="1" u="sng" spc="80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libri"/>
                <a:cs typeface="Calibri"/>
              </a:rPr>
              <a:t>i</a:t>
            </a:r>
            <a:r>
              <a:rPr sz="600" b="1" i="1" u="sng" spc="2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rebuchet MS"/>
                <a:cs typeface="Trebuchet MS"/>
              </a:rPr>
              <a:t>,</a:t>
            </a:r>
            <a:r>
              <a:rPr sz="600" b="1" i="1" u="sng" spc="20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libri"/>
                <a:cs typeface="Calibri"/>
              </a:rPr>
              <a:t>e</a:t>
            </a:r>
            <a:r>
              <a:rPr sz="600" b="1" i="1" u="sng" spc="-4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spc="-202" baseline="2314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ahoma"/>
                <a:cs typeface="Tahoma"/>
              </a:rPr>
              <a:t>]</a:t>
            </a:r>
            <a:endParaRPr sz="1800" baseline="2314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630"/>
              </a:spcBef>
            </a:pPr>
            <a:r>
              <a:rPr sz="800" b="1" i="1" spc="3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800" b="1" i="1" spc="35" dirty="0">
                <a:solidFill>
                  <a:srgbClr val="00007F"/>
                </a:solidFill>
                <a:latin typeface="Verdana"/>
                <a:cs typeface="Verdana"/>
              </a:rPr>
              <a:t>/</a:t>
            </a:r>
            <a:r>
              <a:rPr sz="800" b="1" i="1" spc="35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59926" y="1564626"/>
            <a:ext cx="19494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10"/>
              </a:lnSpc>
              <a:spcBef>
                <a:spcPts val="95"/>
              </a:spcBef>
              <a:tabLst>
                <a:tab pos="181610" algn="l"/>
              </a:tabLst>
            </a:pPr>
            <a:r>
              <a:rPr sz="800" u="sng" spc="-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</a:rPr>
              <a:t> 	</a:t>
            </a:r>
            <a:endParaRPr sz="800">
              <a:latin typeface="Times New Roman"/>
              <a:cs typeface="Times New Roman"/>
            </a:endParaRPr>
          </a:p>
          <a:p>
            <a:pPr marL="57785">
              <a:lnSpc>
                <a:spcPts val="810"/>
              </a:lnSpc>
            </a:pPr>
            <a:r>
              <a:rPr sz="800" b="1" spc="-75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  <a:p>
            <a:pPr marL="12700">
              <a:lnSpc>
                <a:spcPts val="960"/>
              </a:lnSpc>
            </a:pPr>
            <a:r>
              <a:rPr sz="800" b="1" i="1" spc="20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r>
              <a:rPr sz="800" b="1" i="1" spc="20" dirty="0">
                <a:solidFill>
                  <a:srgbClr val="00007F"/>
                </a:solidFill>
                <a:latin typeface="Verdana"/>
                <a:cs typeface="Verdana"/>
              </a:rPr>
              <a:t>c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08606" y="1788871"/>
            <a:ext cx="207010" cy="0"/>
          </a:xfrm>
          <a:custGeom>
            <a:avLst/>
            <a:gdLst/>
            <a:ahLst/>
            <a:cxnLst/>
            <a:rect l="l" t="t" r="r" b="b"/>
            <a:pathLst>
              <a:path w="207010">
                <a:moveTo>
                  <a:pt x="0" y="0"/>
                </a:moveTo>
                <a:lnTo>
                  <a:pt x="206743" y="0"/>
                </a:lnTo>
              </a:path>
            </a:pathLst>
          </a:custGeom>
          <a:ln w="6070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48560" y="1769858"/>
            <a:ext cx="12001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-65" dirty="0">
                <a:solidFill>
                  <a:srgbClr val="00007F"/>
                </a:solidFill>
                <a:latin typeface="Verdana"/>
                <a:cs typeface="Verdana"/>
              </a:rPr>
              <a:t>c</a:t>
            </a:r>
            <a:r>
              <a:rPr sz="800" b="1" i="1" spc="5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66339" y="1662300"/>
            <a:ext cx="1555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0566" y="2038245"/>
            <a:ext cx="19024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latin typeface="Tahoma"/>
                <a:cs typeface="Tahoma"/>
              </a:rPr>
              <a:t>Recall: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b="1" i="1" spc="25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-179" baseline="-243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247" baseline="31250" dirty="0">
                <a:solidFill>
                  <a:srgbClr val="00007F"/>
                </a:solidFill>
                <a:latin typeface="Malgun Gothic"/>
                <a:cs typeface="Malgun Gothic"/>
              </a:rPr>
              <a:t>S</a:t>
            </a:r>
            <a:r>
              <a:rPr sz="1200" b="1" baseline="31250" dirty="0">
                <a:solidFill>
                  <a:srgbClr val="00007F"/>
                </a:solidFill>
                <a:latin typeface="Malgun Gothic"/>
                <a:cs typeface="Malgun Gothic"/>
              </a:rPr>
              <a:t> </a:t>
            </a:r>
            <a:r>
              <a:rPr sz="1200" b="1" spc="-202" baseline="31250" dirty="0">
                <a:solidFill>
                  <a:srgbClr val="00007F"/>
                </a:solidFill>
                <a:latin typeface="Malgun Gothic"/>
                <a:cs typeface="Malgun Gothic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00007F"/>
                </a:solidFill>
                <a:latin typeface="Tahoma"/>
                <a:cs typeface="Tahoma"/>
              </a:rPr>
              <a:t>est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90" dirty="0">
                <a:solidFill>
                  <a:srgbClr val="00007F"/>
                </a:solidFill>
                <a:latin typeface="Tahoma"/>
                <a:cs typeface="Tahoma"/>
              </a:rPr>
              <a:t>mi</a:t>
            </a:r>
            <a:r>
              <a:rPr sz="1200" b="1" spc="-95" dirty="0">
                <a:solidFill>
                  <a:srgbClr val="00007F"/>
                </a:solidFill>
                <a:latin typeface="Tahoma"/>
                <a:cs typeface="Tahoma"/>
              </a:rPr>
              <a:t>n</a:t>
            </a:r>
            <a:r>
              <a:rPr sz="1200" b="1" i="1" spc="52" baseline="34722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endParaRPr sz="1200" baseline="34722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03514" y="2135808"/>
            <a:ext cx="2076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spc="-25" dirty="0">
                <a:solidFill>
                  <a:srgbClr val="00007F"/>
                </a:solidFill>
                <a:latin typeface="Tahoma"/>
                <a:cs typeface="Tahoma"/>
              </a:rPr>
              <a:t>=1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95195" y="2038245"/>
            <a:ext cx="7289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="1" i="1" spc="229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2" name="object 2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31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4263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0" dirty="0"/>
              <a:t>Count</a:t>
            </a:r>
            <a:r>
              <a:rPr spc="130" dirty="0"/>
              <a:t> </a:t>
            </a:r>
            <a:r>
              <a:rPr spc="-20" dirty="0"/>
              <a:t>Min-Sketch:</a:t>
            </a:r>
            <a:r>
              <a:rPr spc="315" dirty="0"/>
              <a:t> </a:t>
            </a:r>
            <a:r>
              <a:rPr spc="-2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00" y="355452"/>
            <a:ext cx="2410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By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G.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200"/>
                </a:solidFill>
                <a:latin typeface="Tahoma"/>
                <a:cs typeface="Tahoma"/>
              </a:rPr>
              <a:t>Cormode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200"/>
                </a:solidFill>
                <a:latin typeface="Tahoma"/>
                <a:cs typeface="Tahoma"/>
              </a:rPr>
              <a:t>and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S.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FFF200"/>
                </a:solidFill>
                <a:latin typeface="Tahoma"/>
                <a:cs typeface="Tahoma"/>
              </a:rPr>
              <a:t>M.</a:t>
            </a:r>
            <a:r>
              <a:rPr sz="1000" spc="2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Muthukrishnan’05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227" y="683588"/>
            <a:ext cx="13220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8120" algn="l"/>
                <a:tab pos="854075" algn="l"/>
                <a:tab pos="1254760" algn="l"/>
              </a:tabLst>
            </a:pP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	i	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i="1" spc="-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800" b="1" i="1" spc="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800" b="1" i="1" dirty="0">
                <a:solidFill>
                  <a:srgbClr val="00007F"/>
                </a:solidFill>
                <a:latin typeface="Calibri"/>
                <a:cs typeface="Calibri"/>
              </a:rPr>
              <a:t>	</a:t>
            </a:r>
            <a:r>
              <a:rPr sz="800" b="1" i="1" spc="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0129" y="632978"/>
            <a:ext cx="4152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4955" algn="l"/>
              </a:tabLst>
            </a:pPr>
            <a:r>
              <a:rPr sz="1800" b="1" spc="37" baseline="2314" dirty="0">
                <a:solidFill>
                  <a:srgbClr val="00007F"/>
                </a:solidFill>
                <a:latin typeface="Tahoma"/>
                <a:cs typeface="Tahoma"/>
              </a:rPr>
              <a:t>E	</a:t>
            </a: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i="1" spc="-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800" b="1" i="1" spc="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966" y="610207"/>
            <a:ext cx="29895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25295" algn="l"/>
                <a:tab pos="2433955" algn="l"/>
                <a:tab pos="2740025" algn="l"/>
              </a:tabLst>
            </a:pPr>
            <a:r>
              <a:rPr sz="1200" spc="-20" dirty="0">
                <a:latin typeface="Tahoma"/>
                <a:cs typeface="Tahoma"/>
              </a:rPr>
              <a:t>W</a:t>
            </a:r>
            <a:r>
              <a:rPr sz="1200" spc="-114" dirty="0">
                <a:latin typeface="Tahoma"/>
                <a:cs typeface="Tahoma"/>
              </a:rPr>
              <a:t>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have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	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dirty="0">
                <a:latin typeface="Tahoma"/>
                <a:cs typeface="Tahoma"/>
              </a:rPr>
              <a:t>	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2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	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3811" y="596454"/>
            <a:ext cx="12065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800" u="sng" spc="-2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b="1" i="1" u="sng" spc="5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libri"/>
                <a:cs typeface="Calibri"/>
              </a:rPr>
              <a:t>t </a:t>
            </a:r>
            <a:r>
              <a:rPr sz="800" b="1" i="1" spc="-17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i="1" spc="65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4136" y="610207"/>
            <a:ext cx="666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85"/>
              </a:spcBef>
            </a:pPr>
            <a:r>
              <a:rPr spc="-40" dirty="0"/>
              <a:t>Then,</a:t>
            </a:r>
            <a:r>
              <a:rPr spc="15" dirty="0"/>
              <a:t> </a:t>
            </a:r>
            <a:r>
              <a:rPr spc="-35" dirty="0"/>
              <a:t>f</a:t>
            </a:r>
            <a:r>
              <a:rPr spc="-95" dirty="0"/>
              <a:t>o</a:t>
            </a:r>
            <a:r>
              <a:rPr spc="-40" dirty="0"/>
              <a:t>r</a:t>
            </a:r>
            <a:r>
              <a:rPr spc="15" dirty="0"/>
              <a:t> </a:t>
            </a:r>
            <a:r>
              <a:rPr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b="1" i="1" spc="25" dirty="0">
                <a:solidFill>
                  <a:srgbClr val="00007F"/>
                </a:solidFill>
                <a:latin typeface="Verdana"/>
                <a:cs typeface="Verdana"/>
              </a:rPr>
              <a:t>&gt;</a:t>
            </a:r>
            <a:r>
              <a:rPr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b="1" spc="-110" dirty="0">
                <a:solidFill>
                  <a:srgbClr val="00007F"/>
                </a:solidFill>
                <a:latin typeface="Tahoma"/>
                <a:cs typeface="Tahoma"/>
              </a:rPr>
              <a:t>0</a:t>
            </a:r>
          </a:p>
          <a:p>
            <a:pPr marL="113664">
              <a:lnSpc>
                <a:spcPct val="100000"/>
              </a:lnSpc>
              <a:spcBef>
                <a:spcPts val="790"/>
              </a:spcBef>
              <a:tabLst>
                <a:tab pos="1835785" algn="l"/>
              </a:tabLst>
            </a:pPr>
            <a:r>
              <a:rPr b="1" spc="20" dirty="0">
                <a:solidFill>
                  <a:srgbClr val="00007F"/>
                </a:solidFill>
                <a:latin typeface="Tahoma"/>
                <a:cs typeface="Tahoma"/>
              </a:rPr>
              <a:t>Pr[</a:t>
            </a:r>
            <a:r>
              <a:rPr b="1" i="1" spc="20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30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2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-2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-37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2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-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2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25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 </a:t>
            </a:r>
            <a:r>
              <a:rPr sz="1200" b="1" i="1" spc="165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≥</a:t>
            </a:r>
            <a:r>
              <a:rPr sz="1200" spc="5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40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4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spc="-40" dirty="0">
                <a:solidFill>
                  <a:srgbClr val="00007F"/>
                </a:solidFill>
                <a:latin typeface="Tahoma"/>
                <a:cs typeface="Tahoma"/>
              </a:rPr>
              <a:t>]	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endParaRPr sz="1200">
              <a:latin typeface="Tahoma"/>
              <a:cs typeface="Tahoma"/>
            </a:endParaRPr>
          </a:p>
          <a:p>
            <a:pPr marL="1832610">
              <a:lnSpc>
                <a:spcPct val="100000"/>
              </a:lnSpc>
              <a:spcBef>
                <a:spcPts val="560"/>
              </a:spcBef>
            </a:pPr>
            <a:r>
              <a:rPr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</a:p>
          <a:p>
            <a:pPr marL="1832610">
              <a:lnSpc>
                <a:spcPct val="100000"/>
              </a:lnSpc>
              <a:spcBef>
                <a:spcPts val="175"/>
              </a:spcBef>
            </a:pPr>
            <a:r>
              <a:rPr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55257" y="1203131"/>
            <a:ext cx="97916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="1" spc="25" dirty="0">
                <a:solidFill>
                  <a:srgbClr val="00007F"/>
                </a:solidFill>
                <a:latin typeface="Tahoma"/>
                <a:cs typeface="Tahoma"/>
              </a:rPr>
              <a:t>Pr[</a:t>
            </a:r>
            <a:r>
              <a:rPr sz="1200" b="1" i="1" spc="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37" baseline="-13888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120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≥</a:t>
            </a:r>
            <a:r>
              <a:rPr sz="1200" spc="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40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4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spc="-40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09823" y="1131392"/>
            <a:ext cx="1305560" cy="73850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60"/>
              </a:spcBef>
            </a:pPr>
            <a:r>
              <a:rPr sz="1200" spc="-55" dirty="0">
                <a:solidFill>
                  <a:srgbClr val="00007F"/>
                </a:solidFill>
                <a:latin typeface="Tahoma"/>
                <a:cs typeface="Tahoma"/>
              </a:rPr>
              <a:t>[definition]</a:t>
            </a:r>
            <a:endParaRPr sz="1200">
              <a:latin typeface="Tahoma"/>
              <a:cs typeface="Tahoma"/>
            </a:endParaRPr>
          </a:p>
          <a:p>
            <a:pPr marL="358140" marR="5080" indent="-346075" algn="r">
              <a:lnSpc>
                <a:spcPct val="112200"/>
              </a:lnSpc>
              <a:spcBef>
                <a:spcPts val="384"/>
              </a:spcBef>
            </a:pPr>
            <a:r>
              <a:rPr sz="1200" spc="-45" dirty="0">
                <a:solidFill>
                  <a:srgbClr val="00007F"/>
                </a:solidFill>
                <a:latin typeface="Tahoma"/>
                <a:cs typeface="Tahoma"/>
              </a:rPr>
              <a:t>[Markov’s</a:t>
            </a:r>
            <a:r>
              <a:rPr sz="1200" spc="-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00007F"/>
                </a:solidFill>
                <a:latin typeface="Tahoma"/>
                <a:cs typeface="Tahoma"/>
              </a:rPr>
              <a:t>inequality] </a:t>
            </a:r>
            <a:r>
              <a:rPr sz="1200" spc="-36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75" dirty="0">
                <a:solidFill>
                  <a:srgbClr val="00007F"/>
                </a:solidFill>
                <a:latin typeface="Tahoma"/>
                <a:cs typeface="Tahoma"/>
              </a:rPr>
              <a:t>[derived</a:t>
            </a:r>
            <a:r>
              <a:rPr sz="1200" spc="1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65" dirty="0">
                <a:solidFill>
                  <a:srgbClr val="00007F"/>
                </a:solidFill>
                <a:latin typeface="Tahoma"/>
                <a:cs typeface="Tahoma"/>
              </a:rPr>
              <a:t>a</a:t>
            </a:r>
            <a:r>
              <a:rPr sz="1200" spc="-40" dirty="0">
                <a:solidFill>
                  <a:srgbClr val="00007F"/>
                </a:solidFill>
                <a:latin typeface="Tahoma"/>
                <a:cs typeface="Tahoma"/>
              </a:rPr>
              <a:t>b</a:t>
            </a:r>
            <a:r>
              <a:rPr sz="1200" spc="-95" dirty="0">
                <a:solidFill>
                  <a:srgbClr val="00007F"/>
                </a:solidFill>
                <a:latin typeface="Tahoma"/>
                <a:cs typeface="Tahoma"/>
              </a:rPr>
              <a:t>ove]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4219" y="1564626"/>
            <a:ext cx="12001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-65" dirty="0">
                <a:solidFill>
                  <a:srgbClr val="00007F"/>
                </a:solidFill>
                <a:latin typeface="Verdana"/>
                <a:cs typeface="Verdana"/>
              </a:rPr>
              <a:t>c</a:t>
            </a:r>
            <a:r>
              <a:rPr sz="800" b="1" i="1" spc="5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0506" y="1377680"/>
            <a:ext cx="414655" cy="4102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="1" u="sng" spc="-225" baseline="3472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ahoma"/>
                <a:cs typeface="Tahoma"/>
              </a:rPr>
              <a:t>E</a:t>
            </a:r>
            <a:r>
              <a:rPr sz="1800" b="1" u="sng" spc="-202" baseline="2314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ahoma"/>
                <a:cs typeface="Tahoma"/>
              </a:rPr>
              <a:t>[</a:t>
            </a:r>
            <a:r>
              <a:rPr sz="1200" b="1" i="1" u="sng" spc="240" baseline="10416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libri"/>
                <a:cs typeface="Calibri"/>
              </a:rPr>
              <a:t>X</a:t>
            </a:r>
            <a:r>
              <a:rPr sz="600" b="1" i="1" u="sng" spc="80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libri"/>
                <a:cs typeface="Calibri"/>
              </a:rPr>
              <a:t>i</a:t>
            </a:r>
            <a:r>
              <a:rPr sz="600" b="1" i="1" u="sng" spc="2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rebuchet MS"/>
                <a:cs typeface="Trebuchet MS"/>
              </a:rPr>
              <a:t>,</a:t>
            </a:r>
            <a:r>
              <a:rPr sz="600" b="1" i="1" u="sng" spc="20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libri"/>
                <a:cs typeface="Calibri"/>
              </a:rPr>
              <a:t>e</a:t>
            </a:r>
            <a:r>
              <a:rPr sz="600" b="1" i="1" u="sng" spc="-4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spc="-202" baseline="2314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ahoma"/>
                <a:cs typeface="Tahoma"/>
              </a:rPr>
              <a:t>]</a:t>
            </a:r>
            <a:endParaRPr sz="1800" baseline="2314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630"/>
              </a:spcBef>
            </a:pPr>
            <a:r>
              <a:rPr sz="800" b="1" i="1" spc="3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800" b="1" i="1" spc="35" dirty="0">
                <a:solidFill>
                  <a:srgbClr val="00007F"/>
                </a:solidFill>
                <a:latin typeface="Verdana"/>
                <a:cs typeface="Verdana"/>
              </a:rPr>
              <a:t>/</a:t>
            </a:r>
            <a:r>
              <a:rPr sz="800" b="1" i="1" spc="35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59926" y="1564626"/>
            <a:ext cx="19494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10"/>
              </a:lnSpc>
              <a:spcBef>
                <a:spcPts val="95"/>
              </a:spcBef>
              <a:tabLst>
                <a:tab pos="181610" algn="l"/>
              </a:tabLst>
            </a:pPr>
            <a:r>
              <a:rPr sz="800" u="sng" spc="-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</a:rPr>
              <a:t> 	</a:t>
            </a:r>
            <a:endParaRPr sz="800">
              <a:latin typeface="Times New Roman"/>
              <a:cs typeface="Times New Roman"/>
            </a:endParaRPr>
          </a:p>
          <a:p>
            <a:pPr marL="57785">
              <a:lnSpc>
                <a:spcPts val="810"/>
              </a:lnSpc>
            </a:pPr>
            <a:r>
              <a:rPr sz="800" b="1" spc="-75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  <a:p>
            <a:pPr marL="12700">
              <a:lnSpc>
                <a:spcPts val="960"/>
              </a:lnSpc>
            </a:pPr>
            <a:r>
              <a:rPr sz="800" b="1" i="1" spc="20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r>
              <a:rPr sz="800" b="1" i="1" spc="20" dirty="0">
                <a:solidFill>
                  <a:srgbClr val="00007F"/>
                </a:solidFill>
                <a:latin typeface="Verdana"/>
                <a:cs typeface="Verdana"/>
              </a:rPr>
              <a:t>c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08606" y="1788871"/>
            <a:ext cx="207010" cy="0"/>
          </a:xfrm>
          <a:custGeom>
            <a:avLst/>
            <a:gdLst/>
            <a:ahLst/>
            <a:cxnLst/>
            <a:rect l="l" t="t" r="r" b="b"/>
            <a:pathLst>
              <a:path w="207010">
                <a:moveTo>
                  <a:pt x="0" y="0"/>
                </a:moveTo>
                <a:lnTo>
                  <a:pt x="206743" y="0"/>
                </a:lnTo>
              </a:path>
            </a:pathLst>
          </a:custGeom>
          <a:ln w="6070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48560" y="1769858"/>
            <a:ext cx="12001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-65" dirty="0">
                <a:solidFill>
                  <a:srgbClr val="00007F"/>
                </a:solidFill>
                <a:latin typeface="Verdana"/>
                <a:cs typeface="Verdana"/>
              </a:rPr>
              <a:t>c</a:t>
            </a:r>
            <a:r>
              <a:rPr sz="800" b="1" i="1" spc="5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66339" y="1662300"/>
            <a:ext cx="1555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0566" y="2038245"/>
            <a:ext cx="19024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latin typeface="Tahoma"/>
                <a:cs typeface="Tahoma"/>
              </a:rPr>
              <a:t>Recall: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b="1" i="1" spc="25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-179" baseline="-243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247" baseline="31250" dirty="0">
                <a:solidFill>
                  <a:srgbClr val="00007F"/>
                </a:solidFill>
                <a:latin typeface="Malgun Gothic"/>
                <a:cs typeface="Malgun Gothic"/>
              </a:rPr>
              <a:t>S</a:t>
            </a:r>
            <a:r>
              <a:rPr sz="1200" b="1" baseline="31250" dirty="0">
                <a:solidFill>
                  <a:srgbClr val="00007F"/>
                </a:solidFill>
                <a:latin typeface="Malgun Gothic"/>
                <a:cs typeface="Malgun Gothic"/>
              </a:rPr>
              <a:t> </a:t>
            </a:r>
            <a:r>
              <a:rPr sz="1200" b="1" spc="-202" baseline="31250" dirty="0">
                <a:solidFill>
                  <a:srgbClr val="00007F"/>
                </a:solidFill>
                <a:latin typeface="Malgun Gothic"/>
                <a:cs typeface="Malgun Gothic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00007F"/>
                </a:solidFill>
                <a:latin typeface="Tahoma"/>
                <a:cs typeface="Tahoma"/>
              </a:rPr>
              <a:t>est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90" dirty="0">
                <a:solidFill>
                  <a:srgbClr val="00007F"/>
                </a:solidFill>
                <a:latin typeface="Tahoma"/>
                <a:cs typeface="Tahoma"/>
              </a:rPr>
              <a:t>mi</a:t>
            </a:r>
            <a:r>
              <a:rPr sz="1200" b="1" spc="-95" dirty="0">
                <a:solidFill>
                  <a:srgbClr val="00007F"/>
                </a:solidFill>
                <a:latin typeface="Tahoma"/>
                <a:cs typeface="Tahoma"/>
              </a:rPr>
              <a:t>n</a:t>
            </a:r>
            <a:r>
              <a:rPr sz="1200" b="1" i="1" spc="52" baseline="34722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endParaRPr sz="1200" baseline="34722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03514" y="2135808"/>
            <a:ext cx="2076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spc="-25" dirty="0">
                <a:solidFill>
                  <a:srgbClr val="00007F"/>
                </a:solidFill>
                <a:latin typeface="Tahoma"/>
                <a:cs typeface="Tahoma"/>
              </a:rPr>
              <a:t>=1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95195" y="2038245"/>
            <a:ext cx="7289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="1" i="1" spc="229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3824" y="2349789"/>
            <a:ext cx="14706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301750" algn="l"/>
              </a:tabLst>
            </a:pPr>
            <a:r>
              <a:rPr sz="1200" b="1" spc="-5" dirty="0">
                <a:solidFill>
                  <a:srgbClr val="00007F"/>
                </a:solidFill>
                <a:latin typeface="Tahoma"/>
                <a:cs typeface="Tahoma"/>
              </a:rPr>
              <a:t>Pr</a:t>
            </a:r>
            <a:r>
              <a:rPr sz="1800" b="1" spc="225" baseline="43981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-85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-127" baseline="-243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127" baseline="31250" dirty="0">
                <a:solidFill>
                  <a:srgbClr val="00007F"/>
                </a:solidFill>
                <a:latin typeface="Malgun Gothic"/>
                <a:cs typeface="Malgun Gothic"/>
              </a:rPr>
              <a:t>S</a:t>
            </a:r>
            <a:r>
              <a:rPr sz="1200" b="1" spc="104" baseline="31250" dirty="0">
                <a:solidFill>
                  <a:srgbClr val="00007F"/>
                </a:solidFill>
                <a:latin typeface="Malgun Gothic"/>
                <a:cs typeface="Malgun Gothic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25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 </a:t>
            </a:r>
            <a:r>
              <a:rPr sz="1200" b="1" i="1" spc="157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≥</a:t>
            </a:r>
            <a:r>
              <a:rPr sz="1200" spc="5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800" b="1" i="1" spc="7" baseline="43981" dirty="0">
                <a:solidFill>
                  <a:srgbClr val="00007F"/>
                </a:solidFill>
                <a:latin typeface="Arial"/>
                <a:cs typeface="Arial"/>
              </a:rPr>
              <a:t>	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3" name="object 2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31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4263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0" dirty="0"/>
              <a:t>Count</a:t>
            </a:r>
            <a:r>
              <a:rPr spc="130" dirty="0"/>
              <a:t> </a:t>
            </a:r>
            <a:r>
              <a:rPr spc="-20" dirty="0"/>
              <a:t>Min-Sketch:</a:t>
            </a:r>
            <a:r>
              <a:rPr spc="315" dirty="0"/>
              <a:t> </a:t>
            </a:r>
            <a:r>
              <a:rPr spc="-2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00" y="355452"/>
            <a:ext cx="2410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By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G.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200"/>
                </a:solidFill>
                <a:latin typeface="Tahoma"/>
                <a:cs typeface="Tahoma"/>
              </a:rPr>
              <a:t>Cormode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200"/>
                </a:solidFill>
                <a:latin typeface="Tahoma"/>
                <a:cs typeface="Tahoma"/>
              </a:rPr>
              <a:t>and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S.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FFF200"/>
                </a:solidFill>
                <a:latin typeface="Tahoma"/>
                <a:cs typeface="Tahoma"/>
              </a:rPr>
              <a:t>M.</a:t>
            </a:r>
            <a:r>
              <a:rPr sz="1000" spc="2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Muthukrishnan’05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227" y="683588"/>
            <a:ext cx="13220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8120" algn="l"/>
                <a:tab pos="854075" algn="l"/>
                <a:tab pos="1254760" algn="l"/>
              </a:tabLst>
            </a:pP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	i	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i="1" spc="-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800" b="1" i="1" spc="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800" b="1" i="1" dirty="0">
                <a:solidFill>
                  <a:srgbClr val="00007F"/>
                </a:solidFill>
                <a:latin typeface="Calibri"/>
                <a:cs typeface="Calibri"/>
              </a:rPr>
              <a:t>	</a:t>
            </a:r>
            <a:r>
              <a:rPr sz="800" b="1" i="1" spc="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0129" y="632978"/>
            <a:ext cx="4152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4955" algn="l"/>
              </a:tabLst>
            </a:pPr>
            <a:r>
              <a:rPr sz="1800" b="1" spc="37" baseline="2314" dirty="0">
                <a:solidFill>
                  <a:srgbClr val="00007F"/>
                </a:solidFill>
                <a:latin typeface="Tahoma"/>
                <a:cs typeface="Tahoma"/>
              </a:rPr>
              <a:t>E	</a:t>
            </a: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i="1" spc="-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800" b="1" i="1" spc="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966" y="610207"/>
            <a:ext cx="29895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25295" algn="l"/>
                <a:tab pos="2433955" algn="l"/>
                <a:tab pos="2740025" algn="l"/>
              </a:tabLst>
            </a:pPr>
            <a:r>
              <a:rPr sz="1200" spc="-20" dirty="0">
                <a:latin typeface="Tahoma"/>
                <a:cs typeface="Tahoma"/>
              </a:rPr>
              <a:t>W</a:t>
            </a:r>
            <a:r>
              <a:rPr sz="1200" spc="-114" dirty="0">
                <a:latin typeface="Tahoma"/>
                <a:cs typeface="Tahoma"/>
              </a:rPr>
              <a:t>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have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	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dirty="0">
                <a:latin typeface="Tahoma"/>
                <a:cs typeface="Tahoma"/>
              </a:rPr>
              <a:t>	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2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	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3811" y="596454"/>
            <a:ext cx="12065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800" u="sng" spc="-2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b="1" i="1" u="sng" spc="5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libri"/>
                <a:cs typeface="Calibri"/>
              </a:rPr>
              <a:t>t </a:t>
            </a:r>
            <a:r>
              <a:rPr sz="800" b="1" i="1" spc="-17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i="1" spc="65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4136" y="610207"/>
            <a:ext cx="666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85"/>
              </a:spcBef>
            </a:pPr>
            <a:r>
              <a:rPr spc="-40" dirty="0"/>
              <a:t>Then,</a:t>
            </a:r>
            <a:r>
              <a:rPr spc="15" dirty="0"/>
              <a:t> </a:t>
            </a:r>
            <a:r>
              <a:rPr spc="-35" dirty="0"/>
              <a:t>f</a:t>
            </a:r>
            <a:r>
              <a:rPr spc="-95" dirty="0"/>
              <a:t>o</a:t>
            </a:r>
            <a:r>
              <a:rPr spc="-40" dirty="0"/>
              <a:t>r</a:t>
            </a:r>
            <a:r>
              <a:rPr spc="15" dirty="0"/>
              <a:t> </a:t>
            </a:r>
            <a:r>
              <a:rPr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b="1" i="1" spc="25" dirty="0">
                <a:solidFill>
                  <a:srgbClr val="00007F"/>
                </a:solidFill>
                <a:latin typeface="Verdana"/>
                <a:cs typeface="Verdana"/>
              </a:rPr>
              <a:t>&gt;</a:t>
            </a:r>
            <a:r>
              <a:rPr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b="1" spc="-110" dirty="0">
                <a:solidFill>
                  <a:srgbClr val="00007F"/>
                </a:solidFill>
                <a:latin typeface="Tahoma"/>
                <a:cs typeface="Tahoma"/>
              </a:rPr>
              <a:t>0</a:t>
            </a:r>
          </a:p>
          <a:p>
            <a:pPr marL="113664">
              <a:lnSpc>
                <a:spcPct val="100000"/>
              </a:lnSpc>
              <a:spcBef>
                <a:spcPts val="790"/>
              </a:spcBef>
              <a:tabLst>
                <a:tab pos="1835785" algn="l"/>
              </a:tabLst>
            </a:pPr>
            <a:r>
              <a:rPr b="1" spc="20" dirty="0">
                <a:solidFill>
                  <a:srgbClr val="00007F"/>
                </a:solidFill>
                <a:latin typeface="Tahoma"/>
                <a:cs typeface="Tahoma"/>
              </a:rPr>
              <a:t>Pr[</a:t>
            </a:r>
            <a:r>
              <a:rPr b="1" i="1" spc="20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30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2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-2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-37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2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-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2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25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 </a:t>
            </a:r>
            <a:r>
              <a:rPr sz="1200" b="1" i="1" spc="165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≥</a:t>
            </a:r>
            <a:r>
              <a:rPr sz="1200" spc="5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40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4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spc="-40" dirty="0">
                <a:solidFill>
                  <a:srgbClr val="00007F"/>
                </a:solidFill>
                <a:latin typeface="Tahoma"/>
                <a:cs typeface="Tahoma"/>
              </a:rPr>
              <a:t>]	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endParaRPr sz="1200">
              <a:latin typeface="Tahoma"/>
              <a:cs typeface="Tahoma"/>
            </a:endParaRPr>
          </a:p>
          <a:p>
            <a:pPr marL="1832610">
              <a:lnSpc>
                <a:spcPct val="100000"/>
              </a:lnSpc>
              <a:spcBef>
                <a:spcPts val="560"/>
              </a:spcBef>
            </a:pPr>
            <a:r>
              <a:rPr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</a:p>
          <a:p>
            <a:pPr marL="1832610">
              <a:lnSpc>
                <a:spcPct val="100000"/>
              </a:lnSpc>
              <a:spcBef>
                <a:spcPts val="175"/>
              </a:spcBef>
            </a:pPr>
            <a:r>
              <a:rPr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55257" y="1203131"/>
            <a:ext cx="97916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="1" spc="25" dirty="0">
                <a:solidFill>
                  <a:srgbClr val="00007F"/>
                </a:solidFill>
                <a:latin typeface="Tahoma"/>
                <a:cs typeface="Tahoma"/>
              </a:rPr>
              <a:t>Pr[</a:t>
            </a:r>
            <a:r>
              <a:rPr sz="1200" b="1" i="1" spc="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37" baseline="-13888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120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≥</a:t>
            </a:r>
            <a:r>
              <a:rPr sz="1200" spc="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40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4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spc="-40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09823" y="1131392"/>
            <a:ext cx="1305560" cy="73850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60"/>
              </a:spcBef>
            </a:pPr>
            <a:r>
              <a:rPr sz="1200" spc="-55" dirty="0">
                <a:solidFill>
                  <a:srgbClr val="00007F"/>
                </a:solidFill>
                <a:latin typeface="Tahoma"/>
                <a:cs typeface="Tahoma"/>
              </a:rPr>
              <a:t>[definition]</a:t>
            </a:r>
            <a:endParaRPr sz="1200">
              <a:latin typeface="Tahoma"/>
              <a:cs typeface="Tahoma"/>
            </a:endParaRPr>
          </a:p>
          <a:p>
            <a:pPr marL="358140" marR="5080" indent="-346075" algn="r">
              <a:lnSpc>
                <a:spcPct val="112200"/>
              </a:lnSpc>
              <a:spcBef>
                <a:spcPts val="384"/>
              </a:spcBef>
            </a:pPr>
            <a:r>
              <a:rPr sz="1200" spc="-45" dirty="0">
                <a:solidFill>
                  <a:srgbClr val="00007F"/>
                </a:solidFill>
                <a:latin typeface="Tahoma"/>
                <a:cs typeface="Tahoma"/>
              </a:rPr>
              <a:t>[Markov’s</a:t>
            </a:r>
            <a:r>
              <a:rPr sz="1200" spc="-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00007F"/>
                </a:solidFill>
                <a:latin typeface="Tahoma"/>
                <a:cs typeface="Tahoma"/>
              </a:rPr>
              <a:t>inequality] </a:t>
            </a:r>
            <a:r>
              <a:rPr sz="1200" spc="-36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75" dirty="0">
                <a:solidFill>
                  <a:srgbClr val="00007F"/>
                </a:solidFill>
                <a:latin typeface="Tahoma"/>
                <a:cs typeface="Tahoma"/>
              </a:rPr>
              <a:t>[derived</a:t>
            </a:r>
            <a:r>
              <a:rPr sz="1200" spc="1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65" dirty="0">
                <a:solidFill>
                  <a:srgbClr val="00007F"/>
                </a:solidFill>
                <a:latin typeface="Tahoma"/>
                <a:cs typeface="Tahoma"/>
              </a:rPr>
              <a:t>a</a:t>
            </a:r>
            <a:r>
              <a:rPr sz="1200" spc="-40" dirty="0">
                <a:solidFill>
                  <a:srgbClr val="00007F"/>
                </a:solidFill>
                <a:latin typeface="Tahoma"/>
                <a:cs typeface="Tahoma"/>
              </a:rPr>
              <a:t>b</a:t>
            </a:r>
            <a:r>
              <a:rPr sz="1200" spc="-95" dirty="0">
                <a:solidFill>
                  <a:srgbClr val="00007F"/>
                </a:solidFill>
                <a:latin typeface="Tahoma"/>
                <a:cs typeface="Tahoma"/>
              </a:rPr>
              <a:t>ove]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4219" y="1564626"/>
            <a:ext cx="12001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-65" dirty="0">
                <a:solidFill>
                  <a:srgbClr val="00007F"/>
                </a:solidFill>
                <a:latin typeface="Verdana"/>
                <a:cs typeface="Verdana"/>
              </a:rPr>
              <a:t>c</a:t>
            </a:r>
            <a:r>
              <a:rPr sz="800" b="1" i="1" spc="5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0506" y="1377680"/>
            <a:ext cx="414655" cy="4102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="1" u="sng" spc="-225" baseline="3472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ahoma"/>
                <a:cs typeface="Tahoma"/>
              </a:rPr>
              <a:t>E</a:t>
            </a:r>
            <a:r>
              <a:rPr sz="1800" b="1" u="sng" spc="-202" baseline="2314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ahoma"/>
                <a:cs typeface="Tahoma"/>
              </a:rPr>
              <a:t>[</a:t>
            </a:r>
            <a:r>
              <a:rPr sz="1200" b="1" i="1" u="sng" spc="240" baseline="10416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libri"/>
                <a:cs typeface="Calibri"/>
              </a:rPr>
              <a:t>X</a:t>
            </a:r>
            <a:r>
              <a:rPr sz="600" b="1" i="1" u="sng" spc="80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libri"/>
                <a:cs typeface="Calibri"/>
              </a:rPr>
              <a:t>i</a:t>
            </a:r>
            <a:r>
              <a:rPr sz="600" b="1" i="1" u="sng" spc="2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rebuchet MS"/>
                <a:cs typeface="Trebuchet MS"/>
              </a:rPr>
              <a:t>,</a:t>
            </a:r>
            <a:r>
              <a:rPr sz="600" b="1" i="1" u="sng" spc="20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libri"/>
                <a:cs typeface="Calibri"/>
              </a:rPr>
              <a:t>e</a:t>
            </a:r>
            <a:r>
              <a:rPr sz="600" b="1" i="1" u="sng" spc="-4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spc="-202" baseline="2314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ahoma"/>
                <a:cs typeface="Tahoma"/>
              </a:rPr>
              <a:t>]</a:t>
            </a:r>
            <a:endParaRPr sz="1800" baseline="2314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630"/>
              </a:spcBef>
            </a:pPr>
            <a:r>
              <a:rPr sz="800" b="1" i="1" spc="3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800" b="1" i="1" spc="35" dirty="0">
                <a:solidFill>
                  <a:srgbClr val="00007F"/>
                </a:solidFill>
                <a:latin typeface="Verdana"/>
                <a:cs typeface="Verdana"/>
              </a:rPr>
              <a:t>/</a:t>
            </a:r>
            <a:r>
              <a:rPr sz="800" b="1" i="1" spc="35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59926" y="1564626"/>
            <a:ext cx="19494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10"/>
              </a:lnSpc>
              <a:spcBef>
                <a:spcPts val="95"/>
              </a:spcBef>
              <a:tabLst>
                <a:tab pos="181610" algn="l"/>
              </a:tabLst>
            </a:pPr>
            <a:r>
              <a:rPr sz="800" u="sng" spc="-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</a:rPr>
              <a:t> 	</a:t>
            </a:r>
            <a:endParaRPr sz="800">
              <a:latin typeface="Times New Roman"/>
              <a:cs typeface="Times New Roman"/>
            </a:endParaRPr>
          </a:p>
          <a:p>
            <a:pPr marL="57785">
              <a:lnSpc>
                <a:spcPts val="810"/>
              </a:lnSpc>
            </a:pPr>
            <a:r>
              <a:rPr sz="800" b="1" spc="-75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  <a:p>
            <a:pPr marL="12700">
              <a:lnSpc>
                <a:spcPts val="960"/>
              </a:lnSpc>
            </a:pPr>
            <a:r>
              <a:rPr sz="800" b="1" i="1" spc="20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r>
              <a:rPr sz="800" b="1" i="1" spc="20" dirty="0">
                <a:solidFill>
                  <a:srgbClr val="00007F"/>
                </a:solidFill>
                <a:latin typeface="Verdana"/>
                <a:cs typeface="Verdana"/>
              </a:rPr>
              <a:t>c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08606" y="1788871"/>
            <a:ext cx="207010" cy="0"/>
          </a:xfrm>
          <a:custGeom>
            <a:avLst/>
            <a:gdLst/>
            <a:ahLst/>
            <a:cxnLst/>
            <a:rect l="l" t="t" r="r" b="b"/>
            <a:pathLst>
              <a:path w="207010">
                <a:moveTo>
                  <a:pt x="0" y="0"/>
                </a:moveTo>
                <a:lnTo>
                  <a:pt x="206743" y="0"/>
                </a:lnTo>
              </a:path>
            </a:pathLst>
          </a:custGeom>
          <a:ln w="6070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48560" y="1769858"/>
            <a:ext cx="12001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-65" dirty="0">
                <a:solidFill>
                  <a:srgbClr val="00007F"/>
                </a:solidFill>
                <a:latin typeface="Verdana"/>
                <a:cs typeface="Verdana"/>
              </a:rPr>
              <a:t>c</a:t>
            </a:r>
            <a:r>
              <a:rPr sz="800" b="1" i="1" spc="5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66339" y="1662300"/>
            <a:ext cx="1555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03514" y="2135808"/>
            <a:ext cx="2076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spc="-25" dirty="0">
                <a:solidFill>
                  <a:srgbClr val="00007F"/>
                </a:solidFill>
                <a:latin typeface="Tahoma"/>
                <a:cs typeface="Tahoma"/>
              </a:rPr>
              <a:t>=1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7866" y="2038245"/>
            <a:ext cx="27387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035175" algn="l"/>
              </a:tabLst>
            </a:pPr>
            <a:r>
              <a:rPr sz="1200" spc="-45" dirty="0">
                <a:latin typeface="Tahoma"/>
                <a:cs typeface="Tahoma"/>
              </a:rPr>
              <a:t>Recall: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b="1" i="1" spc="25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-179" baseline="-243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247" baseline="31250" dirty="0">
                <a:solidFill>
                  <a:srgbClr val="00007F"/>
                </a:solidFill>
                <a:latin typeface="Malgun Gothic"/>
                <a:cs typeface="Malgun Gothic"/>
              </a:rPr>
              <a:t>S</a:t>
            </a:r>
            <a:r>
              <a:rPr sz="1200" b="1" baseline="31250" dirty="0">
                <a:solidFill>
                  <a:srgbClr val="00007F"/>
                </a:solidFill>
                <a:latin typeface="Malgun Gothic"/>
                <a:cs typeface="Malgun Gothic"/>
              </a:rPr>
              <a:t> </a:t>
            </a:r>
            <a:r>
              <a:rPr sz="1200" b="1" spc="-202" baseline="31250" dirty="0">
                <a:solidFill>
                  <a:srgbClr val="00007F"/>
                </a:solidFill>
                <a:latin typeface="Malgun Gothic"/>
                <a:cs typeface="Malgun Gothic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00007F"/>
                </a:solidFill>
                <a:latin typeface="Tahoma"/>
                <a:cs typeface="Tahoma"/>
              </a:rPr>
              <a:t>est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90" dirty="0">
                <a:solidFill>
                  <a:srgbClr val="00007F"/>
                </a:solidFill>
                <a:latin typeface="Tahoma"/>
                <a:cs typeface="Tahoma"/>
              </a:rPr>
              <a:t>mi</a:t>
            </a:r>
            <a:r>
              <a:rPr sz="1200" b="1" spc="-95" dirty="0">
                <a:solidFill>
                  <a:srgbClr val="00007F"/>
                </a:solidFill>
                <a:latin typeface="Tahoma"/>
                <a:cs typeface="Tahoma"/>
              </a:rPr>
              <a:t>n</a:t>
            </a:r>
            <a:r>
              <a:rPr sz="1200" b="1" i="1" spc="52" baseline="34722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i="1" baseline="34722" dirty="0">
                <a:solidFill>
                  <a:srgbClr val="00007F"/>
                </a:solidFill>
                <a:latin typeface="Calibri"/>
                <a:cs typeface="Calibri"/>
              </a:rPr>
              <a:t>	</a:t>
            </a:r>
            <a:r>
              <a:rPr sz="1200" b="1" i="1" spc="229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3824" y="2349789"/>
            <a:ext cx="37350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301750" algn="l"/>
                <a:tab pos="1590675" algn="l"/>
              </a:tabLst>
            </a:pPr>
            <a:r>
              <a:rPr sz="1200" b="1" spc="-20" dirty="0">
                <a:solidFill>
                  <a:srgbClr val="00007F"/>
                </a:solidFill>
                <a:latin typeface="Tahoma"/>
                <a:cs typeface="Tahoma"/>
              </a:rPr>
              <a:t>P</a:t>
            </a:r>
            <a:r>
              <a:rPr sz="1200" b="1" spc="5" dirty="0">
                <a:solidFill>
                  <a:srgbClr val="00007F"/>
                </a:solidFill>
                <a:latin typeface="Tahoma"/>
                <a:cs typeface="Tahoma"/>
              </a:rPr>
              <a:t>r</a:t>
            </a:r>
            <a:r>
              <a:rPr sz="1800" spc="240" baseline="4398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-179" baseline="-243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247" baseline="31250" dirty="0">
                <a:solidFill>
                  <a:srgbClr val="00007F"/>
                </a:solidFill>
                <a:latin typeface="Malgun Gothic"/>
                <a:cs typeface="Malgun Gothic"/>
              </a:rPr>
              <a:t>S</a:t>
            </a:r>
            <a:r>
              <a:rPr sz="1200" b="1" spc="104" baseline="31250" dirty="0">
                <a:solidFill>
                  <a:srgbClr val="00007F"/>
                </a:solidFill>
                <a:latin typeface="Malgun Gothic"/>
                <a:cs typeface="Malgun Gothic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-8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≥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15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800" spc="240" baseline="4398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800" baseline="43981" dirty="0">
                <a:solidFill>
                  <a:srgbClr val="00007F"/>
                </a:solidFill>
                <a:latin typeface="Arial"/>
                <a:cs typeface="Arial"/>
              </a:rPr>
              <a:t>	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dirty="0">
                <a:solidFill>
                  <a:srgbClr val="00007F"/>
                </a:solidFill>
                <a:latin typeface="Tahoma"/>
                <a:cs typeface="Tahoma"/>
              </a:rPr>
              <a:t>	</a:t>
            </a:r>
            <a:r>
              <a:rPr sz="1200" b="1" spc="-20" dirty="0">
                <a:solidFill>
                  <a:srgbClr val="00007F"/>
                </a:solidFill>
                <a:latin typeface="Tahoma"/>
                <a:cs typeface="Tahoma"/>
              </a:rPr>
              <a:t>P</a:t>
            </a:r>
            <a:r>
              <a:rPr sz="1200" b="1" spc="5" dirty="0">
                <a:solidFill>
                  <a:srgbClr val="00007F"/>
                </a:solidFill>
                <a:latin typeface="Tahoma"/>
                <a:cs typeface="Tahoma"/>
              </a:rPr>
              <a:t>r</a:t>
            </a:r>
            <a:r>
              <a:rPr sz="1200" b="1" spc="-140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-8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≥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6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7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35" dirty="0">
                <a:solidFill>
                  <a:srgbClr val="00007F"/>
                </a:solidFill>
                <a:latin typeface="Tahoma"/>
                <a:cs typeface="Tahoma"/>
              </a:rPr>
              <a:t>f</a:t>
            </a:r>
            <a:r>
              <a:rPr sz="1200" spc="-95" dirty="0">
                <a:solidFill>
                  <a:srgbClr val="00007F"/>
                </a:solidFill>
                <a:latin typeface="Tahoma"/>
                <a:cs typeface="Tahoma"/>
              </a:rPr>
              <a:t>o</a:t>
            </a:r>
            <a:r>
              <a:rPr sz="1200" spc="-40" dirty="0">
                <a:solidFill>
                  <a:srgbClr val="00007F"/>
                </a:solidFill>
                <a:latin typeface="Tahoma"/>
                <a:cs typeface="Tahoma"/>
              </a:rPr>
              <a:t>r</a:t>
            </a:r>
            <a:r>
              <a:rPr sz="1200" spc="1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00007F"/>
                </a:solidFill>
                <a:latin typeface="Tahoma"/>
                <a:cs typeface="Tahoma"/>
              </a:rPr>
              <a:t>all</a:t>
            </a:r>
            <a:r>
              <a:rPr sz="1200" spc="1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14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2" name="object 2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31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4263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0" dirty="0"/>
              <a:t>Count</a:t>
            </a:r>
            <a:r>
              <a:rPr spc="130" dirty="0"/>
              <a:t> </a:t>
            </a:r>
            <a:r>
              <a:rPr spc="-20" dirty="0"/>
              <a:t>Min-Sketch:</a:t>
            </a:r>
            <a:r>
              <a:rPr spc="315" dirty="0"/>
              <a:t> </a:t>
            </a:r>
            <a:r>
              <a:rPr spc="-2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00" y="355452"/>
            <a:ext cx="2410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By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G.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200"/>
                </a:solidFill>
                <a:latin typeface="Tahoma"/>
                <a:cs typeface="Tahoma"/>
              </a:rPr>
              <a:t>Cormode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200"/>
                </a:solidFill>
                <a:latin typeface="Tahoma"/>
                <a:cs typeface="Tahoma"/>
              </a:rPr>
              <a:t>and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S.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FFF200"/>
                </a:solidFill>
                <a:latin typeface="Tahoma"/>
                <a:cs typeface="Tahoma"/>
              </a:rPr>
              <a:t>M.</a:t>
            </a:r>
            <a:r>
              <a:rPr sz="1000" spc="2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Muthukrishnan’05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227" y="683588"/>
            <a:ext cx="13220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8120" algn="l"/>
                <a:tab pos="854075" algn="l"/>
                <a:tab pos="1254760" algn="l"/>
              </a:tabLst>
            </a:pP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	i	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i="1" spc="-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800" b="1" i="1" spc="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800" b="1" i="1" dirty="0">
                <a:solidFill>
                  <a:srgbClr val="00007F"/>
                </a:solidFill>
                <a:latin typeface="Calibri"/>
                <a:cs typeface="Calibri"/>
              </a:rPr>
              <a:t>	</a:t>
            </a:r>
            <a:r>
              <a:rPr sz="800" b="1" i="1" spc="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0129" y="632978"/>
            <a:ext cx="4152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4955" algn="l"/>
              </a:tabLst>
            </a:pPr>
            <a:r>
              <a:rPr sz="1800" b="1" spc="37" baseline="2314" dirty="0">
                <a:solidFill>
                  <a:srgbClr val="00007F"/>
                </a:solidFill>
                <a:latin typeface="Tahoma"/>
                <a:cs typeface="Tahoma"/>
              </a:rPr>
              <a:t>E	</a:t>
            </a: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i="1" spc="-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800" b="1" i="1" spc="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966" y="610207"/>
            <a:ext cx="29895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25295" algn="l"/>
                <a:tab pos="2433955" algn="l"/>
                <a:tab pos="2740025" algn="l"/>
              </a:tabLst>
            </a:pPr>
            <a:r>
              <a:rPr sz="1200" spc="-20" dirty="0">
                <a:latin typeface="Tahoma"/>
                <a:cs typeface="Tahoma"/>
              </a:rPr>
              <a:t>W</a:t>
            </a:r>
            <a:r>
              <a:rPr sz="1200" spc="-114" dirty="0">
                <a:latin typeface="Tahoma"/>
                <a:cs typeface="Tahoma"/>
              </a:rPr>
              <a:t>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have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	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dirty="0">
                <a:latin typeface="Tahoma"/>
                <a:cs typeface="Tahoma"/>
              </a:rPr>
              <a:t>	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2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	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3811" y="596454"/>
            <a:ext cx="12065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800" u="sng" spc="-2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b="1" i="1" u="sng" spc="5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libri"/>
                <a:cs typeface="Calibri"/>
              </a:rPr>
              <a:t>t </a:t>
            </a:r>
            <a:r>
              <a:rPr sz="800" b="1" i="1" spc="-17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i="1" spc="65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4136" y="610207"/>
            <a:ext cx="666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85"/>
              </a:spcBef>
            </a:pPr>
            <a:r>
              <a:rPr spc="-40" dirty="0"/>
              <a:t>Then,</a:t>
            </a:r>
            <a:r>
              <a:rPr spc="15" dirty="0"/>
              <a:t> </a:t>
            </a:r>
            <a:r>
              <a:rPr spc="-35" dirty="0"/>
              <a:t>f</a:t>
            </a:r>
            <a:r>
              <a:rPr spc="-95" dirty="0"/>
              <a:t>o</a:t>
            </a:r>
            <a:r>
              <a:rPr spc="-40" dirty="0"/>
              <a:t>r</a:t>
            </a:r>
            <a:r>
              <a:rPr spc="15" dirty="0"/>
              <a:t> </a:t>
            </a:r>
            <a:r>
              <a:rPr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b="1" i="1" spc="25" dirty="0">
                <a:solidFill>
                  <a:srgbClr val="00007F"/>
                </a:solidFill>
                <a:latin typeface="Verdana"/>
                <a:cs typeface="Verdana"/>
              </a:rPr>
              <a:t>&gt;</a:t>
            </a:r>
            <a:r>
              <a:rPr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b="1" spc="-110" dirty="0">
                <a:solidFill>
                  <a:srgbClr val="00007F"/>
                </a:solidFill>
                <a:latin typeface="Tahoma"/>
                <a:cs typeface="Tahoma"/>
              </a:rPr>
              <a:t>0</a:t>
            </a:r>
          </a:p>
          <a:p>
            <a:pPr marL="113664">
              <a:lnSpc>
                <a:spcPct val="100000"/>
              </a:lnSpc>
              <a:spcBef>
                <a:spcPts val="790"/>
              </a:spcBef>
              <a:tabLst>
                <a:tab pos="1835785" algn="l"/>
              </a:tabLst>
            </a:pPr>
            <a:r>
              <a:rPr b="1" spc="20" dirty="0">
                <a:solidFill>
                  <a:srgbClr val="00007F"/>
                </a:solidFill>
                <a:latin typeface="Tahoma"/>
                <a:cs typeface="Tahoma"/>
              </a:rPr>
              <a:t>Pr[</a:t>
            </a:r>
            <a:r>
              <a:rPr b="1" i="1" spc="20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30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2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-2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-37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2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-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2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25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 </a:t>
            </a:r>
            <a:r>
              <a:rPr sz="1200" b="1" i="1" spc="165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≥</a:t>
            </a:r>
            <a:r>
              <a:rPr sz="1200" spc="5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40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4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spc="-40" dirty="0">
                <a:solidFill>
                  <a:srgbClr val="00007F"/>
                </a:solidFill>
                <a:latin typeface="Tahoma"/>
                <a:cs typeface="Tahoma"/>
              </a:rPr>
              <a:t>]	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endParaRPr sz="1200">
              <a:latin typeface="Tahoma"/>
              <a:cs typeface="Tahoma"/>
            </a:endParaRPr>
          </a:p>
          <a:p>
            <a:pPr marL="1832610">
              <a:lnSpc>
                <a:spcPct val="100000"/>
              </a:lnSpc>
              <a:spcBef>
                <a:spcPts val="560"/>
              </a:spcBef>
            </a:pPr>
            <a:r>
              <a:rPr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</a:p>
          <a:p>
            <a:pPr marL="1832610">
              <a:lnSpc>
                <a:spcPct val="100000"/>
              </a:lnSpc>
              <a:spcBef>
                <a:spcPts val="175"/>
              </a:spcBef>
            </a:pPr>
            <a:r>
              <a:rPr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55257" y="1203131"/>
            <a:ext cx="97916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="1" spc="25" dirty="0">
                <a:solidFill>
                  <a:srgbClr val="00007F"/>
                </a:solidFill>
                <a:latin typeface="Tahoma"/>
                <a:cs typeface="Tahoma"/>
              </a:rPr>
              <a:t>Pr[</a:t>
            </a:r>
            <a:r>
              <a:rPr sz="1200" b="1" i="1" spc="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37" baseline="-13888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120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≥</a:t>
            </a:r>
            <a:r>
              <a:rPr sz="1200" spc="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40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4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spc="-40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09823" y="1131392"/>
            <a:ext cx="1305560" cy="73850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60"/>
              </a:spcBef>
            </a:pPr>
            <a:r>
              <a:rPr sz="1200" spc="-55" dirty="0">
                <a:solidFill>
                  <a:srgbClr val="00007F"/>
                </a:solidFill>
                <a:latin typeface="Tahoma"/>
                <a:cs typeface="Tahoma"/>
              </a:rPr>
              <a:t>[definition]</a:t>
            </a:r>
            <a:endParaRPr sz="1200">
              <a:latin typeface="Tahoma"/>
              <a:cs typeface="Tahoma"/>
            </a:endParaRPr>
          </a:p>
          <a:p>
            <a:pPr marL="358140" marR="5080" indent="-346075" algn="r">
              <a:lnSpc>
                <a:spcPct val="112200"/>
              </a:lnSpc>
              <a:spcBef>
                <a:spcPts val="384"/>
              </a:spcBef>
            </a:pPr>
            <a:r>
              <a:rPr sz="1200" spc="-45" dirty="0">
                <a:solidFill>
                  <a:srgbClr val="00007F"/>
                </a:solidFill>
                <a:latin typeface="Tahoma"/>
                <a:cs typeface="Tahoma"/>
              </a:rPr>
              <a:t>[Markov’s</a:t>
            </a:r>
            <a:r>
              <a:rPr sz="1200" spc="-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00007F"/>
                </a:solidFill>
                <a:latin typeface="Tahoma"/>
                <a:cs typeface="Tahoma"/>
              </a:rPr>
              <a:t>inequality] </a:t>
            </a:r>
            <a:r>
              <a:rPr sz="1200" spc="-36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75" dirty="0">
                <a:solidFill>
                  <a:srgbClr val="00007F"/>
                </a:solidFill>
                <a:latin typeface="Tahoma"/>
                <a:cs typeface="Tahoma"/>
              </a:rPr>
              <a:t>[derived</a:t>
            </a:r>
            <a:r>
              <a:rPr sz="1200" spc="1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65" dirty="0">
                <a:solidFill>
                  <a:srgbClr val="00007F"/>
                </a:solidFill>
                <a:latin typeface="Tahoma"/>
                <a:cs typeface="Tahoma"/>
              </a:rPr>
              <a:t>a</a:t>
            </a:r>
            <a:r>
              <a:rPr sz="1200" spc="-40" dirty="0">
                <a:solidFill>
                  <a:srgbClr val="00007F"/>
                </a:solidFill>
                <a:latin typeface="Tahoma"/>
                <a:cs typeface="Tahoma"/>
              </a:rPr>
              <a:t>b</a:t>
            </a:r>
            <a:r>
              <a:rPr sz="1200" spc="-95" dirty="0">
                <a:solidFill>
                  <a:srgbClr val="00007F"/>
                </a:solidFill>
                <a:latin typeface="Tahoma"/>
                <a:cs typeface="Tahoma"/>
              </a:rPr>
              <a:t>ove]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4219" y="1564626"/>
            <a:ext cx="12001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-65" dirty="0">
                <a:solidFill>
                  <a:srgbClr val="00007F"/>
                </a:solidFill>
                <a:latin typeface="Verdana"/>
                <a:cs typeface="Verdana"/>
              </a:rPr>
              <a:t>c</a:t>
            </a:r>
            <a:r>
              <a:rPr sz="800" b="1" i="1" spc="5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0506" y="1377680"/>
            <a:ext cx="414655" cy="4102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="1" u="sng" spc="-225" baseline="3472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ahoma"/>
                <a:cs typeface="Tahoma"/>
              </a:rPr>
              <a:t>E</a:t>
            </a:r>
            <a:r>
              <a:rPr sz="1800" b="1" u="sng" spc="-202" baseline="2314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ahoma"/>
                <a:cs typeface="Tahoma"/>
              </a:rPr>
              <a:t>[</a:t>
            </a:r>
            <a:r>
              <a:rPr sz="1200" b="1" i="1" u="sng" spc="240" baseline="10416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libri"/>
                <a:cs typeface="Calibri"/>
              </a:rPr>
              <a:t>X</a:t>
            </a:r>
            <a:r>
              <a:rPr sz="600" b="1" i="1" u="sng" spc="80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libri"/>
                <a:cs typeface="Calibri"/>
              </a:rPr>
              <a:t>i</a:t>
            </a:r>
            <a:r>
              <a:rPr sz="600" b="1" i="1" u="sng" spc="2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rebuchet MS"/>
                <a:cs typeface="Trebuchet MS"/>
              </a:rPr>
              <a:t>,</a:t>
            </a:r>
            <a:r>
              <a:rPr sz="600" b="1" i="1" u="sng" spc="20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libri"/>
                <a:cs typeface="Calibri"/>
              </a:rPr>
              <a:t>e</a:t>
            </a:r>
            <a:r>
              <a:rPr sz="600" b="1" i="1" u="sng" spc="-4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spc="-202" baseline="2314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ahoma"/>
                <a:cs typeface="Tahoma"/>
              </a:rPr>
              <a:t>]</a:t>
            </a:r>
            <a:endParaRPr sz="1800" baseline="2314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630"/>
              </a:spcBef>
            </a:pPr>
            <a:r>
              <a:rPr sz="800" b="1" i="1" spc="3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800" b="1" i="1" spc="35" dirty="0">
                <a:solidFill>
                  <a:srgbClr val="00007F"/>
                </a:solidFill>
                <a:latin typeface="Verdana"/>
                <a:cs typeface="Verdana"/>
              </a:rPr>
              <a:t>/</a:t>
            </a:r>
            <a:r>
              <a:rPr sz="800" b="1" i="1" spc="35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59926" y="1564626"/>
            <a:ext cx="19494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10"/>
              </a:lnSpc>
              <a:spcBef>
                <a:spcPts val="95"/>
              </a:spcBef>
              <a:tabLst>
                <a:tab pos="181610" algn="l"/>
              </a:tabLst>
            </a:pPr>
            <a:r>
              <a:rPr sz="800" u="sng" spc="-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</a:rPr>
              <a:t> 	</a:t>
            </a:r>
            <a:endParaRPr sz="800">
              <a:latin typeface="Times New Roman"/>
              <a:cs typeface="Times New Roman"/>
            </a:endParaRPr>
          </a:p>
          <a:p>
            <a:pPr marL="57785">
              <a:lnSpc>
                <a:spcPts val="810"/>
              </a:lnSpc>
            </a:pPr>
            <a:r>
              <a:rPr sz="800" b="1" spc="-75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  <a:p>
            <a:pPr marL="12700">
              <a:lnSpc>
                <a:spcPts val="960"/>
              </a:lnSpc>
            </a:pPr>
            <a:r>
              <a:rPr sz="800" b="1" i="1" spc="20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r>
              <a:rPr sz="800" b="1" i="1" spc="20" dirty="0">
                <a:solidFill>
                  <a:srgbClr val="00007F"/>
                </a:solidFill>
                <a:latin typeface="Verdana"/>
                <a:cs typeface="Verdana"/>
              </a:rPr>
              <a:t>c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08606" y="1788871"/>
            <a:ext cx="207010" cy="0"/>
          </a:xfrm>
          <a:custGeom>
            <a:avLst/>
            <a:gdLst/>
            <a:ahLst/>
            <a:cxnLst/>
            <a:rect l="l" t="t" r="r" b="b"/>
            <a:pathLst>
              <a:path w="207010">
                <a:moveTo>
                  <a:pt x="0" y="0"/>
                </a:moveTo>
                <a:lnTo>
                  <a:pt x="206743" y="0"/>
                </a:lnTo>
              </a:path>
            </a:pathLst>
          </a:custGeom>
          <a:ln w="6070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48560" y="1769858"/>
            <a:ext cx="12001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-65" dirty="0">
                <a:solidFill>
                  <a:srgbClr val="00007F"/>
                </a:solidFill>
                <a:latin typeface="Verdana"/>
                <a:cs typeface="Verdana"/>
              </a:rPr>
              <a:t>c</a:t>
            </a:r>
            <a:r>
              <a:rPr sz="800" b="1" i="1" spc="5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66339" y="1662300"/>
            <a:ext cx="1555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03514" y="2135808"/>
            <a:ext cx="2076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spc="-25" dirty="0">
                <a:solidFill>
                  <a:srgbClr val="00007F"/>
                </a:solidFill>
                <a:latin typeface="Tahoma"/>
                <a:cs typeface="Tahoma"/>
              </a:rPr>
              <a:t>=1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7866" y="2038245"/>
            <a:ext cx="27387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035175" algn="l"/>
              </a:tabLst>
            </a:pPr>
            <a:r>
              <a:rPr sz="1200" spc="-45" dirty="0">
                <a:latin typeface="Tahoma"/>
                <a:cs typeface="Tahoma"/>
              </a:rPr>
              <a:t>Recall: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b="1" i="1" spc="25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-179" baseline="-243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247" baseline="31250" dirty="0">
                <a:solidFill>
                  <a:srgbClr val="00007F"/>
                </a:solidFill>
                <a:latin typeface="Malgun Gothic"/>
                <a:cs typeface="Malgun Gothic"/>
              </a:rPr>
              <a:t>S</a:t>
            </a:r>
            <a:r>
              <a:rPr sz="1200" b="1" baseline="31250" dirty="0">
                <a:solidFill>
                  <a:srgbClr val="00007F"/>
                </a:solidFill>
                <a:latin typeface="Malgun Gothic"/>
                <a:cs typeface="Malgun Gothic"/>
              </a:rPr>
              <a:t> </a:t>
            </a:r>
            <a:r>
              <a:rPr sz="1200" b="1" spc="-202" baseline="31250" dirty="0">
                <a:solidFill>
                  <a:srgbClr val="00007F"/>
                </a:solidFill>
                <a:latin typeface="Malgun Gothic"/>
                <a:cs typeface="Malgun Gothic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00007F"/>
                </a:solidFill>
                <a:latin typeface="Tahoma"/>
                <a:cs typeface="Tahoma"/>
              </a:rPr>
              <a:t>est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90" dirty="0">
                <a:solidFill>
                  <a:srgbClr val="00007F"/>
                </a:solidFill>
                <a:latin typeface="Tahoma"/>
                <a:cs typeface="Tahoma"/>
              </a:rPr>
              <a:t>mi</a:t>
            </a:r>
            <a:r>
              <a:rPr sz="1200" b="1" spc="-95" dirty="0">
                <a:solidFill>
                  <a:srgbClr val="00007F"/>
                </a:solidFill>
                <a:latin typeface="Tahoma"/>
                <a:cs typeface="Tahoma"/>
              </a:rPr>
              <a:t>n</a:t>
            </a:r>
            <a:r>
              <a:rPr sz="1200" b="1" i="1" spc="52" baseline="34722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i="1" baseline="34722" dirty="0">
                <a:solidFill>
                  <a:srgbClr val="00007F"/>
                </a:solidFill>
                <a:latin typeface="Calibri"/>
                <a:cs typeface="Calibri"/>
              </a:rPr>
              <a:t>	</a:t>
            </a:r>
            <a:r>
              <a:rPr sz="1200" b="1" i="1" spc="229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1124" y="2349789"/>
            <a:ext cx="376047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314450" algn="l"/>
                <a:tab pos="1603375" algn="l"/>
              </a:tabLst>
            </a:pPr>
            <a:r>
              <a:rPr sz="1200" b="1" spc="-20" dirty="0">
                <a:solidFill>
                  <a:srgbClr val="00007F"/>
                </a:solidFill>
                <a:latin typeface="Tahoma"/>
                <a:cs typeface="Tahoma"/>
              </a:rPr>
              <a:t>P</a:t>
            </a:r>
            <a:r>
              <a:rPr sz="1200" b="1" spc="5" dirty="0">
                <a:solidFill>
                  <a:srgbClr val="00007F"/>
                </a:solidFill>
                <a:latin typeface="Tahoma"/>
                <a:cs typeface="Tahoma"/>
              </a:rPr>
              <a:t>r</a:t>
            </a:r>
            <a:r>
              <a:rPr sz="1800" spc="240" baseline="4398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-179" baseline="-243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247" baseline="31250" dirty="0">
                <a:solidFill>
                  <a:srgbClr val="00007F"/>
                </a:solidFill>
                <a:latin typeface="Malgun Gothic"/>
                <a:cs typeface="Malgun Gothic"/>
              </a:rPr>
              <a:t>S</a:t>
            </a:r>
            <a:r>
              <a:rPr sz="1200" b="1" spc="104" baseline="31250" dirty="0">
                <a:solidFill>
                  <a:srgbClr val="00007F"/>
                </a:solidFill>
                <a:latin typeface="Malgun Gothic"/>
                <a:cs typeface="Malgun Gothic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-8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≥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15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800" spc="240" baseline="4398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800" baseline="43981" dirty="0">
                <a:solidFill>
                  <a:srgbClr val="00007F"/>
                </a:solidFill>
                <a:latin typeface="Arial"/>
                <a:cs typeface="Arial"/>
              </a:rPr>
              <a:t>	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dirty="0">
                <a:solidFill>
                  <a:srgbClr val="00007F"/>
                </a:solidFill>
                <a:latin typeface="Tahoma"/>
                <a:cs typeface="Tahoma"/>
              </a:rPr>
              <a:t>	</a:t>
            </a:r>
            <a:r>
              <a:rPr sz="1200" b="1" spc="-20" dirty="0">
                <a:solidFill>
                  <a:srgbClr val="00007F"/>
                </a:solidFill>
                <a:latin typeface="Tahoma"/>
                <a:cs typeface="Tahoma"/>
              </a:rPr>
              <a:t>P</a:t>
            </a:r>
            <a:r>
              <a:rPr sz="1200" b="1" spc="5" dirty="0">
                <a:solidFill>
                  <a:srgbClr val="00007F"/>
                </a:solidFill>
                <a:latin typeface="Tahoma"/>
                <a:cs typeface="Tahoma"/>
              </a:rPr>
              <a:t>r</a:t>
            </a:r>
            <a:r>
              <a:rPr sz="1200" b="1" spc="-140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-8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≥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6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7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35" dirty="0">
                <a:solidFill>
                  <a:srgbClr val="00007F"/>
                </a:solidFill>
                <a:latin typeface="Tahoma"/>
                <a:cs typeface="Tahoma"/>
              </a:rPr>
              <a:t>f</a:t>
            </a:r>
            <a:r>
              <a:rPr sz="1200" spc="-95" dirty="0">
                <a:solidFill>
                  <a:srgbClr val="00007F"/>
                </a:solidFill>
                <a:latin typeface="Tahoma"/>
                <a:cs typeface="Tahoma"/>
              </a:rPr>
              <a:t>o</a:t>
            </a:r>
            <a:r>
              <a:rPr sz="1200" spc="-40" dirty="0">
                <a:solidFill>
                  <a:srgbClr val="00007F"/>
                </a:solidFill>
                <a:latin typeface="Tahoma"/>
                <a:cs typeface="Tahoma"/>
              </a:rPr>
              <a:t>r</a:t>
            </a:r>
            <a:r>
              <a:rPr sz="1200" spc="1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00007F"/>
                </a:solidFill>
                <a:latin typeface="Tahoma"/>
                <a:cs typeface="Tahoma"/>
              </a:rPr>
              <a:t>all</a:t>
            </a:r>
            <a:r>
              <a:rPr sz="1200" spc="1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14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  <a:p>
            <a:pPr marL="544830" algn="ctr">
              <a:lnSpc>
                <a:spcPct val="100000"/>
              </a:lnSpc>
              <a:spcBef>
                <a:spcPts val="5"/>
              </a:spcBef>
              <a:tabLst>
                <a:tab pos="803910" algn="l"/>
              </a:tabLst>
            </a:pP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	</a:t>
            </a:r>
            <a:r>
              <a:rPr sz="1200" b="1" spc="-20" dirty="0">
                <a:solidFill>
                  <a:srgbClr val="00007F"/>
                </a:solidFill>
                <a:latin typeface="Tahoma"/>
                <a:cs typeface="Tahoma"/>
              </a:rPr>
              <a:t>P</a:t>
            </a:r>
            <a:r>
              <a:rPr sz="1200" b="1" spc="5" dirty="0">
                <a:solidFill>
                  <a:srgbClr val="00007F"/>
                </a:solidFill>
                <a:latin typeface="Tahoma"/>
                <a:cs typeface="Tahoma"/>
              </a:rPr>
              <a:t>r</a:t>
            </a:r>
            <a:r>
              <a:rPr sz="1200" b="1" spc="-140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2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spc="16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30" baseline="-13888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-8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≥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6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7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35" dirty="0">
                <a:solidFill>
                  <a:srgbClr val="00007F"/>
                </a:solidFill>
                <a:latin typeface="Tahoma"/>
                <a:cs typeface="Tahoma"/>
              </a:rPr>
              <a:t>f</a:t>
            </a:r>
            <a:r>
              <a:rPr sz="1200" spc="-95" dirty="0">
                <a:solidFill>
                  <a:srgbClr val="00007F"/>
                </a:solidFill>
                <a:latin typeface="Tahoma"/>
                <a:cs typeface="Tahoma"/>
              </a:rPr>
              <a:t>o</a:t>
            </a:r>
            <a:r>
              <a:rPr sz="1200" spc="-40" dirty="0">
                <a:solidFill>
                  <a:srgbClr val="00007F"/>
                </a:solidFill>
                <a:latin typeface="Tahoma"/>
                <a:cs typeface="Tahoma"/>
              </a:rPr>
              <a:t>r</a:t>
            </a:r>
            <a:r>
              <a:rPr sz="1200" spc="1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00007F"/>
                </a:solidFill>
                <a:latin typeface="Tahoma"/>
                <a:cs typeface="Tahoma"/>
              </a:rPr>
              <a:t>all</a:t>
            </a:r>
            <a:r>
              <a:rPr sz="1200" spc="1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14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2" name="object 2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31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8280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30" dirty="0"/>
              <a:t>Examples</a:t>
            </a:r>
          </a:p>
        </p:txBody>
      </p:sp>
      <p:sp>
        <p:nvSpPr>
          <p:cNvPr id="4" name="object 4"/>
          <p:cNvSpPr/>
          <p:nvPr/>
        </p:nvSpPr>
        <p:spPr>
          <a:xfrm>
            <a:off x="97865" y="966977"/>
            <a:ext cx="4412615" cy="225425"/>
          </a:xfrm>
          <a:custGeom>
            <a:avLst/>
            <a:gdLst/>
            <a:ahLst/>
            <a:cxnLst/>
            <a:rect l="l" t="t" r="r" b="b"/>
            <a:pathLst>
              <a:path w="4412615" h="225425">
                <a:moveTo>
                  <a:pt x="436152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25360"/>
                </a:lnTo>
                <a:lnTo>
                  <a:pt x="4412325" y="225360"/>
                </a:lnTo>
                <a:lnTo>
                  <a:pt x="4412325" y="50800"/>
                </a:lnTo>
                <a:lnTo>
                  <a:pt x="4408317" y="31075"/>
                </a:lnTo>
                <a:lnTo>
                  <a:pt x="4397403" y="14922"/>
                </a:lnTo>
                <a:lnTo>
                  <a:pt x="4381250" y="4008"/>
                </a:lnTo>
                <a:lnTo>
                  <a:pt x="4361525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5966" y="517712"/>
            <a:ext cx="3980179" cy="663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95"/>
              </a:spcBef>
            </a:pPr>
            <a:r>
              <a:rPr sz="1200" b="1" i="1" spc="185" dirty="0">
                <a:solidFill>
                  <a:srgbClr val="00007F"/>
                </a:solidFill>
                <a:latin typeface="Calibri"/>
                <a:cs typeface="Calibri"/>
              </a:rPr>
              <a:t>S </a:t>
            </a:r>
            <a:r>
              <a:rPr sz="1200" b="1" i="1" spc="-6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3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17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4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9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3</a:t>
            </a:r>
            <a:r>
              <a:rPr sz="1200" b="1" spc="-114" dirty="0">
                <a:solidFill>
                  <a:srgbClr val="00007F"/>
                </a:solidFill>
                <a:latin typeface="Tahoma"/>
                <a:cs typeface="Tahoma"/>
              </a:rPr>
              <a:t>2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101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3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722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3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900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4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32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55" dirty="0">
                <a:solidFill>
                  <a:srgbClr val="00007F"/>
                </a:solidFill>
                <a:latin typeface="Verdana"/>
                <a:cs typeface="Verdana"/>
              </a:rPr>
              <a:t>...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Computing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max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7865" y="1011199"/>
            <a:ext cx="4463415" cy="1182370"/>
            <a:chOff x="97865" y="1011199"/>
            <a:chExt cx="4463415" cy="11823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1179690"/>
              <a:ext cx="4412325" cy="506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2091563"/>
              <a:ext cx="101600" cy="101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2078862"/>
              <a:ext cx="4361471" cy="114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1011212"/>
              <a:ext cx="50746" cy="10803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7865" y="1223954"/>
              <a:ext cx="4412615" cy="918844"/>
            </a:xfrm>
            <a:custGeom>
              <a:avLst/>
              <a:gdLst/>
              <a:ahLst/>
              <a:cxnLst/>
              <a:rect l="l" t="t" r="r" b="b"/>
              <a:pathLst>
                <a:path w="4412615" h="918844">
                  <a:moveTo>
                    <a:pt x="4412325" y="0"/>
                  </a:moveTo>
                  <a:lnTo>
                    <a:pt x="0" y="0"/>
                  </a:lnTo>
                  <a:lnTo>
                    <a:pt x="0" y="867608"/>
                  </a:lnTo>
                  <a:lnTo>
                    <a:pt x="4008" y="887333"/>
                  </a:lnTo>
                  <a:lnTo>
                    <a:pt x="14922" y="903486"/>
                  </a:lnTo>
                  <a:lnTo>
                    <a:pt x="31075" y="914400"/>
                  </a:lnTo>
                  <a:lnTo>
                    <a:pt x="50800" y="918409"/>
                  </a:lnTo>
                  <a:lnTo>
                    <a:pt x="4361525" y="918409"/>
                  </a:lnTo>
                  <a:lnTo>
                    <a:pt x="4381250" y="914400"/>
                  </a:lnTo>
                  <a:lnTo>
                    <a:pt x="4397403" y="903486"/>
                  </a:lnTo>
                  <a:lnTo>
                    <a:pt x="4408317" y="887333"/>
                  </a:lnTo>
                  <a:lnTo>
                    <a:pt x="4412325" y="867608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0191" y="1049299"/>
              <a:ext cx="0" cy="1061720"/>
            </a:xfrm>
            <a:custGeom>
              <a:avLst/>
              <a:gdLst/>
              <a:ahLst/>
              <a:cxnLst/>
              <a:rect l="l" t="t" r="r" b="b"/>
              <a:pathLst>
                <a:path h="1061720">
                  <a:moveTo>
                    <a:pt x="0" y="106131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103659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0191" y="102389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10191" y="101119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836496" y="1272945"/>
            <a:ext cx="2692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85" dirty="0">
                <a:solidFill>
                  <a:srgbClr val="00007F"/>
                </a:solidFill>
                <a:latin typeface="Tahoma"/>
                <a:cs typeface="Tahoma"/>
              </a:rPr>
              <a:t>[1</a:t>
            </a:r>
            <a:r>
              <a:rPr sz="800" b="1" i="1" spc="-20" dirty="0">
                <a:solidFill>
                  <a:srgbClr val="00007F"/>
                </a:solidFill>
                <a:latin typeface="Verdana"/>
                <a:cs typeface="Verdana"/>
              </a:rPr>
              <a:t>..</a:t>
            </a:r>
            <a:r>
              <a:rPr sz="800" b="1" i="1" spc="11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800" b="1" spc="-90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72501" y="1199563"/>
            <a:ext cx="11188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6415" algn="l"/>
              </a:tabLst>
            </a:pPr>
            <a:r>
              <a:rPr sz="1200" b="1" i="1" spc="210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-11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-15" dirty="0">
                <a:solidFill>
                  <a:srgbClr val="00007F"/>
                </a:solidFill>
                <a:latin typeface="Calibri"/>
                <a:cs typeface="Calibri"/>
              </a:rPr>
              <a:t>a	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-1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-1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max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65488" y="1195068"/>
            <a:ext cx="679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5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65488" y="1297113"/>
            <a:ext cx="2076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spc="-25" dirty="0">
                <a:solidFill>
                  <a:srgbClr val="00007F"/>
                </a:solidFill>
                <a:latin typeface="Tahoma"/>
                <a:cs typeface="Tahoma"/>
              </a:rPr>
              <a:t>=1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57169" y="1199563"/>
            <a:ext cx="1847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="1" i="1" spc="10" dirty="0">
                <a:solidFill>
                  <a:srgbClr val="00007F"/>
                </a:solidFill>
                <a:latin typeface="Calibri"/>
                <a:cs typeface="Calibri"/>
              </a:rPr>
              <a:t>a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endParaRPr sz="1200" baseline="-13888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5966" y="1566478"/>
            <a:ext cx="3006090" cy="853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latin typeface="Tahoma"/>
                <a:cs typeface="Tahoma"/>
              </a:rPr>
              <a:t>Outputs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are:</a:t>
            </a:r>
            <a:r>
              <a:rPr sz="1200" spc="14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3,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3,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17,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17,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17,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32,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101,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101,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...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-25" dirty="0">
                <a:latin typeface="Tahoma"/>
                <a:cs typeface="Tahoma"/>
              </a:rPr>
              <a:t>Just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need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store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-165" dirty="0">
                <a:solidFill>
                  <a:srgbClr val="00007F"/>
                </a:solidFill>
                <a:latin typeface="Calibri"/>
                <a:cs typeface="Calibri"/>
              </a:rPr>
              <a:t>fb</a:t>
            </a:r>
            <a:r>
              <a:rPr sz="1200" b="1" i="1" spc="-6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35" dirty="0">
                <a:latin typeface="Tahoma"/>
                <a:cs typeface="Tahoma"/>
              </a:rPr>
              <a:t>bits.</a:t>
            </a:r>
            <a:endParaRPr sz="1200">
              <a:latin typeface="Tahoma"/>
              <a:cs typeface="Tahoma"/>
            </a:endParaRPr>
          </a:p>
          <a:p>
            <a:pPr marL="1343025">
              <a:lnSpc>
                <a:spcPct val="100000"/>
              </a:lnSpc>
              <a:spcBef>
                <a:spcPts val="755"/>
              </a:spcBef>
            </a:pPr>
            <a:r>
              <a:rPr sz="1200" spc="-35" dirty="0">
                <a:latin typeface="Tahoma"/>
                <a:cs typeface="Tahoma"/>
              </a:rPr>
              <a:t>Median?</a:t>
            </a:r>
            <a:r>
              <a:rPr sz="1200" spc="125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lot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more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tricky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3" name="object 2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949373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92681" y="3351784"/>
            <a:ext cx="660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23246" y="3351784"/>
            <a:ext cx="4267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Spring</a:t>
            </a:r>
            <a:r>
              <a:rPr sz="6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2018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12669" y="3351784"/>
            <a:ext cx="2406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8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 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4263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0" dirty="0"/>
              <a:t>Count</a:t>
            </a:r>
            <a:r>
              <a:rPr spc="130" dirty="0"/>
              <a:t> </a:t>
            </a:r>
            <a:r>
              <a:rPr spc="-20" dirty="0"/>
              <a:t>Min-Sketch:</a:t>
            </a:r>
            <a:r>
              <a:rPr spc="315" dirty="0"/>
              <a:t> </a:t>
            </a:r>
            <a:r>
              <a:rPr spc="-2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00" y="355452"/>
            <a:ext cx="2410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By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G.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200"/>
                </a:solidFill>
                <a:latin typeface="Tahoma"/>
                <a:cs typeface="Tahoma"/>
              </a:rPr>
              <a:t>Cormode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200"/>
                </a:solidFill>
                <a:latin typeface="Tahoma"/>
                <a:cs typeface="Tahoma"/>
              </a:rPr>
              <a:t>and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S.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FFF200"/>
                </a:solidFill>
                <a:latin typeface="Tahoma"/>
                <a:cs typeface="Tahoma"/>
              </a:rPr>
              <a:t>M.</a:t>
            </a:r>
            <a:r>
              <a:rPr sz="1000" spc="2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Muthukrishnan’05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227" y="683588"/>
            <a:ext cx="13220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8120" algn="l"/>
                <a:tab pos="854075" algn="l"/>
                <a:tab pos="1254760" algn="l"/>
              </a:tabLst>
            </a:pP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	i	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i="1" spc="-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800" b="1" i="1" spc="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800" b="1" i="1" dirty="0">
                <a:solidFill>
                  <a:srgbClr val="00007F"/>
                </a:solidFill>
                <a:latin typeface="Calibri"/>
                <a:cs typeface="Calibri"/>
              </a:rPr>
              <a:t>	</a:t>
            </a:r>
            <a:r>
              <a:rPr sz="800" b="1" i="1" spc="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0129" y="632978"/>
            <a:ext cx="4152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4955" algn="l"/>
              </a:tabLst>
            </a:pPr>
            <a:r>
              <a:rPr sz="1800" b="1" spc="37" baseline="2314" dirty="0">
                <a:solidFill>
                  <a:srgbClr val="00007F"/>
                </a:solidFill>
                <a:latin typeface="Tahoma"/>
                <a:cs typeface="Tahoma"/>
              </a:rPr>
              <a:t>E	</a:t>
            </a: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i="1" spc="-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800" b="1" i="1" spc="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966" y="610207"/>
            <a:ext cx="29895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25295" algn="l"/>
                <a:tab pos="2433955" algn="l"/>
                <a:tab pos="2740025" algn="l"/>
              </a:tabLst>
            </a:pPr>
            <a:r>
              <a:rPr sz="1200" spc="-20" dirty="0">
                <a:latin typeface="Tahoma"/>
                <a:cs typeface="Tahoma"/>
              </a:rPr>
              <a:t>W</a:t>
            </a:r>
            <a:r>
              <a:rPr sz="1200" spc="-114" dirty="0">
                <a:latin typeface="Tahoma"/>
                <a:cs typeface="Tahoma"/>
              </a:rPr>
              <a:t>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have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	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dirty="0">
                <a:latin typeface="Tahoma"/>
                <a:cs typeface="Tahoma"/>
              </a:rPr>
              <a:t>	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2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	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3811" y="596454"/>
            <a:ext cx="12065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800" u="sng" spc="-2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b="1" i="1" u="sng" spc="5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libri"/>
                <a:cs typeface="Calibri"/>
              </a:rPr>
              <a:t>t </a:t>
            </a:r>
            <a:r>
              <a:rPr sz="800" b="1" i="1" spc="-17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i="1" spc="65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4136" y="610207"/>
            <a:ext cx="666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85"/>
              </a:spcBef>
            </a:pPr>
            <a:r>
              <a:rPr spc="-40" dirty="0"/>
              <a:t>Then,</a:t>
            </a:r>
            <a:r>
              <a:rPr spc="15" dirty="0"/>
              <a:t> </a:t>
            </a:r>
            <a:r>
              <a:rPr spc="-35" dirty="0"/>
              <a:t>f</a:t>
            </a:r>
            <a:r>
              <a:rPr spc="-95" dirty="0"/>
              <a:t>o</a:t>
            </a:r>
            <a:r>
              <a:rPr spc="-40" dirty="0"/>
              <a:t>r</a:t>
            </a:r>
            <a:r>
              <a:rPr spc="15" dirty="0"/>
              <a:t> </a:t>
            </a:r>
            <a:r>
              <a:rPr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b="1" i="1" spc="25" dirty="0">
                <a:solidFill>
                  <a:srgbClr val="00007F"/>
                </a:solidFill>
                <a:latin typeface="Verdana"/>
                <a:cs typeface="Verdana"/>
              </a:rPr>
              <a:t>&gt;</a:t>
            </a:r>
            <a:r>
              <a:rPr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b="1" spc="-110" dirty="0">
                <a:solidFill>
                  <a:srgbClr val="00007F"/>
                </a:solidFill>
                <a:latin typeface="Tahoma"/>
                <a:cs typeface="Tahoma"/>
              </a:rPr>
              <a:t>0</a:t>
            </a:r>
          </a:p>
          <a:p>
            <a:pPr marL="113664">
              <a:lnSpc>
                <a:spcPct val="100000"/>
              </a:lnSpc>
              <a:spcBef>
                <a:spcPts val="790"/>
              </a:spcBef>
              <a:tabLst>
                <a:tab pos="1835785" algn="l"/>
              </a:tabLst>
            </a:pPr>
            <a:r>
              <a:rPr b="1" spc="20" dirty="0">
                <a:solidFill>
                  <a:srgbClr val="00007F"/>
                </a:solidFill>
                <a:latin typeface="Tahoma"/>
                <a:cs typeface="Tahoma"/>
              </a:rPr>
              <a:t>Pr[</a:t>
            </a:r>
            <a:r>
              <a:rPr b="1" i="1" spc="20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30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2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-2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-37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2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-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2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25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 </a:t>
            </a:r>
            <a:r>
              <a:rPr sz="1200" b="1" i="1" spc="165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≥</a:t>
            </a:r>
            <a:r>
              <a:rPr sz="1200" spc="5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40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4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spc="-40" dirty="0">
                <a:solidFill>
                  <a:srgbClr val="00007F"/>
                </a:solidFill>
                <a:latin typeface="Tahoma"/>
                <a:cs typeface="Tahoma"/>
              </a:rPr>
              <a:t>]	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endParaRPr sz="1200">
              <a:latin typeface="Tahoma"/>
              <a:cs typeface="Tahoma"/>
            </a:endParaRPr>
          </a:p>
          <a:p>
            <a:pPr marL="1832610">
              <a:lnSpc>
                <a:spcPct val="100000"/>
              </a:lnSpc>
              <a:spcBef>
                <a:spcPts val="560"/>
              </a:spcBef>
            </a:pPr>
            <a:r>
              <a:rPr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</a:p>
          <a:p>
            <a:pPr marL="1832610">
              <a:lnSpc>
                <a:spcPct val="100000"/>
              </a:lnSpc>
              <a:spcBef>
                <a:spcPts val="175"/>
              </a:spcBef>
            </a:pPr>
            <a:r>
              <a:rPr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55257" y="1203131"/>
            <a:ext cx="97916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="1" spc="25" dirty="0">
                <a:solidFill>
                  <a:srgbClr val="00007F"/>
                </a:solidFill>
                <a:latin typeface="Tahoma"/>
                <a:cs typeface="Tahoma"/>
              </a:rPr>
              <a:t>Pr[</a:t>
            </a:r>
            <a:r>
              <a:rPr sz="1200" b="1" i="1" spc="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37" baseline="-13888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120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≥</a:t>
            </a:r>
            <a:r>
              <a:rPr sz="1200" spc="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40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4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spc="-40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09823" y="1131392"/>
            <a:ext cx="1305560" cy="73850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60"/>
              </a:spcBef>
            </a:pPr>
            <a:r>
              <a:rPr sz="1200" spc="-55" dirty="0">
                <a:solidFill>
                  <a:srgbClr val="00007F"/>
                </a:solidFill>
                <a:latin typeface="Tahoma"/>
                <a:cs typeface="Tahoma"/>
              </a:rPr>
              <a:t>[definition]</a:t>
            </a:r>
            <a:endParaRPr sz="1200">
              <a:latin typeface="Tahoma"/>
              <a:cs typeface="Tahoma"/>
            </a:endParaRPr>
          </a:p>
          <a:p>
            <a:pPr marL="358140" marR="5080" indent="-346075" algn="r">
              <a:lnSpc>
                <a:spcPct val="112200"/>
              </a:lnSpc>
              <a:spcBef>
                <a:spcPts val="384"/>
              </a:spcBef>
            </a:pPr>
            <a:r>
              <a:rPr sz="1200" spc="-45" dirty="0">
                <a:solidFill>
                  <a:srgbClr val="00007F"/>
                </a:solidFill>
                <a:latin typeface="Tahoma"/>
                <a:cs typeface="Tahoma"/>
              </a:rPr>
              <a:t>[Markov’s</a:t>
            </a:r>
            <a:r>
              <a:rPr sz="1200" spc="-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00007F"/>
                </a:solidFill>
                <a:latin typeface="Tahoma"/>
                <a:cs typeface="Tahoma"/>
              </a:rPr>
              <a:t>inequality] </a:t>
            </a:r>
            <a:r>
              <a:rPr sz="1200" spc="-36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75" dirty="0">
                <a:solidFill>
                  <a:srgbClr val="00007F"/>
                </a:solidFill>
                <a:latin typeface="Tahoma"/>
                <a:cs typeface="Tahoma"/>
              </a:rPr>
              <a:t>[derived</a:t>
            </a:r>
            <a:r>
              <a:rPr sz="1200" spc="1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65" dirty="0">
                <a:solidFill>
                  <a:srgbClr val="00007F"/>
                </a:solidFill>
                <a:latin typeface="Tahoma"/>
                <a:cs typeface="Tahoma"/>
              </a:rPr>
              <a:t>a</a:t>
            </a:r>
            <a:r>
              <a:rPr sz="1200" spc="-40" dirty="0">
                <a:solidFill>
                  <a:srgbClr val="00007F"/>
                </a:solidFill>
                <a:latin typeface="Tahoma"/>
                <a:cs typeface="Tahoma"/>
              </a:rPr>
              <a:t>b</a:t>
            </a:r>
            <a:r>
              <a:rPr sz="1200" spc="-95" dirty="0">
                <a:solidFill>
                  <a:srgbClr val="00007F"/>
                </a:solidFill>
                <a:latin typeface="Tahoma"/>
                <a:cs typeface="Tahoma"/>
              </a:rPr>
              <a:t>ove]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4219" y="1564626"/>
            <a:ext cx="12001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-65" dirty="0">
                <a:solidFill>
                  <a:srgbClr val="00007F"/>
                </a:solidFill>
                <a:latin typeface="Verdana"/>
                <a:cs typeface="Verdana"/>
              </a:rPr>
              <a:t>c</a:t>
            </a:r>
            <a:r>
              <a:rPr sz="800" b="1" i="1" spc="5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0506" y="1377680"/>
            <a:ext cx="414655" cy="4102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="1" u="sng" spc="-225" baseline="3472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ahoma"/>
                <a:cs typeface="Tahoma"/>
              </a:rPr>
              <a:t>E</a:t>
            </a:r>
            <a:r>
              <a:rPr sz="1800" b="1" u="sng" spc="-202" baseline="2314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ahoma"/>
                <a:cs typeface="Tahoma"/>
              </a:rPr>
              <a:t>[</a:t>
            </a:r>
            <a:r>
              <a:rPr sz="1200" b="1" i="1" u="sng" spc="240" baseline="10416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libri"/>
                <a:cs typeface="Calibri"/>
              </a:rPr>
              <a:t>X</a:t>
            </a:r>
            <a:r>
              <a:rPr sz="600" b="1" i="1" u="sng" spc="80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libri"/>
                <a:cs typeface="Calibri"/>
              </a:rPr>
              <a:t>i</a:t>
            </a:r>
            <a:r>
              <a:rPr sz="600" b="1" i="1" u="sng" spc="2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rebuchet MS"/>
                <a:cs typeface="Trebuchet MS"/>
              </a:rPr>
              <a:t>,</a:t>
            </a:r>
            <a:r>
              <a:rPr sz="600" b="1" i="1" u="sng" spc="20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libri"/>
                <a:cs typeface="Calibri"/>
              </a:rPr>
              <a:t>e</a:t>
            </a:r>
            <a:r>
              <a:rPr sz="600" b="1" i="1" u="sng" spc="-4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spc="-202" baseline="2314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ahoma"/>
                <a:cs typeface="Tahoma"/>
              </a:rPr>
              <a:t>]</a:t>
            </a:r>
            <a:endParaRPr sz="1800" baseline="2314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630"/>
              </a:spcBef>
            </a:pPr>
            <a:r>
              <a:rPr sz="800" b="1" i="1" spc="3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800" b="1" i="1" spc="35" dirty="0">
                <a:solidFill>
                  <a:srgbClr val="00007F"/>
                </a:solidFill>
                <a:latin typeface="Verdana"/>
                <a:cs typeface="Verdana"/>
              </a:rPr>
              <a:t>/</a:t>
            </a:r>
            <a:r>
              <a:rPr sz="800" b="1" i="1" spc="35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59926" y="1564626"/>
            <a:ext cx="19494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10"/>
              </a:lnSpc>
              <a:spcBef>
                <a:spcPts val="95"/>
              </a:spcBef>
              <a:tabLst>
                <a:tab pos="181610" algn="l"/>
              </a:tabLst>
            </a:pPr>
            <a:r>
              <a:rPr sz="800" u="sng" spc="-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</a:rPr>
              <a:t> 	</a:t>
            </a:r>
            <a:endParaRPr sz="800">
              <a:latin typeface="Times New Roman"/>
              <a:cs typeface="Times New Roman"/>
            </a:endParaRPr>
          </a:p>
          <a:p>
            <a:pPr marL="57785">
              <a:lnSpc>
                <a:spcPts val="810"/>
              </a:lnSpc>
            </a:pPr>
            <a:r>
              <a:rPr sz="800" b="1" spc="-75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  <a:p>
            <a:pPr marL="12700">
              <a:lnSpc>
                <a:spcPts val="960"/>
              </a:lnSpc>
            </a:pPr>
            <a:r>
              <a:rPr sz="800" b="1" i="1" spc="20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r>
              <a:rPr sz="800" b="1" i="1" spc="20" dirty="0">
                <a:solidFill>
                  <a:srgbClr val="00007F"/>
                </a:solidFill>
                <a:latin typeface="Verdana"/>
                <a:cs typeface="Verdana"/>
              </a:rPr>
              <a:t>c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08606" y="1788871"/>
            <a:ext cx="207010" cy="0"/>
          </a:xfrm>
          <a:custGeom>
            <a:avLst/>
            <a:gdLst/>
            <a:ahLst/>
            <a:cxnLst/>
            <a:rect l="l" t="t" r="r" b="b"/>
            <a:pathLst>
              <a:path w="207010">
                <a:moveTo>
                  <a:pt x="0" y="0"/>
                </a:moveTo>
                <a:lnTo>
                  <a:pt x="206743" y="0"/>
                </a:lnTo>
              </a:path>
            </a:pathLst>
          </a:custGeom>
          <a:ln w="6070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48560" y="1769858"/>
            <a:ext cx="12001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-65" dirty="0">
                <a:solidFill>
                  <a:srgbClr val="00007F"/>
                </a:solidFill>
                <a:latin typeface="Verdana"/>
                <a:cs typeface="Verdana"/>
              </a:rPr>
              <a:t>c</a:t>
            </a:r>
            <a:r>
              <a:rPr sz="800" b="1" i="1" spc="5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66339" y="1662300"/>
            <a:ext cx="1555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03514" y="2135808"/>
            <a:ext cx="2076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spc="-25" dirty="0">
                <a:solidFill>
                  <a:srgbClr val="00007F"/>
                </a:solidFill>
                <a:latin typeface="Tahoma"/>
                <a:cs typeface="Tahoma"/>
              </a:rPr>
              <a:t>=1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7866" y="2038245"/>
            <a:ext cx="27387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035175" algn="l"/>
              </a:tabLst>
            </a:pPr>
            <a:r>
              <a:rPr sz="1200" spc="-45" dirty="0">
                <a:latin typeface="Tahoma"/>
                <a:cs typeface="Tahoma"/>
              </a:rPr>
              <a:t>Recall: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b="1" i="1" spc="25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-179" baseline="-243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247" baseline="31250" dirty="0">
                <a:solidFill>
                  <a:srgbClr val="00007F"/>
                </a:solidFill>
                <a:latin typeface="Malgun Gothic"/>
                <a:cs typeface="Malgun Gothic"/>
              </a:rPr>
              <a:t>S</a:t>
            </a:r>
            <a:r>
              <a:rPr sz="1200" b="1" baseline="31250" dirty="0">
                <a:solidFill>
                  <a:srgbClr val="00007F"/>
                </a:solidFill>
                <a:latin typeface="Malgun Gothic"/>
                <a:cs typeface="Malgun Gothic"/>
              </a:rPr>
              <a:t> </a:t>
            </a:r>
            <a:r>
              <a:rPr sz="1200" b="1" spc="-202" baseline="31250" dirty="0">
                <a:solidFill>
                  <a:srgbClr val="00007F"/>
                </a:solidFill>
                <a:latin typeface="Malgun Gothic"/>
                <a:cs typeface="Malgun Gothic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00007F"/>
                </a:solidFill>
                <a:latin typeface="Tahoma"/>
                <a:cs typeface="Tahoma"/>
              </a:rPr>
              <a:t>est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90" dirty="0">
                <a:solidFill>
                  <a:srgbClr val="00007F"/>
                </a:solidFill>
                <a:latin typeface="Tahoma"/>
                <a:cs typeface="Tahoma"/>
              </a:rPr>
              <a:t>mi</a:t>
            </a:r>
            <a:r>
              <a:rPr sz="1200" b="1" spc="-95" dirty="0">
                <a:solidFill>
                  <a:srgbClr val="00007F"/>
                </a:solidFill>
                <a:latin typeface="Tahoma"/>
                <a:cs typeface="Tahoma"/>
              </a:rPr>
              <a:t>n</a:t>
            </a:r>
            <a:r>
              <a:rPr sz="1200" b="1" i="1" spc="52" baseline="34722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i="1" baseline="34722" dirty="0">
                <a:solidFill>
                  <a:srgbClr val="00007F"/>
                </a:solidFill>
                <a:latin typeface="Calibri"/>
                <a:cs typeface="Calibri"/>
              </a:rPr>
              <a:t>	</a:t>
            </a:r>
            <a:r>
              <a:rPr sz="1200" b="1" i="1" spc="229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1124" y="2349789"/>
            <a:ext cx="376047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314450" algn="l"/>
                <a:tab pos="1603375" algn="l"/>
              </a:tabLst>
            </a:pPr>
            <a:r>
              <a:rPr sz="1200" b="1" spc="-20" dirty="0">
                <a:solidFill>
                  <a:srgbClr val="00007F"/>
                </a:solidFill>
                <a:latin typeface="Tahoma"/>
                <a:cs typeface="Tahoma"/>
              </a:rPr>
              <a:t>P</a:t>
            </a:r>
            <a:r>
              <a:rPr sz="1200" b="1" spc="5" dirty="0">
                <a:solidFill>
                  <a:srgbClr val="00007F"/>
                </a:solidFill>
                <a:latin typeface="Tahoma"/>
                <a:cs typeface="Tahoma"/>
              </a:rPr>
              <a:t>r</a:t>
            </a:r>
            <a:r>
              <a:rPr sz="1800" spc="240" baseline="4398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-179" baseline="-243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247" baseline="31250" dirty="0">
                <a:solidFill>
                  <a:srgbClr val="00007F"/>
                </a:solidFill>
                <a:latin typeface="Malgun Gothic"/>
                <a:cs typeface="Malgun Gothic"/>
              </a:rPr>
              <a:t>S</a:t>
            </a:r>
            <a:r>
              <a:rPr sz="1200" b="1" spc="104" baseline="31250" dirty="0">
                <a:solidFill>
                  <a:srgbClr val="00007F"/>
                </a:solidFill>
                <a:latin typeface="Malgun Gothic"/>
                <a:cs typeface="Malgun Gothic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-8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≥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15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800" spc="240" baseline="4398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800" baseline="43981" dirty="0">
                <a:solidFill>
                  <a:srgbClr val="00007F"/>
                </a:solidFill>
                <a:latin typeface="Arial"/>
                <a:cs typeface="Arial"/>
              </a:rPr>
              <a:t>	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dirty="0">
                <a:solidFill>
                  <a:srgbClr val="00007F"/>
                </a:solidFill>
                <a:latin typeface="Tahoma"/>
                <a:cs typeface="Tahoma"/>
              </a:rPr>
              <a:t>	</a:t>
            </a:r>
            <a:r>
              <a:rPr sz="1200" b="1" spc="-20" dirty="0">
                <a:solidFill>
                  <a:srgbClr val="00007F"/>
                </a:solidFill>
                <a:latin typeface="Tahoma"/>
                <a:cs typeface="Tahoma"/>
              </a:rPr>
              <a:t>P</a:t>
            </a:r>
            <a:r>
              <a:rPr sz="1200" b="1" spc="5" dirty="0">
                <a:solidFill>
                  <a:srgbClr val="00007F"/>
                </a:solidFill>
                <a:latin typeface="Tahoma"/>
                <a:cs typeface="Tahoma"/>
              </a:rPr>
              <a:t>r</a:t>
            </a:r>
            <a:r>
              <a:rPr sz="1200" b="1" spc="-140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-8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≥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6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7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35" dirty="0">
                <a:solidFill>
                  <a:srgbClr val="00007F"/>
                </a:solidFill>
                <a:latin typeface="Tahoma"/>
                <a:cs typeface="Tahoma"/>
              </a:rPr>
              <a:t>f</a:t>
            </a:r>
            <a:r>
              <a:rPr sz="1200" spc="-95" dirty="0">
                <a:solidFill>
                  <a:srgbClr val="00007F"/>
                </a:solidFill>
                <a:latin typeface="Tahoma"/>
                <a:cs typeface="Tahoma"/>
              </a:rPr>
              <a:t>o</a:t>
            </a:r>
            <a:r>
              <a:rPr sz="1200" spc="-40" dirty="0">
                <a:solidFill>
                  <a:srgbClr val="00007F"/>
                </a:solidFill>
                <a:latin typeface="Tahoma"/>
                <a:cs typeface="Tahoma"/>
              </a:rPr>
              <a:t>r</a:t>
            </a:r>
            <a:r>
              <a:rPr sz="1200" spc="1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00007F"/>
                </a:solidFill>
                <a:latin typeface="Tahoma"/>
                <a:cs typeface="Tahoma"/>
              </a:rPr>
              <a:t>all</a:t>
            </a:r>
            <a:r>
              <a:rPr sz="1200" spc="1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14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  <a:p>
            <a:pPr marL="544830" algn="ctr">
              <a:lnSpc>
                <a:spcPct val="100000"/>
              </a:lnSpc>
              <a:spcBef>
                <a:spcPts val="5"/>
              </a:spcBef>
              <a:tabLst>
                <a:tab pos="803910" algn="l"/>
              </a:tabLst>
            </a:pP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	</a:t>
            </a:r>
            <a:r>
              <a:rPr sz="1200" b="1" spc="-20" dirty="0">
                <a:solidFill>
                  <a:srgbClr val="00007F"/>
                </a:solidFill>
                <a:latin typeface="Tahoma"/>
                <a:cs typeface="Tahoma"/>
              </a:rPr>
              <a:t>P</a:t>
            </a:r>
            <a:r>
              <a:rPr sz="1200" b="1" spc="5" dirty="0">
                <a:solidFill>
                  <a:srgbClr val="00007F"/>
                </a:solidFill>
                <a:latin typeface="Tahoma"/>
                <a:cs typeface="Tahoma"/>
              </a:rPr>
              <a:t>r</a:t>
            </a:r>
            <a:r>
              <a:rPr sz="1200" b="1" spc="-140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2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spc="16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30" baseline="-13888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-8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≥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6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7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35" dirty="0">
                <a:solidFill>
                  <a:srgbClr val="00007F"/>
                </a:solidFill>
                <a:latin typeface="Tahoma"/>
                <a:cs typeface="Tahoma"/>
              </a:rPr>
              <a:t>f</a:t>
            </a:r>
            <a:r>
              <a:rPr sz="1200" spc="-95" dirty="0">
                <a:solidFill>
                  <a:srgbClr val="00007F"/>
                </a:solidFill>
                <a:latin typeface="Tahoma"/>
                <a:cs typeface="Tahoma"/>
              </a:rPr>
              <a:t>o</a:t>
            </a:r>
            <a:r>
              <a:rPr sz="1200" spc="-40" dirty="0">
                <a:solidFill>
                  <a:srgbClr val="00007F"/>
                </a:solidFill>
                <a:latin typeface="Tahoma"/>
                <a:cs typeface="Tahoma"/>
              </a:rPr>
              <a:t>r</a:t>
            </a:r>
            <a:r>
              <a:rPr sz="1200" spc="1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00007F"/>
                </a:solidFill>
                <a:latin typeface="Tahoma"/>
                <a:cs typeface="Tahoma"/>
              </a:rPr>
              <a:t>all</a:t>
            </a:r>
            <a:r>
              <a:rPr sz="1200" spc="1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14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63395" y="2716718"/>
            <a:ext cx="1555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97414" y="2661612"/>
            <a:ext cx="25590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="1" spc="52" baseline="-20833" dirty="0">
                <a:solidFill>
                  <a:srgbClr val="00007F"/>
                </a:solidFill>
                <a:latin typeface="Tahoma"/>
                <a:cs typeface="Tahoma"/>
              </a:rPr>
              <a:t>Π</a:t>
            </a:r>
            <a:r>
              <a:rPr sz="800" b="1" i="1" spc="35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43392" y="2814280"/>
            <a:ext cx="2076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spc="-25" dirty="0">
                <a:solidFill>
                  <a:srgbClr val="00007F"/>
                </a:solidFill>
                <a:latin typeface="Tahoma"/>
                <a:cs typeface="Tahoma"/>
              </a:rPr>
              <a:t>=1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35073" y="2716718"/>
            <a:ext cx="25209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118235" algn="l"/>
              </a:tabLst>
            </a:pPr>
            <a:r>
              <a:rPr sz="1200" b="1" spc="25" dirty="0">
                <a:solidFill>
                  <a:srgbClr val="00007F"/>
                </a:solidFill>
                <a:latin typeface="Tahoma"/>
                <a:cs typeface="Tahoma"/>
              </a:rPr>
              <a:t>Pr[</a:t>
            </a:r>
            <a:r>
              <a:rPr sz="1200" b="1" i="1" spc="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37" baseline="-13888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 </a:t>
            </a:r>
            <a:r>
              <a:rPr sz="1200" b="1" i="1" spc="157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≥</a:t>
            </a:r>
            <a:r>
              <a:rPr sz="1200" spc="6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40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4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spc="-40" dirty="0">
                <a:solidFill>
                  <a:srgbClr val="00007F"/>
                </a:solidFill>
                <a:latin typeface="Tahoma"/>
                <a:cs typeface="Tahoma"/>
              </a:rPr>
              <a:t>]	</a:t>
            </a:r>
            <a:r>
              <a:rPr sz="1200" spc="-75" dirty="0">
                <a:solidFill>
                  <a:srgbClr val="00007F"/>
                </a:solidFill>
                <a:latin typeface="Tahoma"/>
                <a:cs typeface="Tahoma"/>
              </a:rPr>
              <a:t>[independence</a:t>
            </a:r>
            <a:r>
              <a:rPr sz="1200" spc="-1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00007F"/>
                </a:solidFill>
                <a:latin typeface="Tahoma"/>
                <a:cs typeface="Tahoma"/>
              </a:rPr>
              <a:t>of</a:t>
            </a:r>
            <a:r>
              <a:rPr sz="1200" spc="-1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3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52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67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00007F"/>
                </a:solidFill>
                <a:latin typeface="Tahoma"/>
                <a:cs typeface="Tahoma"/>
              </a:rPr>
              <a:t>’s]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6" name="object 2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31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4263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0" dirty="0"/>
              <a:t>Count</a:t>
            </a:r>
            <a:r>
              <a:rPr spc="130" dirty="0"/>
              <a:t> </a:t>
            </a:r>
            <a:r>
              <a:rPr spc="-20" dirty="0"/>
              <a:t>Min-Sketch:</a:t>
            </a:r>
            <a:r>
              <a:rPr spc="315" dirty="0"/>
              <a:t> </a:t>
            </a:r>
            <a:r>
              <a:rPr spc="-2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00" y="355452"/>
            <a:ext cx="2410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By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G.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200"/>
                </a:solidFill>
                <a:latin typeface="Tahoma"/>
                <a:cs typeface="Tahoma"/>
              </a:rPr>
              <a:t>Cormode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200"/>
                </a:solidFill>
                <a:latin typeface="Tahoma"/>
                <a:cs typeface="Tahoma"/>
              </a:rPr>
              <a:t>and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S.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FFF200"/>
                </a:solidFill>
                <a:latin typeface="Tahoma"/>
                <a:cs typeface="Tahoma"/>
              </a:rPr>
              <a:t>M.</a:t>
            </a:r>
            <a:r>
              <a:rPr sz="1000" spc="2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Muthukrishnan’05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227" y="683588"/>
            <a:ext cx="13220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8120" algn="l"/>
                <a:tab pos="854075" algn="l"/>
                <a:tab pos="1254760" algn="l"/>
              </a:tabLst>
            </a:pP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	i	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i="1" spc="-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800" b="1" i="1" spc="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800" b="1" i="1" dirty="0">
                <a:solidFill>
                  <a:srgbClr val="00007F"/>
                </a:solidFill>
                <a:latin typeface="Calibri"/>
                <a:cs typeface="Calibri"/>
              </a:rPr>
              <a:t>	</a:t>
            </a:r>
            <a:r>
              <a:rPr sz="800" b="1" i="1" spc="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0129" y="632978"/>
            <a:ext cx="4152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4955" algn="l"/>
              </a:tabLst>
            </a:pPr>
            <a:r>
              <a:rPr sz="1800" b="1" spc="37" baseline="2314" dirty="0">
                <a:solidFill>
                  <a:srgbClr val="00007F"/>
                </a:solidFill>
                <a:latin typeface="Tahoma"/>
                <a:cs typeface="Tahoma"/>
              </a:rPr>
              <a:t>E	</a:t>
            </a: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i="1" spc="-20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800" b="1" i="1" spc="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966" y="610207"/>
            <a:ext cx="29895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25295" algn="l"/>
                <a:tab pos="2433955" algn="l"/>
                <a:tab pos="2740025" algn="l"/>
              </a:tabLst>
            </a:pPr>
            <a:r>
              <a:rPr sz="1200" spc="-20" dirty="0">
                <a:latin typeface="Tahoma"/>
                <a:cs typeface="Tahoma"/>
              </a:rPr>
              <a:t>W</a:t>
            </a:r>
            <a:r>
              <a:rPr sz="1200" spc="-114" dirty="0">
                <a:latin typeface="Tahoma"/>
                <a:cs typeface="Tahoma"/>
              </a:rPr>
              <a:t>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have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	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+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dirty="0">
                <a:latin typeface="Tahoma"/>
                <a:cs typeface="Tahoma"/>
              </a:rPr>
              <a:t>	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2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	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3811" y="596454"/>
            <a:ext cx="12065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800" u="sng" spc="-2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b="1" i="1" u="sng" spc="5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libri"/>
                <a:cs typeface="Calibri"/>
              </a:rPr>
              <a:t>t </a:t>
            </a:r>
            <a:r>
              <a:rPr sz="800" b="1" i="1" spc="-17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i="1" spc="65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4136" y="610207"/>
            <a:ext cx="666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85"/>
              </a:spcBef>
            </a:pPr>
            <a:r>
              <a:rPr spc="-40" dirty="0"/>
              <a:t>Then,</a:t>
            </a:r>
            <a:r>
              <a:rPr spc="15" dirty="0"/>
              <a:t> </a:t>
            </a:r>
            <a:r>
              <a:rPr spc="-35" dirty="0"/>
              <a:t>f</a:t>
            </a:r>
            <a:r>
              <a:rPr spc="-95" dirty="0"/>
              <a:t>o</a:t>
            </a:r>
            <a:r>
              <a:rPr spc="-40" dirty="0"/>
              <a:t>r</a:t>
            </a:r>
            <a:r>
              <a:rPr spc="15" dirty="0"/>
              <a:t> </a:t>
            </a:r>
            <a:r>
              <a:rPr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b="1" i="1" spc="25" dirty="0">
                <a:solidFill>
                  <a:srgbClr val="00007F"/>
                </a:solidFill>
                <a:latin typeface="Verdana"/>
                <a:cs typeface="Verdana"/>
              </a:rPr>
              <a:t>&gt;</a:t>
            </a:r>
            <a:r>
              <a:rPr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b="1" spc="-110" dirty="0">
                <a:solidFill>
                  <a:srgbClr val="00007F"/>
                </a:solidFill>
                <a:latin typeface="Tahoma"/>
                <a:cs typeface="Tahoma"/>
              </a:rPr>
              <a:t>0</a:t>
            </a:r>
          </a:p>
          <a:p>
            <a:pPr marL="113664">
              <a:lnSpc>
                <a:spcPct val="100000"/>
              </a:lnSpc>
              <a:spcBef>
                <a:spcPts val="790"/>
              </a:spcBef>
              <a:tabLst>
                <a:tab pos="1835785" algn="l"/>
              </a:tabLst>
            </a:pPr>
            <a:r>
              <a:rPr b="1" spc="20" dirty="0">
                <a:solidFill>
                  <a:srgbClr val="00007F"/>
                </a:solidFill>
                <a:latin typeface="Tahoma"/>
                <a:cs typeface="Tahoma"/>
              </a:rPr>
              <a:t>Pr[</a:t>
            </a:r>
            <a:r>
              <a:rPr b="1" i="1" spc="20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30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2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-2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-37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2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-2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2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25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 </a:t>
            </a:r>
            <a:r>
              <a:rPr sz="1200" b="1" i="1" spc="165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≥</a:t>
            </a:r>
            <a:r>
              <a:rPr sz="1200" spc="5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40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4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spc="-40" dirty="0">
                <a:solidFill>
                  <a:srgbClr val="00007F"/>
                </a:solidFill>
                <a:latin typeface="Tahoma"/>
                <a:cs typeface="Tahoma"/>
              </a:rPr>
              <a:t>]	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endParaRPr sz="1200">
              <a:latin typeface="Tahoma"/>
              <a:cs typeface="Tahoma"/>
            </a:endParaRPr>
          </a:p>
          <a:p>
            <a:pPr marL="1832610">
              <a:lnSpc>
                <a:spcPct val="100000"/>
              </a:lnSpc>
              <a:spcBef>
                <a:spcPts val="560"/>
              </a:spcBef>
            </a:pPr>
            <a:r>
              <a:rPr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</a:p>
          <a:p>
            <a:pPr marL="1832610">
              <a:lnSpc>
                <a:spcPct val="100000"/>
              </a:lnSpc>
              <a:spcBef>
                <a:spcPts val="175"/>
              </a:spcBef>
            </a:pPr>
            <a:r>
              <a:rPr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55257" y="1203131"/>
            <a:ext cx="97916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="1" spc="25" dirty="0">
                <a:solidFill>
                  <a:srgbClr val="00007F"/>
                </a:solidFill>
                <a:latin typeface="Tahoma"/>
                <a:cs typeface="Tahoma"/>
              </a:rPr>
              <a:t>Pr[</a:t>
            </a:r>
            <a:r>
              <a:rPr sz="1200" b="1" i="1" spc="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37" baseline="-13888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spc="120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≥</a:t>
            </a:r>
            <a:r>
              <a:rPr sz="1200" spc="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40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4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spc="-40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09823" y="1131392"/>
            <a:ext cx="1305560" cy="73850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60"/>
              </a:spcBef>
            </a:pPr>
            <a:r>
              <a:rPr sz="1200" spc="-55" dirty="0">
                <a:solidFill>
                  <a:srgbClr val="00007F"/>
                </a:solidFill>
                <a:latin typeface="Tahoma"/>
                <a:cs typeface="Tahoma"/>
              </a:rPr>
              <a:t>[definition]</a:t>
            </a:r>
            <a:endParaRPr sz="1200">
              <a:latin typeface="Tahoma"/>
              <a:cs typeface="Tahoma"/>
            </a:endParaRPr>
          </a:p>
          <a:p>
            <a:pPr marL="358140" marR="5080" indent="-346075" algn="r">
              <a:lnSpc>
                <a:spcPct val="112200"/>
              </a:lnSpc>
              <a:spcBef>
                <a:spcPts val="384"/>
              </a:spcBef>
            </a:pPr>
            <a:r>
              <a:rPr sz="1200" spc="-45" dirty="0">
                <a:solidFill>
                  <a:srgbClr val="00007F"/>
                </a:solidFill>
                <a:latin typeface="Tahoma"/>
                <a:cs typeface="Tahoma"/>
              </a:rPr>
              <a:t>[Markov’s</a:t>
            </a:r>
            <a:r>
              <a:rPr sz="1200" spc="-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00007F"/>
                </a:solidFill>
                <a:latin typeface="Tahoma"/>
                <a:cs typeface="Tahoma"/>
              </a:rPr>
              <a:t>inequality] </a:t>
            </a:r>
            <a:r>
              <a:rPr sz="1200" spc="-36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75" dirty="0">
                <a:solidFill>
                  <a:srgbClr val="00007F"/>
                </a:solidFill>
                <a:latin typeface="Tahoma"/>
                <a:cs typeface="Tahoma"/>
              </a:rPr>
              <a:t>[derived</a:t>
            </a:r>
            <a:r>
              <a:rPr sz="1200" spc="1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65" dirty="0">
                <a:solidFill>
                  <a:srgbClr val="00007F"/>
                </a:solidFill>
                <a:latin typeface="Tahoma"/>
                <a:cs typeface="Tahoma"/>
              </a:rPr>
              <a:t>a</a:t>
            </a:r>
            <a:r>
              <a:rPr sz="1200" spc="-40" dirty="0">
                <a:solidFill>
                  <a:srgbClr val="00007F"/>
                </a:solidFill>
                <a:latin typeface="Tahoma"/>
                <a:cs typeface="Tahoma"/>
              </a:rPr>
              <a:t>b</a:t>
            </a:r>
            <a:r>
              <a:rPr sz="1200" spc="-95" dirty="0">
                <a:solidFill>
                  <a:srgbClr val="00007F"/>
                </a:solidFill>
                <a:latin typeface="Tahoma"/>
                <a:cs typeface="Tahoma"/>
              </a:rPr>
              <a:t>ove]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4219" y="1564626"/>
            <a:ext cx="12001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-65" dirty="0">
                <a:solidFill>
                  <a:srgbClr val="00007F"/>
                </a:solidFill>
                <a:latin typeface="Verdana"/>
                <a:cs typeface="Verdana"/>
              </a:rPr>
              <a:t>c</a:t>
            </a:r>
            <a:r>
              <a:rPr sz="800" b="1" i="1" spc="5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0506" y="1377680"/>
            <a:ext cx="414655" cy="4102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="1" u="sng" spc="-225" baseline="3472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ahoma"/>
                <a:cs typeface="Tahoma"/>
              </a:rPr>
              <a:t>E</a:t>
            </a:r>
            <a:r>
              <a:rPr sz="1800" b="1" u="sng" spc="-202" baseline="2314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ahoma"/>
                <a:cs typeface="Tahoma"/>
              </a:rPr>
              <a:t>[</a:t>
            </a:r>
            <a:r>
              <a:rPr sz="1200" b="1" i="1" u="sng" spc="240" baseline="10416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libri"/>
                <a:cs typeface="Calibri"/>
              </a:rPr>
              <a:t>X</a:t>
            </a:r>
            <a:r>
              <a:rPr sz="600" b="1" i="1" u="sng" spc="80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libri"/>
                <a:cs typeface="Calibri"/>
              </a:rPr>
              <a:t>i</a:t>
            </a:r>
            <a:r>
              <a:rPr sz="600" b="1" i="1" u="sng" spc="2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rebuchet MS"/>
                <a:cs typeface="Trebuchet MS"/>
              </a:rPr>
              <a:t>,</a:t>
            </a:r>
            <a:r>
              <a:rPr sz="600" b="1" i="1" u="sng" spc="20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libri"/>
                <a:cs typeface="Calibri"/>
              </a:rPr>
              <a:t>e</a:t>
            </a:r>
            <a:r>
              <a:rPr sz="600" b="1" i="1" u="sng" spc="-4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spc="-202" baseline="2314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ahoma"/>
                <a:cs typeface="Tahoma"/>
              </a:rPr>
              <a:t>]</a:t>
            </a:r>
            <a:endParaRPr sz="1800" baseline="2314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630"/>
              </a:spcBef>
            </a:pPr>
            <a:r>
              <a:rPr sz="800" b="1" i="1" spc="3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800" b="1" i="1" spc="35" dirty="0">
                <a:solidFill>
                  <a:srgbClr val="00007F"/>
                </a:solidFill>
                <a:latin typeface="Verdana"/>
                <a:cs typeface="Verdana"/>
              </a:rPr>
              <a:t>/</a:t>
            </a:r>
            <a:r>
              <a:rPr sz="800" b="1" i="1" spc="35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59926" y="1564626"/>
            <a:ext cx="19494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10"/>
              </a:lnSpc>
              <a:spcBef>
                <a:spcPts val="95"/>
              </a:spcBef>
              <a:tabLst>
                <a:tab pos="181610" algn="l"/>
              </a:tabLst>
            </a:pPr>
            <a:r>
              <a:rPr sz="800" u="sng" spc="-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</a:rPr>
              <a:t> 	</a:t>
            </a:r>
            <a:endParaRPr sz="800">
              <a:latin typeface="Times New Roman"/>
              <a:cs typeface="Times New Roman"/>
            </a:endParaRPr>
          </a:p>
          <a:p>
            <a:pPr marL="57785">
              <a:lnSpc>
                <a:spcPts val="810"/>
              </a:lnSpc>
            </a:pPr>
            <a:r>
              <a:rPr sz="800" b="1" spc="-75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  <a:p>
            <a:pPr marL="12700">
              <a:lnSpc>
                <a:spcPts val="960"/>
              </a:lnSpc>
            </a:pPr>
            <a:r>
              <a:rPr sz="800" b="1" i="1" spc="20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r>
              <a:rPr sz="800" b="1" i="1" spc="20" dirty="0">
                <a:solidFill>
                  <a:srgbClr val="00007F"/>
                </a:solidFill>
                <a:latin typeface="Verdana"/>
                <a:cs typeface="Verdana"/>
              </a:rPr>
              <a:t>c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08606" y="1788871"/>
            <a:ext cx="207010" cy="0"/>
          </a:xfrm>
          <a:custGeom>
            <a:avLst/>
            <a:gdLst/>
            <a:ahLst/>
            <a:cxnLst/>
            <a:rect l="l" t="t" r="r" b="b"/>
            <a:pathLst>
              <a:path w="207010">
                <a:moveTo>
                  <a:pt x="0" y="0"/>
                </a:moveTo>
                <a:lnTo>
                  <a:pt x="206743" y="0"/>
                </a:lnTo>
              </a:path>
            </a:pathLst>
          </a:custGeom>
          <a:ln w="6070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48560" y="1769858"/>
            <a:ext cx="12001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-65" dirty="0">
                <a:solidFill>
                  <a:srgbClr val="00007F"/>
                </a:solidFill>
                <a:latin typeface="Verdana"/>
                <a:cs typeface="Verdana"/>
              </a:rPr>
              <a:t>c</a:t>
            </a:r>
            <a:r>
              <a:rPr sz="800" b="1" i="1" spc="5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66339" y="1662300"/>
            <a:ext cx="1555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03514" y="2135808"/>
            <a:ext cx="2076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spc="-25" dirty="0">
                <a:solidFill>
                  <a:srgbClr val="00007F"/>
                </a:solidFill>
                <a:latin typeface="Tahoma"/>
                <a:cs typeface="Tahoma"/>
              </a:rPr>
              <a:t>=1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7866" y="2038245"/>
            <a:ext cx="27387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035175" algn="l"/>
              </a:tabLst>
            </a:pPr>
            <a:r>
              <a:rPr sz="1200" spc="-45" dirty="0">
                <a:latin typeface="Tahoma"/>
                <a:cs typeface="Tahoma"/>
              </a:rPr>
              <a:t>Recall: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b="1" i="1" spc="25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-179" baseline="-243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247" baseline="31250" dirty="0">
                <a:solidFill>
                  <a:srgbClr val="00007F"/>
                </a:solidFill>
                <a:latin typeface="Malgun Gothic"/>
                <a:cs typeface="Malgun Gothic"/>
              </a:rPr>
              <a:t>S</a:t>
            </a:r>
            <a:r>
              <a:rPr sz="1200" b="1" baseline="31250" dirty="0">
                <a:solidFill>
                  <a:srgbClr val="00007F"/>
                </a:solidFill>
                <a:latin typeface="Malgun Gothic"/>
                <a:cs typeface="Malgun Gothic"/>
              </a:rPr>
              <a:t> </a:t>
            </a:r>
            <a:r>
              <a:rPr sz="1200" b="1" spc="-202" baseline="31250" dirty="0">
                <a:solidFill>
                  <a:srgbClr val="00007F"/>
                </a:solidFill>
                <a:latin typeface="Malgun Gothic"/>
                <a:cs typeface="Malgun Gothic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00007F"/>
                </a:solidFill>
                <a:latin typeface="Tahoma"/>
                <a:cs typeface="Tahoma"/>
              </a:rPr>
              <a:t>est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90" dirty="0">
                <a:solidFill>
                  <a:srgbClr val="00007F"/>
                </a:solidFill>
                <a:latin typeface="Tahoma"/>
                <a:cs typeface="Tahoma"/>
              </a:rPr>
              <a:t>mi</a:t>
            </a:r>
            <a:r>
              <a:rPr sz="1200" b="1" spc="-95" dirty="0">
                <a:solidFill>
                  <a:srgbClr val="00007F"/>
                </a:solidFill>
                <a:latin typeface="Tahoma"/>
                <a:cs typeface="Tahoma"/>
              </a:rPr>
              <a:t>n</a:t>
            </a:r>
            <a:r>
              <a:rPr sz="1200" b="1" i="1" spc="52" baseline="34722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i="1" baseline="34722" dirty="0">
                <a:solidFill>
                  <a:srgbClr val="00007F"/>
                </a:solidFill>
                <a:latin typeface="Calibri"/>
                <a:cs typeface="Calibri"/>
              </a:rPr>
              <a:t>	</a:t>
            </a:r>
            <a:r>
              <a:rPr sz="1200" b="1" i="1" spc="229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1124" y="2349789"/>
            <a:ext cx="376047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314450" algn="l"/>
                <a:tab pos="1603375" algn="l"/>
              </a:tabLst>
            </a:pPr>
            <a:r>
              <a:rPr sz="1200" b="1" spc="-20" dirty="0">
                <a:solidFill>
                  <a:srgbClr val="00007F"/>
                </a:solidFill>
                <a:latin typeface="Tahoma"/>
                <a:cs typeface="Tahoma"/>
              </a:rPr>
              <a:t>P</a:t>
            </a:r>
            <a:r>
              <a:rPr sz="1200" b="1" spc="5" dirty="0">
                <a:solidFill>
                  <a:srgbClr val="00007F"/>
                </a:solidFill>
                <a:latin typeface="Tahoma"/>
                <a:cs typeface="Tahoma"/>
              </a:rPr>
              <a:t>r</a:t>
            </a:r>
            <a:r>
              <a:rPr sz="1800" spc="240" baseline="4398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-179" baseline="-243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247" baseline="31250" dirty="0">
                <a:solidFill>
                  <a:srgbClr val="00007F"/>
                </a:solidFill>
                <a:latin typeface="Malgun Gothic"/>
                <a:cs typeface="Malgun Gothic"/>
              </a:rPr>
              <a:t>S</a:t>
            </a:r>
            <a:r>
              <a:rPr sz="1200" b="1" spc="104" baseline="31250" dirty="0">
                <a:solidFill>
                  <a:srgbClr val="00007F"/>
                </a:solidFill>
                <a:latin typeface="Malgun Gothic"/>
                <a:cs typeface="Malgun Gothic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-8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≥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15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800" spc="240" baseline="4398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800" baseline="43981" dirty="0">
                <a:solidFill>
                  <a:srgbClr val="00007F"/>
                </a:solidFill>
                <a:latin typeface="Arial"/>
                <a:cs typeface="Arial"/>
              </a:rPr>
              <a:t>	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dirty="0">
                <a:solidFill>
                  <a:srgbClr val="00007F"/>
                </a:solidFill>
                <a:latin typeface="Tahoma"/>
                <a:cs typeface="Tahoma"/>
              </a:rPr>
              <a:t>	</a:t>
            </a:r>
            <a:r>
              <a:rPr sz="1200" b="1" spc="-20" dirty="0">
                <a:solidFill>
                  <a:srgbClr val="00007F"/>
                </a:solidFill>
                <a:latin typeface="Tahoma"/>
                <a:cs typeface="Tahoma"/>
              </a:rPr>
              <a:t>P</a:t>
            </a:r>
            <a:r>
              <a:rPr sz="1200" b="1" spc="5" dirty="0">
                <a:solidFill>
                  <a:srgbClr val="00007F"/>
                </a:solidFill>
                <a:latin typeface="Tahoma"/>
                <a:cs typeface="Tahoma"/>
              </a:rPr>
              <a:t>r</a:t>
            </a:r>
            <a:r>
              <a:rPr sz="1200" b="1" spc="-140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235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1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5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85" dirty="0">
                <a:solidFill>
                  <a:srgbClr val="00007F"/>
                </a:solidFill>
                <a:latin typeface="Tahoma"/>
                <a:cs typeface="Tahoma"/>
              </a:rPr>
              <a:t>)]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30" dirty="0">
                <a:solidFill>
                  <a:srgbClr val="00007F"/>
                </a:solidFill>
                <a:latin typeface="Calibri"/>
                <a:cs typeface="Calibri"/>
              </a:rPr>
              <a:t>f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-8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≥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6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7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35" dirty="0">
                <a:solidFill>
                  <a:srgbClr val="00007F"/>
                </a:solidFill>
                <a:latin typeface="Tahoma"/>
                <a:cs typeface="Tahoma"/>
              </a:rPr>
              <a:t>f</a:t>
            </a:r>
            <a:r>
              <a:rPr sz="1200" spc="-95" dirty="0">
                <a:solidFill>
                  <a:srgbClr val="00007F"/>
                </a:solidFill>
                <a:latin typeface="Tahoma"/>
                <a:cs typeface="Tahoma"/>
              </a:rPr>
              <a:t>o</a:t>
            </a:r>
            <a:r>
              <a:rPr sz="1200" spc="-40" dirty="0">
                <a:solidFill>
                  <a:srgbClr val="00007F"/>
                </a:solidFill>
                <a:latin typeface="Tahoma"/>
                <a:cs typeface="Tahoma"/>
              </a:rPr>
              <a:t>r</a:t>
            </a:r>
            <a:r>
              <a:rPr sz="1200" spc="1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00007F"/>
                </a:solidFill>
                <a:latin typeface="Tahoma"/>
                <a:cs typeface="Tahoma"/>
              </a:rPr>
              <a:t>all</a:t>
            </a:r>
            <a:r>
              <a:rPr sz="1200" spc="1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14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  <a:p>
            <a:pPr marL="544830" algn="ctr">
              <a:lnSpc>
                <a:spcPct val="100000"/>
              </a:lnSpc>
              <a:spcBef>
                <a:spcPts val="5"/>
              </a:spcBef>
              <a:tabLst>
                <a:tab pos="803910" algn="l"/>
              </a:tabLst>
            </a:pP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	</a:t>
            </a:r>
            <a:r>
              <a:rPr sz="1200" b="1" spc="-20" dirty="0">
                <a:solidFill>
                  <a:srgbClr val="00007F"/>
                </a:solidFill>
                <a:latin typeface="Tahoma"/>
                <a:cs typeface="Tahoma"/>
              </a:rPr>
              <a:t>P</a:t>
            </a:r>
            <a:r>
              <a:rPr sz="1200" b="1" spc="5" dirty="0">
                <a:solidFill>
                  <a:srgbClr val="00007F"/>
                </a:solidFill>
                <a:latin typeface="Tahoma"/>
                <a:cs typeface="Tahoma"/>
              </a:rPr>
              <a:t>r</a:t>
            </a:r>
            <a:r>
              <a:rPr sz="1200" b="1" spc="-140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b="1" i="1" spc="2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spc="165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30" baseline="-13888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i="1" baseline="-13888" dirty="0">
                <a:solidFill>
                  <a:srgbClr val="00007F"/>
                </a:solidFill>
                <a:latin typeface="Calibri"/>
                <a:cs typeface="Calibri"/>
              </a:rPr>
              <a:t>  </a:t>
            </a:r>
            <a:r>
              <a:rPr sz="1200" b="1" i="1" spc="-8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≥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6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7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35" dirty="0">
                <a:solidFill>
                  <a:srgbClr val="00007F"/>
                </a:solidFill>
                <a:latin typeface="Tahoma"/>
                <a:cs typeface="Tahoma"/>
              </a:rPr>
              <a:t>f</a:t>
            </a:r>
            <a:r>
              <a:rPr sz="1200" spc="-95" dirty="0">
                <a:solidFill>
                  <a:srgbClr val="00007F"/>
                </a:solidFill>
                <a:latin typeface="Tahoma"/>
                <a:cs typeface="Tahoma"/>
              </a:rPr>
              <a:t>o</a:t>
            </a:r>
            <a:r>
              <a:rPr sz="1200" spc="-40" dirty="0">
                <a:solidFill>
                  <a:srgbClr val="00007F"/>
                </a:solidFill>
                <a:latin typeface="Tahoma"/>
                <a:cs typeface="Tahoma"/>
              </a:rPr>
              <a:t>r</a:t>
            </a:r>
            <a:r>
              <a:rPr sz="1200" spc="1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00007F"/>
                </a:solidFill>
                <a:latin typeface="Tahoma"/>
                <a:cs typeface="Tahoma"/>
              </a:rPr>
              <a:t>all</a:t>
            </a:r>
            <a:r>
              <a:rPr sz="1200" spc="1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14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97414" y="2661612"/>
            <a:ext cx="25590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="1" spc="52" baseline="-20833" dirty="0">
                <a:solidFill>
                  <a:srgbClr val="00007F"/>
                </a:solidFill>
                <a:latin typeface="Tahoma"/>
                <a:cs typeface="Tahoma"/>
              </a:rPr>
              <a:t>Π</a:t>
            </a:r>
            <a:r>
              <a:rPr sz="800" b="1" i="1" spc="35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43392" y="2814280"/>
            <a:ext cx="2076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10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800" b="1" i="1" spc="-8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800" b="1" spc="-25" dirty="0">
                <a:solidFill>
                  <a:srgbClr val="00007F"/>
                </a:solidFill>
                <a:latin typeface="Tahoma"/>
                <a:cs typeface="Tahoma"/>
              </a:rPr>
              <a:t>=1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35073" y="2716718"/>
            <a:ext cx="25209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118235" algn="l"/>
              </a:tabLst>
            </a:pPr>
            <a:r>
              <a:rPr sz="1200" b="1" spc="25" dirty="0">
                <a:solidFill>
                  <a:srgbClr val="00007F"/>
                </a:solidFill>
                <a:latin typeface="Tahoma"/>
                <a:cs typeface="Tahoma"/>
              </a:rPr>
              <a:t>Pr[</a:t>
            </a:r>
            <a:r>
              <a:rPr sz="1200" b="1" i="1" spc="25" dirty="0">
                <a:solidFill>
                  <a:srgbClr val="00007F"/>
                </a:solidFill>
                <a:latin typeface="Calibri"/>
                <a:cs typeface="Calibri"/>
              </a:rPr>
              <a:t>X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37" baseline="-13888" dirty="0">
                <a:solidFill>
                  <a:srgbClr val="00007F"/>
                </a:solidFill>
                <a:latin typeface="Verdana"/>
                <a:cs typeface="Verdana"/>
              </a:rPr>
              <a:t>,</a:t>
            </a:r>
            <a:r>
              <a:rPr sz="1200" b="1" i="1" spc="37" baseline="-13888" dirty="0">
                <a:solidFill>
                  <a:srgbClr val="00007F"/>
                </a:solidFill>
                <a:latin typeface="Calibri"/>
                <a:cs typeface="Calibri"/>
              </a:rPr>
              <a:t>e </a:t>
            </a:r>
            <a:r>
              <a:rPr sz="1200" b="1" i="1" spc="157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≥</a:t>
            </a:r>
            <a:r>
              <a:rPr sz="1200" spc="6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40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4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spc="-40" dirty="0">
                <a:solidFill>
                  <a:srgbClr val="00007F"/>
                </a:solidFill>
                <a:latin typeface="Tahoma"/>
                <a:cs typeface="Tahoma"/>
              </a:rPr>
              <a:t>]	</a:t>
            </a:r>
            <a:r>
              <a:rPr sz="1200" spc="-75" dirty="0">
                <a:solidFill>
                  <a:srgbClr val="00007F"/>
                </a:solidFill>
                <a:latin typeface="Tahoma"/>
                <a:cs typeface="Tahoma"/>
              </a:rPr>
              <a:t>[independence</a:t>
            </a:r>
            <a:r>
              <a:rPr sz="1200" spc="-1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00007F"/>
                </a:solidFill>
                <a:latin typeface="Tahoma"/>
                <a:cs typeface="Tahoma"/>
              </a:rPr>
              <a:t>of</a:t>
            </a:r>
            <a:r>
              <a:rPr sz="1200" spc="-1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35" dirty="0">
                <a:solidFill>
                  <a:srgbClr val="00007F"/>
                </a:solidFill>
                <a:latin typeface="Calibri"/>
                <a:cs typeface="Calibri"/>
              </a:rPr>
              <a:t>h</a:t>
            </a:r>
            <a:r>
              <a:rPr sz="1200" b="1" i="1" spc="52" baseline="-13888" dirty="0">
                <a:solidFill>
                  <a:srgbClr val="00007F"/>
                </a:solidFill>
                <a:latin typeface="Calibri"/>
                <a:cs typeface="Calibri"/>
              </a:rPr>
              <a:t>i</a:t>
            </a:r>
            <a:r>
              <a:rPr sz="1200" b="1" i="1" spc="-67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00007F"/>
                </a:solidFill>
                <a:latin typeface="Tahoma"/>
                <a:cs typeface="Tahoma"/>
              </a:rPr>
              <a:t>’s]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60449" y="2676919"/>
            <a:ext cx="161290" cy="46990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405"/>
              </a:spcBef>
            </a:pP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07552" y="2924961"/>
            <a:ext cx="1727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u="sng" spc="-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u="sng" spc="-40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b="1" u="sng" spc="-7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ahoma"/>
                <a:cs typeface="Tahoma"/>
              </a:rPr>
              <a:t>1</a:t>
            </a:r>
            <a:r>
              <a:rPr sz="800" b="1" u="sng" spc="-110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ahoma"/>
                <a:cs typeface="Tahoma"/>
              </a:rPr>
              <a:t> 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07552" y="3046271"/>
            <a:ext cx="1682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-65" dirty="0">
                <a:solidFill>
                  <a:srgbClr val="00007F"/>
                </a:solidFill>
                <a:latin typeface="Verdana"/>
                <a:cs typeface="Verdana"/>
              </a:rPr>
              <a:t>c</a:t>
            </a:r>
            <a:r>
              <a:rPr sz="800" b="1" i="1" spc="65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22780" y="2815739"/>
            <a:ext cx="342265" cy="20764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259079" algn="l"/>
              </a:tabLst>
            </a:pPr>
            <a:r>
              <a:rPr sz="1200" spc="210" dirty="0">
                <a:solidFill>
                  <a:srgbClr val="00007F"/>
                </a:solidFill>
                <a:latin typeface="Arial"/>
                <a:cs typeface="Arial"/>
              </a:rPr>
              <a:t> 	</a:t>
            </a:r>
            <a:r>
              <a:rPr sz="1200" spc="210" dirty="0">
                <a:solidFill>
                  <a:srgbClr val="00007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39302" y="2894735"/>
            <a:ext cx="844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35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37001" y="2938714"/>
            <a:ext cx="96011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5" dirty="0">
                <a:solidFill>
                  <a:srgbClr val="00007F"/>
                </a:solidFill>
                <a:latin typeface="Tahoma"/>
                <a:cs typeface="Tahoma"/>
              </a:rPr>
              <a:t>[derived</a:t>
            </a:r>
            <a:r>
              <a:rPr sz="1200" spc="1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65" dirty="0">
                <a:solidFill>
                  <a:srgbClr val="00007F"/>
                </a:solidFill>
                <a:latin typeface="Tahoma"/>
                <a:cs typeface="Tahoma"/>
              </a:rPr>
              <a:t>a</a:t>
            </a:r>
            <a:r>
              <a:rPr sz="1200" spc="-40" dirty="0">
                <a:solidFill>
                  <a:srgbClr val="00007F"/>
                </a:solidFill>
                <a:latin typeface="Tahoma"/>
                <a:cs typeface="Tahoma"/>
              </a:rPr>
              <a:t>b</a:t>
            </a:r>
            <a:r>
              <a:rPr sz="1200" spc="-95" dirty="0">
                <a:solidFill>
                  <a:srgbClr val="00007F"/>
                </a:solidFill>
                <a:latin typeface="Tahoma"/>
                <a:cs typeface="Tahoma"/>
              </a:rPr>
              <a:t>ove]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1" name="object 3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31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286"/>
            <a:ext cx="2426335" cy="52768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pc="-20" dirty="0"/>
              <a:t>Count</a:t>
            </a:r>
            <a:r>
              <a:rPr spc="130" dirty="0"/>
              <a:t> </a:t>
            </a:r>
            <a:r>
              <a:rPr spc="-20" dirty="0"/>
              <a:t>Min-Sketch:</a:t>
            </a:r>
            <a:r>
              <a:rPr spc="310" dirty="0"/>
              <a:t> </a:t>
            </a:r>
            <a:r>
              <a:rPr spc="-20" dirty="0"/>
              <a:t>Analysis</a:t>
            </a: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By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G.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200"/>
                </a:solidFill>
                <a:latin typeface="Tahoma"/>
                <a:cs typeface="Tahoma"/>
              </a:rPr>
              <a:t>Cormode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200"/>
                </a:solidFill>
                <a:latin typeface="Tahoma"/>
                <a:cs typeface="Tahoma"/>
              </a:rPr>
              <a:t>and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S.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FFF200"/>
                </a:solidFill>
                <a:latin typeface="Tahoma"/>
                <a:cs typeface="Tahoma"/>
              </a:rPr>
              <a:t>M.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Muthukrishnan’05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6879" y="1428455"/>
            <a:ext cx="21945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="1" spc="-20" dirty="0">
                <a:solidFill>
                  <a:srgbClr val="00007F"/>
                </a:solidFill>
                <a:latin typeface="Tahoma"/>
                <a:cs typeface="Tahoma"/>
              </a:rPr>
              <a:t>P</a:t>
            </a:r>
            <a:r>
              <a:rPr sz="1200" b="1" spc="5" dirty="0">
                <a:solidFill>
                  <a:srgbClr val="00007F"/>
                </a:solidFill>
                <a:latin typeface="Tahoma"/>
                <a:cs typeface="Tahoma"/>
              </a:rPr>
              <a:t>r</a:t>
            </a:r>
            <a:r>
              <a:rPr sz="1200" b="1" spc="-140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spc="-60" dirty="0">
                <a:solidFill>
                  <a:srgbClr val="00007F"/>
                </a:solidFill>
                <a:latin typeface="Tahoma"/>
                <a:cs typeface="Tahoma"/>
              </a:rPr>
              <a:t>est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-45" dirty="0">
                <a:solidFill>
                  <a:srgbClr val="00007F"/>
                </a:solidFill>
                <a:latin typeface="Tahoma"/>
                <a:cs typeface="Tahoma"/>
              </a:rPr>
              <a:t>count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≥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15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5975" y="1269098"/>
            <a:ext cx="238760" cy="48196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200" u="sng" spc="-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90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sng" spc="-110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ahoma"/>
                <a:cs typeface="Tahoma"/>
              </a:rPr>
              <a:t>1</a:t>
            </a:r>
            <a:r>
              <a:rPr sz="1200" b="1" u="sng" spc="15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ahoma"/>
                <a:cs typeface="Tahoma"/>
              </a:rPr>
              <a:t> 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100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9026" y="1214371"/>
            <a:ext cx="492759" cy="20764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367665" algn="l"/>
              </a:tabLst>
            </a:pPr>
            <a:r>
              <a:rPr sz="1200" spc="545" dirty="0">
                <a:solidFill>
                  <a:srgbClr val="00007F"/>
                </a:solidFill>
                <a:latin typeface="Arial"/>
                <a:cs typeface="Arial"/>
              </a:rPr>
              <a:t> 	 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95840" y="1298980"/>
            <a:ext cx="844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35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32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286"/>
            <a:ext cx="2426335" cy="52768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pc="-20" dirty="0"/>
              <a:t>Count</a:t>
            </a:r>
            <a:r>
              <a:rPr spc="130" dirty="0"/>
              <a:t> </a:t>
            </a:r>
            <a:r>
              <a:rPr spc="-20" dirty="0"/>
              <a:t>Min-Sketch:</a:t>
            </a:r>
            <a:r>
              <a:rPr spc="310" dirty="0"/>
              <a:t> </a:t>
            </a:r>
            <a:r>
              <a:rPr spc="-20" dirty="0"/>
              <a:t>Analysis</a:t>
            </a: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By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G.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200"/>
                </a:solidFill>
                <a:latin typeface="Tahoma"/>
                <a:cs typeface="Tahoma"/>
              </a:rPr>
              <a:t>Cormode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200"/>
                </a:solidFill>
                <a:latin typeface="Tahoma"/>
                <a:cs typeface="Tahoma"/>
              </a:rPr>
              <a:t>and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S.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FFF200"/>
                </a:solidFill>
                <a:latin typeface="Tahoma"/>
                <a:cs typeface="Tahoma"/>
              </a:rPr>
              <a:t>M.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Muthukrishnan’05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6879" y="1428455"/>
            <a:ext cx="21945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="1" spc="-20" dirty="0">
                <a:solidFill>
                  <a:srgbClr val="00007F"/>
                </a:solidFill>
                <a:latin typeface="Tahoma"/>
                <a:cs typeface="Tahoma"/>
              </a:rPr>
              <a:t>P</a:t>
            </a:r>
            <a:r>
              <a:rPr sz="1200" b="1" spc="5" dirty="0">
                <a:solidFill>
                  <a:srgbClr val="00007F"/>
                </a:solidFill>
                <a:latin typeface="Tahoma"/>
                <a:cs typeface="Tahoma"/>
              </a:rPr>
              <a:t>r</a:t>
            </a:r>
            <a:r>
              <a:rPr sz="1200" b="1" spc="-140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spc="-60" dirty="0">
                <a:solidFill>
                  <a:srgbClr val="00007F"/>
                </a:solidFill>
                <a:latin typeface="Tahoma"/>
                <a:cs typeface="Tahoma"/>
              </a:rPr>
              <a:t>est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-45" dirty="0">
                <a:solidFill>
                  <a:srgbClr val="00007F"/>
                </a:solidFill>
                <a:latin typeface="Tahoma"/>
                <a:cs typeface="Tahoma"/>
              </a:rPr>
              <a:t>count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≥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15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5975" y="1269098"/>
            <a:ext cx="238760" cy="48196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200" u="sng" spc="-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90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sng" spc="-110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ahoma"/>
                <a:cs typeface="Tahoma"/>
              </a:rPr>
              <a:t>1</a:t>
            </a:r>
            <a:r>
              <a:rPr sz="1200" b="1" u="sng" spc="15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ahoma"/>
                <a:cs typeface="Tahoma"/>
              </a:rPr>
              <a:t> 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100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9026" y="1214371"/>
            <a:ext cx="492759" cy="20764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367665" algn="l"/>
              </a:tabLst>
            </a:pPr>
            <a:r>
              <a:rPr sz="1200" spc="545" dirty="0">
                <a:solidFill>
                  <a:srgbClr val="00007F"/>
                </a:solidFill>
                <a:latin typeface="Arial"/>
                <a:cs typeface="Arial"/>
              </a:rPr>
              <a:t> 	 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95840" y="1298980"/>
            <a:ext cx="844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35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0920" y="1428455"/>
            <a:ext cx="2895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200" dirty="0">
                <a:solidFill>
                  <a:srgbClr val="00007F"/>
                </a:solidFill>
                <a:latin typeface="Verdana"/>
                <a:cs typeface="Verdana"/>
              </a:rPr>
              <a:t>δ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32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286"/>
            <a:ext cx="2426335" cy="52768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pc="-20" dirty="0"/>
              <a:t>Count</a:t>
            </a:r>
            <a:r>
              <a:rPr spc="130" dirty="0"/>
              <a:t> </a:t>
            </a:r>
            <a:r>
              <a:rPr spc="-20" dirty="0"/>
              <a:t>Min-Sketch:</a:t>
            </a:r>
            <a:r>
              <a:rPr spc="310" dirty="0"/>
              <a:t> </a:t>
            </a:r>
            <a:r>
              <a:rPr spc="-20" dirty="0"/>
              <a:t>Analysis</a:t>
            </a: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By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G.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200"/>
                </a:solidFill>
                <a:latin typeface="Tahoma"/>
                <a:cs typeface="Tahoma"/>
              </a:rPr>
              <a:t>Cormode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200"/>
                </a:solidFill>
                <a:latin typeface="Tahoma"/>
                <a:cs typeface="Tahoma"/>
              </a:rPr>
              <a:t>and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S.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FFF200"/>
                </a:solidFill>
                <a:latin typeface="Tahoma"/>
                <a:cs typeface="Tahoma"/>
              </a:rPr>
              <a:t>M.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Muthukrishnan’05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566" y="1428455"/>
            <a:ext cx="2821305" cy="657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4210">
              <a:lnSpc>
                <a:spcPct val="100000"/>
              </a:lnSpc>
              <a:spcBef>
                <a:spcPts val="95"/>
              </a:spcBef>
            </a:pPr>
            <a:r>
              <a:rPr sz="1200" b="1" spc="-20" dirty="0">
                <a:solidFill>
                  <a:srgbClr val="00007F"/>
                </a:solidFill>
                <a:latin typeface="Tahoma"/>
                <a:cs typeface="Tahoma"/>
              </a:rPr>
              <a:t>P</a:t>
            </a:r>
            <a:r>
              <a:rPr sz="1200" b="1" spc="5" dirty="0">
                <a:solidFill>
                  <a:srgbClr val="00007F"/>
                </a:solidFill>
                <a:latin typeface="Tahoma"/>
                <a:cs typeface="Tahoma"/>
              </a:rPr>
              <a:t>r</a:t>
            </a:r>
            <a:r>
              <a:rPr sz="1200" b="1" spc="-140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spc="-60" dirty="0">
                <a:solidFill>
                  <a:srgbClr val="00007F"/>
                </a:solidFill>
                <a:latin typeface="Tahoma"/>
                <a:cs typeface="Tahoma"/>
              </a:rPr>
              <a:t>est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-45" dirty="0">
                <a:solidFill>
                  <a:srgbClr val="00007F"/>
                </a:solidFill>
                <a:latin typeface="Tahoma"/>
                <a:cs typeface="Tahoma"/>
              </a:rPr>
              <a:t>count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≥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15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endParaRPr sz="12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Segoe UI Symbol"/>
              <a:cs typeface="Segoe UI Symbol"/>
            </a:endParaRPr>
          </a:p>
          <a:p>
            <a:pPr marL="38100">
              <a:lnSpc>
                <a:spcPct val="100000"/>
              </a:lnSpc>
            </a:pPr>
            <a:r>
              <a:rPr sz="1200" spc="-40" dirty="0">
                <a:latin typeface="Tahoma"/>
                <a:cs typeface="Tahoma"/>
              </a:rPr>
              <a:t>Set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100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13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)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2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/s</a:t>
            </a:r>
            <a:r>
              <a:rPr sz="1200" spc="60" dirty="0">
                <a:solidFill>
                  <a:srgbClr val="00007F"/>
                </a:solidFill>
                <a:latin typeface="Segoe UI Symbol"/>
                <a:cs typeface="Segoe UI Symbol"/>
              </a:rPr>
              <a:t>¶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3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)</a:t>
            </a:r>
            <a:r>
              <a:rPr sz="1200" b="1" spc="-80" dirty="0">
                <a:solidFill>
                  <a:srgbClr val="00007F"/>
                </a:solidFill>
                <a:latin typeface="Tahoma"/>
                <a:cs typeface="Tahoma"/>
              </a:rPr>
              <a:t>lg</a:t>
            </a:r>
            <a:r>
              <a:rPr sz="1200" b="1" spc="-10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4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75" dirty="0">
                <a:solidFill>
                  <a:srgbClr val="00007F"/>
                </a:solidFill>
                <a:latin typeface="Verdana"/>
                <a:cs typeface="Verdana"/>
              </a:rPr>
              <a:t>/</a:t>
            </a:r>
            <a:r>
              <a:rPr sz="1200" b="1" i="1" spc="-125" dirty="0">
                <a:solidFill>
                  <a:srgbClr val="00007F"/>
                </a:solidFill>
                <a:latin typeface="Verdana"/>
                <a:cs typeface="Verdana"/>
              </a:rPr>
              <a:t>δ</a:t>
            </a:r>
            <a:r>
              <a:rPr sz="1200" spc="60" dirty="0">
                <a:solidFill>
                  <a:srgbClr val="00007F"/>
                </a:solidFill>
                <a:latin typeface="Segoe UI Symbol"/>
                <a:cs typeface="Segoe UI Symbol"/>
              </a:rPr>
              <a:t>¶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5975" y="1269098"/>
            <a:ext cx="238760" cy="48196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200" u="sng" spc="-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90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sng" spc="-110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ahoma"/>
                <a:cs typeface="Tahoma"/>
              </a:rPr>
              <a:t>1</a:t>
            </a:r>
            <a:r>
              <a:rPr sz="1200" b="1" u="sng" spc="15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ahoma"/>
                <a:cs typeface="Tahoma"/>
              </a:rPr>
              <a:t> 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100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9026" y="1214371"/>
            <a:ext cx="492759" cy="20764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367665" algn="l"/>
              </a:tabLst>
            </a:pPr>
            <a:r>
              <a:rPr sz="1200" spc="545" dirty="0">
                <a:solidFill>
                  <a:srgbClr val="00007F"/>
                </a:solidFill>
                <a:latin typeface="Arial"/>
                <a:cs typeface="Arial"/>
              </a:rPr>
              <a:t> 	 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95840" y="1298980"/>
            <a:ext cx="844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35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0920" y="1428455"/>
            <a:ext cx="2895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200" dirty="0">
                <a:solidFill>
                  <a:srgbClr val="00007F"/>
                </a:solidFill>
                <a:latin typeface="Verdana"/>
                <a:cs typeface="Verdana"/>
              </a:rPr>
              <a:t>δ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32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286"/>
            <a:ext cx="2426335" cy="52768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pc="-20" dirty="0"/>
              <a:t>Count</a:t>
            </a:r>
            <a:r>
              <a:rPr spc="130" dirty="0"/>
              <a:t> </a:t>
            </a:r>
            <a:r>
              <a:rPr spc="-20" dirty="0"/>
              <a:t>Min-Sketch:</a:t>
            </a:r>
            <a:r>
              <a:rPr spc="310" dirty="0"/>
              <a:t> </a:t>
            </a:r>
            <a:r>
              <a:rPr spc="-20" dirty="0"/>
              <a:t>Analysis</a:t>
            </a: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By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G.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200"/>
                </a:solidFill>
                <a:latin typeface="Tahoma"/>
                <a:cs typeface="Tahoma"/>
              </a:rPr>
              <a:t>Cormode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200"/>
                </a:solidFill>
                <a:latin typeface="Tahoma"/>
                <a:cs typeface="Tahoma"/>
              </a:rPr>
              <a:t>and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S.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FFF200"/>
                </a:solidFill>
                <a:latin typeface="Tahoma"/>
                <a:cs typeface="Tahoma"/>
              </a:rPr>
              <a:t>M.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Muthukrishnan’05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566" y="1428455"/>
            <a:ext cx="2821305" cy="1024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4210">
              <a:lnSpc>
                <a:spcPct val="100000"/>
              </a:lnSpc>
              <a:spcBef>
                <a:spcPts val="95"/>
              </a:spcBef>
            </a:pPr>
            <a:r>
              <a:rPr sz="1200" b="1" spc="-20" dirty="0">
                <a:solidFill>
                  <a:srgbClr val="00007F"/>
                </a:solidFill>
                <a:latin typeface="Tahoma"/>
                <a:cs typeface="Tahoma"/>
              </a:rPr>
              <a:t>P</a:t>
            </a:r>
            <a:r>
              <a:rPr sz="1200" b="1" spc="5" dirty="0">
                <a:solidFill>
                  <a:srgbClr val="00007F"/>
                </a:solidFill>
                <a:latin typeface="Tahoma"/>
                <a:cs typeface="Tahoma"/>
              </a:rPr>
              <a:t>r</a:t>
            </a:r>
            <a:r>
              <a:rPr sz="1200" b="1" spc="-140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spc="-60" dirty="0">
                <a:solidFill>
                  <a:srgbClr val="00007F"/>
                </a:solidFill>
                <a:latin typeface="Tahoma"/>
                <a:cs typeface="Tahoma"/>
              </a:rPr>
              <a:t>est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-45" dirty="0">
                <a:solidFill>
                  <a:srgbClr val="00007F"/>
                </a:solidFill>
                <a:latin typeface="Tahoma"/>
                <a:cs typeface="Tahoma"/>
              </a:rPr>
              <a:t>count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≥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15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endParaRPr sz="1200">
              <a:latin typeface="Segoe UI Symbol"/>
              <a:cs typeface="Segoe UI Symbol"/>
            </a:endParaRPr>
          </a:p>
          <a:p>
            <a:pPr marL="38100" marR="496570">
              <a:lnSpc>
                <a:spcPct val="200599"/>
              </a:lnSpc>
              <a:spcBef>
                <a:spcPts val="645"/>
              </a:spcBef>
            </a:pPr>
            <a:r>
              <a:rPr sz="1200" spc="-40" dirty="0">
                <a:latin typeface="Tahoma"/>
                <a:cs typeface="Tahoma"/>
              </a:rPr>
              <a:t>Set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100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13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)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2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/s</a:t>
            </a:r>
            <a:r>
              <a:rPr sz="1200" spc="60" dirty="0">
                <a:solidFill>
                  <a:srgbClr val="00007F"/>
                </a:solidFill>
                <a:latin typeface="Segoe UI Symbol"/>
                <a:cs typeface="Segoe UI Symbol"/>
              </a:rPr>
              <a:t>¶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3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)</a:t>
            </a:r>
            <a:r>
              <a:rPr sz="1200" b="1" spc="-80" dirty="0">
                <a:solidFill>
                  <a:srgbClr val="00007F"/>
                </a:solidFill>
                <a:latin typeface="Tahoma"/>
                <a:cs typeface="Tahoma"/>
              </a:rPr>
              <a:t>lg</a:t>
            </a:r>
            <a:r>
              <a:rPr sz="1200" b="1" spc="-10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4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75" dirty="0">
                <a:solidFill>
                  <a:srgbClr val="00007F"/>
                </a:solidFill>
                <a:latin typeface="Verdana"/>
                <a:cs typeface="Verdana"/>
              </a:rPr>
              <a:t>/</a:t>
            </a:r>
            <a:r>
              <a:rPr sz="1200" b="1" i="1" spc="-125" dirty="0">
                <a:solidFill>
                  <a:srgbClr val="00007F"/>
                </a:solidFill>
                <a:latin typeface="Verdana"/>
                <a:cs typeface="Verdana"/>
              </a:rPr>
              <a:t>δ</a:t>
            </a:r>
            <a:r>
              <a:rPr sz="1200" spc="60" dirty="0">
                <a:solidFill>
                  <a:srgbClr val="00007F"/>
                </a:solidFill>
                <a:latin typeface="Segoe UI Symbol"/>
                <a:cs typeface="Segoe UI Symbol"/>
              </a:rPr>
              <a:t>¶</a:t>
            </a:r>
            <a:r>
              <a:rPr sz="1200" spc="-45" dirty="0">
                <a:latin typeface="Tahoma"/>
                <a:cs typeface="Tahoma"/>
              </a:rPr>
              <a:t>.  </a:t>
            </a:r>
            <a:r>
              <a:rPr sz="1200" spc="-70" dirty="0">
                <a:solidFill>
                  <a:srgbClr val="0000FF"/>
                </a:solidFill>
                <a:latin typeface="Tahoma"/>
                <a:cs typeface="Tahoma"/>
              </a:rPr>
              <a:t>Space: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5975" y="1269098"/>
            <a:ext cx="238760" cy="48196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200" u="sng" spc="-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90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sng" spc="-110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ahoma"/>
                <a:cs typeface="Tahoma"/>
              </a:rPr>
              <a:t>1</a:t>
            </a:r>
            <a:r>
              <a:rPr sz="1200" b="1" u="sng" spc="15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ahoma"/>
                <a:cs typeface="Tahoma"/>
              </a:rPr>
              <a:t> 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100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9026" y="1214371"/>
            <a:ext cx="492759" cy="20764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367665" algn="l"/>
              </a:tabLst>
            </a:pPr>
            <a:r>
              <a:rPr sz="1200" spc="545" dirty="0">
                <a:solidFill>
                  <a:srgbClr val="00007F"/>
                </a:solidFill>
                <a:latin typeface="Arial"/>
                <a:cs typeface="Arial"/>
              </a:rPr>
              <a:t> 	 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95840" y="1298980"/>
            <a:ext cx="844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35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0920" y="1428455"/>
            <a:ext cx="2895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200" dirty="0">
                <a:solidFill>
                  <a:srgbClr val="00007F"/>
                </a:solidFill>
                <a:latin typeface="Verdana"/>
                <a:cs typeface="Verdana"/>
              </a:rPr>
              <a:t>δ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32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286"/>
            <a:ext cx="2426335" cy="52768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pc="-20" dirty="0"/>
              <a:t>Count</a:t>
            </a:r>
            <a:r>
              <a:rPr spc="130" dirty="0"/>
              <a:t> </a:t>
            </a:r>
            <a:r>
              <a:rPr spc="-20" dirty="0"/>
              <a:t>Min-Sketch:</a:t>
            </a:r>
            <a:r>
              <a:rPr spc="310" dirty="0"/>
              <a:t> </a:t>
            </a:r>
            <a:r>
              <a:rPr spc="-20" dirty="0"/>
              <a:t>Analysis</a:t>
            </a: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By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G.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200"/>
                </a:solidFill>
                <a:latin typeface="Tahoma"/>
                <a:cs typeface="Tahoma"/>
              </a:rPr>
              <a:t>Cormode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200"/>
                </a:solidFill>
                <a:latin typeface="Tahoma"/>
                <a:cs typeface="Tahoma"/>
              </a:rPr>
              <a:t>and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S.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FFF200"/>
                </a:solidFill>
                <a:latin typeface="Tahoma"/>
                <a:cs typeface="Tahoma"/>
              </a:rPr>
              <a:t>M.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Muthukrishnan’05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566" y="1428455"/>
            <a:ext cx="2821305" cy="657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4210">
              <a:lnSpc>
                <a:spcPct val="100000"/>
              </a:lnSpc>
              <a:spcBef>
                <a:spcPts val="95"/>
              </a:spcBef>
            </a:pPr>
            <a:r>
              <a:rPr sz="1200" b="1" spc="-20" dirty="0">
                <a:solidFill>
                  <a:srgbClr val="00007F"/>
                </a:solidFill>
                <a:latin typeface="Tahoma"/>
                <a:cs typeface="Tahoma"/>
              </a:rPr>
              <a:t>P</a:t>
            </a:r>
            <a:r>
              <a:rPr sz="1200" b="1" spc="5" dirty="0">
                <a:solidFill>
                  <a:srgbClr val="00007F"/>
                </a:solidFill>
                <a:latin typeface="Tahoma"/>
                <a:cs typeface="Tahoma"/>
              </a:rPr>
              <a:t>r</a:t>
            </a:r>
            <a:r>
              <a:rPr sz="1200" b="1" spc="-140" dirty="0">
                <a:solidFill>
                  <a:srgbClr val="00007F"/>
                </a:solidFill>
                <a:latin typeface="Tahoma"/>
                <a:cs typeface="Tahoma"/>
              </a:rPr>
              <a:t>[</a:t>
            </a:r>
            <a:r>
              <a:rPr sz="1200" spc="-60" dirty="0">
                <a:solidFill>
                  <a:srgbClr val="00007F"/>
                </a:solidFill>
                <a:latin typeface="Tahoma"/>
                <a:cs typeface="Tahoma"/>
              </a:rPr>
              <a:t>est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spc="-45" dirty="0">
                <a:solidFill>
                  <a:srgbClr val="00007F"/>
                </a:solidFill>
                <a:latin typeface="Tahoma"/>
                <a:cs typeface="Tahoma"/>
              </a:rPr>
              <a:t>count</a:t>
            </a:r>
            <a:r>
              <a:rPr sz="1200" b="1" i="1" spc="82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0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≥</a:t>
            </a:r>
            <a:r>
              <a:rPr sz="1200" spc="5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15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spc="-135" dirty="0">
                <a:solidFill>
                  <a:srgbClr val="00007F"/>
                </a:solidFill>
                <a:latin typeface="Tahoma"/>
                <a:cs typeface="Tahoma"/>
              </a:rPr>
              <a:t>]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endParaRPr sz="12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Segoe UI Symbol"/>
              <a:cs typeface="Segoe UI Symbol"/>
            </a:endParaRPr>
          </a:p>
          <a:p>
            <a:pPr marL="38100">
              <a:lnSpc>
                <a:spcPct val="100000"/>
              </a:lnSpc>
            </a:pPr>
            <a:r>
              <a:rPr sz="1200" spc="-40" dirty="0">
                <a:latin typeface="Tahoma"/>
                <a:cs typeface="Tahoma"/>
              </a:rPr>
              <a:t>Set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i="1" spc="100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13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)</a:t>
            </a:r>
            <a:r>
              <a:rPr sz="1200" b="1" spc="-110" dirty="0">
                <a:solidFill>
                  <a:srgbClr val="00007F"/>
                </a:solidFill>
                <a:latin typeface="Tahoma"/>
                <a:cs typeface="Tahoma"/>
              </a:rPr>
              <a:t>2</a:t>
            </a:r>
            <a:r>
              <a:rPr sz="1200" b="1" i="1" spc="-140" dirty="0">
                <a:solidFill>
                  <a:srgbClr val="00007F"/>
                </a:solidFill>
                <a:latin typeface="Verdana"/>
                <a:cs typeface="Verdana"/>
              </a:rPr>
              <a:t>/s</a:t>
            </a:r>
            <a:r>
              <a:rPr sz="1200" spc="60" dirty="0">
                <a:solidFill>
                  <a:srgbClr val="00007F"/>
                </a:solidFill>
                <a:latin typeface="Segoe UI Symbol"/>
                <a:cs typeface="Segoe UI Symbol"/>
              </a:rPr>
              <a:t>¶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3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)</a:t>
            </a:r>
            <a:r>
              <a:rPr sz="1200" b="1" spc="-80" dirty="0">
                <a:solidFill>
                  <a:srgbClr val="00007F"/>
                </a:solidFill>
                <a:latin typeface="Tahoma"/>
                <a:cs typeface="Tahoma"/>
              </a:rPr>
              <a:t>lg</a:t>
            </a:r>
            <a:r>
              <a:rPr sz="1200" b="1" spc="-10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114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sz="1200" b="1" i="1" spc="-175" dirty="0">
                <a:solidFill>
                  <a:srgbClr val="00007F"/>
                </a:solidFill>
                <a:latin typeface="Verdana"/>
                <a:cs typeface="Verdana"/>
              </a:rPr>
              <a:t>/</a:t>
            </a:r>
            <a:r>
              <a:rPr sz="1200" b="1" i="1" spc="-125" dirty="0">
                <a:solidFill>
                  <a:srgbClr val="00007F"/>
                </a:solidFill>
                <a:latin typeface="Verdana"/>
                <a:cs typeface="Verdana"/>
              </a:rPr>
              <a:t>δ</a:t>
            </a:r>
            <a:r>
              <a:rPr sz="1200" spc="60" dirty="0">
                <a:solidFill>
                  <a:srgbClr val="00007F"/>
                </a:solidFill>
                <a:latin typeface="Segoe UI Symbol"/>
                <a:cs typeface="Segoe UI Symbol"/>
              </a:rPr>
              <a:t>¶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5975" y="1269098"/>
            <a:ext cx="238760" cy="48196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200" u="sng" spc="-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90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sng" spc="-110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ahoma"/>
                <a:cs typeface="Tahoma"/>
              </a:rPr>
              <a:t>1</a:t>
            </a:r>
            <a:r>
              <a:rPr sz="1200" b="1" u="sng" spc="15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ahoma"/>
                <a:cs typeface="Tahoma"/>
              </a:rPr>
              <a:t> 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200" b="1" i="1" spc="-1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100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9026" y="1214371"/>
            <a:ext cx="492759" cy="20764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367665" algn="l"/>
              </a:tabLst>
            </a:pPr>
            <a:r>
              <a:rPr sz="1200" spc="545" dirty="0">
                <a:solidFill>
                  <a:srgbClr val="00007F"/>
                </a:solidFill>
                <a:latin typeface="Arial"/>
                <a:cs typeface="Arial"/>
              </a:rPr>
              <a:t> 	 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95840" y="1298980"/>
            <a:ext cx="844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35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0920" y="1428455"/>
            <a:ext cx="2895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≤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200" dirty="0">
                <a:solidFill>
                  <a:srgbClr val="00007F"/>
                </a:solidFill>
                <a:latin typeface="Verdana"/>
                <a:cs typeface="Verdana"/>
              </a:rPr>
              <a:t>δ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77908" y="2230791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u="sng" spc="-7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79826" y="2352102"/>
            <a:ext cx="774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-65" dirty="0">
                <a:solidFill>
                  <a:srgbClr val="00007F"/>
                </a:solidFill>
                <a:latin typeface="Verdana"/>
                <a:cs typeface="Verdana"/>
              </a:rPr>
              <a:t>c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8862" y="2230791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u="sng" spc="-7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6779" y="2352102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-110" dirty="0">
                <a:solidFill>
                  <a:srgbClr val="00007F"/>
                </a:solidFill>
                <a:latin typeface="Verdana"/>
                <a:cs typeface="Verdana"/>
              </a:rPr>
              <a:t>δ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966" y="2244544"/>
            <a:ext cx="40443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27095" algn="l"/>
              </a:tabLst>
            </a:pPr>
            <a:r>
              <a:rPr sz="1200" spc="-70" dirty="0">
                <a:solidFill>
                  <a:srgbClr val="0000FF"/>
                </a:solidFill>
                <a:latin typeface="Tahoma"/>
                <a:cs typeface="Tahoma"/>
              </a:rPr>
              <a:t>Space:</a:t>
            </a:r>
            <a:r>
              <a:rPr sz="1200" spc="1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b="1" i="1" spc="100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r>
              <a:rPr sz="1200" b="1" i="1" spc="6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00007F"/>
                </a:solidFill>
                <a:latin typeface="Segoe UI Symbol"/>
                <a:cs typeface="Segoe UI Symbol"/>
              </a:rPr>
              <a:t>∗</a:t>
            </a:r>
            <a:r>
              <a:rPr sz="1200" spc="-25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55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1200" b="1" i="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i="1" spc="-2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spc="-60" dirty="0">
                <a:latin typeface="Tahoma"/>
                <a:cs typeface="Tahoma"/>
              </a:rPr>
              <a:t>counters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each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size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b="1" spc="-55" dirty="0">
                <a:solidFill>
                  <a:srgbClr val="00007F"/>
                </a:solidFill>
                <a:latin typeface="Tahoma"/>
                <a:cs typeface="Tahoma"/>
              </a:rPr>
              <a:t>l</a:t>
            </a:r>
            <a:r>
              <a:rPr sz="1200" b="1" spc="-90" dirty="0">
                <a:solidFill>
                  <a:srgbClr val="00007F"/>
                </a:solidFill>
                <a:latin typeface="Tahoma"/>
                <a:cs typeface="Tahoma"/>
              </a:rPr>
              <a:t>g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5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275" dirty="0">
                <a:solidFill>
                  <a:srgbClr val="00007F"/>
                </a:solidFill>
                <a:latin typeface="Calibri"/>
                <a:cs typeface="Calibri"/>
              </a:rPr>
              <a:t>O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dirty="0">
                <a:solidFill>
                  <a:srgbClr val="00007F"/>
                </a:solidFill>
                <a:latin typeface="Tahoma"/>
                <a:cs typeface="Tahoma"/>
              </a:rPr>
              <a:t>  </a:t>
            </a:r>
            <a:r>
              <a:rPr sz="1200" b="1" spc="-1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80" dirty="0">
                <a:solidFill>
                  <a:srgbClr val="00007F"/>
                </a:solidFill>
                <a:latin typeface="Tahoma"/>
                <a:cs typeface="Tahoma"/>
              </a:rPr>
              <a:t>lg</a:t>
            </a:r>
            <a:r>
              <a:rPr sz="1200" b="1" dirty="0">
                <a:solidFill>
                  <a:srgbClr val="00007F"/>
                </a:solidFill>
                <a:latin typeface="Tahoma"/>
                <a:cs typeface="Tahoma"/>
              </a:rPr>
              <a:t>	</a:t>
            </a:r>
            <a:r>
              <a:rPr sz="1200" b="1" spc="-80" dirty="0">
                <a:solidFill>
                  <a:srgbClr val="00007F"/>
                </a:solidFill>
                <a:latin typeface="Tahoma"/>
                <a:cs typeface="Tahoma"/>
              </a:rPr>
              <a:t>lg</a:t>
            </a:r>
            <a:r>
              <a:rPr sz="1200" b="1" spc="-10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i="1" spc="150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bits.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4" name="object 1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272357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32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286"/>
            <a:ext cx="2426335" cy="52768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pc="-20" dirty="0"/>
              <a:t>Count</a:t>
            </a:r>
            <a:r>
              <a:rPr spc="130" dirty="0"/>
              <a:t> </a:t>
            </a:r>
            <a:r>
              <a:rPr spc="-20" dirty="0"/>
              <a:t>Min-Sketch:</a:t>
            </a:r>
            <a:r>
              <a:rPr spc="310" dirty="0"/>
              <a:t> </a:t>
            </a:r>
            <a:r>
              <a:rPr spc="-20" dirty="0"/>
              <a:t>Analysis</a:t>
            </a: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By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G.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200"/>
                </a:solidFill>
                <a:latin typeface="Tahoma"/>
                <a:cs typeface="Tahoma"/>
              </a:rPr>
              <a:t>Cormode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200"/>
                </a:solidFill>
                <a:latin typeface="Tahoma"/>
                <a:cs typeface="Tahoma"/>
              </a:rPr>
              <a:t>and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S.</a:t>
            </a:r>
            <a:r>
              <a:rPr sz="1000" spc="10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FFF200"/>
                </a:solidFill>
                <a:latin typeface="Tahoma"/>
                <a:cs typeface="Tahoma"/>
              </a:rPr>
              <a:t>M.</a:t>
            </a:r>
            <a:r>
              <a:rPr sz="1000" spc="15" dirty="0">
                <a:solidFill>
                  <a:srgbClr val="FFF2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Tahoma"/>
                <a:cs typeface="Tahoma"/>
              </a:rPr>
              <a:t>Muthukrishnan’05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7865" y="1374355"/>
            <a:ext cx="4463415" cy="899160"/>
            <a:chOff x="97865" y="1374355"/>
            <a:chExt cx="4463415" cy="899160"/>
          </a:xfrm>
        </p:grpSpPr>
        <p:sp>
          <p:nvSpPr>
            <p:cNvPr id="4" name="object 4"/>
            <p:cNvSpPr/>
            <p:nvPr/>
          </p:nvSpPr>
          <p:spPr>
            <a:xfrm>
              <a:off x="97865" y="1374355"/>
              <a:ext cx="4412615" cy="208915"/>
            </a:xfrm>
            <a:custGeom>
              <a:avLst/>
              <a:gdLst/>
              <a:ahLst/>
              <a:cxnLst/>
              <a:rect l="l" t="t" r="r" b="b"/>
              <a:pathLst>
                <a:path w="4412615" h="208915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8911"/>
                  </a:lnTo>
                  <a:lnTo>
                    <a:pt x="4412325" y="208911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6" y="1570609"/>
              <a:ext cx="4412325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2171560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2158860"/>
              <a:ext cx="4361471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1418590"/>
              <a:ext cx="50746" cy="75297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7865" y="1614881"/>
              <a:ext cx="4412615" cy="607695"/>
            </a:xfrm>
            <a:custGeom>
              <a:avLst/>
              <a:gdLst/>
              <a:ahLst/>
              <a:cxnLst/>
              <a:rect l="l" t="t" r="r" b="b"/>
              <a:pathLst>
                <a:path w="4412615" h="607694">
                  <a:moveTo>
                    <a:pt x="4412325" y="0"/>
                  </a:moveTo>
                  <a:lnTo>
                    <a:pt x="0" y="0"/>
                  </a:lnTo>
                  <a:lnTo>
                    <a:pt x="0" y="556678"/>
                  </a:lnTo>
                  <a:lnTo>
                    <a:pt x="4008" y="576403"/>
                  </a:lnTo>
                  <a:lnTo>
                    <a:pt x="14922" y="592556"/>
                  </a:lnTo>
                  <a:lnTo>
                    <a:pt x="31075" y="603470"/>
                  </a:lnTo>
                  <a:lnTo>
                    <a:pt x="50800" y="607478"/>
                  </a:lnTo>
                  <a:lnTo>
                    <a:pt x="4361525" y="607478"/>
                  </a:lnTo>
                  <a:lnTo>
                    <a:pt x="4381250" y="603470"/>
                  </a:lnTo>
                  <a:lnTo>
                    <a:pt x="4397403" y="592556"/>
                  </a:lnTo>
                  <a:lnTo>
                    <a:pt x="4408317" y="576403"/>
                  </a:lnTo>
                  <a:lnTo>
                    <a:pt x="4412325" y="556678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10191" y="1456675"/>
              <a:ext cx="0" cy="734060"/>
            </a:xfrm>
            <a:custGeom>
              <a:avLst/>
              <a:gdLst/>
              <a:ahLst/>
              <a:cxnLst/>
              <a:rect l="l" t="t" r="r" b="b"/>
              <a:pathLst>
                <a:path h="734060">
                  <a:moveTo>
                    <a:pt x="0" y="73393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0191" y="144397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0191" y="143127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141857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7866" y="1311881"/>
            <a:ext cx="4210685" cy="6692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85"/>
              </a:spcBef>
            </a:pP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Lemma</a:t>
            </a:r>
            <a:endParaRPr sz="1400">
              <a:latin typeface="Tahoma"/>
              <a:cs typeface="Tahoma"/>
            </a:endParaRPr>
          </a:p>
          <a:p>
            <a:pPr marL="50800" marR="43180">
              <a:lnSpc>
                <a:spcPct val="100000"/>
              </a:lnSpc>
              <a:spcBef>
                <a:spcPts val="215"/>
              </a:spcBef>
            </a:pPr>
            <a:r>
              <a:rPr sz="1200" i="1" spc="-15" dirty="0">
                <a:latin typeface="Calibri"/>
                <a:cs typeface="Calibri"/>
              </a:rPr>
              <a:t>Given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b="1" i="1" spc="-95" dirty="0">
                <a:solidFill>
                  <a:srgbClr val="00007F"/>
                </a:solidFill>
                <a:latin typeface="Verdana"/>
                <a:cs typeface="Verdana"/>
              </a:rPr>
              <a:t>s,</a:t>
            </a:r>
            <a:r>
              <a:rPr sz="1200" b="1" i="1" spc="-185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-200" dirty="0">
                <a:solidFill>
                  <a:srgbClr val="00007F"/>
                </a:solidFill>
                <a:latin typeface="Verdana"/>
                <a:cs typeface="Verdana"/>
              </a:rPr>
              <a:t>δ</a:t>
            </a:r>
            <a:r>
              <a:rPr sz="1200" b="1" i="1" spc="-19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i="1" spc="25" dirty="0">
                <a:solidFill>
                  <a:srgbClr val="00007F"/>
                </a:solidFill>
                <a:latin typeface="Verdana"/>
                <a:cs typeface="Verdana"/>
              </a:rPr>
              <a:t>&gt;</a:t>
            </a:r>
            <a:r>
              <a:rPr sz="1200" b="1" i="1" spc="-30" dirty="0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00007F"/>
                </a:solidFill>
                <a:latin typeface="Tahoma"/>
                <a:cs typeface="Tahoma"/>
              </a:rPr>
              <a:t>0</a:t>
            </a:r>
            <a:r>
              <a:rPr sz="1200" i="1" spc="-45" dirty="0">
                <a:latin typeface="Calibri"/>
                <a:cs typeface="Calibri"/>
              </a:rPr>
              <a:t>,</a:t>
            </a:r>
            <a:r>
              <a:rPr sz="1200" i="1" spc="114" dirty="0">
                <a:latin typeface="Calibri"/>
                <a:cs typeface="Calibri"/>
              </a:rPr>
              <a:t> </a:t>
            </a:r>
            <a:r>
              <a:rPr sz="1200" i="1" spc="-80" dirty="0">
                <a:latin typeface="Calibri"/>
                <a:cs typeface="Calibri"/>
              </a:rPr>
              <a:t>we</a:t>
            </a:r>
            <a:r>
              <a:rPr sz="1200" i="1" spc="-75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can</a:t>
            </a:r>
            <a:r>
              <a:rPr sz="1200" i="1" spc="114" dirty="0">
                <a:latin typeface="Calibri"/>
                <a:cs typeface="Calibri"/>
              </a:rPr>
              <a:t> </a:t>
            </a:r>
            <a:r>
              <a:rPr sz="1200" i="1" spc="-25" dirty="0">
                <a:latin typeface="Calibri"/>
                <a:cs typeface="Calibri"/>
              </a:rPr>
              <a:t>estimate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i="1" spc="5" dirty="0">
                <a:solidFill>
                  <a:srgbClr val="00007F"/>
                </a:solidFill>
                <a:latin typeface="Calibri"/>
                <a:cs typeface="Calibri"/>
              </a:rPr>
              <a:t>count</a:t>
            </a:r>
            <a:r>
              <a:rPr sz="1200" b="1" i="1" spc="7" baseline="-13888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112" baseline="-13888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b="1" spc="1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i="1" spc="1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b="1" spc="1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i="1" spc="15" dirty="0">
                <a:latin typeface="Calibri"/>
                <a:cs typeface="Calibri"/>
              </a:rPr>
              <a:t>,</a:t>
            </a:r>
            <a:r>
              <a:rPr sz="1200" i="1" spc="114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at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i="1" spc="-30" dirty="0">
                <a:latin typeface="Calibri"/>
                <a:cs typeface="Calibri"/>
              </a:rPr>
              <a:t>any</a:t>
            </a:r>
            <a:r>
              <a:rPr sz="1200" i="1" spc="114" dirty="0">
                <a:latin typeface="Calibri"/>
                <a:cs typeface="Calibri"/>
              </a:rPr>
              <a:t> </a:t>
            </a:r>
            <a:r>
              <a:rPr sz="1200" i="1" spc="-15" dirty="0">
                <a:latin typeface="Calibri"/>
                <a:cs typeface="Calibri"/>
              </a:rPr>
              <a:t>time</a:t>
            </a:r>
            <a:r>
              <a:rPr sz="1200" i="1" spc="114" dirty="0">
                <a:latin typeface="Calibri"/>
                <a:cs typeface="Calibri"/>
              </a:rPr>
              <a:t> </a:t>
            </a:r>
            <a:r>
              <a:rPr sz="1200" b="1" i="1" spc="6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20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i="1" spc="-30" dirty="0">
                <a:latin typeface="Calibri"/>
                <a:cs typeface="Calibri"/>
              </a:rPr>
              <a:t>for</a:t>
            </a:r>
            <a:r>
              <a:rPr sz="1200" i="1" spc="114" dirty="0">
                <a:latin typeface="Calibri"/>
                <a:cs typeface="Calibri"/>
              </a:rPr>
              <a:t> </a:t>
            </a:r>
            <a:r>
              <a:rPr sz="1200" i="1" spc="-30" dirty="0">
                <a:latin typeface="Calibri"/>
                <a:cs typeface="Calibri"/>
              </a:rPr>
              <a:t>any </a:t>
            </a:r>
            <a:r>
              <a:rPr sz="1200" i="1" spc="-260" dirty="0">
                <a:latin typeface="Calibri"/>
                <a:cs typeface="Calibri"/>
              </a:rPr>
              <a:t> </a:t>
            </a:r>
            <a:r>
              <a:rPr sz="1200" i="1" spc="-30" dirty="0">
                <a:latin typeface="Calibri"/>
                <a:cs typeface="Calibri"/>
              </a:rPr>
              <a:t>element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b="1" i="1" spc="65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1200" i="1" spc="65" dirty="0">
                <a:latin typeface="Calibri"/>
                <a:cs typeface="Calibri"/>
              </a:rPr>
              <a:t>,</a:t>
            </a:r>
            <a:r>
              <a:rPr sz="1200" i="1" spc="114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up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to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b="1" i="1" spc="-35" dirty="0">
                <a:solidFill>
                  <a:srgbClr val="00007F"/>
                </a:solidFill>
                <a:latin typeface="Verdana"/>
                <a:cs typeface="Verdana"/>
              </a:rPr>
              <a:t>s</a:t>
            </a:r>
            <a:r>
              <a:rPr sz="1200" b="1" i="1" spc="-35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1200" b="1" i="1" spc="-3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200" i="1" spc="-35" dirty="0">
                <a:latin typeface="Calibri"/>
                <a:cs typeface="Calibri"/>
              </a:rPr>
              <a:t>error</a:t>
            </a:r>
            <a:r>
              <a:rPr sz="1200" i="1" spc="114" dirty="0">
                <a:latin typeface="Calibri"/>
                <a:cs typeface="Calibri"/>
              </a:rPr>
              <a:t> </a:t>
            </a:r>
            <a:r>
              <a:rPr sz="1200" i="1" spc="-15" dirty="0">
                <a:latin typeface="Calibri"/>
                <a:cs typeface="Calibri"/>
              </a:rPr>
              <a:t>with</a:t>
            </a:r>
            <a:r>
              <a:rPr sz="1200" i="1" spc="114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probability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at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i="1" spc="-25" dirty="0">
                <a:latin typeface="Calibri"/>
                <a:cs typeface="Calibri"/>
              </a:rPr>
              <a:t>least</a:t>
            </a:r>
            <a:r>
              <a:rPr sz="1200" i="1" spc="114" dirty="0">
                <a:latin typeface="Calibri"/>
                <a:cs typeface="Calibri"/>
              </a:rPr>
              <a:t> </a:t>
            </a:r>
            <a:r>
              <a:rPr sz="1200" b="1" spc="-75" dirty="0">
                <a:solidFill>
                  <a:srgbClr val="00007F"/>
                </a:solidFill>
                <a:latin typeface="Tahoma"/>
                <a:cs typeface="Tahoma"/>
              </a:rPr>
              <a:t>(1</a:t>
            </a:r>
            <a:r>
              <a:rPr sz="1200" b="1" spc="-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spc="245" dirty="0">
                <a:solidFill>
                  <a:srgbClr val="00007F"/>
                </a:solidFill>
                <a:latin typeface="Segoe UI Symbol"/>
                <a:cs typeface="Segoe UI Symbol"/>
              </a:rPr>
              <a:t>−</a:t>
            </a:r>
            <a:r>
              <a:rPr sz="1200" spc="-2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sz="1200" b="1" i="1" spc="-95" dirty="0">
                <a:solidFill>
                  <a:srgbClr val="00007F"/>
                </a:solidFill>
                <a:latin typeface="Verdana"/>
                <a:cs typeface="Verdana"/>
              </a:rPr>
              <a:t>δ</a:t>
            </a:r>
            <a:r>
              <a:rPr sz="1200" b="1" spc="-9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using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5117" y="2064015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9400" algn="l"/>
              </a:tabLst>
            </a:pPr>
            <a:r>
              <a:rPr sz="800" b="1" i="1" spc="-65" dirty="0">
                <a:solidFill>
                  <a:srgbClr val="00007F"/>
                </a:solidFill>
                <a:latin typeface="Verdana"/>
                <a:cs typeface="Verdana"/>
              </a:rPr>
              <a:t>c	</a:t>
            </a:r>
            <a:r>
              <a:rPr sz="800" b="1" i="1" spc="-110" dirty="0">
                <a:solidFill>
                  <a:srgbClr val="00007F"/>
                </a:solidFill>
                <a:latin typeface="Verdana"/>
                <a:cs typeface="Verdana"/>
              </a:rPr>
              <a:t>δ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0566" y="1956457"/>
            <a:ext cx="16954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="1" i="1" spc="275" dirty="0">
                <a:solidFill>
                  <a:srgbClr val="00007F"/>
                </a:solidFill>
                <a:latin typeface="Calibri"/>
                <a:cs typeface="Calibri"/>
              </a:rPr>
              <a:t>O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(</a:t>
            </a:r>
            <a:r>
              <a:rPr sz="1200" b="1" spc="-2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u="sng" spc="-112" baseline="34722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ahoma"/>
                <a:cs typeface="Tahoma"/>
              </a:rPr>
              <a:t>1</a:t>
            </a:r>
            <a:r>
              <a:rPr sz="1200" b="1" spc="165" baseline="34722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80" dirty="0">
                <a:solidFill>
                  <a:srgbClr val="00007F"/>
                </a:solidFill>
                <a:latin typeface="Tahoma"/>
                <a:cs typeface="Tahoma"/>
              </a:rPr>
              <a:t>lg</a:t>
            </a:r>
            <a:r>
              <a:rPr sz="1200"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u="sng" spc="-112" baseline="34722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ahoma"/>
                <a:cs typeface="Tahoma"/>
              </a:rPr>
              <a:t>1</a:t>
            </a:r>
            <a:r>
              <a:rPr sz="1200" b="1" spc="-150" baseline="34722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b="1" spc="-35" dirty="0">
                <a:solidFill>
                  <a:srgbClr val="00007F"/>
                </a:solidFill>
                <a:latin typeface="Tahoma"/>
                <a:cs typeface="Tahoma"/>
              </a:rPr>
              <a:t>)</a:t>
            </a:r>
            <a:r>
              <a:rPr sz="1200" b="1" spc="3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200" i="1" spc="-30" dirty="0">
                <a:latin typeface="Calibri"/>
                <a:cs typeface="Calibri"/>
              </a:rPr>
              <a:t>many</a:t>
            </a:r>
            <a:r>
              <a:rPr sz="1200" i="1" spc="114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counters.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8" name="object 1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10" dirty="0"/>
              <a:t>Ruta</a:t>
            </a:r>
            <a:r>
              <a:rPr spc="180" dirty="0"/>
              <a:t> </a:t>
            </a:r>
            <a:r>
              <a:rPr spc="15" dirty="0"/>
              <a:t>(UIUC)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935937" y="3351784"/>
            <a:ext cx="2432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CS473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65808" y="3351784"/>
            <a:ext cx="1066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5" dirty="0"/>
              <a:t>2018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272362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 </a:t>
            </a:r>
            <a:r>
              <a:rPr sz="600" spc="8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9470</Words>
  <Application>Microsoft Office PowerPoint</Application>
  <PresentationFormat>Custom</PresentationFormat>
  <Paragraphs>1574</Paragraphs>
  <Slides>97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8" baseType="lpstr">
      <vt:lpstr>Malgun Gothic</vt:lpstr>
      <vt:lpstr>Arial</vt:lpstr>
      <vt:lpstr>Calibri</vt:lpstr>
      <vt:lpstr>Cambria</vt:lpstr>
      <vt:lpstr>Lucida Sans Unicode</vt:lpstr>
      <vt:lpstr>Segoe UI Symbol</vt:lpstr>
      <vt:lpstr>Tahoma</vt:lpstr>
      <vt:lpstr>Times New Roman</vt:lpstr>
      <vt:lpstr>Trebuchet MS</vt:lpstr>
      <vt:lpstr>Verdana</vt:lpstr>
      <vt:lpstr>Office Theme</vt:lpstr>
      <vt:lpstr>Streaming Algorithms</vt:lpstr>
      <vt:lpstr>Examples</vt:lpstr>
      <vt:lpstr>Outline</vt:lpstr>
      <vt:lpstr>Data Streams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Streaming Algorithms: Framework</vt:lpstr>
      <vt:lpstr>Streaming Algorithms: Framework</vt:lpstr>
      <vt:lpstr>Streaming Algorithms: One-sided Error</vt:lpstr>
      <vt:lpstr>PowerPoint Presentation</vt:lpstr>
      <vt:lpstr>PowerPoint Presentation</vt:lpstr>
      <vt:lpstr>Finding the Majority Element</vt:lpstr>
      <vt:lpstr>PowerPoint Presentation</vt:lpstr>
      <vt:lpstr>Puzzle Finding a Majority Element</vt:lpstr>
      <vt:lpstr>Puzzle Finding a Majority Element</vt:lpstr>
      <vt:lpstr>Puzzle Finding a Majority Element</vt:lpstr>
      <vt:lpstr>Finding the Majority Element</vt:lpstr>
      <vt:lpstr>Finding the Majority Element</vt:lpstr>
      <vt:lpstr>Finding the Majority Element</vt:lpstr>
      <vt:lpstr>Finding the Majority Element</vt:lpstr>
      <vt:lpstr>Finding the Majority Element</vt:lpstr>
      <vt:lpstr>Finding the Majority Element: Example</vt:lpstr>
      <vt:lpstr>Finding a Majority Element</vt:lpstr>
      <vt:lpstr>Finding a Majority Element</vt:lpstr>
      <vt:lpstr>Finding a Majority Element</vt:lpstr>
      <vt:lpstr>Finding a Majority Element</vt:lpstr>
      <vt:lpstr>Finding a Majority Element</vt:lpstr>
      <vt:lpstr>PowerPoint Presentation</vt:lpstr>
      <vt:lpstr>s-Heavy Hitters</vt:lpstr>
      <vt:lpstr>s-Heavy Hitters</vt:lpstr>
      <vt:lpstr>s-Heavy Hitters</vt:lpstr>
      <vt:lpstr>PowerPoint Presentation</vt:lpstr>
      <vt:lpstr>s-Heavy Hitters: Example</vt:lpstr>
      <vt:lpstr>s-Heavy Hitters: Example</vt:lpstr>
      <vt:lpstr>s-Heavy Hitters: Example</vt:lpstr>
      <vt:lpstr>s-Heavy Hitters: Example</vt:lpstr>
      <vt:lpstr>s-Heavy Hitters: Algorithm</vt:lpstr>
      <vt:lpstr>s-Heavy Hitters: Algorithm</vt:lpstr>
      <vt:lpstr>s-Heavy Hitters: Algorithm</vt:lpstr>
      <vt:lpstr>s-Heavy Hitters: Algorithm</vt:lpstr>
      <vt:lpstr>s-Heavy Hitters: Algorithm</vt:lpstr>
      <vt:lpstr>s-Heavy Hitters: Algorithm</vt:lpstr>
      <vt:lpstr>s-Heavy Hitters</vt:lpstr>
      <vt:lpstr>s-Heavy Hitters</vt:lpstr>
      <vt:lpstr>s-Heavy Hitters</vt:lpstr>
      <vt:lpstr>s-Heavy Hitters</vt:lpstr>
      <vt:lpstr>s-Heavy Hitters</vt:lpstr>
      <vt:lpstr>s-Heavy Hitters</vt:lpstr>
      <vt:lpstr>s-Heavy Hitters</vt:lpstr>
      <vt:lpstr>s-Heavy Hitters</vt:lpstr>
      <vt:lpstr>s-Heavy Hitters</vt:lpstr>
      <vt:lpstr>s-Heavy Hitters</vt:lpstr>
      <vt:lpstr>s-Heavy Hitters: Algorithm</vt:lpstr>
      <vt:lpstr>s-Heavy Hitters: Algorithm</vt:lpstr>
      <vt:lpstr>s-Heavy Hitters: Algorithm</vt:lpstr>
      <vt:lpstr>PowerPoint Presentation</vt:lpstr>
      <vt:lpstr>PowerPoint Presentation</vt:lpstr>
      <vt:lpstr>Maintaining Counts</vt:lpstr>
      <vt:lpstr>Maintaining Counts</vt:lpstr>
      <vt:lpstr>Maintaining Counts</vt:lpstr>
      <vt:lpstr>Recall: Bloom Filter</vt:lpstr>
      <vt:lpstr>Recall: Bloom Filter</vt:lpstr>
      <vt:lpstr>PowerPoint Presentation</vt:lpstr>
      <vt:lpstr>Count Min-Sketch</vt:lpstr>
      <vt:lpstr>Count Min-Sketch</vt:lpstr>
      <vt:lpstr>Count Min-Sketch</vt:lpstr>
      <vt:lpstr>Count Min-Sketch</vt:lpstr>
      <vt:lpstr>Count Min-Sketch By G. Cormode and S. M. Muthukrishnan’05</vt:lpstr>
      <vt:lpstr>Count Min-Sketch By G. Cormode and S. M. Muthukrishnan’05</vt:lpstr>
      <vt:lpstr>Count Min-Sketch By G. Cormode and S. M. Muthukrishnan’05</vt:lpstr>
      <vt:lpstr>Count Min-Sketch By G. Cormode and S. M. Muthukrishnan’05</vt:lpstr>
      <vt:lpstr>Count Min-Sketch: Analysis</vt:lpstr>
      <vt:lpstr>Count Min-Sketch: Analysis</vt:lpstr>
      <vt:lpstr>Count Min-Sketch: Analysis</vt:lpstr>
      <vt:lpstr>Count Min-Sketch: Analysis</vt:lpstr>
      <vt:lpstr>Count Min-Sketch: Analysis</vt:lpstr>
      <vt:lpstr>Count Min-Sketch: Analysis</vt:lpstr>
      <vt:lpstr>Count Min-Sketch: Analysis</vt:lpstr>
      <vt:lpstr>Count Min-Sketch: Analysis</vt:lpstr>
      <vt:lpstr>Count Min-Sketch: Analysis</vt:lpstr>
      <vt:lpstr>Count Min-Sketch: Analysis</vt:lpstr>
      <vt:lpstr>Count Min-Sketch: Analysis</vt:lpstr>
      <vt:lpstr>Count Min-Sketch: Analysis</vt:lpstr>
      <vt:lpstr>Count Min-Sketch: Analysis</vt:lpstr>
      <vt:lpstr>Count Min-Sketch: Analysis</vt:lpstr>
      <vt:lpstr>Count Min-Sketch: Analysis</vt:lpstr>
      <vt:lpstr>Count Min-Sketch: Analysis By G. Cormode and S. M. Muthukrishnan’05</vt:lpstr>
      <vt:lpstr>Count Min-Sketch: Analysis By G. Cormode and S. M. Muthukrishnan’05</vt:lpstr>
      <vt:lpstr>Count Min-Sketch: Analysis By G. Cormode and S. M. Muthukrishnan’05</vt:lpstr>
      <vt:lpstr>Count Min-Sketch: Analysis By G. Cormode and S. M. Muthukrishnan’05</vt:lpstr>
      <vt:lpstr>Count Min-Sketch: Analysis By G. Cormode and S. M. Muthukrishnan’05</vt:lpstr>
      <vt:lpstr>Count Min-Sketch: Analysis By G. Cormode and S. M. Muthukrishnan’05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473: Algorithms</dc:title>
  <dc:subject>Lecture Notes for Algorithms Class</dc:subject>
  <dc:creator> Ruta Mehta </dc:creator>
  <cp:lastModifiedBy>anu</cp:lastModifiedBy>
  <cp:revision>1</cp:revision>
  <dcterms:created xsi:type="dcterms:W3CDTF">2021-04-27T21:06:30Z</dcterms:created>
  <dcterms:modified xsi:type="dcterms:W3CDTF">2021-04-28T10:29:54Z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2018-03-01T00:00:00Z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2021-04-27T00:00:00Z</vt:filetime>
  </property>
</Properties>
</file>