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Arvo"/>
      <p:regular r:id="rId26"/>
      <p:bold r:id="rId27"/>
      <p:italic r:id="rId28"/>
      <p:boldItalic r:id="rId29"/>
    </p:embeddedFont>
    <p:embeddedFont>
      <p:font typeface="Roboto Condensed"/>
      <p:regular r:id="rId30"/>
      <p:bold r:id="rId31"/>
      <p:italic r:id="rId32"/>
      <p:boldItalic r:id="rId33"/>
    </p:embeddedFont>
    <p:embeddedFont>
      <p:font typeface="Roboto Condensed 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rvo-regular.fntdata"/><Relationship Id="rId25" Type="http://schemas.openxmlformats.org/officeDocument/2006/relationships/slide" Target="slides/slide21.xml"/><Relationship Id="rId28" Type="http://schemas.openxmlformats.org/officeDocument/2006/relationships/font" Target="fonts/Arvo-italic.fntdata"/><Relationship Id="rId27" Type="http://schemas.openxmlformats.org/officeDocument/2006/relationships/font" Target="fonts/Arv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rv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Condensed-bold.fntdata"/><Relationship Id="rId30" Type="http://schemas.openxmlformats.org/officeDocument/2006/relationships/font" Target="fonts/RobotoCondensed-regular.fntdata"/><Relationship Id="rId11" Type="http://schemas.openxmlformats.org/officeDocument/2006/relationships/slide" Target="slides/slide7.xml"/><Relationship Id="rId33" Type="http://schemas.openxmlformats.org/officeDocument/2006/relationships/font" Target="fonts/RobotoCondensed-boldItalic.fntdata"/><Relationship Id="rId10" Type="http://schemas.openxmlformats.org/officeDocument/2006/relationships/slide" Target="slides/slide6.xml"/><Relationship Id="rId32" Type="http://schemas.openxmlformats.org/officeDocument/2006/relationships/font" Target="fonts/RobotoCondensed-italic.fntdata"/><Relationship Id="rId13" Type="http://schemas.openxmlformats.org/officeDocument/2006/relationships/slide" Target="slides/slide9.xml"/><Relationship Id="rId35" Type="http://schemas.openxmlformats.org/officeDocument/2006/relationships/font" Target="fonts/RobotoCondensedLight-bold.fntdata"/><Relationship Id="rId12" Type="http://schemas.openxmlformats.org/officeDocument/2006/relationships/slide" Target="slides/slide8.xml"/><Relationship Id="rId34" Type="http://schemas.openxmlformats.org/officeDocument/2006/relationships/font" Target="fonts/RobotoCondensedLight-regular.fntdata"/><Relationship Id="rId15" Type="http://schemas.openxmlformats.org/officeDocument/2006/relationships/slide" Target="slides/slide11.xml"/><Relationship Id="rId37" Type="http://schemas.openxmlformats.org/officeDocument/2006/relationships/font" Target="fonts/RobotoCondensedLight-boldItalic.fntdata"/><Relationship Id="rId14" Type="http://schemas.openxmlformats.org/officeDocument/2006/relationships/slide" Target="slides/slide10.xml"/><Relationship Id="rId36" Type="http://schemas.openxmlformats.org/officeDocument/2006/relationships/font" Target="fonts/RobotoCondensedLight-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5da37283c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5da37283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5da37283c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5da37283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5da37283c_2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5da37283c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d5da37283c_2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d5da37283c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5da37283c_2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d5da37283c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5da37283c_2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d5da37283c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d5da37283c_2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d5da37283c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d5da37283c_2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d5da37283c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d5da37283c_2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d5da37283c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d5da37283c_3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d5da37283c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56c81fdde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56c81fdd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56c81fdde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56c81fdd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5da37283c_5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5da37283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5da37283c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5da37283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5da37283c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5da37283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4" name="Google Shape;14;p2"/>
          <p:cNvGrpSpPr/>
          <p:nvPr/>
        </p:nvGrpSpPr>
        <p:grpSpPr>
          <a:xfrm flipH="1" rot="10800000">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 name="Google Shape;22;p2"/>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3"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8" name="Google Shape;28;p3"/>
          <p:cNvGrpSpPr/>
          <p:nvPr/>
        </p:nvGrpSpPr>
        <p:grpSpPr>
          <a:xfrm flipH="1" rot="10800000">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 name="Google Shape;39;p3"/>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Google Shape;40;p3"/>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p:txBody>
      </p:sp>
      <p:sp>
        <p:nvSpPr>
          <p:cNvPr id="41" name="Google Shape;41;p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2"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4"/>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55" name="Google Shape;55;p4"/>
          <p:cNvGrpSpPr/>
          <p:nvPr/>
        </p:nvGrpSpPr>
        <p:grpSpPr>
          <a:xfrm flipH="1" rot="10800000">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58" name="Google Shape;58;p4"/>
          <p:cNvSpPr txBox="1"/>
          <p:nvPr>
            <p:ph idx="1" type="body"/>
          </p:nvPr>
        </p:nvSpPr>
        <p:spPr>
          <a:xfrm>
            <a:off x="829775" y="1202000"/>
            <a:ext cx="5090700" cy="2745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a:spcBef>
                <a:spcPts val="360"/>
              </a:spcBef>
              <a:spcAft>
                <a:spcPts val="0"/>
              </a:spcAft>
              <a:buClr>
                <a:srgbClr val="FFFFFF"/>
              </a:buClr>
              <a:buSzPts val="3000"/>
              <a:buChar char="▻"/>
              <a:defRPr i="1" sz="3000">
                <a:solidFill>
                  <a:srgbClr val="FFFFFF"/>
                </a:solidFill>
              </a:defRPr>
            </a:lvl9pPr>
          </a:lstStyle>
          <a:p/>
        </p:txBody>
      </p:sp>
      <p:sp>
        <p:nvSpPr>
          <p:cNvPr id="59" name="Google Shape;59;p4"/>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chemeClr val="accent5"/>
                </a:solidFill>
              </a:rPr>
              <a:t>“</a:t>
            </a:r>
            <a:endParaRPr b="1" sz="7200">
              <a:solidFill>
                <a:schemeClr val="accent5"/>
              </a:solidFill>
            </a:endParaRPr>
          </a:p>
        </p:txBody>
      </p:sp>
      <p:sp>
        <p:nvSpPr>
          <p:cNvPr id="60" name="Google Shape;60;p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72" name="Google Shape;72;p5"/>
            <p:cNvGrpSpPr/>
            <p:nvPr/>
          </p:nvGrpSpPr>
          <p:grpSpPr>
            <a:xfrm flipH="1" rot="10800000">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75" name="Google Shape;75;p5"/>
            <p:cNvGrpSpPr/>
            <p:nvPr/>
          </p:nvGrpSpPr>
          <p:grpSpPr>
            <a:xfrm flipH="1" rot="10800000">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sp>
        <p:nvSpPr>
          <p:cNvPr id="78" name="Google Shape;78;p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9" name="Google Shape;79;p5"/>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1000"/>
              </a:spcBef>
              <a:spcAft>
                <a:spcPts val="0"/>
              </a:spcAft>
              <a:buSzPts val="2400"/>
              <a:buChar char="▻"/>
              <a:defRPr/>
            </a:lvl2pPr>
            <a:lvl3pPr indent="-381000" lvl="2" marL="1371600">
              <a:spcBef>
                <a:spcPts val="1000"/>
              </a:spcBef>
              <a:spcAft>
                <a:spcPts val="0"/>
              </a:spcAft>
              <a:buSzPts val="2400"/>
              <a:buChar char="▻"/>
              <a:defRPr/>
            </a:lvl3pPr>
            <a:lvl4pPr indent="-381000" lvl="3" marL="1828800">
              <a:spcBef>
                <a:spcPts val="1000"/>
              </a:spcBef>
              <a:spcAft>
                <a:spcPts val="0"/>
              </a:spcAft>
              <a:buSzPts val="2400"/>
              <a:buChar char="▻"/>
              <a:defRPr/>
            </a:lvl4pPr>
            <a:lvl5pPr indent="-381000" lvl="4" marL="2286000">
              <a:spcBef>
                <a:spcPts val="1000"/>
              </a:spcBef>
              <a:spcAft>
                <a:spcPts val="0"/>
              </a:spcAft>
              <a:buSzPts val="2400"/>
              <a:buChar char="▻"/>
              <a:defRPr/>
            </a:lvl5pPr>
            <a:lvl6pPr indent="-381000" lvl="5" marL="2743200">
              <a:spcBef>
                <a:spcPts val="1000"/>
              </a:spcBef>
              <a:spcAft>
                <a:spcPts val="0"/>
              </a:spcAft>
              <a:buSzPts val="2400"/>
              <a:buChar char="▻"/>
              <a:defRPr/>
            </a:lvl6pPr>
            <a:lvl7pPr indent="-381000" lvl="6" marL="3200400">
              <a:spcBef>
                <a:spcPts val="1000"/>
              </a:spcBef>
              <a:spcAft>
                <a:spcPts val="0"/>
              </a:spcAft>
              <a:buSzPts val="2400"/>
              <a:buChar char="▻"/>
              <a:defRPr/>
            </a:lvl7pPr>
            <a:lvl8pPr indent="-381000" lvl="7" marL="3657600">
              <a:spcBef>
                <a:spcPts val="1000"/>
              </a:spcBef>
              <a:spcAft>
                <a:spcPts val="0"/>
              </a:spcAft>
              <a:buSzPts val="2400"/>
              <a:buChar char="▻"/>
              <a:defRPr/>
            </a:lvl8pPr>
            <a:lvl9pPr indent="-381000" lvl="8" marL="4114800">
              <a:spcBef>
                <a:spcPts val="1000"/>
              </a:spcBef>
              <a:spcAft>
                <a:spcPts val="1000"/>
              </a:spcAft>
              <a:buSzPts val="2400"/>
              <a:buChar char="▻"/>
              <a:defRPr/>
            </a:lvl9pPr>
          </a:lstStyle>
          <a:p/>
        </p:txBody>
      </p:sp>
      <p:sp>
        <p:nvSpPr>
          <p:cNvPr id="80" name="Google Shape;80;p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84" name="Google Shape;84;p6"/>
            <p:cNvGrpSpPr/>
            <p:nvPr/>
          </p:nvGrpSpPr>
          <p:grpSpPr>
            <a:xfrm flipH="1" rot="10800000">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87" name="Google Shape;87;p6"/>
            <p:cNvGrpSpPr/>
            <p:nvPr/>
          </p:nvGrpSpPr>
          <p:grpSpPr>
            <a:xfrm flipH="1" rot="10800000">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 name="Google Shape;98;p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p:nvPr>
            <p:ph idx="1" type="body"/>
          </p:nvPr>
        </p:nvSpPr>
        <p:spPr>
          <a:xfrm>
            <a:off x="814275"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0" name="Google Shape;100;p6"/>
          <p:cNvSpPr txBox="1"/>
          <p:nvPr>
            <p:ph idx="2" type="body"/>
          </p:nvPr>
        </p:nvSpPr>
        <p:spPr>
          <a:xfrm>
            <a:off x="4396123"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1" name="Google Shape;101;p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2"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05" name="Google Shape;105;p7"/>
            <p:cNvGrpSpPr/>
            <p:nvPr/>
          </p:nvGrpSpPr>
          <p:grpSpPr>
            <a:xfrm flipH="1" rot="10800000">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08" name="Google Shape;108;p7"/>
            <p:cNvGrpSpPr/>
            <p:nvPr/>
          </p:nvGrpSpPr>
          <p:grpSpPr>
            <a:xfrm flipH="1" rot="10800000">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 name="Google Shape;119;p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7"/>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1" name="Google Shape;121;p7"/>
          <p:cNvSpPr txBox="1"/>
          <p:nvPr>
            <p:ph idx="2" type="body"/>
          </p:nvPr>
        </p:nvSpPr>
        <p:spPr>
          <a:xfrm>
            <a:off x="3233637"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2" name="Google Shape;122;p7"/>
          <p:cNvSpPr txBox="1"/>
          <p:nvPr>
            <p:ph idx="3" type="body"/>
          </p:nvPr>
        </p:nvSpPr>
        <p:spPr>
          <a:xfrm>
            <a:off x="55406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3" name="Google Shape;123;p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7" name="Google Shape;127;p8"/>
            <p:cNvGrpSpPr/>
            <p:nvPr/>
          </p:nvGrpSpPr>
          <p:grpSpPr>
            <a:xfrm flipH="1" rot="10800000">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30" name="Google Shape;130;p8"/>
            <p:cNvGrpSpPr/>
            <p:nvPr/>
          </p:nvGrpSpPr>
          <p:grpSpPr>
            <a:xfrm flipH="1" rot="10800000">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2" name="Google Shape;142;p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4732169"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670984"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 name="Google Shape;152;p9"/>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300"/>
              <a:buNone/>
              <a:defRPr sz="1300"/>
            </a:lvl1pPr>
          </a:lstStyle>
          <a:p/>
        </p:txBody>
      </p:sp>
      <p:sp>
        <p:nvSpPr>
          <p:cNvPr id="153" name="Google Shape;153;p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9" name="Google Shape;179;p1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indent="-381000" lvl="1" marL="914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indent="-381000" lvl="2" marL="1371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indent="-381000" lvl="3" marL="18288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indent="-381000" lvl="4" marL="2286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indent="-381000" lvl="5" marL="27432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indent="-381000" lvl="6" marL="3200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indent="-381000" lvl="7" marL="3657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indent="-381000" lvl="8" marL="41148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algn="r">
              <a:buNone/>
              <a:defRPr b="1" sz="1200">
                <a:solidFill>
                  <a:schemeClr val="lt1"/>
                </a:solidFill>
                <a:latin typeface="Roboto Condensed"/>
                <a:ea typeface="Roboto Condensed"/>
                <a:cs typeface="Roboto Condensed"/>
                <a:sym typeface="Roboto Condensed"/>
              </a:defRPr>
            </a:lvl1pPr>
            <a:lvl2pPr lvl="1" algn="r">
              <a:buNone/>
              <a:defRPr b="1" sz="1200">
                <a:solidFill>
                  <a:schemeClr val="lt1"/>
                </a:solidFill>
                <a:latin typeface="Roboto Condensed"/>
                <a:ea typeface="Roboto Condensed"/>
                <a:cs typeface="Roboto Condensed"/>
                <a:sym typeface="Roboto Condensed"/>
              </a:defRPr>
            </a:lvl2pPr>
            <a:lvl3pPr lvl="2" algn="r">
              <a:buNone/>
              <a:defRPr b="1" sz="1200">
                <a:solidFill>
                  <a:schemeClr val="lt1"/>
                </a:solidFill>
                <a:latin typeface="Roboto Condensed"/>
                <a:ea typeface="Roboto Condensed"/>
                <a:cs typeface="Roboto Condensed"/>
                <a:sym typeface="Roboto Condensed"/>
              </a:defRPr>
            </a:lvl3pPr>
            <a:lvl4pPr lvl="3" algn="r">
              <a:buNone/>
              <a:defRPr b="1" sz="1200">
                <a:solidFill>
                  <a:schemeClr val="lt1"/>
                </a:solidFill>
                <a:latin typeface="Roboto Condensed"/>
                <a:ea typeface="Roboto Condensed"/>
                <a:cs typeface="Roboto Condensed"/>
                <a:sym typeface="Roboto Condensed"/>
              </a:defRPr>
            </a:lvl4pPr>
            <a:lvl5pPr lvl="4" algn="r">
              <a:buNone/>
              <a:defRPr b="1" sz="1200">
                <a:solidFill>
                  <a:schemeClr val="lt1"/>
                </a:solidFill>
                <a:latin typeface="Roboto Condensed"/>
                <a:ea typeface="Roboto Condensed"/>
                <a:cs typeface="Roboto Condensed"/>
                <a:sym typeface="Roboto Condensed"/>
              </a:defRPr>
            </a:lvl5pPr>
            <a:lvl6pPr lvl="5" algn="r">
              <a:buNone/>
              <a:defRPr b="1" sz="1200">
                <a:solidFill>
                  <a:schemeClr val="lt1"/>
                </a:solidFill>
                <a:latin typeface="Roboto Condensed"/>
                <a:ea typeface="Roboto Condensed"/>
                <a:cs typeface="Roboto Condensed"/>
                <a:sym typeface="Roboto Condensed"/>
              </a:defRPr>
            </a:lvl6pPr>
            <a:lvl7pPr lvl="6" algn="r">
              <a:buNone/>
              <a:defRPr b="1" sz="1200">
                <a:solidFill>
                  <a:schemeClr val="lt1"/>
                </a:solidFill>
                <a:latin typeface="Roboto Condensed"/>
                <a:ea typeface="Roboto Condensed"/>
                <a:cs typeface="Roboto Condensed"/>
                <a:sym typeface="Roboto Condensed"/>
              </a:defRPr>
            </a:lvl7pPr>
            <a:lvl8pPr lvl="7" algn="r">
              <a:buNone/>
              <a:defRPr b="1" sz="1200">
                <a:solidFill>
                  <a:schemeClr val="lt1"/>
                </a:solidFill>
                <a:latin typeface="Roboto Condensed"/>
                <a:ea typeface="Roboto Condensed"/>
                <a:cs typeface="Roboto Condensed"/>
                <a:sym typeface="Roboto Condensed"/>
              </a:defRPr>
            </a:lvl8pPr>
            <a:lvl9pPr lvl="8" algn="r">
              <a:buNone/>
              <a:defRPr b="1" sz="1200">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ctrTitle"/>
          </p:nvPr>
        </p:nvSpPr>
        <p:spPr>
          <a:xfrm>
            <a:off x="533400" y="109075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VEHICLE ROUTING PROBLEM</a:t>
            </a:r>
            <a:endParaRPr/>
          </a:p>
          <a:p>
            <a:pPr indent="0" lvl="0" marL="0" rtl="0" algn="l">
              <a:spcBef>
                <a:spcPts val="0"/>
              </a:spcBef>
              <a:spcAft>
                <a:spcPts val="0"/>
              </a:spcAft>
              <a:buNone/>
            </a:pPr>
            <a:r>
              <a:t/>
            </a:r>
            <a:endParaRPr/>
          </a:p>
          <a:p>
            <a:pPr indent="0" lvl="0" marL="0" rtl="0" algn="r">
              <a:spcBef>
                <a:spcPts val="0"/>
              </a:spcBef>
              <a:spcAft>
                <a:spcPts val="0"/>
              </a:spcAft>
              <a:buNone/>
            </a:pPr>
            <a:r>
              <a:rPr b="0" i="1" lang="en" sz="1800">
                <a:latin typeface="Roboto Condensed Light"/>
                <a:ea typeface="Roboto Condensed Light"/>
                <a:cs typeface="Roboto Condensed Light"/>
                <a:sym typeface="Roboto Condensed Light"/>
              </a:rPr>
              <a:t>...an Advanced Algorithms Design project</a:t>
            </a:r>
            <a:endParaRPr b="0" i="1" sz="1800">
              <a:latin typeface="Roboto Condensed Light"/>
              <a:ea typeface="Roboto Condensed Light"/>
              <a:cs typeface="Roboto Condensed Light"/>
              <a:sym typeface="Roboto Condensed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0"/>
          <p:cNvSpPr txBox="1"/>
          <p:nvPr>
            <p:ph type="ctrTitle"/>
          </p:nvPr>
        </p:nvSpPr>
        <p:spPr>
          <a:xfrm>
            <a:off x="463525" y="2910475"/>
            <a:ext cx="4094400" cy="2041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400"/>
              <a:t>PICKUP - DELIVERY CONSTRAINTS</a:t>
            </a:r>
            <a:endParaRPr sz="3400"/>
          </a:p>
        </p:txBody>
      </p:sp>
      <p:sp>
        <p:nvSpPr>
          <p:cNvPr id="291" name="Google Shape;291;p2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2" name="Google Shape;292;p20"/>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2</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PICKUP - DELIVERY</a:t>
            </a:r>
            <a:r>
              <a:rPr lang="en"/>
              <a:t> CONSTRAINTS</a:t>
            </a:r>
            <a:endParaRPr/>
          </a:p>
        </p:txBody>
      </p:sp>
      <p:sp>
        <p:nvSpPr>
          <p:cNvPr id="298" name="Google Shape;298;p2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99" name="Google Shape;299;p21"/>
          <p:cNvGrpSpPr/>
          <p:nvPr/>
        </p:nvGrpSpPr>
        <p:grpSpPr>
          <a:xfrm>
            <a:off x="293683" y="574116"/>
            <a:ext cx="309041" cy="403123"/>
            <a:chOff x="590250" y="244200"/>
            <a:chExt cx="407975" cy="532175"/>
          </a:xfrm>
        </p:grpSpPr>
        <p:sp>
          <p:nvSpPr>
            <p:cNvPr id="300" name="Google Shape;300;p2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1"/>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1"/>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1"/>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1"/>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 name="Google Shape;314;p21"/>
          <p:cNvSpPr txBox="1"/>
          <p:nvPr>
            <p:ph idx="1" type="body"/>
          </p:nvPr>
        </p:nvSpPr>
        <p:spPr>
          <a:xfrm>
            <a:off x="814275" y="1744425"/>
            <a:ext cx="6803700" cy="17559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200"/>
              <a:t>This is a VRP in which each vehicle picks up items at various locations and drops them off at others. The problem is to assign routes for the vehicles to pick up and deliver all the items, while minimizing the length of the longest route.</a:t>
            </a:r>
            <a:endParaRPr sz="1200"/>
          </a:p>
          <a:p>
            <a:pPr indent="0" lvl="0" marL="0" rtl="0" algn="just">
              <a:spcBef>
                <a:spcPts val="1000"/>
              </a:spcBef>
              <a:spcAft>
                <a:spcPts val="1000"/>
              </a:spcAft>
              <a:buNone/>
            </a:pPr>
            <a:r>
              <a:rPr lang="en" sz="1200"/>
              <a:t>We ensure visiting each pickup and </a:t>
            </a:r>
            <a:r>
              <a:rPr lang="en" sz="1200"/>
              <a:t>delivery</a:t>
            </a:r>
            <a:r>
              <a:rPr lang="en" sz="1200"/>
              <a:t> stop </a:t>
            </a:r>
            <a:r>
              <a:rPr lang="en" sz="1200"/>
              <a:t>exactly</a:t>
            </a:r>
            <a:r>
              <a:rPr lang="en" sz="1200"/>
              <a:t> once, not exceeding the  </a:t>
            </a:r>
            <a:r>
              <a:rPr lang="en" sz="1200"/>
              <a:t>capacity of</a:t>
            </a:r>
            <a:r>
              <a:rPr lang="en" sz="1200"/>
              <a:t> vehicles, and coupling the pickup and corresponding delivery stops on the same </a:t>
            </a:r>
            <a:r>
              <a:rPr lang="en" sz="1200"/>
              <a:t>vehicle routes</a:t>
            </a:r>
            <a:r>
              <a:rPr lang="en" sz="1200"/>
              <a:t> and impose visit precedence among each pickup stop and its associated drop-off stop. The problem has a variety of practical applications, including the transport </a:t>
            </a:r>
            <a:r>
              <a:rPr lang="en" sz="1200"/>
              <a:t>of the</a:t>
            </a:r>
            <a:r>
              <a:rPr lang="en" sz="1200"/>
              <a:t> disabled and elderly, sealift and airlift of cargo and troops, and pickup and </a:t>
            </a:r>
            <a:r>
              <a:rPr lang="en" sz="1200"/>
              <a:t>delivery for</a:t>
            </a:r>
            <a:r>
              <a:rPr lang="en" sz="1200"/>
              <a:t> overnight carriers or urban services.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2"/>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 showing VRP with Pickup - Delivery Constraints</a:t>
            </a:r>
            <a:endParaRPr/>
          </a:p>
        </p:txBody>
      </p:sp>
      <p:sp>
        <p:nvSpPr>
          <p:cNvPr id="320" name="Google Shape;320;p2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1" name="Google Shape;321;p22"/>
          <p:cNvPicPr preferRelativeResize="0"/>
          <p:nvPr/>
        </p:nvPicPr>
        <p:blipFill>
          <a:blip r:embed="rId3">
            <a:alphaModFix/>
          </a:blip>
          <a:stretch>
            <a:fillRect/>
          </a:stretch>
        </p:blipFill>
        <p:spPr>
          <a:xfrm>
            <a:off x="1831813" y="515250"/>
            <a:ext cx="5480376" cy="3925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3"/>
          <p:cNvSpPr txBox="1"/>
          <p:nvPr>
            <p:ph type="ctrTitle"/>
          </p:nvPr>
        </p:nvSpPr>
        <p:spPr>
          <a:xfrm>
            <a:off x="463525" y="2910475"/>
            <a:ext cx="4094400" cy="2041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400"/>
              <a:t>TIME WINDOW</a:t>
            </a:r>
            <a:r>
              <a:rPr lang="en" sz="3400"/>
              <a:t> CONSTRAINTS</a:t>
            </a:r>
            <a:endParaRPr sz="3400"/>
          </a:p>
        </p:txBody>
      </p:sp>
      <p:sp>
        <p:nvSpPr>
          <p:cNvPr id="327" name="Google Shape;327;p2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23"/>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3</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TIME WINDOW</a:t>
            </a:r>
            <a:r>
              <a:rPr lang="en"/>
              <a:t> CONSTRAINTS</a:t>
            </a:r>
            <a:endParaRPr/>
          </a:p>
        </p:txBody>
      </p:sp>
      <p:sp>
        <p:nvSpPr>
          <p:cNvPr id="334" name="Google Shape;334;p2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35" name="Google Shape;335;p24"/>
          <p:cNvGrpSpPr/>
          <p:nvPr/>
        </p:nvGrpSpPr>
        <p:grpSpPr>
          <a:xfrm>
            <a:off x="293683" y="574116"/>
            <a:ext cx="309041" cy="403123"/>
            <a:chOff x="590250" y="244200"/>
            <a:chExt cx="407975" cy="532175"/>
          </a:xfrm>
        </p:grpSpPr>
        <p:sp>
          <p:nvSpPr>
            <p:cNvPr id="336" name="Google Shape;336;p2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 name="Google Shape;350;p24"/>
          <p:cNvSpPr txBox="1"/>
          <p:nvPr>
            <p:ph idx="1" type="body"/>
          </p:nvPr>
        </p:nvSpPr>
        <p:spPr>
          <a:xfrm>
            <a:off x="814275" y="1744425"/>
            <a:ext cx="6803700" cy="17559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200"/>
              <a:t>Vehicle routing problem with time windows (VRPTWs) is an important issue in logistics system which has been researched widely in recent years. The problem can be described as choosing routes for limited number of vehicles to serve a group of customers in the time windows. </a:t>
            </a:r>
            <a:endParaRPr sz="1200"/>
          </a:p>
          <a:p>
            <a:pPr indent="0" lvl="0" marL="0" rtl="0" algn="just">
              <a:spcBef>
                <a:spcPts val="1000"/>
              </a:spcBef>
              <a:spcAft>
                <a:spcPts val="0"/>
              </a:spcAft>
              <a:buNone/>
            </a:pPr>
            <a:r>
              <a:rPr lang="en" sz="1200"/>
              <a:t>Many vehicle routing problems involve scheduling visits to customers who are only available during specific time windows. Each vehicle has a limited capacity. It starts from the depot and terminates at the depot. Each customer should be served exactly once. The objective of the VRPTWs is to minimize the total transport costs.</a:t>
            </a:r>
            <a:endParaRPr sz="1200"/>
          </a:p>
          <a:p>
            <a:pPr indent="0" lvl="0" marL="0" rtl="0" algn="just">
              <a:spcBef>
                <a:spcPts val="1000"/>
              </a:spcBef>
              <a:spcAft>
                <a:spcPts val="1000"/>
              </a:spcAft>
              <a:buNone/>
            </a:pPr>
            <a:r>
              <a:rPr lang="en" sz="1200"/>
              <a:t>The goal is to minimize the total travel time of the vehicles.</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 showing VRP with Time Window Constraints</a:t>
            </a:r>
            <a:endParaRPr/>
          </a:p>
        </p:txBody>
      </p:sp>
      <p:sp>
        <p:nvSpPr>
          <p:cNvPr id="356" name="Google Shape;356;p2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7" name="Google Shape;357;p25"/>
          <p:cNvPicPr preferRelativeResize="0"/>
          <p:nvPr/>
        </p:nvPicPr>
        <p:blipFill>
          <a:blip r:embed="rId3">
            <a:alphaModFix/>
          </a:blip>
          <a:stretch>
            <a:fillRect/>
          </a:stretch>
        </p:blipFill>
        <p:spPr>
          <a:xfrm>
            <a:off x="1886925" y="519650"/>
            <a:ext cx="5370150" cy="3922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6"/>
          <p:cNvSpPr txBox="1"/>
          <p:nvPr>
            <p:ph type="ctrTitle"/>
          </p:nvPr>
        </p:nvSpPr>
        <p:spPr>
          <a:xfrm>
            <a:off x="463525" y="2910475"/>
            <a:ext cx="4094400" cy="2041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400"/>
              <a:t>RESOURCE</a:t>
            </a:r>
            <a:r>
              <a:rPr lang="en" sz="3400"/>
              <a:t> CONSTRAINTS</a:t>
            </a:r>
            <a:endParaRPr sz="3400"/>
          </a:p>
        </p:txBody>
      </p:sp>
      <p:sp>
        <p:nvSpPr>
          <p:cNvPr id="363" name="Google Shape;363;p2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4" name="Google Shape;364;p26"/>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4</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RESOURCE</a:t>
            </a:r>
            <a:r>
              <a:rPr lang="en"/>
              <a:t> CONSTRAINTS</a:t>
            </a:r>
            <a:endParaRPr/>
          </a:p>
        </p:txBody>
      </p:sp>
      <p:sp>
        <p:nvSpPr>
          <p:cNvPr id="370" name="Google Shape;370;p2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71" name="Google Shape;371;p27"/>
          <p:cNvGrpSpPr/>
          <p:nvPr/>
        </p:nvGrpSpPr>
        <p:grpSpPr>
          <a:xfrm>
            <a:off x="293683" y="574116"/>
            <a:ext cx="309041" cy="403123"/>
            <a:chOff x="590250" y="244200"/>
            <a:chExt cx="407975" cy="532175"/>
          </a:xfrm>
        </p:grpSpPr>
        <p:sp>
          <p:nvSpPr>
            <p:cNvPr id="372" name="Google Shape;372;p2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6" name="Google Shape;386;p27"/>
          <p:cNvSpPr txBox="1"/>
          <p:nvPr>
            <p:ph idx="1" type="body"/>
          </p:nvPr>
        </p:nvSpPr>
        <p:spPr>
          <a:xfrm>
            <a:off x="814275" y="1744425"/>
            <a:ext cx="6803700" cy="17559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200"/>
              <a:t>This is the type of VRP with time windows that also has constraints at the depot: all vehicles need to be loaded before departing the depot and unloaded upon return. Since there are only two available loading docks, at most two vehicles can be loaded or unloaded at the same time. As a result, some vehicles must wait for others to be loaded, delaying their departure from the depot. </a:t>
            </a:r>
            <a:endParaRPr sz="1200"/>
          </a:p>
          <a:p>
            <a:pPr indent="0" lvl="0" marL="0" rtl="0" algn="just">
              <a:spcBef>
                <a:spcPts val="1000"/>
              </a:spcBef>
              <a:spcAft>
                <a:spcPts val="0"/>
              </a:spcAft>
              <a:buNone/>
            </a:pPr>
            <a:r>
              <a:rPr lang="en" sz="1200"/>
              <a:t>The problem is to find optimal vehicle routes for the VRPTW that also meet the loading and unloading constraints at the depot.</a:t>
            </a:r>
            <a:endParaRPr sz="1200"/>
          </a:p>
          <a:p>
            <a:pPr indent="0" lvl="0" marL="0" rtl="0" algn="just">
              <a:spcBef>
                <a:spcPts val="1000"/>
              </a:spcBef>
              <a:spcAft>
                <a:spcPts val="1000"/>
              </a:spcAft>
              <a:buNone/>
            </a:pPr>
            <a:r>
              <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8"/>
          <p:cNvSpPr/>
          <p:nvPr/>
        </p:nvSpPr>
        <p:spPr>
          <a:xfrm>
            <a:off x="514725" y="790184"/>
            <a:ext cx="8171736" cy="3892835"/>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3" name="Google Shape;393;p28"/>
          <p:cNvSpPr/>
          <p:nvPr/>
        </p:nvSpPr>
        <p:spPr>
          <a:xfrm>
            <a:off x="1209130" y="2115973"/>
            <a:ext cx="107100" cy="107100"/>
          </a:xfrm>
          <a:prstGeom prst="diamond">
            <a:avLst/>
          </a:prstGeom>
          <a:solidFill>
            <a:srgbClr val="FF9800"/>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2992605" y="3370448"/>
            <a:ext cx="107100" cy="107100"/>
          </a:xfrm>
          <a:prstGeom prst="diamond">
            <a:avLst/>
          </a:prstGeom>
          <a:solidFill>
            <a:srgbClr val="FF9800"/>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3907005" y="1841398"/>
            <a:ext cx="107100" cy="107100"/>
          </a:xfrm>
          <a:prstGeom prst="diamond">
            <a:avLst/>
          </a:prstGeom>
          <a:solidFill>
            <a:srgbClr val="FF9800"/>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6786205" y="2377948"/>
            <a:ext cx="107100" cy="107100"/>
          </a:xfrm>
          <a:prstGeom prst="diamond">
            <a:avLst/>
          </a:prstGeom>
          <a:solidFill>
            <a:srgbClr val="FF9800"/>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4621130" y="3997673"/>
            <a:ext cx="107100" cy="107100"/>
          </a:xfrm>
          <a:prstGeom prst="diamond">
            <a:avLst/>
          </a:prstGeom>
          <a:solidFill>
            <a:srgbClr val="FF9800"/>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7488380" y="4112923"/>
            <a:ext cx="107100" cy="107100"/>
          </a:xfrm>
          <a:prstGeom prst="diamond">
            <a:avLst/>
          </a:prstGeom>
          <a:solidFill>
            <a:srgbClr val="FF9800"/>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txBox="1"/>
          <p:nvPr>
            <p:ph idx="4294967295" type="ctrTitle"/>
          </p:nvPr>
        </p:nvSpPr>
        <p:spPr>
          <a:xfrm>
            <a:off x="685800" y="2022201"/>
            <a:ext cx="5567700" cy="145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500">
                <a:solidFill>
                  <a:schemeClr val="accent5"/>
                </a:solidFill>
              </a:rPr>
              <a:t>REAL WORLD IMPLEMENTATION</a:t>
            </a:r>
            <a:endParaRPr sz="5500">
              <a:solidFill>
                <a:schemeClr val="accent5"/>
              </a:solidFill>
            </a:endParaRPr>
          </a:p>
        </p:txBody>
      </p:sp>
      <p:sp>
        <p:nvSpPr>
          <p:cNvPr id="400" name="Google Shape;400;p28"/>
          <p:cNvSpPr txBox="1"/>
          <p:nvPr>
            <p:ph idx="4294967295" type="subTitle"/>
          </p:nvPr>
        </p:nvSpPr>
        <p:spPr>
          <a:xfrm>
            <a:off x="685800" y="3487752"/>
            <a:ext cx="5567700" cy="784800"/>
          </a:xfrm>
          <a:prstGeom prst="rect">
            <a:avLst/>
          </a:prstGeom>
        </p:spPr>
        <p:txBody>
          <a:bodyPr anchorCtr="0" anchor="ctr" bIns="91425" lIns="91425" spcFirstLastPara="1" rIns="91425" wrap="square" tIns="91425">
            <a:noAutofit/>
          </a:bodyPr>
          <a:lstStyle/>
          <a:p>
            <a:pPr indent="0" lvl="0" marL="0" rtl="0" algn="l">
              <a:spcBef>
                <a:spcPts val="600"/>
              </a:spcBef>
              <a:spcAft>
                <a:spcPts val="1000"/>
              </a:spcAft>
              <a:buNone/>
            </a:pPr>
            <a:r>
              <a:rPr lang="en"/>
              <a:t>Using Google Directions API</a:t>
            </a:r>
            <a:endParaRPr/>
          </a:p>
        </p:txBody>
      </p:sp>
      <p:sp>
        <p:nvSpPr>
          <p:cNvPr id="401" name="Google Shape;401;p2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2" name="Google Shape;402;p28"/>
          <p:cNvSpPr/>
          <p:nvPr/>
        </p:nvSpPr>
        <p:spPr>
          <a:xfrm>
            <a:off x="6024205" y="2149348"/>
            <a:ext cx="107100" cy="107100"/>
          </a:xfrm>
          <a:prstGeom prst="diamond">
            <a:avLst/>
          </a:prstGeom>
          <a:solidFill>
            <a:srgbClr val="FF9800"/>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5567005" y="1463548"/>
            <a:ext cx="107100" cy="107100"/>
          </a:xfrm>
          <a:prstGeom prst="diamond">
            <a:avLst/>
          </a:prstGeom>
          <a:solidFill>
            <a:srgbClr val="FF9800"/>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4728805" y="2225548"/>
            <a:ext cx="107100" cy="107100"/>
          </a:xfrm>
          <a:prstGeom prst="diamond">
            <a:avLst/>
          </a:prstGeom>
          <a:solidFill>
            <a:srgbClr val="FF9800"/>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1833205" y="1539748"/>
            <a:ext cx="107100" cy="107100"/>
          </a:xfrm>
          <a:prstGeom prst="diamond">
            <a:avLst/>
          </a:prstGeom>
          <a:solidFill>
            <a:srgbClr val="FF9800"/>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REAL WORLD IMPLEMENTATION</a:t>
            </a:r>
            <a:endParaRPr/>
          </a:p>
        </p:txBody>
      </p:sp>
      <p:sp>
        <p:nvSpPr>
          <p:cNvPr id="411" name="Google Shape;411;p2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12" name="Google Shape;412;p29"/>
          <p:cNvGrpSpPr/>
          <p:nvPr/>
        </p:nvGrpSpPr>
        <p:grpSpPr>
          <a:xfrm>
            <a:off x="293683" y="574116"/>
            <a:ext cx="309041" cy="403123"/>
            <a:chOff x="590250" y="244200"/>
            <a:chExt cx="407975" cy="532175"/>
          </a:xfrm>
        </p:grpSpPr>
        <p:sp>
          <p:nvSpPr>
            <p:cNvPr id="413" name="Google Shape;413;p29"/>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29"/>
          <p:cNvSpPr txBox="1"/>
          <p:nvPr>
            <p:ph idx="1" type="body"/>
          </p:nvPr>
        </p:nvSpPr>
        <p:spPr>
          <a:xfrm>
            <a:off x="814275" y="1744425"/>
            <a:ext cx="6803700" cy="17559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200"/>
              <a:t>The section shows how to use the Google Distance Matrix API to create the distance matrix for any set of locations defined by addresses, or by latitudes and longitudes. You can use the API to calculate the distance matrix for many types of routing problems.</a:t>
            </a:r>
            <a:endParaRPr sz="1200"/>
          </a:p>
          <a:p>
            <a:pPr indent="0" lvl="0" marL="0" rtl="0" algn="just">
              <a:spcBef>
                <a:spcPts val="1000"/>
              </a:spcBef>
              <a:spcAft>
                <a:spcPts val="0"/>
              </a:spcAft>
              <a:buNone/>
            </a:pPr>
            <a:r>
              <a:rPr lang="en" sz="1200"/>
              <a:t>If you have a Google Directions API key, you can solve TSPs of real-world locations with the Directions API, providing the locations in a URL and getting the response back as JSON. You'll need your own free Directions API key for development, or an enterprise key for commercial use.</a:t>
            </a:r>
            <a:endParaRPr sz="1200"/>
          </a:p>
          <a:p>
            <a:pPr indent="0" lvl="0" marL="0" rtl="0" algn="just">
              <a:spcBef>
                <a:spcPts val="1000"/>
              </a:spcBef>
              <a:spcAft>
                <a:spcPts val="100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190" name="Google Shape;190;p1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91" name="Google Shape;191;p12"/>
          <p:cNvGrpSpPr/>
          <p:nvPr/>
        </p:nvGrpSpPr>
        <p:grpSpPr>
          <a:xfrm>
            <a:off x="293683" y="574116"/>
            <a:ext cx="309041" cy="403123"/>
            <a:chOff x="590250" y="244200"/>
            <a:chExt cx="407975" cy="532175"/>
          </a:xfrm>
        </p:grpSpPr>
        <p:sp>
          <p:nvSpPr>
            <p:cNvPr id="192" name="Google Shape;192;p1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12"/>
          <p:cNvSpPr txBox="1"/>
          <p:nvPr>
            <p:ph idx="1" type="body"/>
          </p:nvPr>
        </p:nvSpPr>
        <p:spPr>
          <a:xfrm>
            <a:off x="814275" y="1744425"/>
            <a:ext cx="6803700" cy="17559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Clr>
                <a:schemeClr val="dk1"/>
              </a:buClr>
              <a:buSzPts val="1100"/>
              <a:buFont typeface="Arial"/>
              <a:buNone/>
            </a:pPr>
            <a:r>
              <a:rPr lang="en" sz="1200"/>
              <a:t>The project aims at tackling the problem of inefficient vehicle sharing systems currently present in public transport domains and mobility on demand systems by suggesting changes in the way route planning and ride combining for sharing based systems is done while assuring optimization in several other domains.</a:t>
            </a:r>
            <a:endParaRPr sz="1200"/>
          </a:p>
          <a:p>
            <a:pPr indent="0" lvl="0" marL="0" rtl="0" algn="just">
              <a:spcBef>
                <a:spcPts val="600"/>
              </a:spcBef>
              <a:spcAft>
                <a:spcPts val="0"/>
              </a:spcAft>
              <a:buClr>
                <a:schemeClr val="dk1"/>
              </a:buClr>
              <a:buSzPts val="1100"/>
              <a:buFont typeface="Arial"/>
              <a:buNone/>
            </a:pPr>
            <a:r>
              <a:t/>
            </a:r>
            <a:endParaRPr sz="1200"/>
          </a:p>
          <a:p>
            <a:pPr indent="0" lvl="0" marL="0" rtl="0" algn="just">
              <a:spcBef>
                <a:spcPts val="600"/>
              </a:spcBef>
              <a:spcAft>
                <a:spcPts val="0"/>
              </a:spcAft>
              <a:buClr>
                <a:schemeClr val="dk1"/>
              </a:buClr>
              <a:buSzPts val="1100"/>
              <a:buFont typeface="Arial"/>
              <a:buNone/>
            </a:pPr>
            <a:r>
              <a:rPr lang="en" sz="1200"/>
              <a:t>In the Vehicle Routing Problem (VRP), the goal is to find optimal routes for multiple vehicles visiting a set of locations. A better way to define optimal routes is to minimize the length of the longest single route among all vehicles. This is the right definition if the goal is to complete all deliveries as soon as possible.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0"/>
          <p:cNvSpPr txBox="1"/>
          <p:nvPr>
            <p:ph idx="4294967295"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REAL WORLD IMPLEMENTATION</a:t>
            </a:r>
            <a:endParaRPr/>
          </a:p>
        </p:txBody>
      </p:sp>
      <p:sp>
        <p:nvSpPr>
          <p:cNvPr id="433" name="Google Shape;433;p3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4" name="Google Shape;434;p30"/>
          <p:cNvSpPr txBox="1"/>
          <p:nvPr>
            <p:ph idx="4294967295" type="body"/>
          </p:nvPr>
        </p:nvSpPr>
        <p:spPr>
          <a:xfrm>
            <a:off x="814275" y="740150"/>
            <a:ext cx="7452900" cy="3775800"/>
          </a:xfrm>
          <a:prstGeom prst="rect">
            <a:avLst/>
          </a:prstGeom>
        </p:spPr>
        <p:txBody>
          <a:bodyPr anchorCtr="0" anchor="ctr" bIns="91425" lIns="91425" spcFirstLastPara="1" rIns="91425" wrap="square" tIns="91425">
            <a:noAutofit/>
          </a:bodyPr>
          <a:lstStyle/>
          <a:p>
            <a:pPr indent="0" lvl="0" marL="0" rtl="0" algn="just">
              <a:spcBef>
                <a:spcPts val="600"/>
              </a:spcBef>
              <a:spcAft>
                <a:spcPts val="0"/>
              </a:spcAft>
              <a:buNone/>
            </a:pPr>
            <a:r>
              <a:rPr lang="en" sz="1200"/>
              <a:t>A Distance Matrix API request is a long string containing the following:</a:t>
            </a:r>
            <a:endParaRPr sz="1200"/>
          </a:p>
          <a:p>
            <a:pPr indent="-304800" lvl="0" marL="457200" rtl="0" algn="just">
              <a:lnSpc>
                <a:spcPct val="150000"/>
              </a:lnSpc>
              <a:spcBef>
                <a:spcPts val="1000"/>
              </a:spcBef>
              <a:spcAft>
                <a:spcPts val="0"/>
              </a:spcAft>
              <a:buClr>
                <a:schemeClr val="dk1"/>
              </a:buClr>
              <a:buSzPts val="1200"/>
              <a:buChar char="➢"/>
            </a:pPr>
            <a:r>
              <a:rPr b="1" i="1" lang="en" sz="1200">
                <a:latin typeface="Roboto Condensed"/>
                <a:ea typeface="Roboto Condensed"/>
                <a:cs typeface="Roboto Condensed"/>
                <a:sym typeface="Roboto Condensed"/>
              </a:rPr>
              <a:t>API address:</a:t>
            </a:r>
            <a:r>
              <a:rPr lang="en" sz="1200"/>
              <a:t> </a:t>
            </a:r>
            <a:r>
              <a:rPr i="1" lang="en" sz="1200"/>
              <a:t>https://maps.googleapis.com/maps/api/distancematrix/json?</a:t>
            </a:r>
            <a:r>
              <a:rPr lang="en" sz="1200"/>
              <a:t>. </a:t>
            </a:r>
            <a:r>
              <a:rPr lang="en" sz="1200"/>
              <a:t>The end of the request, </a:t>
            </a:r>
            <a:r>
              <a:rPr i="1" lang="en" sz="1200"/>
              <a:t>json</a:t>
            </a:r>
            <a:r>
              <a:rPr lang="en" sz="1200"/>
              <a:t>, asks for the response in JSON.</a:t>
            </a:r>
            <a:endParaRPr sz="1200"/>
          </a:p>
          <a:p>
            <a:pPr indent="-304800" lvl="0" marL="457200" rtl="0" algn="just">
              <a:lnSpc>
                <a:spcPct val="150000"/>
              </a:lnSpc>
              <a:spcBef>
                <a:spcPts val="0"/>
              </a:spcBef>
              <a:spcAft>
                <a:spcPts val="0"/>
              </a:spcAft>
              <a:buClr>
                <a:schemeClr val="dk1"/>
              </a:buClr>
              <a:buSzPts val="1200"/>
              <a:buChar char="➢"/>
            </a:pPr>
            <a:r>
              <a:rPr b="1" i="1" lang="en" sz="1200">
                <a:latin typeface="Roboto Condensed"/>
                <a:ea typeface="Roboto Condensed"/>
                <a:cs typeface="Roboto Condensed"/>
                <a:sym typeface="Roboto Condensed"/>
              </a:rPr>
              <a:t>Request options</a:t>
            </a:r>
            <a:r>
              <a:rPr lang="en" sz="1200"/>
              <a:t> like  </a:t>
            </a:r>
            <a:r>
              <a:rPr i="1" lang="en" sz="1200"/>
              <a:t>units=imperial</a:t>
            </a:r>
            <a:r>
              <a:rPr lang="en" sz="1200"/>
              <a:t> sets the language of the response to English.</a:t>
            </a:r>
            <a:endParaRPr sz="1200"/>
          </a:p>
          <a:p>
            <a:pPr indent="-304800" lvl="0" marL="457200" rtl="0" algn="just">
              <a:lnSpc>
                <a:spcPct val="150000"/>
              </a:lnSpc>
              <a:spcBef>
                <a:spcPts val="0"/>
              </a:spcBef>
              <a:spcAft>
                <a:spcPts val="0"/>
              </a:spcAft>
              <a:buClr>
                <a:schemeClr val="dk1"/>
              </a:buClr>
              <a:buSzPts val="1200"/>
              <a:buChar char="➢"/>
            </a:pPr>
            <a:r>
              <a:rPr b="1" i="1" lang="en" sz="1200">
                <a:latin typeface="Roboto Condensed"/>
                <a:ea typeface="Roboto Condensed"/>
                <a:cs typeface="Roboto Condensed"/>
                <a:sym typeface="Roboto Condensed"/>
              </a:rPr>
              <a:t>Origin addresses:</a:t>
            </a:r>
            <a:r>
              <a:rPr lang="en" sz="1200"/>
              <a:t> Travel starting points. For example, </a:t>
            </a:r>
            <a:r>
              <a:rPr i="1" lang="en" sz="1200"/>
              <a:t>&amp;origins=3610+Hacks+Cross+Rd+Memphis+TN</a:t>
            </a:r>
            <a:r>
              <a:rPr lang="en" sz="1200"/>
              <a:t>. Spaces in the address are replaced with the + character. Multiple addresses are separated by a </a:t>
            </a:r>
            <a:r>
              <a:rPr b="1" i="1" lang="en" sz="1200">
                <a:latin typeface="Roboto Condensed"/>
                <a:ea typeface="Roboto Condensed"/>
                <a:cs typeface="Roboto Condensed"/>
                <a:sym typeface="Roboto Condensed"/>
              </a:rPr>
              <a:t>|</a:t>
            </a:r>
            <a:r>
              <a:rPr lang="en" sz="1200"/>
              <a:t>.</a:t>
            </a:r>
            <a:endParaRPr sz="1200"/>
          </a:p>
          <a:p>
            <a:pPr indent="-304800" lvl="0" marL="457200" rtl="0" algn="just">
              <a:lnSpc>
                <a:spcPct val="150000"/>
              </a:lnSpc>
              <a:spcBef>
                <a:spcPts val="0"/>
              </a:spcBef>
              <a:spcAft>
                <a:spcPts val="0"/>
              </a:spcAft>
              <a:buClr>
                <a:schemeClr val="dk1"/>
              </a:buClr>
              <a:buSzPts val="1200"/>
              <a:buChar char="➢"/>
            </a:pPr>
            <a:r>
              <a:rPr b="1" i="1" lang="en" sz="1200">
                <a:latin typeface="Roboto Condensed"/>
                <a:ea typeface="Roboto Condensed"/>
                <a:cs typeface="Roboto Condensed"/>
                <a:sym typeface="Roboto Condensed"/>
              </a:rPr>
              <a:t>Destination addresses:</a:t>
            </a:r>
            <a:r>
              <a:rPr lang="en" sz="1200"/>
              <a:t> Travel ending points. For example, </a:t>
            </a:r>
            <a:r>
              <a:rPr i="1" lang="en" sz="1200"/>
              <a:t>&amp;destinations=3734+Elvis+Presley+Blvd+Memphis+TN</a:t>
            </a:r>
            <a:endParaRPr i="1" sz="1200"/>
          </a:p>
          <a:p>
            <a:pPr indent="-304800" lvl="0" marL="457200" rtl="0" algn="just">
              <a:lnSpc>
                <a:spcPct val="150000"/>
              </a:lnSpc>
              <a:spcBef>
                <a:spcPts val="0"/>
              </a:spcBef>
              <a:spcAft>
                <a:spcPts val="0"/>
              </a:spcAft>
              <a:buClr>
                <a:schemeClr val="dk1"/>
              </a:buClr>
              <a:buSzPts val="1200"/>
              <a:buChar char="➢"/>
            </a:pPr>
            <a:r>
              <a:rPr b="1" i="1" lang="en" sz="1200">
                <a:latin typeface="Roboto Condensed"/>
                <a:ea typeface="Roboto Condensed"/>
                <a:cs typeface="Roboto Condensed"/>
                <a:sym typeface="Roboto Condensed"/>
              </a:rPr>
              <a:t>The API key:</a:t>
            </a:r>
            <a:r>
              <a:rPr lang="en" sz="1200"/>
              <a:t> Credentials for the request, in the form </a:t>
            </a:r>
            <a:r>
              <a:rPr i="1" lang="en" sz="1200"/>
              <a:t>&amp;key=YOUR_API_KEY</a:t>
            </a:r>
            <a:r>
              <a:rPr lang="en" sz="1200"/>
              <a:t>.</a:t>
            </a:r>
            <a:endParaRPr sz="1200"/>
          </a:p>
          <a:p>
            <a:pPr indent="0" lvl="0" marL="0" rtl="0" algn="just">
              <a:spcBef>
                <a:spcPts val="1000"/>
              </a:spcBef>
              <a:spcAft>
                <a:spcPts val="1000"/>
              </a:spcAft>
              <a:buNone/>
            </a:pPr>
            <a:r>
              <a:rPr lang="en" sz="1200"/>
              <a:t>The response contains the travel distance (in miles and meters), and the travel duration (in minutes and seconds), between the two addresses.</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0" name="Google Shape;440;p31"/>
          <p:cNvSpPr txBox="1"/>
          <p:nvPr>
            <p:ph idx="4294967295" type="ctrTitle"/>
          </p:nvPr>
        </p:nvSpPr>
        <p:spPr>
          <a:xfrm>
            <a:off x="1275150" y="2364400"/>
            <a:ext cx="65937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chemeClr val="accent5"/>
                </a:solidFill>
              </a:rPr>
              <a:t>THANKS</a:t>
            </a:r>
            <a:r>
              <a:rPr lang="en" sz="6000">
                <a:solidFill>
                  <a:schemeClr val="accent5"/>
                </a:solidFill>
              </a:rPr>
              <a:t>!</a:t>
            </a:r>
            <a:endParaRPr sz="6000">
              <a:solidFill>
                <a:schemeClr val="accent5"/>
              </a:solidFill>
            </a:endParaRPr>
          </a:p>
        </p:txBody>
      </p:sp>
      <p:sp>
        <p:nvSpPr>
          <p:cNvPr id="441" name="Google Shape;441;p31"/>
          <p:cNvSpPr txBox="1"/>
          <p:nvPr>
            <p:ph idx="4294967295" type="subTitle"/>
          </p:nvPr>
        </p:nvSpPr>
        <p:spPr>
          <a:xfrm>
            <a:off x="1275150" y="3230000"/>
            <a:ext cx="6593700" cy="134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Condensed"/>
                <a:ea typeface="Roboto Condensed"/>
                <a:cs typeface="Roboto Condensed"/>
                <a:sym typeface="Roboto Condensed"/>
              </a:rPr>
              <a:t>Presented by:</a:t>
            </a:r>
            <a:endParaRPr sz="2000">
              <a:latin typeface="Roboto Condensed"/>
              <a:ea typeface="Roboto Condensed"/>
              <a:cs typeface="Roboto Condensed"/>
              <a:sym typeface="Roboto Condensed"/>
            </a:endParaRPr>
          </a:p>
          <a:p>
            <a:pPr indent="0" lvl="0" marL="0" rtl="0" algn="ctr">
              <a:spcBef>
                <a:spcPts val="0"/>
              </a:spcBef>
              <a:spcAft>
                <a:spcPts val="0"/>
              </a:spcAft>
              <a:buClr>
                <a:schemeClr val="dk1"/>
              </a:buClr>
              <a:buSzPts val="1100"/>
              <a:buFont typeface="Arial"/>
              <a:buNone/>
            </a:pPr>
            <a:r>
              <a:rPr i="1" lang="en" sz="1800"/>
              <a:t>Amit &amp; Tushar</a:t>
            </a:r>
            <a:endParaRPr b="1" i="1" sz="1800"/>
          </a:p>
        </p:txBody>
      </p:sp>
      <p:grpSp>
        <p:nvGrpSpPr>
          <p:cNvPr id="442" name="Google Shape;442;p31"/>
          <p:cNvGrpSpPr/>
          <p:nvPr/>
        </p:nvGrpSpPr>
        <p:grpSpPr>
          <a:xfrm>
            <a:off x="3996210" y="966817"/>
            <a:ext cx="1197664" cy="1126777"/>
            <a:chOff x="5972700" y="2330200"/>
            <a:chExt cx="411625" cy="387275"/>
          </a:xfrm>
        </p:grpSpPr>
        <p:sp>
          <p:nvSpPr>
            <p:cNvPr id="443" name="Google Shape;443;p31"/>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1"/>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3"/>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Vizualization of Vehicle Routing Problem</a:t>
            </a:r>
            <a:endParaRPr/>
          </a:p>
        </p:txBody>
      </p:sp>
      <p:sp>
        <p:nvSpPr>
          <p:cNvPr id="212" name="Google Shape;212;p1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3" name="Google Shape;213;p13"/>
          <p:cNvPicPr preferRelativeResize="0"/>
          <p:nvPr/>
        </p:nvPicPr>
        <p:blipFill>
          <a:blip r:embed="rId3">
            <a:alphaModFix/>
          </a:blip>
          <a:stretch>
            <a:fillRect/>
          </a:stretch>
        </p:blipFill>
        <p:spPr>
          <a:xfrm>
            <a:off x="2006174" y="857851"/>
            <a:ext cx="5131648" cy="34277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4"/>
          <p:cNvSpPr txBox="1"/>
          <p:nvPr>
            <p:ph idx="1" type="body"/>
          </p:nvPr>
        </p:nvSpPr>
        <p:spPr>
          <a:xfrm>
            <a:off x="829775" y="1202000"/>
            <a:ext cx="5090700" cy="274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there's only one vehicle,</a:t>
            </a:r>
            <a:r>
              <a:rPr lang="en"/>
              <a:t> </a:t>
            </a:r>
            <a:r>
              <a:rPr lang="en"/>
              <a:t>it reduces to the Traveling Salesman Problem</a:t>
            </a:r>
            <a:endParaRPr/>
          </a:p>
        </p:txBody>
      </p:sp>
      <p:sp>
        <p:nvSpPr>
          <p:cNvPr id="219" name="Google Shape;219;p14"/>
          <p:cNvSpPr txBox="1"/>
          <p:nvPr>
            <p:ph idx="4294967295"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1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TRAVELLING SALESMAN PROBLEM</a:t>
            </a:r>
            <a:endParaRPr/>
          </a:p>
        </p:txBody>
      </p:sp>
      <p:sp>
        <p:nvSpPr>
          <p:cNvPr id="226" name="Google Shape;226;p1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27" name="Google Shape;227;p15"/>
          <p:cNvGrpSpPr/>
          <p:nvPr/>
        </p:nvGrpSpPr>
        <p:grpSpPr>
          <a:xfrm>
            <a:off x="293683" y="574116"/>
            <a:ext cx="309041" cy="403123"/>
            <a:chOff x="590250" y="244200"/>
            <a:chExt cx="407975" cy="532175"/>
          </a:xfrm>
        </p:grpSpPr>
        <p:sp>
          <p:nvSpPr>
            <p:cNvPr id="228" name="Google Shape;228;p1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 name="Google Shape;242;p15"/>
          <p:cNvSpPr txBox="1"/>
          <p:nvPr>
            <p:ph idx="1" type="body"/>
          </p:nvPr>
        </p:nvSpPr>
        <p:spPr>
          <a:xfrm>
            <a:off x="814275" y="1744425"/>
            <a:ext cx="6803700" cy="17559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200"/>
              <a:t>The travelling salesman problem is a graph theory optimization problem in which the nodes (cities) of a graph are bound by directed edges (routes), with the weight of an edge indicating the distance between two cities. The challenge is to find a route that reaches each city only once, returns to the starting point, and minimises the distance travelled.</a:t>
            </a:r>
            <a:endParaRPr sz="1200"/>
          </a:p>
          <a:p>
            <a:pPr indent="0" lvl="0" marL="0" rtl="0" algn="just">
              <a:spcBef>
                <a:spcPts val="1000"/>
              </a:spcBef>
              <a:spcAft>
                <a:spcPts val="1000"/>
              </a:spcAft>
              <a:buNone/>
            </a:pPr>
            <a:r>
              <a:rPr lang="en" sz="1200"/>
              <a:t>This problem was first proposed in 1930 and has been one of the most intensively researched topics in optimization. Numerous optimization approaches use it as a benchmark. Even in its basic form, the TSP has many potential applications, which includes organizing, supply chain, and microchip manufacturing.</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6"/>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Vizualization of Travelling Salesman Problem</a:t>
            </a:r>
            <a:endParaRPr/>
          </a:p>
        </p:txBody>
      </p:sp>
      <p:sp>
        <p:nvSpPr>
          <p:cNvPr id="248" name="Google Shape;248;p1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9" name="Google Shape;249;p16"/>
          <p:cNvPicPr preferRelativeResize="0"/>
          <p:nvPr/>
        </p:nvPicPr>
        <p:blipFill rotWithShape="1">
          <a:blip r:embed="rId3">
            <a:alphaModFix/>
          </a:blip>
          <a:srcRect b="20070" l="30511" r="34780" t="13691"/>
          <a:stretch/>
        </p:blipFill>
        <p:spPr>
          <a:xfrm>
            <a:off x="3185264" y="1080836"/>
            <a:ext cx="2773475" cy="2981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7"/>
          <p:cNvSpPr txBox="1"/>
          <p:nvPr>
            <p:ph type="ctrTitle"/>
          </p:nvPr>
        </p:nvSpPr>
        <p:spPr>
          <a:xfrm>
            <a:off x="463525" y="2910475"/>
            <a:ext cx="4094400" cy="2041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400"/>
              <a:t>CAPACITY CONSTRAINTS</a:t>
            </a:r>
            <a:endParaRPr sz="3400"/>
          </a:p>
        </p:txBody>
      </p:sp>
      <p:sp>
        <p:nvSpPr>
          <p:cNvPr id="255" name="Google Shape;255;p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6" name="Google Shape;256;p17"/>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1</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CAPACITY CONSTRAINTS</a:t>
            </a:r>
            <a:endParaRPr/>
          </a:p>
        </p:txBody>
      </p:sp>
      <p:sp>
        <p:nvSpPr>
          <p:cNvPr id="262" name="Google Shape;262;p1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63" name="Google Shape;263;p18"/>
          <p:cNvGrpSpPr/>
          <p:nvPr/>
        </p:nvGrpSpPr>
        <p:grpSpPr>
          <a:xfrm>
            <a:off x="293683" y="574116"/>
            <a:ext cx="309041" cy="403123"/>
            <a:chOff x="590250" y="244200"/>
            <a:chExt cx="407975" cy="532175"/>
          </a:xfrm>
        </p:grpSpPr>
        <p:sp>
          <p:nvSpPr>
            <p:cNvPr id="264" name="Google Shape;264;p1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18"/>
          <p:cNvSpPr txBox="1"/>
          <p:nvPr>
            <p:ph idx="1" type="body"/>
          </p:nvPr>
        </p:nvSpPr>
        <p:spPr>
          <a:xfrm>
            <a:off x="814275" y="1744425"/>
            <a:ext cx="6803700" cy="17559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200"/>
              <a:t>The capacitated vehicle routing problem (CVRP) is a vehicle routing problem in which vehicles with limited carrying capacity need to pick up items from various locations. The items have a quantity, such as weight or volume, and the vehicles have a maximum capacity that they can carry. The problem is to pick up or deliver the items for the least cost, while never exceeding the capacity of the vehicles.</a:t>
            </a:r>
            <a:endParaRPr sz="1200"/>
          </a:p>
          <a:p>
            <a:pPr indent="0" lvl="0" marL="0" rtl="0" algn="just">
              <a:spcBef>
                <a:spcPts val="1000"/>
              </a:spcBef>
              <a:spcAft>
                <a:spcPts val="0"/>
              </a:spcAft>
              <a:buNone/>
            </a:pPr>
            <a:r>
              <a:t/>
            </a:r>
            <a:endParaRPr sz="1200"/>
          </a:p>
          <a:p>
            <a:pPr indent="0" lvl="0" marL="0" rtl="0" algn="just">
              <a:spcBef>
                <a:spcPts val="1000"/>
              </a:spcBef>
              <a:spcAft>
                <a:spcPts val="1000"/>
              </a:spcAft>
              <a:buNone/>
            </a:pPr>
            <a:r>
              <a:rPr lang="en" sz="1200"/>
              <a:t>The problem is to find an assignment of routes to vehicles that has the shortest total distance, and such that the total amount a vehicle is carrying never exceeds its capacity.</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9"/>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 showing VRP with Capacity constraints</a:t>
            </a:r>
            <a:endParaRPr/>
          </a:p>
        </p:txBody>
      </p:sp>
      <p:sp>
        <p:nvSpPr>
          <p:cNvPr id="284" name="Google Shape;284;p1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5" name="Google Shape;285;p19"/>
          <p:cNvPicPr preferRelativeResize="0"/>
          <p:nvPr/>
        </p:nvPicPr>
        <p:blipFill>
          <a:blip r:embed="rId3">
            <a:alphaModFix/>
          </a:blip>
          <a:stretch>
            <a:fillRect/>
          </a:stretch>
        </p:blipFill>
        <p:spPr>
          <a:xfrm>
            <a:off x="1795138" y="512875"/>
            <a:ext cx="5553725" cy="3903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