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5"/>
    <p:sldMasterId id="2147483695" r:id="rId6"/>
    <p:sldMasterId id="214748369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E5DA97-698E-4B3B-A59D-74CC16DBD7DE}">
  <a:tblStyle styleId="{E0E5DA97-698E-4B3B-A59D-74CC16DBD7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44c0d310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44c0d31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bf7f70c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bf7f70c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44c0d3101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44c0d310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fbf7f70c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fbf7f70c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44c0d3101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44c0d31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44c0d310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44c0d310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44c0d3101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44c0d310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44c0d3101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44c0d31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44c0d3101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44c0d31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44c0d3101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44c0d31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44c0d3101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044c0d310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44c0d31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44c0d31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44c0d3101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44c0d31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44c0d310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44c0d310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044c0d3101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044c0d31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44c0d310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44c0d31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44c0d31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44c0d31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44c0d310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044c0d310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44c0d3101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44c0d31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44c0d3101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44c0d31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44c0d3101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44c0d31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44c0d3101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44c0d310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d694f6714_0_2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d694f6714_0_2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bf7f70c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bf7f70c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44c0d3101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44c0d310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44c0d3101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44c0d310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bf7f70c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bf7f70c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bf7f70c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bf7f70c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bf7f70c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bf7f70c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13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0" name="Google Shape;180;p18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0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4" name="Google Shape;204;p21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22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10" name="Google Shape;210;p22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211" name="Google Shape;211;p22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2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20" name="Google Shape;220;p23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21" name="Google Shape;221;p23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30" name="Google Shape;230;p24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31" name="Google Shape;231;p24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4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3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80" name="Google Shape;280;p33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281" name="Google Shape;281;p33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Descriptions">
  <p:cSld name="BLANK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">
  <p:cSld name="BLANK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3">
  <p:cSld name="BLANK_1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8" name="Google Shape;298;p36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2">
  <p:cSld name="BLANK_1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3" name="Google Shape;303;p37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1">
  <p:cSld name="BLANK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0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315" name="Google Shape;315;p4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20" name="Google Shape;320;p40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321" name="Google Shape;321;p4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26" name="Google Shape;326;p40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29" name="Google Shape;329;p4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34" name="Google Shape;334;p4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35" name="Google Shape;335;p4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40" name="Google Shape;340;p41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45" name="Google Shape;345;p4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346" name="Google Shape;346;p4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351" name="Google Shape;351;p4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352" name="Google Shape;352;p4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7" name="Google Shape;357;p4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60" name="Google Shape;360;p4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65" name="Google Shape;365;p4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66" name="Google Shape;366;p4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71" name="Google Shape;371;p4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76" name="Google Shape;376;p4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81" name="Google Shape;381;p4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82" name="Google Shape;382;p4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87" name="Google Shape;387;p4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9" name="Google Shape;389;p44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5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393" name="Google Shape;393;p4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98" name="Google Shape;398;p4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99" name="Google Shape;399;p4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04" name="Google Shape;404;p45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6" name="Google Shape;406;p45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7" name="Google Shape;407;p45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11" name="Google Shape;411;p4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16" name="Google Shape;416;p4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17" name="Google Shape;417;p4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22" name="Google Shape;422;p4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26" name="Google Shape;426;p4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432" name="Google Shape;432;p4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433" name="Google Shape;433;p4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41" name="Google Shape;441;p4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46" name="Google Shape;446;p4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47" name="Google Shape;447;p4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52" name="Google Shape;452;p4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55" name="Google Shape;455;p4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460" name="Google Shape;460;p4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61" name="Google Shape;461;p4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466" name="Google Shape;466;p4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2" name="Google Shape;472;p50"/>
          <p:cNvSpPr txBox="1"/>
          <p:nvPr/>
        </p:nvSpPr>
        <p:spPr>
          <a:xfrm>
            <a:off x="836500" y="1045450"/>
            <a:ext cx="72216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Developing FinByte’s </a:t>
            </a:r>
            <a:endParaRPr b="1" sz="4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API backend &amp;</a:t>
            </a:r>
            <a:endParaRPr b="1" sz="4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FinByte’s Trading Bot</a:t>
            </a:r>
            <a:endParaRPr b="1" sz="4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3" name="Google Shape;473;p50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E85B9"/>
                </a:solidFill>
              </a:rPr>
              <a:t>API rate limit</a:t>
            </a:r>
            <a:endParaRPr>
              <a:solidFill>
                <a:srgbClr val="5E85B9"/>
              </a:solidFill>
            </a:endParaRPr>
          </a:p>
        </p:txBody>
      </p:sp>
      <p:graphicFrame>
        <p:nvGraphicFramePr>
          <p:cNvPr id="537" name="Google Shape;537;p59"/>
          <p:cNvGraphicFramePr/>
          <p:nvPr/>
        </p:nvGraphicFramePr>
        <p:xfrm>
          <a:off x="266700" y="15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{E0E5DA97-698E-4B3B-A59D-74CC16DBD7DE}</a:tableStyleId>
              </a:tblPr>
              <a:tblGrid>
                <a:gridCol w="1915650"/>
                <a:gridCol w="13227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end-point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4AB96">
                        <a:alpha val="8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rate-limit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4AB96">
                        <a:alpha val="8885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Historical candle</a:t>
                      </a:r>
                      <a:endParaRPr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3req/second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placement</a:t>
                      </a:r>
                      <a:endParaRPr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10req/second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other endpoints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10req/second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2210350" y="1086875"/>
            <a:ext cx="4899000" cy="27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FINBYTE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TRADING BOT</a:t>
            </a:r>
            <a:endParaRPr sz="6000"/>
          </a:p>
        </p:txBody>
      </p:sp>
      <p:sp>
        <p:nvSpPr>
          <p:cNvPr id="543" name="Google Shape;543;p6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4" name="Google Shape;544;p60"/>
          <p:cNvSpPr txBox="1"/>
          <p:nvPr/>
        </p:nvSpPr>
        <p:spPr>
          <a:xfrm>
            <a:off x="4198250" y="1166250"/>
            <a:ext cx="3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Muli"/>
              <a:buChar char="»"/>
            </a:pPr>
            <a:r>
              <a:t/>
            </a:r>
            <a:endParaRPr sz="1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60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Bots</a:t>
            </a:r>
            <a:endParaRPr/>
          </a:p>
        </p:txBody>
      </p:sp>
      <p:sp>
        <p:nvSpPr>
          <p:cNvPr id="551" name="Google Shape;551;p61"/>
          <p:cNvSpPr txBox="1"/>
          <p:nvPr>
            <p:ph idx="1" type="body"/>
          </p:nvPr>
        </p:nvSpPr>
        <p:spPr>
          <a:xfrm>
            <a:off x="297725" y="1348400"/>
            <a:ext cx="76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Following types of bot were made according to different trading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strategies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Spot Grid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Futures Grid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Smart Rebalance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Own Strategy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7" name="Google Shape;557;p62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2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2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62"/>
          <p:cNvPicPr preferRelativeResize="0"/>
          <p:nvPr/>
        </p:nvPicPr>
        <p:blipFill rotWithShape="1">
          <a:blip r:embed="rId3">
            <a:alphaModFix/>
          </a:blip>
          <a:srcRect b="5408" l="5032" r="5737" t="15870"/>
          <a:stretch/>
        </p:blipFill>
        <p:spPr>
          <a:xfrm>
            <a:off x="566300" y="955975"/>
            <a:ext cx="8011402" cy="39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 Grid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297725" y="1348400"/>
            <a:ext cx="76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enables you to place a series of purchase and sell orders within a given price range. When a sell order is fully executed, the bot instantly places another purchase order at a lower grid level, and vice versa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2" name="Google Shape;572;p64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4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4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63" y="0"/>
            <a:ext cx="7976075" cy="47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4"/>
          <p:cNvSpPr txBox="1"/>
          <p:nvPr/>
        </p:nvSpPr>
        <p:spPr>
          <a:xfrm>
            <a:off x="1558650" y="4743300"/>
            <a:ext cx="6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Image Src - https://miro.medium.com/max/3000/0*p51fjK_zppThXf9b.jpg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2" name="Google Shape;582;p65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5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5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65"/>
          <p:cNvPicPr preferRelativeResize="0"/>
          <p:nvPr/>
        </p:nvPicPr>
        <p:blipFill rotWithShape="1">
          <a:blip r:embed="rId3">
            <a:alphaModFix/>
          </a:blip>
          <a:srcRect b="6923" l="0" r="0" t="15103"/>
          <a:stretch/>
        </p:blipFill>
        <p:spPr>
          <a:xfrm>
            <a:off x="0" y="899875"/>
            <a:ext cx="9144000" cy="401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1" name="Google Shape;591;p66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6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6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66"/>
          <p:cNvPicPr preferRelativeResize="0"/>
          <p:nvPr/>
        </p:nvPicPr>
        <p:blipFill rotWithShape="1">
          <a:blip r:embed="rId3">
            <a:alphaModFix/>
          </a:blip>
          <a:srcRect b="7694" l="0" r="0" t="10878"/>
          <a:stretch/>
        </p:blipFill>
        <p:spPr>
          <a:xfrm>
            <a:off x="0" y="955300"/>
            <a:ext cx="9144000" cy="41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0" name="Google Shape;600;p67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7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7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67"/>
          <p:cNvPicPr preferRelativeResize="0"/>
          <p:nvPr/>
        </p:nvPicPr>
        <p:blipFill rotWithShape="1">
          <a:blip r:embed="rId3">
            <a:alphaModFix/>
          </a:blip>
          <a:srcRect b="9227" l="0" r="931" t="10114"/>
          <a:stretch/>
        </p:blipFill>
        <p:spPr>
          <a:xfrm>
            <a:off x="0" y="955700"/>
            <a:ext cx="9144000" cy="4187808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7"/>
          <p:cNvSpPr/>
          <p:nvPr/>
        </p:nvSpPr>
        <p:spPr>
          <a:xfrm>
            <a:off x="3410300" y="3666200"/>
            <a:ext cx="2421000" cy="25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8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8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68"/>
          <p:cNvPicPr preferRelativeResize="0"/>
          <p:nvPr/>
        </p:nvPicPr>
        <p:blipFill rotWithShape="1">
          <a:blip r:embed="rId3">
            <a:alphaModFix/>
          </a:blip>
          <a:srcRect b="6543" l="0" r="0" t="13565"/>
          <a:stretch/>
        </p:blipFill>
        <p:spPr>
          <a:xfrm>
            <a:off x="0" y="1034400"/>
            <a:ext cx="9144000" cy="410910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8"/>
          <p:cNvSpPr/>
          <p:nvPr/>
        </p:nvSpPr>
        <p:spPr>
          <a:xfrm>
            <a:off x="1560750" y="3279375"/>
            <a:ext cx="254700" cy="114300"/>
          </a:xfrm>
          <a:prstGeom prst="rect">
            <a:avLst/>
          </a:prstGeom>
          <a:solidFill>
            <a:srgbClr val="D0F1EA"/>
          </a:solidFill>
          <a:ln cap="flat" cmpd="sng" w="9525">
            <a:solidFill>
              <a:srgbClr val="D0F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FinByte</a:t>
            </a:r>
            <a:endParaRPr/>
          </a:p>
        </p:txBody>
      </p:sp>
      <p:sp>
        <p:nvSpPr>
          <p:cNvPr id="479" name="Google Shape;479;p51"/>
          <p:cNvSpPr txBox="1"/>
          <p:nvPr/>
        </p:nvSpPr>
        <p:spPr>
          <a:xfrm>
            <a:off x="274175" y="1343650"/>
            <a:ext cx="84147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FinByte is a fintech startup centered around growing one’s investment using </a:t>
            </a:r>
            <a:r>
              <a:rPr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</a:t>
            </a:r>
            <a:r>
              <a:rPr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trading strategies. </a:t>
            </a:r>
            <a:endParaRPr sz="1800">
              <a:solidFill>
                <a:srgbClr val="162D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2D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-</a:t>
            </a:r>
            <a:r>
              <a:rPr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>
                <a:solidFill>
                  <a:srgbClr val="162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Seeing continuous decline in interest rates of fixed deposits and increasing inflation rates in the country, there was a strong need for a firm which focuses on growing people's money and insuring their future. Current average FD interest rate is around 5% which is equal to the current inflation rate (which is going to increase in coming years). Investing money in FD is old-fashioned. FD no more grows your money and serves as safety only. So, the need for a safe medium which grows your money arises.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0" name="Google Shape;620;p69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9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9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69"/>
          <p:cNvPicPr preferRelativeResize="0"/>
          <p:nvPr/>
        </p:nvPicPr>
        <p:blipFill rotWithShape="1">
          <a:blip r:embed="rId3">
            <a:alphaModFix/>
          </a:blip>
          <a:srcRect b="5916" l="0" r="1883" t="9323"/>
          <a:stretch/>
        </p:blipFill>
        <p:spPr>
          <a:xfrm>
            <a:off x="0" y="699750"/>
            <a:ext cx="9144000" cy="444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Futures </a:t>
            </a:r>
            <a:r>
              <a:rPr lang="en-GB"/>
              <a:t>Grid</a:t>
            </a:r>
            <a:endParaRPr/>
          </a:p>
        </p:txBody>
      </p:sp>
      <p:sp>
        <p:nvSpPr>
          <p:cNvPr id="629" name="Google Shape;629;p70"/>
          <p:cNvSpPr txBox="1"/>
          <p:nvPr>
            <p:ph idx="1" type="body"/>
          </p:nvPr>
        </p:nvSpPr>
        <p:spPr>
          <a:xfrm>
            <a:off x="297725" y="1348400"/>
            <a:ext cx="76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a Futures Grid Bot works is similar to a Classic Grid Bot, both of them can make passive income by buying low and selling high. But Futures Grid has two unique features that can help investors make more profits.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Times New Roman"/>
              <a:buAutoNum type="arabicParenR"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Futures Grid Bot allows you to long or short when starting the bot.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Times New Roman"/>
              <a:buAutoNum type="arabicParenR"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Leverages are supported on Futures Grid. Presently, it supports up to 2 times leverage, which can increase the returns of your success trades by 2 times. 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returns imply higher risks.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5" name="Google Shape;635;p71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1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1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71"/>
          <p:cNvPicPr preferRelativeResize="0"/>
          <p:nvPr/>
        </p:nvPicPr>
        <p:blipFill rotWithShape="1">
          <a:blip r:embed="rId3">
            <a:alphaModFix/>
          </a:blip>
          <a:srcRect b="7308" l="0" r="0" t="9731"/>
          <a:stretch/>
        </p:blipFill>
        <p:spPr>
          <a:xfrm>
            <a:off x="0" y="876300"/>
            <a:ext cx="9144000" cy="426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4" name="Google Shape;644;p72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2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2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72"/>
          <p:cNvPicPr preferRelativeResize="0"/>
          <p:nvPr/>
        </p:nvPicPr>
        <p:blipFill rotWithShape="1">
          <a:blip r:embed="rId3">
            <a:alphaModFix/>
          </a:blip>
          <a:srcRect b="6547" l="0" r="931" t="9728"/>
          <a:stretch/>
        </p:blipFill>
        <p:spPr>
          <a:xfrm>
            <a:off x="0" y="796050"/>
            <a:ext cx="9144000" cy="434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Rebalance</a:t>
            </a:r>
            <a:endParaRPr/>
          </a:p>
        </p:txBody>
      </p:sp>
      <p:sp>
        <p:nvSpPr>
          <p:cNvPr id="653" name="Google Shape;653;p73"/>
          <p:cNvSpPr txBox="1"/>
          <p:nvPr>
            <p:ph idx="1" type="body"/>
          </p:nvPr>
        </p:nvSpPr>
        <p:spPr>
          <a:xfrm>
            <a:off x="297725" y="1585650"/>
            <a:ext cx="8532600" cy="31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core of this strategy is to increase the total amount of assets while maintaining the portfolio percentage basically unchanged. Assuming that you want to allocate 40% of your fund to ONGC, 30% to AIRTEL and 30% to TATA STEEL, if you are simply holding, the value of these tokens may change over time and the portfolio percentage will soon no longer be 40% - 30% - 30%. With a Smart Rebalance Bot, the percentage can always be close to your expectation as once it deviates from the initial setting, the bot will make a rebalance.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Rebalance (Cont’d)</a:t>
            </a:r>
            <a:endParaRPr/>
          </a:p>
        </p:txBody>
      </p:sp>
      <p:sp>
        <p:nvSpPr>
          <p:cNvPr id="659" name="Google Shape;659;p74"/>
          <p:cNvSpPr txBox="1"/>
          <p:nvPr>
            <p:ph idx="1" type="body"/>
          </p:nvPr>
        </p:nvSpPr>
        <p:spPr>
          <a:xfrm>
            <a:off x="297725" y="1585650"/>
            <a:ext cx="8532600" cy="31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078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say your portfolio percentage has changed from 40% - 30% - 30% to 45% - 30% - 25%, the bot will then sell some ONGC to reduce its percentage from 45% to 40%, meanwhile buy some TATA STEEL to make it back to 30%. In a sense, grid trading is to buy low and sell high between two tokens, while Smart Rebalance is to do so among all the tokens in your portfolio.</a:t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5" name="Google Shape;665;p75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5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5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8" name="Google Shape;668;p75"/>
          <p:cNvPicPr preferRelativeResize="0"/>
          <p:nvPr/>
        </p:nvPicPr>
        <p:blipFill rotWithShape="1">
          <a:blip r:embed="rId3">
            <a:alphaModFix/>
          </a:blip>
          <a:srcRect b="5776" l="0" r="1797" t="10498"/>
          <a:stretch/>
        </p:blipFill>
        <p:spPr>
          <a:xfrm>
            <a:off x="0" y="757925"/>
            <a:ext cx="9144000" cy="438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4" name="Google Shape;674;p76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6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6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76"/>
          <p:cNvPicPr preferRelativeResize="0"/>
          <p:nvPr/>
        </p:nvPicPr>
        <p:blipFill rotWithShape="1">
          <a:blip r:embed="rId3">
            <a:alphaModFix/>
          </a:blip>
          <a:srcRect b="6928" l="0" r="931" t="10881"/>
          <a:stretch/>
        </p:blipFill>
        <p:spPr>
          <a:xfrm>
            <a:off x="0" y="875950"/>
            <a:ext cx="9144000" cy="4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3" name="Google Shape;683;p77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7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7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p77"/>
          <p:cNvPicPr preferRelativeResize="0"/>
          <p:nvPr/>
        </p:nvPicPr>
        <p:blipFill rotWithShape="1">
          <a:blip r:embed="rId3">
            <a:alphaModFix/>
          </a:blip>
          <a:srcRect b="5774" l="0" r="1458" t="20096"/>
          <a:stretch/>
        </p:blipFill>
        <p:spPr>
          <a:xfrm>
            <a:off x="0" y="1274476"/>
            <a:ext cx="9144000" cy="386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7"/>
          <p:cNvSpPr txBox="1"/>
          <p:nvPr>
            <p:ph type="title"/>
          </p:nvPr>
        </p:nvSpPr>
        <p:spPr>
          <a:xfrm>
            <a:off x="602700" y="110700"/>
            <a:ext cx="79386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USER’S PROFIT</a:t>
            </a:r>
            <a:r>
              <a:rPr lang="en-GB" sz="6000"/>
              <a:t> CONSOLE </a:t>
            </a:r>
            <a:endParaRPr sz="6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3" name="Google Shape;693;p78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8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8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8"/>
          <p:cNvSpPr txBox="1"/>
          <p:nvPr>
            <p:ph type="title"/>
          </p:nvPr>
        </p:nvSpPr>
        <p:spPr>
          <a:xfrm>
            <a:off x="2653800" y="1939950"/>
            <a:ext cx="38364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 Trading</a:t>
            </a:r>
            <a:endParaRPr/>
          </a:p>
        </p:txBody>
      </p:sp>
      <p:sp>
        <p:nvSpPr>
          <p:cNvPr id="485" name="Google Shape;485;p52"/>
          <p:cNvSpPr txBox="1"/>
          <p:nvPr/>
        </p:nvSpPr>
        <p:spPr>
          <a:xfrm>
            <a:off x="274175" y="1343650"/>
            <a:ext cx="82068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Algorithmic trading, is a method of executing orders using automated pre-programmed trading instructions accounting for variables such as time, price, and volume.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process of using computers programmed to follow a defined set of instructions for placing a trade in order to generate profits at a speed and frequency that is impossible for a human trader. </a:t>
            </a:r>
            <a:endParaRPr sz="18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intervention is needed for placing orders as full automation is not permitted.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491" name="Google Shape;491;p53"/>
          <p:cNvSpPr txBox="1"/>
          <p:nvPr/>
        </p:nvSpPr>
        <p:spPr>
          <a:xfrm>
            <a:off x="274175" y="1343650"/>
            <a:ext cx="85563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FinByte API lets you execute orders in real time, manage user portfolios and stream live market data.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inputs are form-encoded parameters and responses are JSON (apart from a couple exceptions). The responses are Gzipped. Standard HTTP codes are used to indicate success and error states with accompanying JSON data. The API endpoints are </a:t>
            </a: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 site request enabled, hence cannot be called directly from browsers.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api_key + api_secret pair is issued and you have to register a redirect url where a user is sent after the login flow.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7" name="Google Shape;497;p54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>
            <a:off x="0" y="0"/>
            <a:ext cx="2579100" cy="12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>
            <a:off x="5114400" y="2448800"/>
            <a:ext cx="4029600" cy="26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4"/>
          <p:cNvPicPr preferRelativeResize="0"/>
          <p:nvPr/>
        </p:nvPicPr>
        <p:blipFill rotWithShape="1">
          <a:blip r:embed="rId3">
            <a:alphaModFix/>
          </a:blip>
          <a:srcRect b="6542" l="0" r="0" t="18941"/>
          <a:stretch/>
        </p:blipFill>
        <p:spPr>
          <a:xfrm>
            <a:off x="0" y="1310975"/>
            <a:ext cx="9144000" cy="383252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/>
          <p:nvPr>
            <p:ph type="title"/>
          </p:nvPr>
        </p:nvSpPr>
        <p:spPr>
          <a:xfrm>
            <a:off x="815700" y="110700"/>
            <a:ext cx="75126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FINBYTE USER CONSOLE 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2210350" y="1086875"/>
            <a:ext cx="4899000" cy="27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FINBYTE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API BACKEND</a:t>
            </a:r>
            <a:endParaRPr sz="6000"/>
          </a:p>
        </p:txBody>
      </p:sp>
      <p:sp>
        <p:nvSpPr>
          <p:cNvPr id="507" name="Google Shape;507;p5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8" name="Google Shape;508;p55"/>
          <p:cNvSpPr txBox="1"/>
          <p:nvPr/>
        </p:nvSpPr>
        <p:spPr>
          <a:xfrm>
            <a:off x="4198250" y="1166250"/>
            <a:ext cx="3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Muli"/>
              <a:buChar char="»"/>
            </a:pPr>
            <a:r>
              <a:t/>
            </a:r>
            <a:endParaRPr sz="1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55"/>
          <p:cNvSpPr/>
          <p:nvPr/>
        </p:nvSpPr>
        <p:spPr>
          <a:xfrm>
            <a:off x="8754175" y="110700"/>
            <a:ext cx="306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Structure</a:t>
            </a:r>
            <a:endParaRPr/>
          </a:p>
        </p:txBody>
      </p:sp>
      <p:sp>
        <p:nvSpPr>
          <p:cNvPr id="515" name="Google Shape;515;p56"/>
          <p:cNvSpPr txBox="1"/>
          <p:nvPr/>
        </p:nvSpPr>
        <p:spPr>
          <a:xfrm>
            <a:off x="274175" y="1343650"/>
            <a:ext cx="4860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GET and DELETE request parameters go as query parameters, and POST and PUT parameters as form-encoded (application/x-www-form-urlencoded) parameters, responses from the API are always JSON.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56"/>
          <p:cNvSpPr txBox="1"/>
          <p:nvPr/>
        </p:nvSpPr>
        <p:spPr>
          <a:xfrm>
            <a:off x="370475" y="3077650"/>
            <a:ext cx="22263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Successful request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HTTP/1.1 200 OK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Content-Type: application/json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"status": "success",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"data": {}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17" name="Google Shape;517;p56"/>
          <p:cNvSpPr txBox="1"/>
          <p:nvPr/>
        </p:nvSpPr>
        <p:spPr>
          <a:xfrm>
            <a:off x="2816325" y="3077650"/>
            <a:ext cx="30000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Failed request</a:t>
            </a:r>
            <a:endParaRPr b="1"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HTTP/1.1 500 Server error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Content-Type: application/json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"status": "error",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"message": "Error message",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"error_type": "GeneralException"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5952700" y="12844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successful 200 OK response always has a JSON response body with a status key with the value success. The data key contains the full response payload.</a:t>
            </a:r>
            <a:endParaRPr/>
          </a:p>
        </p:txBody>
      </p:sp>
      <p:sp>
        <p:nvSpPr>
          <p:cNvPr id="519" name="Google Shape;519;p56"/>
          <p:cNvSpPr txBox="1"/>
          <p:nvPr/>
        </p:nvSpPr>
        <p:spPr>
          <a:xfrm>
            <a:off x="5952700" y="29050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failure response is preceded by the corresponding 40x or 50x HTTP header. The status key in the response envelope contains the value error. The message key contains a textual description of the error and error_type contains the name of the exception.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E85B9"/>
                </a:solidFill>
              </a:rPr>
              <a:t>E</a:t>
            </a:r>
            <a:r>
              <a:rPr lang="en-GB">
                <a:solidFill>
                  <a:srgbClr val="5E85B9"/>
                </a:solidFill>
              </a:rPr>
              <a:t>x</a:t>
            </a:r>
            <a:r>
              <a:rPr lang="en-GB">
                <a:solidFill>
                  <a:srgbClr val="5E85B9"/>
                </a:solidFill>
              </a:rPr>
              <a:t>ceptions</a:t>
            </a:r>
            <a:endParaRPr>
              <a:solidFill>
                <a:srgbClr val="5E85B9"/>
              </a:solidFill>
            </a:endParaRPr>
          </a:p>
        </p:txBody>
      </p:sp>
      <p:graphicFrame>
        <p:nvGraphicFramePr>
          <p:cNvPr id="525" name="Google Shape;525;p57"/>
          <p:cNvGraphicFramePr/>
          <p:nvPr/>
        </p:nvGraphicFramePr>
        <p:xfrm>
          <a:off x="235525" y="126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{E0E5DA97-698E-4B3B-A59D-74CC16DBD7DE}</a:tableStyleId>
              </a:tblPr>
              <a:tblGrid>
                <a:gridCol w="1368150"/>
                <a:gridCol w="7445400"/>
              </a:tblGrid>
              <a:tr h="56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TokenException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</a:t>
                      </a:r>
                      <a:r>
                        <a:rPr lang="en-GB" sz="1100"/>
                        <a:t>ndicates the expiry or invalidation of an authenticated session. This can be caused by the user logging out, a natural expiry, or the user logging into another instance.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user account related errors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OrderException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order related errors such placement failures, a corrupt fetch etc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InputException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missing required fields, bad values for parameters etc.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NetworkException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a network error where the API was unable to communicate with the OMS (Order Management System)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DataException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an internal system error where the API was unable to understand the response from the OMS to inturn respond to a request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GeneralException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Represents an unclassified error.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E85B9"/>
                </a:solidFill>
              </a:rPr>
              <a:t>Common HTTP error codes</a:t>
            </a:r>
            <a:endParaRPr>
              <a:solidFill>
                <a:srgbClr val="5E85B9"/>
              </a:solidFill>
            </a:endParaRPr>
          </a:p>
        </p:txBody>
      </p:sp>
      <p:graphicFrame>
        <p:nvGraphicFramePr>
          <p:cNvPr id="531" name="Google Shape;531;p58"/>
          <p:cNvGraphicFramePr/>
          <p:nvPr/>
        </p:nvGraphicFramePr>
        <p:xfrm>
          <a:off x="276975" y="12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{E0E5DA97-698E-4B3B-A59D-74CC16DBD7DE}</a:tableStyleId>
              </a:tblPr>
              <a:tblGrid>
                <a:gridCol w="704950"/>
                <a:gridCol w="62409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Missing or bad request parameters or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Session expired or invalidate. Must </a:t>
                      </a:r>
                      <a:r>
                        <a:rPr lang="en-GB"/>
                        <a:t>re login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Request resource was not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Request method (GET, POST etc.) is not allowed on the requested endpoint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Too many requests to the API (rate limiting)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Something unexpected went wrong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 backend OMS is down and the API is unable to communicate with 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Service unavailable; the API is down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1D1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Gateway timeout; the API is unreachable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