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2" d="100"/>
          <a:sy n="112" d="100"/>
        </p:scale>
        <p:origin x="-15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6B038F-CEF3-0E4B-B206-4287509957EC}" type="datetimeFigureOut">
              <a:rPr lang="en-US" smtClean="0"/>
              <a:t>29/07/19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38DAE1-706F-D842-ACE8-69FBF71C49DF}" type="slidenum">
              <a:rPr lang="en-US" smtClean="0"/>
              <a:t>‹#›</a:t>
            </a:fld>
            <a:endParaRPr lang="en-US"/>
          </a:p>
        </p:txBody>
      </p:sp>
    </p:spTree>
    <p:extLst>
      <p:ext uri="{BB962C8B-B14F-4D97-AF65-F5344CB8AC3E}">
        <p14:creationId xmlns:p14="http://schemas.microsoft.com/office/powerpoint/2010/main" val="1946865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38DAE1-706F-D842-ACE8-69FBF71C49DF}" type="slidenum">
              <a:rPr lang="en-US" smtClean="0"/>
              <a:t>5</a:t>
            </a:fld>
            <a:endParaRPr lang="en-US"/>
          </a:p>
        </p:txBody>
      </p:sp>
    </p:spTree>
    <p:extLst>
      <p:ext uri="{BB962C8B-B14F-4D97-AF65-F5344CB8AC3E}">
        <p14:creationId xmlns:p14="http://schemas.microsoft.com/office/powerpoint/2010/main" val="320132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t>29/07/19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t>29/07/19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sz="2800" dirty="0" smtClean="0"/>
          </a:p>
          <a:p>
            <a:endParaRPr lang="en-US" sz="2800" dirty="0"/>
          </a:p>
          <a:p>
            <a:pPr algn="ctr"/>
            <a:r>
              <a:rPr lang="en-US" sz="2800" dirty="0" smtClean="0"/>
              <a:t>SOFTWARE PROJECT MANAGEMENT</a:t>
            </a:r>
          </a:p>
          <a:p>
            <a:pPr algn="ctr"/>
            <a:endParaRPr lang="en-US" sz="2800" dirty="0"/>
          </a:p>
        </p:txBody>
      </p:sp>
      <p:sp>
        <p:nvSpPr>
          <p:cNvPr id="4" name="Rectangle 3"/>
          <p:cNvSpPr/>
          <p:nvPr/>
        </p:nvSpPr>
        <p:spPr>
          <a:xfrm>
            <a:off x="3708736" y="1268547"/>
            <a:ext cx="1726529"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VII.3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724573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development</a:t>
            </a:r>
            <a:endParaRPr lang="en-US" dirty="0"/>
          </a:p>
        </p:txBody>
      </p:sp>
      <p:cxnSp>
        <p:nvCxnSpPr>
          <p:cNvPr id="5" name="Straight Arrow Connector 4"/>
          <p:cNvCxnSpPr>
            <a:stCxn id="2" idx="2"/>
          </p:cNvCxnSpPr>
          <p:nvPr/>
        </p:nvCxnSpPr>
        <p:spPr>
          <a:xfrm flipH="1">
            <a:off x="3312074" y="1417638"/>
            <a:ext cx="1872574" cy="17701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2" idx="2"/>
          </p:cNvCxnSpPr>
          <p:nvPr/>
        </p:nvCxnSpPr>
        <p:spPr>
          <a:xfrm>
            <a:off x="5184648" y="1417638"/>
            <a:ext cx="1900201" cy="17701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89285" y="3291589"/>
            <a:ext cx="1845577" cy="369332"/>
          </a:xfrm>
          <a:prstGeom prst="rect">
            <a:avLst/>
          </a:prstGeom>
          <a:noFill/>
        </p:spPr>
        <p:txBody>
          <a:bodyPr wrap="none" rtlCol="0">
            <a:spAutoFit/>
          </a:bodyPr>
          <a:lstStyle/>
          <a:p>
            <a:r>
              <a:rPr lang="en-US" dirty="0" smtClean="0"/>
              <a:t>Software creation</a:t>
            </a:r>
            <a:endParaRPr lang="en-US" dirty="0"/>
          </a:p>
        </p:txBody>
      </p:sp>
      <p:sp>
        <p:nvSpPr>
          <p:cNvPr id="9" name="TextBox 8"/>
          <p:cNvSpPr txBox="1"/>
          <p:nvPr/>
        </p:nvSpPr>
        <p:spPr>
          <a:xfrm>
            <a:off x="5940561" y="3291589"/>
            <a:ext cx="2993127" cy="369332"/>
          </a:xfrm>
          <a:prstGeom prst="rect">
            <a:avLst/>
          </a:prstGeom>
          <a:noFill/>
        </p:spPr>
        <p:txBody>
          <a:bodyPr wrap="none" rtlCol="0">
            <a:spAutoFit/>
          </a:bodyPr>
          <a:lstStyle/>
          <a:p>
            <a:r>
              <a:rPr lang="en-US" dirty="0" smtClean="0"/>
              <a:t>Software project management</a:t>
            </a:r>
            <a:endParaRPr lang="en-US" dirty="0"/>
          </a:p>
        </p:txBody>
      </p:sp>
    </p:spTree>
    <p:extLst>
      <p:ext uri="{BB962C8B-B14F-4D97-AF65-F5344CB8AC3E}">
        <p14:creationId xmlns:p14="http://schemas.microsoft.com/office/powerpoint/2010/main" val="13339799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pPr marL="82296" indent="0" algn="just">
              <a:buNone/>
            </a:pPr>
            <a:r>
              <a:rPr lang="en-US" dirty="0" smtClean="0"/>
              <a:t>Software project management (SPM) is the art and science of planning and leading software projects. It is a sub-discipline of project management in which software projects are planned, implemented, monitored and controlled.</a:t>
            </a:r>
            <a:endParaRPr lang="en-US" dirty="0"/>
          </a:p>
        </p:txBody>
      </p:sp>
    </p:spTree>
    <p:extLst>
      <p:ext uri="{BB962C8B-B14F-4D97-AF65-F5344CB8AC3E}">
        <p14:creationId xmlns:p14="http://schemas.microsoft.com/office/powerpoint/2010/main" val="1005992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endParaRPr lang="en-US" dirty="0"/>
          </a:p>
        </p:txBody>
      </p:sp>
      <p:sp>
        <p:nvSpPr>
          <p:cNvPr id="3" name="Content Placeholder 2"/>
          <p:cNvSpPr>
            <a:spLocks noGrp="1"/>
          </p:cNvSpPr>
          <p:nvPr>
            <p:ph idx="1"/>
          </p:nvPr>
        </p:nvSpPr>
        <p:spPr/>
        <p:txBody>
          <a:bodyPr>
            <a:normAutofit/>
          </a:bodyPr>
          <a:lstStyle/>
          <a:p>
            <a:pPr algn="just"/>
            <a:r>
              <a:rPr lang="en-US" dirty="0" smtClean="0"/>
              <a:t>Well-defined task, which is a collection of several operations done in order to achieve a goal. E.g. software development and delivery.</a:t>
            </a:r>
            <a:endParaRPr lang="en-US" dirty="0"/>
          </a:p>
          <a:p>
            <a:endParaRPr lang="en-US" dirty="0" smtClean="0"/>
          </a:p>
          <a:p>
            <a:endParaRPr lang="en-US" dirty="0"/>
          </a:p>
        </p:txBody>
      </p:sp>
    </p:spTree>
    <p:extLst>
      <p:ext uri="{BB962C8B-B14F-4D97-AF65-F5344CB8AC3E}">
        <p14:creationId xmlns:p14="http://schemas.microsoft.com/office/powerpoint/2010/main" val="378244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Characterization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596646" indent="-514350" algn="just">
              <a:buFont typeface="+mj-lt"/>
              <a:buAutoNum type="arabicPeriod"/>
            </a:pPr>
            <a:r>
              <a:rPr lang="en-US" dirty="0" smtClean="0"/>
              <a:t>May </a:t>
            </a:r>
            <a:r>
              <a:rPr lang="en-US" dirty="0"/>
              <a:t>have unique and distinct goal.</a:t>
            </a:r>
          </a:p>
          <a:p>
            <a:pPr marL="596646" indent="-514350" algn="just">
              <a:buFont typeface="+mj-lt"/>
              <a:buAutoNum type="arabicPeriod"/>
            </a:pPr>
            <a:r>
              <a:rPr lang="en-US" dirty="0"/>
              <a:t>Not routine activity or day-to-day operations.</a:t>
            </a:r>
          </a:p>
          <a:p>
            <a:pPr marL="596646" indent="-514350" algn="just">
              <a:buFont typeface="+mj-lt"/>
              <a:buAutoNum type="arabicPeriod"/>
            </a:pPr>
            <a:r>
              <a:rPr lang="en-US" dirty="0"/>
              <a:t>It comes with the start time and end time.</a:t>
            </a:r>
          </a:p>
          <a:p>
            <a:pPr marL="596646" indent="-514350" algn="just">
              <a:buFont typeface="+mj-lt"/>
              <a:buAutoNum type="arabicPeriod"/>
            </a:pPr>
            <a:r>
              <a:rPr lang="en-US" dirty="0"/>
              <a:t>It ends when its goal is achieved hence it is a temporary phase in the lifetime of an organization</a:t>
            </a:r>
            <a:r>
              <a:rPr lang="en-US" dirty="0" smtClean="0"/>
              <a:t>.</a:t>
            </a:r>
          </a:p>
          <a:p>
            <a:pPr marL="596646" indent="-514350" algn="just">
              <a:buFont typeface="+mj-lt"/>
              <a:buAutoNum type="arabicPeriod"/>
            </a:pPr>
            <a:r>
              <a:rPr lang="en-US" dirty="0" smtClean="0"/>
              <a:t>It needs adequate resources in terms of time, manpower, finance, material and knowledge-bank.</a:t>
            </a:r>
            <a:endParaRPr lang="en-US" dirty="0"/>
          </a:p>
          <a:p>
            <a:endParaRPr lang="en-US" dirty="0"/>
          </a:p>
        </p:txBody>
      </p:sp>
    </p:spTree>
    <p:extLst>
      <p:ext uri="{BB962C8B-B14F-4D97-AF65-F5344CB8AC3E}">
        <p14:creationId xmlns:p14="http://schemas.microsoft.com/office/powerpoint/2010/main" val="211192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a:t>
            </a:r>
            <a:endParaRPr lang="en-US" dirty="0"/>
          </a:p>
        </p:txBody>
      </p:sp>
      <p:sp>
        <p:nvSpPr>
          <p:cNvPr id="3" name="Content Placeholder 2"/>
          <p:cNvSpPr>
            <a:spLocks noGrp="1"/>
          </p:cNvSpPr>
          <p:nvPr>
            <p:ph idx="1"/>
          </p:nvPr>
        </p:nvSpPr>
        <p:spPr/>
        <p:txBody>
          <a:bodyPr/>
          <a:lstStyle/>
          <a:p>
            <a:pPr algn="just"/>
            <a:r>
              <a:rPr lang="en-US" dirty="0" smtClean="0"/>
              <a:t>Complete procedure of s/w development from requirement gathering to testing and maintenance, carried out according to execution of methodologies, in a specified period of time to achieve the s/w product.</a:t>
            </a:r>
            <a:endParaRPr lang="en-US" dirty="0"/>
          </a:p>
        </p:txBody>
      </p:sp>
    </p:spTree>
    <p:extLst>
      <p:ext uri="{BB962C8B-B14F-4D97-AF65-F5344CB8AC3E}">
        <p14:creationId xmlns:p14="http://schemas.microsoft.com/office/powerpoint/2010/main" val="38905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SPM?</a:t>
            </a:r>
            <a:endParaRPr lang="en-US" dirty="0"/>
          </a:p>
        </p:txBody>
      </p:sp>
      <p:sp>
        <p:nvSpPr>
          <p:cNvPr id="4" name="Isosceles Triangle 3"/>
          <p:cNvSpPr/>
          <p:nvPr/>
        </p:nvSpPr>
        <p:spPr>
          <a:xfrm>
            <a:off x="3025691" y="2004790"/>
            <a:ext cx="4308186" cy="3337166"/>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SCOPE</a:t>
            </a:r>
            <a:endParaRPr lang="en-US" dirty="0"/>
          </a:p>
        </p:txBody>
      </p:sp>
      <p:sp>
        <p:nvSpPr>
          <p:cNvPr id="5" name="TextBox 4"/>
          <p:cNvSpPr txBox="1"/>
          <p:nvPr/>
        </p:nvSpPr>
        <p:spPr>
          <a:xfrm>
            <a:off x="3013240" y="3227212"/>
            <a:ext cx="677439" cy="369332"/>
          </a:xfrm>
          <a:prstGeom prst="rect">
            <a:avLst/>
          </a:prstGeom>
          <a:noFill/>
        </p:spPr>
        <p:txBody>
          <a:bodyPr wrap="none" rtlCol="0">
            <a:spAutoFit/>
          </a:bodyPr>
          <a:lstStyle/>
          <a:p>
            <a:r>
              <a:rPr lang="en-US" dirty="0" smtClean="0"/>
              <a:t>TIME</a:t>
            </a:r>
            <a:endParaRPr lang="en-US" dirty="0"/>
          </a:p>
        </p:txBody>
      </p:sp>
      <p:sp>
        <p:nvSpPr>
          <p:cNvPr id="6" name="TextBox 5"/>
          <p:cNvSpPr txBox="1"/>
          <p:nvPr/>
        </p:nvSpPr>
        <p:spPr>
          <a:xfrm>
            <a:off x="6550602" y="3227212"/>
            <a:ext cx="783275" cy="369332"/>
          </a:xfrm>
          <a:prstGeom prst="rect">
            <a:avLst/>
          </a:prstGeom>
          <a:noFill/>
        </p:spPr>
        <p:txBody>
          <a:bodyPr wrap="none" rtlCol="0">
            <a:spAutoFit/>
          </a:bodyPr>
          <a:lstStyle/>
          <a:p>
            <a:r>
              <a:rPr lang="en-US" dirty="0" smtClean="0"/>
              <a:t>COST</a:t>
            </a:r>
            <a:endParaRPr lang="en-US" dirty="0"/>
          </a:p>
        </p:txBody>
      </p:sp>
      <p:sp>
        <p:nvSpPr>
          <p:cNvPr id="8" name="TextBox 7"/>
          <p:cNvSpPr txBox="1"/>
          <p:nvPr/>
        </p:nvSpPr>
        <p:spPr>
          <a:xfrm>
            <a:off x="4661559" y="5570325"/>
            <a:ext cx="1136061" cy="369332"/>
          </a:xfrm>
          <a:prstGeom prst="rect">
            <a:avLst/>
          </a:prstGeom>
          <a:noFill/>
        </p:spPr>
        <p:txBody>
          <a:bodyPr wrap="none" rtlCol="0">
            <a:spAutoFit/>
          </a:bodyPr>
          <a:lstStyle/>
          <a:p>
            <a:r>
              <a:rPr lang="en-US" dirty="0" smtClean="0"/>
              <a:t>QUALITY</a:t>
            </a:r>
            <a:endParaRPr lang="en-US" dirty="0"/>
          </a:p>
        </p:txBody>
      </p:sp>
      <p:cxnSp>
        <p:nvCxnSpPr>
          <p:cNvPr id="10" name="Straight Arrow Connector 9"/>
          <p:cNvCxnSpPr/>
          <p:nvPr/>
        </p:nvCxnSpPr>
        <p:spPr>
          <a:xfrm flipH="1" flipV="1">
            <a:off x="5167333" y="2390805"/>
            <a:ext cx="37354" cy="1793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374331" y="4681994"/>
            <a:ext cx="1287228" cy="510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540875" y="4681994"/>
            <a:ext cx="1556425" cy="5105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29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82296" indent="0" algn="just">
              <a:buNone/>
            </a:pPr>
            <a:r>
              <a:rPr lang="en-US" dirty="0" smtClean="0"/>
              <a:t>It is an essential part of s/w organization to deliver quality product keeping the cost within client’s budget constrain and deliver the project as per scheduled. Therefore, SPM is essential to incorporate user requirements along with budget and time constraints. 	</a:t>
            </a:r>
            <a:endParaRPr lang="en-US" dirty="0"/>
          </a:p>
        </p:txBody>
      </p:sp>
    </p:spTree>
    <p:extLst>
      <p:ext uri="{BB962C8B-B14F-4D97-AF65-F5344CB8AC3E}">
        <p14:creationId xmlns:p14="http://schemas.microsoft.com/office/powerpoint/2010/main" val="305482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48</TotalTime>
  <Words>246</Words>
  <Application>Microsoft Macintosh PowerPoint</Application>
  <PresentationFormat>On-screen Show (4:3)</PresentationFormat>
  <Paragraphs>27</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PowerPoint Presentation</vt:lpstr>
      <vt:lpstr>Software development</vt:lpstr>
      <vt:lpstr>Introduction </vt:lpstr>
      <vt:lpstr>Project </vt:lpstr>
      <vt:lpstr>Project Characterization </vt:lpstr>
      <vt:lpstr>Software project</vt:lpstr>
      <vt:lpstr>Why SPM?</vt:lpstr>
      <vt:lpstr>Contd..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Anjani</dc:creator>
  <cp:lastModifiedBy>Anjani</cp:lastModifiedBy>
  <cp:revision>8</cp:revision>
  <dcterms:created xsi:type="dcterms:W3CDTF">2017-07-25T17:14:29Z</dcterms:created>
  <dcterms:modified xsi:type="dcterms:W3CDTF">2019-07-29T08:44:09Z</dcterms:modified>
</cp:coreProperties>
</file>