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02/09/20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02/09/20</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800" dirty="0" smtClean="0"/>
              <a:t>VII.3 SOFTWARE PROJECT MANAGEMENT</a:t>
            </a:r>
            <a:endParaRPr lang="en-US" sz="2800" dirty="0"/>
          </a:p>
        </p:txBody>
      </p:sp>
    </p:spTree>
    <p:extLst>
      <p:ext uri="{BB962C8B-B14F-4D97-AF65-F5344CB8AC3E}">
        <p14:creationId xmlns:p14="http://schemas.microsoft.com/office/powerpoint/2010/main" val="70757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WEIGHTING TABLE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1800" dirty="0"/>
              <a:t>OBJECT TYPE </a:t>
            </a:r>
            <a:r>
              <a:rPr lang="en-US" sz="1800" dirty="0" smtClean="0"/>
              <a:t>		COMPLEXITY	NUMBER </a:t>
            </a:r>
            <a:r>
              <a:rPr lang="en-US" sz="1800" dirty="0"/>
              <a:t>OF </a:t>
            </a:r>
            <a:r>
              <a:rPr lang="en-US" sz="1800" dirty="0" smtClean="0"/>
              <a:t>INSTANCES</a:t>
            </a:r>
            <a:endParaRPr lang="en-US" sz="2000" dirty="0"/>
          </a:p>
          <a:p>
            <a:pPr marL="82296" indent="0">
              <a:buNone/>
            </a:pPr>
            <a:r>
              <a:rPr lang="en-US" sz="1600" dirty="0" smtClean="0"/>
              <a:t>			WEIGHT</a:t>
            </a:r>
            <a:r>
              <a:rPr lang="en-US" sz="1600" dirty="0"/>
              <a:t>: </a:t>
            </a:r>
            <a:r>
              <a:rPr lang="en-US" sz="1600" dirty="0" smtClean="0"/>
              <a:t>SIMPLE		</a:t>
            </a:r>
            <a:endParaRPr lang="en-US" sz="1600" dirty="0"/>
          </a:p>
          <a:p>
            <a:r>
              <a:rPr lang="en-US" sz="1800" dirty="0" smtClean="0"/>
              <a:t>Screens		 </a:t>
            </a:r>
            <a:r>
              <a:rPr lang="en-US" sz="1800" dirty="0"/>
              <a:t>1 </a:t>
            </a:r>
            <a:r>
              <a:rPr lang="en-US" sz="1800" dirty="0" smtClean="0"/>
              <a:t>		X	 </a:t>
            </a:r>
            <a:r>
              <a:rPr lang="en-US" sz="1800" dirty="0"/>
              <a:t>9 </a:t>
            </a:r>
            <a:r>
              <a:rPr lang="en-US" sz="1800" dirty="0" smtClean="0"/>
              <a:t>	= 9</a:t>
            </a:r>
            <a:endParaRPr lang="en-US" sz="1800" dirty="0"/>
          </a:p>
          <a:p>
            <a:r>
              <a:rPr lang="en-US" sz="1800" dirty="0"/>
              <a:t>Reports </a:t>
            </a:r>
            <a:r>
              <a:rPr lang="en-US" sz="1800" dirty="0" smtClean="0"/>
              <a:t>		2 		X 	3 	= </a:t>
            </a:r>
            <a:r>
              <a:rPr lang="en-US" sz="1800" dirty="0"/>
              <a:t>6</a:t>
            </a:r>
          </a:p>
          <a:p>
            <a:r>
              <a:rPr lang="en-US" sz="1800" dirty="0"/>
              <a:t>Objects </a:t>
            </a:r>
            <a:r>
              <a:rPr lang="en-US" sz="1800" dirty="0" smtClean="0"/>
              <a:t>point total					= 15</a:t>
            </a:r>
          </a:p>
          <a:p>
            <a:endParaRPr lang="en-US" sz="1800" dirty="0"/>
          </a:p>
          <a:p>
            <a:endParaRPr lang="en-US" sz="1800" dirty="0" smtClean="0"/>
          </a:p>
          <a:p>
            <a:r>
              <a:rPr lang="en-US" sz="1800" dirty="0"/>
              <a:t>When component</a:t>
            </a:r>
            <a:r>
              <a:rPr lang="en-US" sz="1800" dirty="0" smtClean="0"/>
              <a:t>-based </a:t>
            </a:r>
            <a:r>
              <a:rPr lang="en-US" sz="1800" dirty="0"/>
              <a:t>development or general software reuse is to applied, the per cent of reuse is </a:t>
            </a:r>
            <a:r>
              <a:rPr lang="en-US" sz="1800" dirty="0" smtClean="0"/>
              <a:t>estimated and </a:t>
            </a:r>
            <a:r>
              <a:rPr lang="en-US" sz="1800" dirty="0"/>
              <a:t>the object point count is adjusted:</a:t>
            </a:r>
          </a:p>
          <a:p>
            <a:pPr marL="82296" indent="0">
              <a:buNone/>
            </a:pPr>
            <a:r>
              <a:rPr lang="en-US" sz="1800" b="1" dirty="0"/>
              <a:t> </a:t>
            </a:r>
            <a:r>
              <a:rPr lang="en-US" sz="1800" b="1" dirty="0" smtClean="0"/>
              <a:t>   NOP </a:t>
            </a:r>
            <a:r>
              <a:rPr lang="en-US" sz="1800" b="1" dirty="0"/>
              <a:t>= (Object points) x [(100-%reuse)/100</a:t>
            </a:r>
            <a:r>
              <a:rPr lang="en-US" sz="1800" b="1" dirty="0" smtClean="0"/>
              <a:t>] </a:t>
            </a:r>
            <a:r>
              <a:rPr lang="en-US" sz="1500" b="1" dirty="0" smtClean="0"/>
              <a:t>[</a:t>
            </a:r>
            <a:r>
              <a:rPr lang="en-US" sz="1500" b="1" dirty="0"/>
              <a:t>NOP = new object points]</a:t>
            </a:r>
          </a:p>
          <a:p>
            <a:pPr marL="82296" indent="0">
              <a:buNone/>
            </a:pPr>
            <a:r>
              <a:rPr lang="en-US" sz="1800" dirty="0" smtClean="0"/>
              <a:t>             = </a:t>
            </a:r>
            <a:r>
              <a:rPr lang="en-US" sz="1800" dirty="0"/>
              <a:t>15 x [(100-0)/100] [%reuse = 0]</a:t>
            </a:r>
          </a:p>
          <a:p>
            <a:pPr marL="82296" indent="0">
              <a:buNone/>
            </a:pPr>
            <a:r>
              <a:rPr lang="en-US" sz="1800" dirty="0" smtClean="0"/>
              <a:t>             = </a:t>
            </a:r>
            <a:r>
              <a:rPr lang="en-US" sz="1800" dirty="0"/>
              <a:t>15 x 1</a:t>
            </a:r>
          </a:p>
          <a:p>
            <a:pPr marL="82296" indent="0">
              <a:buNone/>
            </a:pPr>
            <a:r>
              <a:rPr lang="en-US" sz="1800" dirty="0" smtClean="0"/>
              <a:t>             =</a:t>
            </a:r>
            <a:r>
              <a:rPr lang="en-US" sz="1800" dirty="0"/>
              <a:t>15</a:t>
            </a:r>
          </a:p>
          <a:p>
            <a:r>
              <a:rPr lang="en-US" sz="1800" dirty="0"/>
              <a:t>To derive an estimate of effort based on the computed NOP value, a “productivity rate” must </a:t>
            </a:r>
            <a:r>
              <a:rPr lang="en-US" sz="1800" dirty="0" smtClean="0"/>
              <a:t>be derived</a:t>
            </a:r>
            <a:r>
              <a:rPr lang="en-US" sz="1800" dirty="0"/>
              <a:t>.</a:t>
            </a:r>
          </a:p>
        </p:txBody>
      </p:sp>
    </p:spTree>
    <p:extLst>
      <p:ext uri="{BB962C8B-B14F-4D97-AF65-F5344CB8AC3E}">
        <p14:creationId xmlns:p14="http://schemas.microsoft.com/office/powerpoint/2010/main" val="363168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p:cNvPicPr>
            <a:picLocks noChangeAspect="1"/>
          </p:cNvPicPr>
          <p:nvPr/>
        </p:nvPicPr>
        <p:blipFill>
          <a:blip r:embed="rId2"/>
          <a:stretch>
            <a:fillRect/>
          </a:stretch>
        </p:blipFill>
        <p:spPr>
          <a:xfrm>
            <a:off x="973264" y="1531713"/>
            <a:ext cx="7481239" cy="4806411"/>
          </a:xfrm>
          <a:prstGeom prst="rect">
            <a:avLst/>
          </a:prstGeom>
        </p:spPr>
      </p:pic>
    </p:spTree>
    <p:extLst>
      <p:ext uri="{BB962C8B-B14F-4D97-AF65-F5344CB8AC3E}">
        <p14:creationId xmlns:p14="http://schemas.microsoft.com/office/powerpoint/2010/main" val="259191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PRODUCTIVITY RATES TABLE</a:t>
            </a:r>
            <a:br>
              <a:rPr lang="en-US" dirty="0"/>
            </a:br>
            <a:endParaRPr lang="en-US" dirty="0"/>
          </a:p>
        </p:txBody>
      </p:sp>
      <p:sp>
        <p:nvSpPr>
          <p:cNvPr id="3" name="Content Placeholder 2"/>
          <p:cNvSpPr>
            <a:spLocks noGrp="1"/>
          </p:cNvSpPr>
          <p:nvPr>
            <p:ph idx="1"/>
          </p:nvPr>
        </p:nvSpPr>
        <p:spPr/>
        <p:txBody>
          <a:bodyPr/>
          <a:lstStyle/>
          <a:p>
            <a:r>
              <a:rPr lang="en-US" dirty="0" smtClean="0"/>
              <a:t>Developer’s</a:t>
            </a:r>
            <a:r>
              <a:rPr lang="en-US" dirty="0"/>
              <a:t> </a:t>
            </a:r>
            <a:r>
              <a:rPr lang="en-US" dirty="0" smtClean="0"/>
              <a:t>experience</a:t>
            </a:r>
            <a:r>
              <a:rPr lang="en-US" dirty="0"/>
              <a:t>/</a:t>
            </a:r>
            <a:r>
              <a:rPr lang="en-US" dirty="0" smtClean="0"/>
              <a:t>capability	Nominal</a:t>
            </a:r>
            <a:endParaRPr lang="en-US" dirty="0"/>
          </a:p>
          <a:p>
            <a:r>
              <a:rPr lang="en-US" dirty="0"/>
              <a:t>Environment maturity/capability </a:t>
            </a:r>
            <a:endParaRPr lang="en-US" dirty="0" smtClean="0"/>
          </a:p>
          <a:p>
            <a:pPr marL="82296" indent="0">
              <a:buNone/>
            </a:pPr>
            <a:r>
              <a:rPr lang="en-US" dirty="0"/>
              <a:t>	</a:t>
            </a:r>
            <a:r>
              <a:rPr lang="en-US" dirty="0" smtClean="0"/>
              <a:t>Nominal</a:t>
            </a:r>
            <a:endParaRPr lang="en-US" dirty="0"/>
          </a:p>
          <a:p>
            <a:r>
              <a:rPr lang="en-US" b="1" dirty="0"/>
              <a:t>PROD 13</a:t>
            </a:r>
          </a:p>
        </p:txBody>
      </p:sp>
    </p:spTree>
    <p:extLst>
      <p:ext uri="{BB962C8B-B14F-4D97-AF65-F5344CB8AC3E}">
        <p14:creationId xmlns:p14="http://schemas.microsoft.com/office/powerpoint/2010/main" val="178643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effort </a:t>
            </a:r>
          </a:p>
        </p:txBody>
      </p:sp>
      <p:sp>
        <p:nvSpPr>
          <p:cNvPr id="3" name="Content Placeholder 2"/>
          <p:cNvSpPr>
            <a:spLocks noGrp="1"/>
          </p:cNvSpPr>
          <p:nvPr>
            <p:ph idx="1"/>
          </p:nvPr>
        </p:nvSpPr>
        <p:spPr/>
        <p:txBody>
          <a:bodyPr>
            <a:normAutofit fontScale="85000" lnSpcReduction="10000"/>
          </a:bodyPr>
          <a:lstStyle/>
          <a:p>
            <a:pPr algn="just"/>
            <a:r>
              <a:rPr lang="en-US" dirty="0"/>
              <a:t>Productivity rate for different levels of developer experience and development </a:t>
            </a:r>
            <a:r>
              <a:rPr lang="en-US" dirty="0" smtClean="0"/>
              <a:t>environment maturity</a:t>
            </a:r>
            <a:r>
              <a:rPr lang="en-US" dirty="0"/>
              <a:t>. Once the productivity rate has been determined, an estimate of project effort can </a:t>
            </a:r>
            <a:r>
              <a:rPr lang="en-US" dirty="0" smtClean="0"/>
              <a:t>be derived </a:t>
            </a:r>
            <a:r>
              <a:rPr lang="en-US" dirty="0"/>
              <a:t>as</a:t>
            </a:r>
          </a:p>
          <a:p>
            <a:endParaRPr lang="en-US" dirty="0" smtClean="0"/>
          </a:p>
          <a:p>
            <a:r>
              <a:rPr lang="en-US" b="1" dirty="0" smtClean="0"/>
              <a:t>Estimated </a:t>
            </a:r>
            <a:r>
              <a:rPr lang="en-US" b="1" dirty="0"/>
              <a:t>effort = NOP/PROD</a:t>
            </a:r>
          </a:p>
          <a:p>
            <a:pPr marL="82296" indent="0">
              <a:buNone/>
            </a:pPr>
            <a:r>
              <a:rPr lang="en-US" dirty="0" smtClean="0"/>
              <a:t>			    = </a:t>
            </a:r>
            <a:r>
              <a:rPr lang="en-US" dirty="0"/>
              <a:t>15/13</a:t>
            </a:r>
          </a:p>
          <a:p>
            <a:pPr marL="82296" indent="0">
              <a:buNone/>
            </a:pPr>
            <a:r>
              <a:rPr lang="en-US" dirty="0" smtClean="0"/>
              <a:t>			    =</a:t>
            </a:r>
            <a:r>
              <a:rPr lang="en-US" dirty="0"/>
              <a:t>1.15 person-month</a:t>
            </a:r>
          </a:p>
          <a:p>
            <a:endParaRPr lang="en-US" dirty="0"/>
          </a:p>
          <a:p>
            <a:pPr marL="82296" indent="0">
              <a:buNone/>
            </a:pPr>
            <a:r>
              <a:rPr lang="en-US" dirty="0"/>
              <a:t>Therefore, Estimated Effort is 1.15 person-month</a:t>
            </a:r>
          </a:p>
        </p:txBody>
      </p:sp>
    </p:spTree>
    <p:extLst>
      <p:ext uri="{BB962C8B-B14F-4D97-AF65-F5344CB8AC3E}">
        <p14:creationId xmlns:p14="http://schemas.microsoft.com/office/powerpoint/2010/main" val="95065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 METRICS</a:t>
            </a:r>
          </a:p>
        </p:txBody>
      </p:sp>
      <p:sp>
        <p:nvSpPr>
          <p:cNvPr id="3" name="Content Placeholder 2"/>
          <p:cNvSpPr>
            <a:spLocks noGrp="1"/>
          </p:cNvSpPr>
          <p:nvPr>
            <p:ph idx="1"/>
          </p:nvPr>
        </p:nvSpPr>
        <p:spPr/>
        <p:txBody>
          <a:bodyPr>
            <a:normAutofit fontScale="77500" lnSpcReduction="20000"/>
          </a:bodyPr>
          <a:lstStyle/>
          <a:p>
            <a:pPr algn="just"/>
            <a:r>
              <a:rPr lang="en-US" dirty="0"/>
              <a:t>Function-oriented software metrics use a measure of the functionality delivered by </a:t>
            </a:r>
            <a:r>
              <a:rPr lang="en-US" dirty="0" smtClean="0"/>
              <a:t>the application </a:t>
            </a:r>
            <a:r>
              <a:rPr lang="en-US" dirty="0"/>
              <a:t>as a normalization value. Function point measures functionality from the user’s </a:t>
            </a:r>
            <a:r>
              <a:rPr lang="en-US" dirty="0" smtClean="0"/>
              <a:t>point of </a:t>
            </a:r>
            <a:r>
              <a:rPr lang="en-US" dirty="0"/>
              <a:t>view, that is, on the basis of what the user requests and receives in return form the </a:t>
            </a:r>
            <a:r>
              <a:rPr lang="en-US" dirty="0" smtClean="0"/>
              <a:t>system. Since </a:t>
            </a:r>
            <a:r>
              <a:rPr lang="en-US" dirty="0"/>
              <a:t>‘functionality’ cannot be measured directly, it must be derived indirectly using other </a:t>
            </a:r>
            <a:r>
              <a:rPr lang="en-US" dirty="0" smtClean="0"/>
              <a:t>direct measures</a:t>
            </a:r>
            <a:r>
              <a:rPr lang="en-US" dirty="0"/>
              <a:t>. </a:t>
            </a:r>
            <a:endParaRPr lang="en-US" dirty="0" smtClean="0"/>
          </a:p>
          <a:p>
            <a:pPr algn="just"/>
            <a:endParaRPr lang="en-US" dirty="0" smtClean="0"/>
          </a:p>
          <a:p>
            <a:pPr algn="just"/>
            <a:r>
              <a:rPr lang="en-US" dirty="0" smtClean="0"/>
              <a:t>Function </a:t>
            </a:r>
            <a:r>
              <a:rPr lang="en-US" dirty="0"/>
              <a:t>points are derived using an empirical relationship based on </a:t>
            </a:r>
            <a:r>
              <a:rPr lang="en-US" dirty="0" smtClean="0"/>
              <a:t>countable measures </a:t>
            </a:r>
            <a:r>
              <a:rPr lang="en-US" dirty="0"/>
              <a:t>of software’s information domain and assessments of software complexity</a:t>
            </a:r>
            <a:r>
              <a:rPr lang="en-US" dirty="0" smtClean="0"/>
              <a:t>.</a:t>
            </a:r>
          </a:p>
          <a:p>
            <a:pPr algn="just"/>
            <a:endParaRPr lang="en-US" dirty="0"/>
          </a:p>
        </p:txBody>
      </p:sp>
    </p:spTree>
    <p:extLst>
      <p:ext uri="{BB962C8B-B14F-4D97-AF65-F5344CB8AC3E}">
        <p14:creationId xmlns:p14="http://schemas.microsoft.com/office/powerpoint/2010/main" val="151764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Functions points are computed by completing the five information domain characteristics are determined and counts are provided in the appropriate table location. Information domain values are defined in the following manner:</a:t>
            </a:r>
          </a:p>
          <a:p>
            <a:pPr lvl="2">
              <a:buFont typeface="Wingdings" charset="2"/>
              <a:buChar char="ü"/>
            </a:pPr>
            <a:r>
              <a:rPr lang="en-US" dirty="0"/>
              <a:t>Number of user </a:t>
            </a:r>
            <a:r>
              <a:rPr lang="en-US" dirty="0" smtClean="0"/>
              <a:t>inputs</a:t>
            </a:r>
          </a:p>
          <a:p>
            <a:pPr lvl="2">
              <a:buFont typeface="Wingdings" charset="2"/>
              <a:buChar char="ü"/>
            </a:pPr>
            <a:r>
              <a:rPr lang="en-US" dirty="0"/>
              <a:t>Number of user </a:t>
            </a:r>
            <a:r>
              <a:rPr lang="en-US" dirty="0" smtClean="0"/>
              <a:t>outputs</a:t>
            </a:r>
          </a:p>
          <a:p>
            <a:pPr lvl="2">
              <a:buFont typeface="Wingdings" charset="2"/>
              <a:buChar char="ü"/>
            </a:pPr>
            <a:r>
              <a:rPr lang="en-US" dirty="0"/>
              <a:t>Number of user </a:t>
            </a:r>
            <a:r>
              <a:rPr lang="en-US" dirty="0" smtClean="0"/>
              <a:t>inquiries</a:t>
            </a:r>
          </a:p>
          <a:p>
            <a:pPr lvl="2">
              <a:buFont typeface="Wingdings" charset="2"/>
              <a:buChar char="ü"/>
            </a:pPr>
            <a:r>
              <a:rPr lang="en-US" dirty="0"/>
              <a:t>Number of </a:t>
            </a:r>
            <a:r>
              <a:rPr lang="en-US" dirty="0" smtClean="0"/>
              <a:t>files</a:t>
            </a:r>
          </a:p>
          <a:p>
            <a:pPr lvl="2">
              <a:buFont typeface="Wingdings" charset="2"/>
              <a:buChar char="ü"/>
            </a:pPr>
            <a:r>
              <a:rPr lang="en-US" dirty="0"/>
              <a:t>Number of external </a:t>
            </a:r>
            <a:r>
              <a:rPr lang="en-US" dirty="0" smtClean="0"/>
              <a:t>interfaces</a:t>
            </a:r>
            <a:endParaRPr lang="en-US" dirty="0"/>
          </a:p>
          <a:p>
            <a:pPr algn="just"/>
            <a:r>
              <a:rPr lang="en-US" dirty="0"/>
              <a:t>To compute function points (FP), the following relationship is used</a:t>
            </a:r>
            <a:r>
              <a:rPr lang="en-US" dirty="0" smtClean="0"/>
              <a:t>:</a:t>
            </a:r>
          </a:p>
          <a:p>
            <a:pPr marL="82296" indent="0" algn="just">
              <a:buNone/>
            </a:pPr>
            <a:endParaRPr lang="en-US" dirty="0"/>
          </a:p>
          <a:p>
            <a:pPr marL="82296" indent="0">
              <a:buNone/>
            </a:pPr>
            <a:r>
              <a:rPr lang="en-US" b="1" dirty="0" smtClean="0"/>
              <a:t>	FP</a:t>
            </a:r>
            <a:r>
              <a:rPr lang="en-US" b="1" dirty="0"/>
              <a:t>=count total x [0.65+0.01 x ∑ (Fi)]</a:t>
            </a:r>
          </a:p>
        </p:txBody>
      </p:sp>
    </p:spTree>
    <p:extLst>
      <p:ext uri="{BB962C8B-B14F-4D97-AF65-F5344CB8AC3E}">
        <p14:creationId xmlns:p14="http://schemas.microsoft.com/office/powerpoint/2010/main" val="82147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COMPUTING FUNTION POINTS TABLE</a:t>
            </a:r>
            <a:br>
              <a:rPr lang="en-US" sz="2800" dirty="0"/>
            </a:br>
            <a:endParaRPr lang="en-US" sz="2800" dirty="0"/>
          </a:p>
        </p:txBody>
      </p:sp>
      <p:sp>
        <p:nvSpPr>
          <p:cNvPr id="3" name="Content Placeholder 2"/>
          <p:cNvSpPr>
            <a:spLocks noGrp="1"/>
          </p:cNvSpPr>
          <p:nvPr>
            <p:ph idx="1"/>
          </p:nvPr>
        </p:nvSpPr>
        <p:spPr/>
        <p:txBody>
          <a:bodyPr>
            <a:normAutofit/>
          </a:bodyPr>
          <a:lstStyle/>
          <a:p>
            <a:r>
              <a:rPr lang="en-US" b="1" dirty="0" smtClean="0"/>
              <a:t>Weighting </a:t>
            </a:r>
            <a:r>
              <a:rPr lang="en-US" b="1" dirty="0"/>
              <a:t>factor</a:t>
            </a:r>
          </a:p>
          <a:p>
            <a:r>
              <a:rPr lang="en-US" sz="2600" dirty="0"/>
              <a:t>Measurement parameter </a:t>
            </a:r>
            <a:r>
              <a:rPr lang="en-US" sz="2600" dirty="0" smtClean="0"/>
              <a:t>	Count </a:t>
            </a:r>
            <a:r>
              <a:rPr lang="en-US" sz="2600" dirty="0"/>
              <a:t>Simple</a:t>
            </a:r>
          </a:p>
          <a:p>
            <a:r>
              <a:rPr lang="en-US" sz="2600" dirty="0"/>
              <a:t>Number of user inputs </a:t>
            </a:r>
            <a:r>
              <a:rPr lang="en-US" sz="2600" dirty="0" smtClean="0"/>
              <a:t>		32 	x </a:t>
            </a:r>
            <a:r>
              <a:rPr lang="en-US" sz="2600" dirty="0"/>
              <a:t>3 </a:t>
            </a:r>
            <a:r>
              <a:rPr lang="en-US" sz="2600" dirty="0" smtClean="0"/>
              <a:t>	= </a:t>
            </a:r>
            <a:r>
              <a:rPr lang="en-US" sz="2600" dirty="0"/>
              <a:t>96</a:t>
            </a:r>
          </a:p>
          <a:p>
            <a:r>
              <a:rPr lang="en-US" sz="2600" dirty="0"/>
              <a:t>Number of user outputs </a:t>
            </a:r>
            <a:r>
              <a:rPr lang="en-US" sz="2600" dirty="0" smtClean="0"/>
              <a:t>	16 	x </a:t>
            </a:r>
            <a:r>
              <a:rPr lang="en-US" sz="2600" dirty="0"/>
              <a:t>4 </a:t>
            </a:r>
            <a:r>
              <a:rPr lang="en-US" sz="2600" dirty="0" smtClean="0"/>
              <a:t>	= </a:t>
            </a:r>
            <a:r>
              <a:rPr lang="en-US" sz="2600" dirty="0"/>
              <a:t>64</a:t>
            </a:r>
          </a:p>
          <a:p>
            <a:r>
              <a:rPr lang="en-US" sz="2600" dirty="0"/>
              <a:t>Number of user inquiries </a:t>
            </a:r>
            <a:r>
              <a:rPr lang="en-US" sz="2600" dirty="0" smtClean="0"/>
              <a:t>	9 	x </a:t>
            </a:r>
            <a:r>
              <a:rPr lang="en-US" sz="2600" dirty="0"/>
              <a:t>3 </a:t>
            </a:r>
            <a:r>
              <a:rPr lang="en-US" sz="2600" dirty="0" smtClean="0"/>
              <a:t>	=</a:t>
            </a:r>
            <a:r>
              <a:rPr lang="en-US" sz="2600" dirty="0"/>
              <a:t>27</a:t>
            </a:r>
          </a:p>
          <a:p>
            <a:r>
              <a:rPr lang="en-US" sz="2600" dirty="0"/>
              <a:t>Number of files </a:t>
            </a:r>
            <a:r>
              <a:rPr lang="en-US" sz="2600" dirty="0" smtClean="0"/>
              <a:t>			8 	x </a:t>
            </a:r>
            <a:r>
              <a:rPr lang="en-US" sz="2600" dirty="0"/>
              <a:t>7 </a:t>
            </a:r>
            <a:r>
              <a:rPr lang="en-US" sz="2600" dirty="0" smtClean="0"/>
              <a:t>	=</a:t>
            </a:r>
            <a:r>
              <a:rPr lang="en-US" sz="2600" dirty="0"/>
              <a:t>56</a:t>
            </a:r>
          </a:p>
          <a:p>
            <a:r>
              <a:rPr lang="en-US" sz="2600" dirty="0"/>
              <a:t>Number of external interfaces </a:t>
            </a:r>
            <a:r>
              <a:rPr lang="en-US" sz="2600" dirty="0" smtClean="0"/>
              <a:t>	2 	x </a:t>
            </a:r>
            <a:r>
              <a:rPr lang="en-US" sz="2600" dirty="0"/>
              <a:t>5 </a:t>
            </a:r>
            <a:r>
              <a:rPr lang="en-US" sz="2600" dirty="0" smtClean="0"/>
              <a:t>	=</a:t>
            </a:r>
            <a:r>
              <a:rPr lang="en-US" sz="2600" dirty="0"/>
              <a:t>10</a:t>
            </a:r>
          </a:p>
          <a:p>
            <a:endParaRPr lang="en-US" sz="2600" dirty="0"/>
          </a:p>
          <a:p>
            <a:r>
              <a:rPr lang="en-US" sz="2600" dirty="0" smtClean="0"/>
              <a:t>Count total</a:t>
            </a:r>
            <a:r>
              <a:rPr lang="en-US" sz="2600" dirty="0"/>
              <a:t>-----------------------------------</a:t>
            </a:r>
            <a:r>
              <a:rPr lang="en-US" sz="2600" dirty="0" smtClean="0"/>
              <a:t>--------253</a:t>
            </a:r>
            <a:endParaRPr lang="en-US" sz="2600" dirty="0"/>
          </a:p>
        </p:txBody>
      </p:sp>
      <p:sp>
        <p:nvSpPr>
          <p:cNvPr id="4" name="TextBox 3"/>
          <p:cNvSpPr txBox="1"/>
          <p:nvPr/>
        </p:nvSpPr>
        <p:spPr>
          <a:xfrm>
            <a:off x="1120626" y="5827588"/>
            <a:ext cx="184666" cy="369332"/>
          </a:xfrm>
          <a:prstGeom prst="rect">
            <a:avLst/>
          </a:prstGeom>
          <a:noFill/>
        </p:spPr>
        <p:txBody>
          <a:bodyPr wrap="none" rtlCol="0">
            <a:spAutoFit/>
          </a:bodyPr>
          <a:lstStyle/>
          <a:p>
            <a:endParaRPr lang="en-US" dirty="0"/>
          </a:p>
        </p:txBody>
      </p:sp>
      <p:sp>
        <p:nvSpPr>
          <p:cNvPr id="5" name="TextBox 4"/>
          <p:cNvSpPr txBox="1"/>
          <p:nvPr/>
        </p:nvSpPr>
        <p:spPr>
          <a:xfrm>
            <a:off x="1257592" y="654981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350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a:t>The Fi (</a:t>
            </a:r>
            <a:r>
              <a:rPr lang="en-US" sz="2400" dirty="0" err="1"/>
              <a:t>i</a:t>
            </a:r>
            <a:r>
              <a:rPr lang="en-US" sz="2400" dirty="0"/>
              <a:t>=1 to 14) are “complexity adjustment values” based on responses to the </a:t>
            </a:r>
            <a:r>
              <a:rPr lang="en-US" sz="2400" dirty="0" smtClean="0"/>
              <a:t>following questions</a:t>
            </a:r>
            <a:r>
              <a:rPr lang="en-US" sz="2400" dirty="0"/>
              <a:t>:</a:t>
            </a:r>
            <a:br>
              <a:rPr lang="en-US" sz="2400" dirty="0"/>
            </a:br>
            <a:endParaRPr lang="en-US" sz="2400" dirty="0"/>
          </a:p>
        </p:txBody>
      </p:sp>
      <p:sp>
        <p:nvSpPr>
          <p:cNvPr id="3" name="Content Placeholder 2"/>
          <p:cNvSpPr>
            <a:spLocks noGrp="1"/>
          </p:cNvSpPr>
          <p:nvPr>
            <p:ph idx="1"/>
          </p:nvPr>
        </p:nvSpPr>
        <p:spPr/>
        <p:txBody>
          <a:bodyPr>
            <a:normAutofit fontScale="85000" lnSpcReduction="10000"/>
          </a:bodyPr>
          <a:lstStyle/>
          <a:p>
            <a:pPr algn="just"/>
            <a:r>
              <a:rPr lang="en-US" dirty="0" smtClean="0"/>
              <a:t>Does </a:t>
            </a:r>
            <a:r>
              <a:rPr lang="en-US" dirty="0"/>
              <a:t>the system require reliable backup and recovery? 3</a:t>
            </a:r>
          </a:p>
          <a:p>
            <a:pPr algn="just"/>
            <a:r>
              <a:rPr lang="en-US" dirty="0"/>
              <a:t>Are data communications required? 3</a:t>
            </a:r>
          </a:p>
          <a:p>
            <a:pPr algn="just"/>
            <a:r>
              <a:rPr lang="en-US" dirty="0"/>
              <a:t>Are there distributed processing functions? 0</a:t>
            </a:r>
          </a:p>
          <a:p>
            <a:pPr algn="just"/>
            <a:r>
              <a:rPr lang="en-US" dirty="0"/>
              <a:t>Is performance critical? 2</a:t>
            </a:r>
          </a:p>
          <a:p>
            <a:pPr algn="just"/>
            <a:r>
              <a:rPr lang="en-US" dirty="0"/>
              <a:t>Will the system run in an existing, heavily utilized operational environment? 3</a:t>
            </a:r>
          </a:p>
          <a:p>
            <a:pPr algn="just"/>
            <a:r>
              <a:rPr lang="en-US" dirty="0"/>
              <a:t>Does the system require on-line data entry? 3</a:t>
            </a:r>
          </a:p>
          <a:p>
            <a:pPr algn="just"/>
            <a:r>
              <a:rPr lang="en-US" dirty="0"/>
              <a:t>Does the on-line data entry require the input transaction to be built </a:t>
            </a:r>
            <a:r>
              <a:rPr lang="en-US" dirty="0" smtClean="0"/>
              <a:t>over multiple </a:t>
            </a:r>
            <a:r>
              <a:rPr lang="en-US" dirty="0"/>
              <a:t>screens or operations</a:t>
            </a:r>
            <a:r>
              <a:rPr lang="en-US" dirty="0" smtClean="0"/>
              <a:t>? 0</a:t>
            </a:r>
            <a:endParaRPr lang="en-US" dirty="0"/>
          </a:p>
        </p:txBody>
      </p:sp>
    </p:spTree>
    <p:extLst>
      <p:ext uri="{BB962C8B-B14F-4D97-AF65-F5344CB8AC3E}">
        <p14:creationId xmlns:p14="http://schemas.microsoft.com/office/powerpoint/2010/main" val="61963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Are the master files updated on-line? 3</a:t>
            </a:r>
          </a:p>
          <a:p>
            <a:pPr algn="just"/>
            <a:r>
              <a:rPr lang="en-US" dirty="0"/>
              <a:t>Are the inputs, outputs, files, or inquiries complex? 0</a:t>
            </a:r>
          </a:p>
          <a:p>
            <a:pPr algn="just"/>
            <a:r>
              <a:rPr lang="en-US" dirty="0"/>
              <a:t>Is the internal processing complex? 0</a:t>
            </a:r>
          </a:p>
          <a:p>
            <a:pPr algn="just"/>
            <a:r>
              <a:rPr lang="en-US" dirty="0"/>
              <a:t>Is the code designed to be reusable? 4</a:t>
            </a:r>
          </a:p>
          <a:p>
            <a:pPr algn="just"/>
            <a:r>
              <a:rPr lang="en-US" dirty="0"/>
              <a:t>Are conversion and installation included in the design? 0</a:t>
            </a:r>
          </a:p>
          <a:p>
            <a:pPr algn="just"/>
            <a:r>
              <a:rPr lang="en-US" dirty="0"/>
              <a:t>Is the system designed for multiple installations in different organizations? 2</a:t>
            </a:r>
          </a:p>
          <a:p>
            <a:pPr algn="just"/>
            <a:r>
              <a:rPr lang="en-US" dirty="0"/>
              <a:t>Is the application designed to facilitate change and ease of use by the user? 4</a:t>
            </a:r>
          </a:p>
          <a:p>
            <a:endParaRPr lang="en-US" dirty="0"/>
          </a:p>
        </p:txBody>
      </p:sp>
    </p:spTree>
    <p:extLst>
      <p:ext uri="{BB962C8B-B14F-4D97-AF65-F5344CB8AC3E}">
        <p14:creationId xmlns:p14="http://schemas.microsoft.com/office/powerpoint/2010/main" val="109208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sz="2800" dirty="0" smtClean="0"/>
              <a:t>∑(</a:t>
            </a:r>
            <a:r>
              <a:rPr lang="en-US" sz="2800" dirty="0"/>
              <a:t>Fi) </a:t>
            </a:r>
            <a:r>
              <a:rPr lang="en-US" sz="2800" dirty="0" smtClean="0"/>
              <a:t>= (</a:t>
            </a:r>
            <a:r>
              <a:rPr lang="en-US" sz="2800" dirty="0"/>
              <a:t>3+3+0+2+3+3+0+3+0+0+4+0+2+4) </a:t>
            </a:r>
            <a:endParaRPr lang="en-US" sz="2800" dirty="0" smtClean="0"/>
          </a:p>
          <a:p>
            <a:pPr marL="82296" indent="0" algn="just">
              <a:buNone/>
            </a:pPr>
            <a:r>
              <a:rPr lang="en-US" sz="2800" dirty="0"/>
              <a:t>	 </a:t>
            </a:r>
            <a:r>
              <a:rPr lang="en-US" sz="2800" dirty="0" smtClean="0"/>
              <a:t>  = 27</a:t>
            </a:r>
            <a:endParaRPr lang="en-US" sz="2800" dirty="0"/>
          </a:p>
          <a:p>
            <a:pPr algn="just"/>
            <a:r>
              <a:rPr lang="en-US" sz="2800" dirty="0"/>
              <a:t>By substituting those values we get function points (FP),</a:t>
            </a:r>
          </a:p>
          <a:p>
            <a:pPr marL="82296" indent="0" algn="just">
              <a:buNone/>
            </a:pPr>
            <a:r>
              <a:rPr lang="en-US" sz="2800" dirty="0" smtClean="0"/>
              <a:t>	FP 	= </a:t>
            </a:r>
            <a:r>
              <a:rPr lang="en-US" sz="2800" dirty="0"/>
              <a:t>count total x [0.65+0.01 x ∑ (Fi)]</a:t>
            </a:r>
          </a:p>
          <a:p>
            <a:pPr marL="82296" indent="0" algn="just">
              <a:buNone/>
            </a:pPr>
            <a:r>
              <a:rPr lang="en-US" sz="2800" dirty="0" smtClean="0"/>
              <a:t>		= </a:t>
            </a:r>
            <a:r>
              <a:rPr lang="en-US" sz="2800" dirty="0"/>
              <a:t>253 x [0.65+0.01 x 27]</a:t>
            </a:r>
          </a:p>
          <a:p>
            <a:pPr marL="82296" indent="0" algn="just">
              <a:buNone/>
            </a:pPr>
            <a:r>
              <a:rPr lang="en-US" sz="2800" dirty="0" smtClean="0"/>
              <a:t>		= </a:t>
            </a:r>
            <a:r>
              <a:rPr lang="en-US" sz="2800" dirty="0"/>
              <a:t>253 x [0.65+0.27]</a:t>
            </a:r>
          </a:p>
          <a:p>
            <a:pPr marL="82296" indent="0" algn="just">
              <a:buNone/>
            </a:pPr>
            <a:r>
              <a:rPr lang="en-US" sz="2800" dirty="0" smtClean="0"/>
              <a:t>		=232.76</a:t>
            </a:r>
            <a:endParaRPr lang="en-US" sz="2800" dirty="0"/>
          </a:p>
        </p:txBody>
      </p:sp>
    </p:spTree>
    <p:extLst>
      <p:ext uri="{BB962C8B-B14F-4D97-AF65-F5344CB8AC3E}">
        <p14:creationId xmlns:p14="http://schemas.microsoft.com/office/powerpoint/2010/main" val="337596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COCOMO MODEL</a:t>
            </a:r>
          </a:p>
        </p:txBody>
      </p:sp>
      <p:sp>
        <p:nvSpPr>
          <p:cNvPr id="3" name="Content Placeholder 2"/>
          <p:cNvSpPr>
            <a:spLocks noGrp="1"/>
          </p:cNvSpPr>
          <p:nvPr>
            <p:ph idx="1"/>
          </p:nvPr>
        </p:nvSpPr>
        <p:spPr/>
        <p:txBody>
          <a:bodyPr>
            <a:normAutofit fontScale="85000" lnSpcReduction="10000"/>
          </a:bodyPr>
          <a:lstStyle/>
          <a:p>
            <a:pPr algn="just"/>
            <a:r>
              <a:rPr lang="en-US" dirty="0"/>
              <a:t>COCOMO introduced a hierarchy of software estimation models for Constructive Cost Model</a:t>
            </a:r>
            <a:r>
              <a:rPr lang="en-US" dirty="0" smtClean="0"/>
              <a:t>.</a:t>
            </a:r>
          </a:p>
          <a:p>
            <a:pPr algn="just"/>
            <a:endParaRPr lang="en-US" dirty="0"/>
          </a:p>
          <a:p>
            <a:pPr algn="just"/>
            <a:r>
              <a:rPr lang="en-US" dirty="0"/>
              <a:t>The original COCOMO model become one of the most widely used and discussed software </a:t>
            </a:r>
            <a:r>
              <a:rPr lang="en-US" dirty="0" smtClean="0"/>
              <a:t>cost estimation </a:t>
            </a:r>
            <a:r>
              <a:rPr lang="en-US" dirty="0"/>
              <a:t>models in the industry. It has evolved into a more comprehensive estimation model</a:t>
            </a:r>
            <a:r>
              <a:rPr lang="en-US" dirty="0" smtClean="0"/>
              <a:t>, called </a:t>
            </a:r>
            <a:r>
              <a:rPr lang="en-US" dirty="0"/>
              <a:t>COCOMO </a:t>
            </a:r>
            <a:r>
              <a:rPr lang="en-US" dirty="0" smtClean="0"/>
              <a:t>II. Like </a:t>
            </a:r>
            <a:r>
              <a:rPr lang="en-US" dirty="0"/>
              <a:t>its predecessor, COCOMO II is actually a hierarchy of estimation </a:t>
            </a:r>
            <a:r>
              <a:rPr lang="en-US" dirty="0" smtClean="0"/>
              <a:t>models that </a:t>
            </a:r>
            <a:r>
              <a:rPr lang="en-US" dirty="0"/>
              <a:t>address the following areas:-</a:t>
            </a:r>
          </a:p>
        </p:txBody>
      </p:sp>
    </p:spTree>
    <p:extLst>
      <p:ext uri="{BB962C8B-B14F-4D97-AF65-F5344CB8AC3E}">
        <p14:creationId xmlns:p14="http://schemas.microsoft.com/office/powerpoint/2010/main" val="173512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lvl="1"/>
            <a:r>
              <a:rPr lang="en-US" dirty="0"/>
              <a:t>Application composition </a:t>
            </a:r>
            <a:r>
              <a:rPr lang="en-US" dirty="0" smtClean="0"/>
              <a:t>model</a:t>
            </a:r>
          </a:p>
          <a:p>
            <a:pPr lvl="1"/>
            <a:r>
              <a:rPr lang="en-US" dirty="0"/>
              <a:t>Early design stage </a:t>
            </a:r>
            <a:r>
              <a:rPr lang="en-US" dirty="0" smtClean="0"/>
              <a:t>model</a:t>
            </a:r>
          </a:p>
          <a:p>
            <a:pPr lvl="1"/>
            <a:r>
              <a:rPr lang="en-US" dirty="0"/>
              <a:t>Post-architecture-stage </a:t>
            </a:r>
            <a:r>
              <a:rPr lang="en-US" dirty="0" smtClean="0"/>
              <a:t>model</a:t>
            </a:r>
          </a:p>
          <a:p>
            <a:pPr algn="just"/>
            <a:r>
              <a:rPr lang="en-US" sz="2800" dirty="0"/>
              <a:t>COCOMO II models require sizing information. </a:t>
            </a:r>
            <a:r>
              <a:rPr lang="en-US" sz="2800" dirty="0" smtClean="0"/>
              <a:t>Three different </a:t>
            </a:r>
            <a:r>
              <a:rPr lang="en-US" sz="2800" dirty="0"/>
              <a:t>sizing options are available as part of the </a:t>
            </a:r>
            <a:r>
              <a:rPr lang="en-US" sz="2800" dirty="0" smtClean="0"/>
              <a:t>model hierarchy</a:t>
            </a:r>
            <a:r>
              <a:rPr lang="en-US" sz="2800" dirty="0"/>
              <a:t>:- </a:t>
            </a:r>
            <a:endParaRPr lang="en-US" sz="2800" dirty="0" smtClean="0"/>
          </a:p>
          <a:p>
            <a:pPr lvl="1"/>
            <a:r>
              <a:rPr lang="en-US" dirty="0" smtClean="0"/>
              <a:t>object </a:t>
            </a:r>
            <a:r>
              <a:rPr lang="en-US" dirty="0"/>
              <a:t>points, </a:t>
            </a:r>
            <a:endParaRPr lang="en-US" dirty="0" smtClean="0"/>
          </a:p>
          <a:p>
            <a:pPr lvl="1"/>
            <a:r>
              <a:rPr lang="en-US" dirty="0" smtClean="0"/>
              <a:t>Function points</a:t>
            </a:r>
            <a:r>
              <a:rPr lang="en-US" dirty="0"/>
              <a:t>, and </a:t>
            </a:r>
            <a:endParaRPr lang="en-US" dirty="0" smtClean="0"/>
          </a:p>
          <a:p>
            <a:pPr lvl="1"/>
            <a:r>
              <a:rPr lang="en-US" dirty="0" smtClean="0"/>
              <a:t>lines </a:t>
            </a:r>
            <a:r>
              <a:rPr lang="en-US" dirty="0"/>
              <a:t>of source code.</a:t>
            </a:r>
          </a:p>
        </p:txBody>
      </p:sp>
    </p:spTree>
    <p:extLst>
      <p:ext uri="{BB962C8B-B14F-4D97-AF65-F5344CB8AC3E}">
        <p14:creationId xmlns:p14="http://schemas.microsoft.com/office/powerpoint/2010/main" val="1999952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7819</TotalTime>
  <Words>563</Words>
  <Application>Microsoft Macintosh PowerPoint</Application>
  <PresentationFormat>On-screen Show (4:3)</PresentationFormat>
  <Paragraphs>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VII.3 SOFTWARE PROJECT MANAGEMENT</vt:lpstr>
      <vt:lpstr>FUNCTION POINT METRICS</vt:lpstr>
      <vt:lpstr>Contd..</vt:lpstr>
      <vt:lpstr>COMPUTING FUNTION POINTS TABLE </vt:lpstr>
      <vt:lpstr>The Fi (i=1 to 14) are “complexity adjustment values” based on responses to the following questions: </vt:lpstr>
      <vt:lpstr>Contd..</vt:lpstr>
      <vt:lpstr>Contd..</vt:lpstr>
      <vt:lpstr>COCOMO MODEL</vt:lpstr>
      <vt:lpstr>Contd..</vt:lpstr>
      <vt:lpstr>COMPLEXITY WEIGHTING TABLE </vt:lpstr>
      <vt:lpstr>CONTD..</vt:lpstr>
      <vt:lpstr>PRODUCTIVITY RATES TABLE </vt:lpstr>
      <vt:lpstr>Estimated effort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Anjani</dc:creator>
  <cp:lastModifiedBy>Anjani</cp:lastModifiedBy>
  <cp:revision>14</cp:revision>
  <dcterms:created xsi:type="dcterms:W3CDTF">2017-09-24T13:27:41Z</dcterms:created>
  <dcterms:modified xsi:type="dcterms:W3CDTF">2020-09-07T13:46:39Z</dcterms:modified>
</cp:coreProperties>
</file>