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8" r:id="rId3"/>
    <p:sldId id="257" r:id="rId4"/>
    <p:sldId id="259" r:id="rId5"/>
    <p:sldId id="260" r:id="rId6"/>
    <p:sldId id="261" r:id="rId7"/>
    <p:sldId id="262" r:id="rId8"/>
    <p:sldId id="263" r:id="rId9"/>
    <p:sldId id="264" r:id="rId10"/>
    <p:sldId id="268" r:id="rId11"/>
    <p:sldId id="269" r:id="rId12"/>
    <p:sldId id="270" r:id="rId13"/>
    <p:sldId id="265" r:id="rId14"/>
    <p:sldId id="266" r:id="rId15"/>
    <p:sldId id="267"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7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3A49BED1-3845-4735-B336-CFFCFD295BF6}" type="datetimeFigureOut">
              <a:rPr lang="en-IN" smtClean="0"/>
              <a:t>14/09/21</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CDE5B3E5-F8EC-47A3-933A-90C5CA260F54}"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A49BED1-3845-4735-B336-CFFCFD295BF6}" type="datetimeFigureOut">
              <a:rPr lang="en-IN" smtClean="0"/>
              <a:t>14/09/21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DE5B3E5-F8EC-47A3-933A-90C5CA260F5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A49BED1-3845-4735-B336-CFFCFD295BF6}" type="datetimeFigureOut">
              <a:rPr lang="en-IN" smtClean="0"/>
              <a:t>14/09/21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DE5B3E5-F8EC-47A3-933A-90C5CA260F5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A49BED1-3845-4735-B336-CFFCFD295BF6}" type="datetimeFigureOut">
              <a:rPr lang="en-IN" smtClean="0"/>
              <a:t>14/09/21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DE5B3E5-F8EC-47A3-933A-90C5CA260F5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A49BED1-3845-4735-B336-CFFCFD295BF6}" type="datetimeFigureOut">
              <a:rPr lang="en-IN" smtClean="0"/>
              <a:t>14/09/21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DE5B3E5-F8EC-47A3-933A-90C5CA260F54}"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A49BED1-3845-4735-B336-CFFCFD295BF6}" type="datetimeFigureOut">
              <a:rPr lang="en-IN" smtClean="0"/>
              <a:t>14/09/21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DE5B3E5-F8EC-47A3-933A-90C5CA260F5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A49BED1-3845-4735-B336-CFFCFD295BF6}" type="datetimeFigureOut">
              <a:rPr lang="en-IN" smtClean="0"/>
              <a:t>14/09/21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CDE5B3E5-F8EC-47A3-933A-90C5CA260F5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A49BED1-3845-4735-B336-CFFCFD295BF6}" type="datetimeFigureOut">
              <a:rPr lang="en-IN" smtClean="0"/>
              <a:t>14/09/21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CDE5B3E5-F8EC-47A3-933A-90C5CA260F5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A49BED1-3845-4735-B336-CFFCFD295BF6}" type="datetimeFigureOut">
              <a:rPr lang="en-IN" smtClean="0"/>
              <a:t>14/09/21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CDE5B3E5-F8EC-47A3-933A-90C5CA260F54}"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A49BED1-3845-4735-B336-CFFCFD295BF6}" type="datetimeFigureOut">
              <a:rPr lang="en-IN" smtClean="0"/>
              <a:t>14/09/21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DE5B3E5-F8EC-47A3-933A-90C5CA260F5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3A49BED1-3845-4735-B336-CFFCFD295BF6}" type="datetimeFigureOut">
              <a:rPr lang="en-IN" smtClean="0"/>
              <a:t>14/09/21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DE5B3E5-F8EC-47A3-933A-90C5CA260F54}"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Drag picture to placeholder or click icon to add</a:t>
            </a:r>
            <a:endParaRPr kumimoji="0" lang="en-US" dirty="0"/>
          </a:p>
        </p:txBody>
      </p:sp>
      <p:sp>
        <p:nvSpPr>
          <p:cNvPr id="9" name="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A49BED1-3845-4735-B336-CFFCFD295BF6}" type="datetimeFigureOut">
              <a:rPr lang="en-IN" smtClean="0"/>
              <a:t>14/09/21</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DE5B3E5-F8EC-47A3-933A-90C5CA260F54}"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VII.3 SPM</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case </a:t>
            </a:r>
            <a:endParaRPr lang="en-IN" dirty="0"/>
          </a:p>
        </p:txBody>
      </p:sp>
      <p:sp>
        <p:nvSpPr>
          <p:cNvPr id="3" name="Content Placeholder 2"/>
          <p:cNvSpPr>
            <a:spLocks noGrp="1"/>
          </p:cNvSpPr>
          <p:nvPr>
            <p:ph idx="1"/>
          </p:nvPr>
        </p:nvSpPr>
        <p:spPr/>
        <p:txBody>
          <a:bodyPr/>
          <a:lstStyle/>
          <a:p>
            <a:pPr marL="0" indent="0" algn="just">
              <a:buNone/>
            </a:pPr>
            <a:r>
              <a:rPr lang="en-IN" dirty="0" smtClean="0"/>
              <a:t>This is </a:t>
            </a:r>
            <a:r>
              <a:rPr lang="en-IN" dirty="0"/>
              <a:t>the smallest unit of the testing plan - which includes a description of necessary actions and parameters to achieve and verify the expected behaviour of a particular function or the part of the tested software</a:t>
            </a:r>
            <a:r>
              <a:rPr lang="en-IN" dirty="0" smtClean="0"/>
              <a:t>.</a:t>
            </a:r>
          </a:p>
          <a:p>
            <a:pPr marL="0" indent="0" algn="just">
              <a:buNone/>
            </a:pPr>
            <a:r>
              <a:rPr lang="en-IN" dirty="0" smtClean="0"/>
              <a:t/>
            </a:r>
            <a:br>
              <a:rPr lang="en-IN" dirty="0" smtClean="0"/>
            </a:br>
            <a:r>
              <a:rPr lang="en-IN" dirty="0"/>
              <a:t>If you have a task to check some functionality, you can create a test </a:t>
            </a:r>
            <a:r>
              <a:rPr lang="en-IN" dirty="0" smtClean="0"/>
              <a:t>script.</a:t>
            </a:r>
            <a:r>
              <a:rPr lang="en-IN"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b="1" dirty="0"/>
              <a:t>Create test scenario as:</a:t>
            </a:r>
          </a:p>
          <a:p>
            <a:r>
              <a:rPr lang="en-IN" dirty="0"/>
              <a:t>The user must be logged</a:t>
            </a:r>
          </a:p>
          <a:p>
            <a:r>
              <a:rPr lang="en-IN" dirty="0"/>
              <a:t>Move to the "upload photos" page</a:t>
            </a:r>
          </a:p>
          <a:p>
            <a:r>
              <a:rPr lang="en-IN" dirty="0"/>
              <a:t>Click the "upload" button</a:t>
            </a:r>
          </a:p>
          <a:p>
            <a:r>
              <a:rPr lang="en-IN" dirty="0"/>
              <a:t>Select photos</a:t>
            </a:r>
          </a:p>
          <a:p>
            <a:r>
              <a:rPr lang="en-IN" dirty="0"/>
              <a:t>Upload them</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475656" y="2348880"/>
          <a:ext cx="5941695" cy="3155315"/>
        </p:xfrm>
        <a:graphic>
          <a:graphicData uri="http://schemas.openxmlformats.org/drawingml/2006/table">
            <a:tbl>
              <a:tblPr>
                <a:tableStyleId>{5C22544A-7EE6-4342-B048-85BDC9FD1C3A}</a:tableStyleId>
              </a:tblPr>
              <a:tblGrid>
                <a:gridCol w="2998470"/>
                <a:gridCol w="2943225"/>
              </a:tblGrid>
              <a:tr h="287020">
                <a:tc gridSpan="2">
                  <a:txBody>
                    <a:bodyPr/>
                    <a:lstStyle/>
                    <a:p>
                      <a:pPr marL="0" marR="0" algn="just">
                        <a:spcBef>
                          <a:spcPts val="0"/>
                        </a:spcBef>
                        <a:spcAft>
                          <a:spcPts val="0"/>
                        </a:spcAft>
                      </a:pPr>
                      <a:r>
                        <a:rPr lang="en-IN" sz="1100" dirty="0">
                          <a:effectLst/>
                        </a:rPr>
                        <a:t>Project Name: </a:t>
                      </a:r>
                      <a:endParaRPr lang="en-IN" sz="1200" dirty="0">
                        <a:effectLst/>
                        <a:latin typeface="Times New Roman" panose="02020603050405020304"/>
                      </a:endParaRPr>
                    </a:p>
                  </a:txBody>
                  <a:tcPr anchor="b"/>
                </a:tc>
                <a:tc hMerge="1">
                  <a:txBody>
                    <a:bodyPr/>
                    <a:lstStyle/>
                    <a:p>
                      <a:endParaRPr lang="en-US"/>
                    </a:p>
                  </a:txBody>
                  <a:tcPr/>
                </a:tc>
              </a:tr>
              <a:tr h="356870">
                <a:tc gridSpan="2">
                  <a:txBody>
                    <a:bodyPr/>
                    <a:lstStyle/>
                    <a:p>
                      <a:pPr marL="0" marR="0" algn="ctr">
                        <a:spcBef>
                          <a:spcPts val="0"/>
                        </a:spcBef>
                        <a:spcAft>
                          <a:spcPts val="0"/>
                        </a:spcAft>
                      </a:pPr>
                      <a:r>
                        <a:rPr lang="en-IN" sz="1100">
                          <a:effectLst/>
                        </a:rPr>
                        <a:t>Test Case </a:t>
                      </a:r>
                      <a:endParaRPr lang="en-IN" sz="1200">
                        <a:effectLst/>
                      </a:endParaRPr>
                    </a:p>
                    <a:p>
                      <a:pPr marL="2667000" marR="0" algn="just">
                        <a:spcBef>
                          <a:spcPts val="0"/>
                        </a:spcBef>
                        <a:spcAft>
                          <a:spcPts val="0"/>
                        </a:spcAft>
                      </a:pPr>
                      <a:r>
                        <a:rPr lang="en-IN" sz="1100">
                          <a:effectLst/>
                        </a:rPr>
                        <a:t> </a:t>
                      </a:r>
                      <a:endParaRPr lang="en-IN" sz="1200">
                        <a:effectLst/>
                        <a:latin typeface="Times New Roman" panose="02020603050405020304"/>
                      </a:endParaRPr>
                    </a:p>
                  </a:txBody>
                  <a:tcPr anchor="b"/>
                </a:tc>
                <a:tc hMerge="1">
                  <a:txBody>
                    <a:bodyPr/>
                    <a:lstStyle/>
                    <a:p>
                      <a:endParaRPr lang="en-US"/>
                    </a:p>
                  </a:txBody>
                  <a:tcPr/>
                </a:tc>
              </a:tr>
              <a:tr h="379730">
                <a:tc>
                  <a:txBody>
                    <a:bodyPr/>
                    <a:lstStyle/>
                    <a:p>
                      <a:pPr marL="76200" marR="0">
                        <a:spcBef>
                          <a:spcPts val="0"/>
                        </a:spcBef>
                        <a:spcAft>
                          <a:spcPts val="0"/>
                        </a:spcAft>
                      </a:pPr>
                      <a:r>
                        <a:rPr lang="en-IN" sz="1100">
                          <a:effectLst/>
                        </a:rPr>
                        <a:t>Test Case ID: </a:t>
                      </a:r>
                      <a:endParaRPr lang="en-IN" sz="1200">
                        <a:effectLst/>
                        <a:latin typeface="Times New Roman" panose="02020603050405020304"/>
                      </a:endParaRPr>
                    </a:p>
                  </a:txBody>
                  <a:tcPr anchor="b"/>
                </a:tc>
                <a:tc>
                  <a:txBody>
                    <a:bodyPr/>
                    <a:lstStyle/>
                    <a:p>
                      <a:pPr marL="0" marR="0" algn="just">
                        <a:spcBef>
                          <a:spcPts val="0"/>
                        </a:spcBef>
                        <a:spcAft>
                          <a:spcPts val="0"/>
                        </a:spcAft>
                      </a:pPr>
                      <a:r>
                        <a:rPr lang="en-IN" sz="1100">
                          <a:effectLst/>
                        </a:rPr>
                        <a:t>Test Designed by: </a:t>
                      </a:r>
                      <a:endParaRPr lang="en-IN" sz="1200">
                        <a:effectLst/>
                        <a:latin typeface="Times New Roman" panose="02020603050405020304"/>
                      </a:endParaRPr>
                    </a:p>
                  </a:txBody>
                  <a:tcPr anchor="b"/>
                </a:tc>
              </a:tr>
              <a:tr h="271780">
                <a:tc>
                  <a:txBody>
                    <a:bodyPr/>
                    <a:lstStyle/>
                    <a:p>
                      <a:pPr marL="76200" marR="0">
                        <a:spcBef>
                          <a:spcPts val="0"/>
                        </a:spcBef>
                        <a:spcAft>
                          <a:spcPts val="0"/>
                        </a:spcAft>
                      </a:pPr>
                      <a:r>
                        <a:rPr lang="en-IN" sz="1100">
                          <a:effectLst/>
                        </a:rPr>
                        <a:t>Test Priority (Low/Medium/High): </a:t>
                      </a:r>
                      <a:endParaRPr lang="en-IN" sz="1200">
                        <a:effectLst/>
                        <a:latin typeface="Times New Roman" panose="02020603050405020304"/>
                      </a:endParaRPr>
                    </a:p>
                  </a:txBody>
                  <a:tcPr anchor="b"/>
                </a:tc>
                <a:tc>
                  <a:txBody>
                    <a:bodyPr/>
                    <a:lstStyle/>
                    <a:p>
                      <a:pPr marL="0" marR="0">
                        <a:spcBef>
                          <a:spcPts val="0"/>
                        </a:spcBef>
                        <a:spcAft>
                          <a:spcPts val="0"/>
                        </a:spcAft>
                      </a:pPr>
                      <a:r>
                        <a:rPr lang="en-IN" sz="1100">
                          <a:effectLst/>
                        </a:rPr>
                        <a:t>Test Designed date: </a:t>
                      </a:r>
                      <a:endParaRPr lang="en-IN" sz="1200">
                        <a:effectLst/>
                        <a:latin typeface="Times New Roman" panose="02020603050405020304"/>
                      </a:endParaRPr>
                    </a:p>
                  </a:txBody>
                  <a:tcPr anchor="b"/>
                </a:tc>
              </a:tr>
              <a:tr h="271145">
                <a:tc>
                  <a:txBody>
                    <a:bodyPr/>
                    <a:lstStyle/>
                    <a:p>
                      <a:pPr marL="76200" marR="0">
                        <a:spcBef>
                          <a:spcPts val="0"/>
                        </a:spcBef>
                        <a:spcAft>
                          <a:spcPts val="0"/>
                        </a:spcAft>
                      </a:pPr>
                      <a:r>
                        <a:rPr lang="en-IN" sz="1100">
                          <a:effectLst/>
                        </a:rPr>
                        <a:t>Module Name: </a:t>
                      </a:r>
                      <a:endParaRPr lang="en-IN" sz="1200">
                        <a:effectLst/>
                        <a:latin typeface="Times New Roman" panose="02020603050405020304"/>
                      </a:endParaRPr>
                    </a:p>
                  </a:txBody>
                  <a:tcPr anchor="b"/>
                </a:tc>
                <a:tc>
                  <a:txBody>
                    <a:bodyPr/>
                    <a:lstStyle/>
                    <a:p>
                      <a:pPr marL="0" marR="0">
                        <a:spcBef>
                          <a:spcPts val="0"/>
                        </a:spcBef>
                        <a:spcAft>
                          <a:spcPts val="0"/>
                        </a:spcAft>
                      </a:pPr>
                      <a:r>
                        <a:rPr lang="en-IN" sz="1100">
                          <a:effectLst/>
                        </a:rPr>
                        <a:t>Test Executed by: </a:t>
                      </a:r>
                      <a:endParaRPr lang="en-IN" sz="1200">
                        <a:effectLst/>
                        <a:latin typeface="Times New Roman" panose="02020603050405020304"/>
                      </a:endParaRPr>
                    </a:p>
                  </a:txBody>
                  <a:tcPr anchor="b"/>
                </a:tc>
              </a:tr>
              <a:tr h="271780">
                <a:tc>
                  <a:txBody>
                    <a:bodyPr/>
                    <a:lstStyle/>
                    <a:p>
                      <a:pPr marL="76200" marR="0">
                        <a:spcBef>
                          <a:spcPts val="0"/>
                        </a:spcBef>
                        <a:spcAft>
                          <a:spcPts val="0"/>
                        </a:spcAft>
                      </a:pPr>
                      <a:r>
                        <a:rPr lang="en-IN" sz="1100">
                          <a:effectLst/>
                        </a:rPr>
                        <a:t>Test Title: </a:t>
                      </a:r>
                      <a:endParaRPr lang="en-IN" sz="1200">
                        <a:effectLst/>
                        <a:latin typeface="Times New Roman" panose="02020603050405020304"/>
                      </a:endParaRPr>
                    </a:p>
                  </a:txBody>
                  <a:tcPr anchor="b"/>
                </a:tc>
                <a:tc>
                  <a:txBody>
                    <a:bodyPr/>
                    <a:lstStyle/>
                    <a:p>
                      <a:pPr marL="0" marR="0">
                        <a:spcBef>
                          <a:spcPts val="0"/>
                        </a:spcBef>
                        <a:spcAft>
                          <a:spcPts val="0"/>
                        </a:spcAft>
                      </a:pPr>
                      <a:r>
                        <a:rPr lang="en-IN" sz="1100">
                          <a:effectLst/>
                        </a:rPr>
                        <a:t>Test Execution date: </a:t>
                      </a:r>
                      <a:endParaRPr lang="en-IN" sz="1200">
                        <a:effectLst/>
                        <a:latin typeface="Times New Roman" panose="02020603050405020304"/>
                      </a:endParaRPr>
                    </a:p>
                  </a:txBody>
                  <a:tcPr anchor="b"/>
                </a:tc>
              </a:tr>
              <a:tr h="271780">
                <a:tc>
                  <a:txBody>
                    <a:bodyPr/>
                    <a:lstStyle/>
                    <a:p>
                      <a:pPr marL="76200" marR="0">
                        <a:spcBef>
                          <a:spcPts val="0"/>
                        </a:spcBef>
                        <a:spcAft>
                          <a:spcPts val="0"/>
                        </a:spcAft>
                      </a:pPr>
                      <a:r>
                        <a:rPr lang="en-IN" sz="1100">
                          <a:effectLst/>
                        </a:rPr>
                        <a:t>Description: </a:t>
                      </a:r>
                      <a:endParaRPr lang="en-IN" sz="1200">
                        <a:effectLst/>
                        <a:latin typeface="Times New Roman" panose="02020603050405020304"/>
                      </a:endParaRPr>
                    </a:p>
                  </a:txBody>
                  <a:tcPr anchor="b"/>
                </a:tc>
                <a:tc>
                  <a:txBody>
                    <a:bodyPr/>
                    <a:lstStyle/>
                    <a:p>
                      <a:pPr marL="0" marR="0">
                        <a:spcBef>
                          <a:spcPts val="0"/>
                        </a:spcBef>
                        <a:spcAft>
                          <a:spcPts val="0"/>
                        </a:spcAft>
                      </a:pPr>
                      <a:r>
                        <a:rPr lang="en-IN" sz="1100">
                          <a:effectLst/>
                        </a:rPr>
                        <a:t> </a:t>
                      </a:r>
                      <a:endParaRPr lang="en-IN" sz="1200">
                        <a:effectLst/>
                        <a:latin typeface="Times New Roman" panose="02020603050405020304"/>
                      </a:endParaRPr>
                    </a:p>
                  </a:txBody>
                  <a:tcPr anchor="b"/>
                </a:tc>
              </a:tr>
              <a:tr h="250825">
                <a:tc>
                  <a:txBody>
                    <a:bodyPr/>
                    <a:lstStyle/>
                    <a:p>
                      <a:pPr marL="0" marR="0">
                        <a:spcBef>
                          <a:spcPts val="0"/>
                        </a:spcBef>
                        <a:spcAft>
                          <a:spcPts val="0"/>
                        </a:spcAft>
                      </a:pPr>
                      <a:r>
                        <a:rPr lang="en-IN" sz="1100">
                          <a:effectLst/>
                        </a:rPr>
                        <a:t> </a:t>
                      </a:r>
                      <a:endParaRPr lang="en-IN" sz="1200">
                        <a:effectLst/>
                        <a:latin typeface="Times New Roman" panose="02020603050405020304"/>
                      </a:endParaRPr>
                    </a:p>
                  </a:txBody>
                  <a:tcPr anchor="b"/>
                </a:tc>
                <a:tc>
                  <a:txBody>
                    <a:bodyPr/>
                    <a:lstStyle/>
                    <a:p>
                      <a:pPr marL="0" marR="0">
                        <a:spcBef>
                          <a:spcPts val="0"/>
                        </a:spcBef>
                        <a:spcAft>
                          <a:spcPts val="0"/>
                        </a:spcAft>
                      </a:pPr>
                      <a:r>
                        <a:rPr lang="en-IN" sz="1100">
                          <a:effectLst/>
                        </a:rPr>
                        <a:t> </a:t>
                      </a:r>
                      <a:endParaRPr lang="en-IN" sz="1200">
                        <a:effectLst/>
                        <a:latin typeface="Times New Roman" panose="02020603050405020304"/>
                      </a:endParaRPr>
                    </a:p>
                  </a:txBody>
                  <a:tcPr anchor="b"/>
                </a:tc>
              </a:tr>
              <a:tr h="174625">
                <a:tc>
                  <a:txBody>
                    <a:bodyPr/>
                    <a:lstStyle/>
                    <a:p>
                      <a:pPr marL="0" marR="0">
                        <a:spcBef>
                          <a:spcPts val="0"/>
                        </a:spcBef>
                        <a:spcAft>
                          <a:spcPts val="0"/>
                        </a:spcAft>
                      </a:pPr>
                      <a:r>
                        <a:rPr lang="en-IN" sz="900">
                          <a:effectLst/>
                        </a:rPr>
                        <a:t> </a:t>
                      </a:r>
                      <a:endParaRPr lang="en-IN" sz="1200">
                        <a:effectLst/>
                        <a:latin typeface="Times New Roman" panose="02020603050405020304"/>
                      </a:endParaRPr>
                    </a:p>
                  </a:txBody>
                  <a:tcPr anchor="b"/>
                </a:tc>
                <a:tc>
                  <a:txBody>
                    <a:bodyPr/>
                    <a:lstStyle/>
                    <a:p>
                      <a:pPr marL="0" marR="0">
                        <a:spcBef>
                          <a:spcPts val="0"/>
                        </a:spcBef>
                        <a:spcAft>
                          <a:spcPts val="0"/>
                        </a:spcAft>
                      </a:pPr>
                      <a:r>
                        <a:rPr lang="en-IN" sz="900">
                          <a:effectLst/>
                        </a:rPr>
                        <a:t> </a:t>
                      </a:r>
                      <a:endParaRPr lang="en-IN" sz="1200">
                        <a:effectLst/>
                        <a:latin typeface="Times New Roman" panose="02020603050405020304"/>
                      </a:endParaRPr>
                    </a:p>
                  </a:txBody>
                  <a:tcPr anchor="b"/>
                </a:tc>
              </a:tr>
              <a:tr h="208280">
                <a:tc gridSpan="2">
                  <a:txBody>
                    <a:bodyPr/>
                    <a:lstStyle/>
                    <a:p>
                      <a:pPr marL="0" marR="0">
                        <a:spcBef>
                          <a:spcPts val="0"/>
                        </a:spcBef>
                        <a:spcAft>
                          <a:spcPts val="0"/>
                        </a:spcAft>
                      </a:pPr>
                      <a:r>
                        <a:rPr lang="en-IN" sz="1000">
                          <a:effectLst/>
                        </a:rPr>
                        <a:t>Pre-conditions: </a:t>
                      </a:r>
                      <a:endParaRPr lang="en-IN" sz="1200">
                        <a:effectLst/>
                        <a:latin typeface="Times New Roman" panose="02020603050405020304"/>
                      </a:endParaRPr>
                    </a:p>
                  </a:txBody>
                  <a:tcPr anchor="b"/>
                </a:tc>
                <a:tc hMerge="1">
                  <a:txBody>
                    <a:bodyPr/>
                    <a:lstStyle/>
                    <a:p>
                      <a:endParaRPr lang="en-US"/>
                    </a:p>
                  </a:txBody>
                  <a:tcPr/>
                </a:tc>
              </a:tr>
              <a:tr h="182245">
                <a:tc gridSpan="2">
                  <a:txBody>
                    <a:bodyPr/>
                    <a:lstStyle/>
                    <a:p>
                      <a:pPr marL="0" marR="0">
                        <a:spcBef>
                          <a:spcPts val="0"/>
                        </a:spcBef>
                        <a:spcAft>
                          <a:spcPts val="0"/>
                        </a:spcAft>
                      </a:pPr>
                      <a:r>
                        <a:rPr lang="en-IN" sz="1000" dirty="0">
                          <a:effectLst/>
                        </a:rPr>
                        <a:t>Dependencies: </a:t>
                      </a:r>
                      <a:endParaRPr lang="en-IN" sz="1200" dirty="0">
                        <a:effectLst/>
                        <a:latin typeface="Times New Roman" panose="02020603050405020304"/>
                      </a:endParaRPr>
                    </a:p>
                  </a:txBody>
                  <a:tcPr anchor="b"/>
                </a:tc>
                <a:tc hMerge="1">
                  <a:txBody>
                    <a:bodyPr/>
                    <a:lstStyle/>
                    <a:p>
                      <a:endParaRPr lang="en-US"/>
                    </a:p>
                  </a:txBody>
                  <a:tcPr/>
                </a:tc>
              </a:tr>
            </a:tbl>
          </a:graphicData>
        </a:graphic>
      </p:graphicFrame>
      <p:graphicFrame>
        <p:nvGraphicFramePr>
          <p:cNvPr id="5" name="Table 4"/>
          <p:cNvGraphicFramePr>
            <a:graphicFrameLocks noGrp="1"/>
          </p:cNvGraphicFramePr>
          <p:nvPr/>
        </p:nvGraphicFramePr>
        <p:xfrm>
          <a:off x="1115616" y="548680"/>
          <a:ext cx="6348433" cy="1623060"/>
        </p:xfrm>
        <a:graphic>
          <a:graphicData uri="http://schemas.openxmlformats.org/drawingml/2006/table">
            <a:tbl>
              <a:tblPr>
                <a:tableStyleId>{5C22544A-7EE6-4342-B048-85BDC9FD1C3A}</a:tableStyleId>
              </a:tblPr>
              <a:tblGrid>
                <a:gridCol w="490584"/>
                <a:gridCol w="953913"/>
                <a:gridCol w="1050889"/>
                <a:gridCol w="1182725"/>
                <a:gridCol w="1094623"/>
                <a:gridCol w="963420"/>
                <a:gridCol w="612279"/>
              </a:tblGrid>
              <a:tr h="229803">
                <a:tc>
                  <a:txBody>
                    <a:bodyPr/>
                    <a:lstStyle/>
                    <a:p>
                      <a:pPr marL="0" marR="0" algn="ctr">
                        <a:lnSpc>
                          <a:spcPts val="1290"/>
                        </a:lnSpc>
                        <a:spcBef>
                          <a:spcPts val="0"/>
                        </a:spcBef>
                        <a:spcAft>
                          <a:spcPts val="0"/>
                        </a:spcAft>
                      </a:pPr>
                      <a:r>
                        <a:rPr lang="en-IN" sz="1000" dirty="0">
                          <a:effectLst/>
                        </a:rPr>
                        <a:t>Step</a:t>
                      </a:r>
                      <a:endParaRPr lang="en-IN" sz="1200" dirty="0">
                        <a:effectLst/>
                        <a:latin typeface="Times New Roman" panose="02020603050405020304"/>
                      </a:endParaRPr>
                    </a:p>
                  </a:txBody>
                  <a:tcPr anchor="ctr"/>
                </a:tc>
                <a:tc>
                  <a:txBody>
                    <a:bodyPr/>
                    <a:lstStyle/>
                    <a:p>
                      <a:pPr marL="63500" marR="0" algn="ctr">
                        <a:lnSpc>
                          <a:spcPts val="1290"/>
                        </a:lnSpc>
                        <a:spcBef>
                          <a:spcPts val="0"/>
                        </a:spcBef>
                        <a:spcAft>
                          <a:spcPts val="0"/>
                        </a:spcAft>
                      </a:pPr>
                      <a:r>
                        <a:rPr lang="en-IN" sz="1000">
                          <a:effectLst/>
                        </a:rPr>
                        <a:t>Test Steps</a:t>
                      </a:r>
                      <a:endParaRPr lang="en-IN" sz="1200">
                        <a:effectLst/>
                        <a:latin typeface="Times New Roman" panose="02020603050405020304"/>
                      </a:endParaRPr>
                    </a:p>
                  </a:txBody>
                  <a:tcPr anchor="ctr"/>
                </a:tc>
                <a:tc>
                  <a:txBody>
                    <a:bodyPr/>
                    <a:lstStyle/>
                    <a:p>
                      <a:pPr marL="63500" marR="0" algn="ctr">
                        <a:lnSpc>
                          <a:spcPts val="1290"/>
                        </a:lnSpc>
                        <a:spcBef>
                          <a:spcPts val="0"/>
                        </a:spcBef>
                        <a:spcAft>
                          <a:spcPts val="0"/>
                        </a:spcAft>
                      </a:pPr>
                      <a:r>
                        <a:rPr lang="en-IN" sz="1000">
                          <a:effectLst/>
                        </a:rPr>
                        <a:t>Test Data</a:t>
                      </a:r>
                      <a:endParaRPr lang="en-IN" sz="1200">
                        <a:effectLst/>
                        <a:latin typeface="Times New Roman" panose="02020603050405020304"/>
                      </a:endParaRPr>
                    </a:p>
                  </a:txBody>
                  <a:tcPr anchor="ctr"/>
                </a:tc>
                <a:tc>
                  <a:txBody>
                    <a:bodyPr/>
                    <a:lstStyle/>
                    <a:p>
                      <a:pPr marL="63500" marR="0" algn="ctr">
                        <a:lnSpc>
                          <a:spcPts val="1290"/>
                        </a:lnSpc>
                        <a:spcBef>
                          <a:spcPts val="0"/>
                        </a:spcBef>
                        <a:spcAft>
                          <a:spcPts val="0"/>
                        </a:spcAft>
                      </a:pPr>
                      <a:r>
                        <a:rPr lang="en-IN" sz="1000" dirty="0">
                          <a:effectLst/>
                        </a:rPr>
                        <a:t>Expected Result</a:t>
                      </a:r>
                      <a:endParaRPr lang="en-IN" sz="1200" dirty="0">
                        <a:effectLst/>
                        <a:latin typeface="Times New Roman" panose="02020603050405020304"/>
                      </a:endParaRPr>
                    </a:p>
                  </a:txBody>
                  <a:tcPr anchor="ctr"/>
                </a:tc>
                <a:tc>
                  <a:txBody>
                    <a:bodyPr/>
                    <a:lstStyle/>
                    <a:p>
                      <a:pPr marL="63500" marR="0" algn="ctr">
                        <a:lnSpc>
                          <a:spcPts val="1290"/>
                        </a:lnSpc>
                        <a:spcBef>
                          <a:spcPts val="0"/>
                        </a:spcBef>
                        <a:spcAft>
                          <a:spcPts val="0"/>
                        </a:spcAft>
                      </a:pPr>
                      <a:r>
                        <a:rPr lang="en-IN" sz="1000">
                          <a:effectLst/>
                        </a:rPr>
                        <a:t>Actual Result</a:t>
                      </a:r>
                      <a:endParaRPr lang="en-IN" sz="1200">
                        <a:effectLst/>
                        <a:latin typeface="Times New Roman" panose="02020603050405020304"/>
                      </a:endParaRPr>
                    </a:p>
                  </a:txBody>
                  <a:tcPr anchor="ctr"/>
                </a:tc>
                <a:tc>
                  <a:txBody>
                    <a:bodyPr/>
                    <a:lstStyle/>
                    <a:p>
                      <a:pPr marL="63500" marR="0" algn="ctr">
                        <a:lnSpc>
                          <a:spcPts val="1290"/>
                        </a:lnSpc>
                        <a:spcBef>
                          <a:spcPts val="0"/>
                        </a:spcBef>
                        <a:spcAft>
                          <a:spcPts val="0"/>
                        </a:spcAft>
                      </a:pPr>
                      <a:r>
                        <a:rPr lang="en-IN" sz="1000">
                          <a:effectLst/>
                        </a:rPr>
                        <a:t>Status (Pass/Fail)</a:t>
                      </a:r>
                      <a:endParaRPr lang="en-IN" sz="1200">
                        <a:effectLst/>
                        <a:latin typeface="Times New Roman" panose="02020603050405020304"/>
                      </a:endParaRPr>
                    </a:p>
                  </a:txBody>
                  <a:tcPr anchor="ctr"/>
                </a:tc>
                <a:tc>
                  <a:txBody>
                    <a:bodyPr/>
                    <a:lstStyle/>
                    <a:p>
                      <a:pPr marL="63500" marR="0" algn="ctr">
                        <a:lnSpc>
                          <a:spcPts val="1290"/>
                        </a:lnSpc>
                        <a:spcBef>
                          <a:spcPts val="0"/>
                        </a:spcBef>
                        <a:spcAft>
                          <a:spcPts val="0"/>
                        </a:spcAft>
                      </a:pPr>
                      <a:r>
                        <a:rPr lang="en-IN" sz="1000">
                          <a:effectLst/>
                        </a:rPr>
                        <a:t>Notes</a:t>
                      </a:r>
                      <a:endParaRPr lang="en-IN" sz="1200">
                        <a:effectLst/>
                        <a:latin typeface="Times New Roman" panose="02020603050405020304"/>
                      </a:endParaRPr>
                    </a:p>
                  </a:txBody>
                  <a:tcPr anchor="ctr"/>
                </a:tc>
              </a:tr>
              <a:tr h="142722">
                <a:tc>
                  <a:txBody>
                    <a:bodyPr/>
                    <a:lstStyle/>
                    <a:p>
                      <a:pPr marL="0" marR="0" algn="ctr">
                        <a:lnSpc>
                          <a:spcPts val="1320"/>
                        </a:lnSpc>
                        <a:spcBef>
                          <a:spcPts val="0"/>
                        </a:spcBef>
                        <a:spcAft>
                          <a:spcPts val="0"/>
                        </a:spcAft>
                      </a:pPr>
                      <a:r>
                        <a:rPr lang="en-IN" sz="1200">
                          <a:effectLst/>
                        </a:rPr>
                        <a:t>1</a:t>
                      </a:r>
                      <a:endParaRPr lang="en-IN" sz="1200">
                        <a:effectLst/>
                        <a:latin typeface="Times New Roman" panose="02020603050405020304"/>
                      </a:endParaRPr>
                    </a:p>
                  </a:txBody>
                  <a:tcPr anchor="ctr"/>
                </a:tc>
                <a:tc>
                  <a:txBody>
                    <a:bodyPr/>
                    <a:lstStyle/>
                    <a:p>
                      <a:pPr marL="0" marR="0" algn="ctr">
                        <a:spcBef>
                          <a:spcPts val="0"/>
                        </a:spcBef>
                        <a:spcAft>
                          <a:spcPts val="0"/>
                        </a:spcAft>
                      </a:pPr>
                      <a:r>
                        <a:rPr lang="en-IN" sz="900">
                          <a:effectLst/>
                        </a:rPr>
                        <a:t> </a:t>
                      </a:r>
                      <a:endParaRPr lang="en-IN" sz="1200">
                        <a:effectLst/>
                        <a:latin typeface="Times New Roman" panose="02020603050405020304"/>
                      </a:endParaRPr>
                    </a:p>
                  </a:txBody>
                  <a:tcPr anchor="ctr"/>
                </a:tc>
                <a:tc>
                  <a:txBody>
                    <a:bodyPr/>
                    <a:lstStyle/>
                    <a:p>
                      <a:pPr marL="0" marR="0" algn="ctr">
                        <a:spcBef>
                          <a:spcPts val="0"/>
                        </a:spcBef>
                        <a:spcAft>
                          <a:spcPts val="0"/>
                        </a:spcAft>
                      </a:pPr>
                      <a:r>
                        <a:rPr lang="en-IN" sz="900">
                          <a:effectLst/>
                        </a:rPr>
                        <a:t> </a:t>
                      </a:r>
                      <a:endParaRPr lang="en-IN" sz="1200">
                        <a:effectLst/>
                        <a:latin typeface="Times New Roman" panose="02020603050405020304"/>
                      </a:endParaRPr>
                    </a:p>
                  </a:txBody>
                  <a:tcPr anchor="ctr"/>
                </a:tc>
                <a:tc>
                  <a:txBody>
                    <a:bodyPr/>
                    <a:lstStyle/>
                    <a:p>
                      <a:pPr marL="0" marR="0" algn="ctr">
                        <a:spcBef>
                          <a:spcPts val="0"/>
                        </a:spcBef>
                        <a:spcAft>
                          <a:spcPts val="0"/>
                        </a:spcAft>
                      </a:pPr>
                      <a:r>
                        <a:rPr lang="en-IN" sz="900">
                          <a:effectLst/>
                        </a:rPr>
                        <a:t> </a:t>
                      </a:r>
                      <a:endParaRPr lang="en-IN" sz="1200">
                        <a:effectLst/>
                        <a:latin typeface="Times New Roman" panose="02020603050405020304"/>
                      </a:endParaRPr>
                    </a:p>
                  </a:txBody>
                  <a:tcPr anchor="ctr"/>
                </a:tc>
                <a:tc>
                  <a:txBody>
                    <a:bodyPr/>
                    <a:lstStyle/>
                    <a:p>
                      <a:pPr marL="0" marR="0" algn="ctr">
                        <a:spcBef>
                          <a:spcPts val="0"/>
                        </a:spcBef>
                        <a:spcAft>
                          <a:spcPts val="0"/>
                        </a:spcAft>
                      </a:pPr>
                      <a:r>
                        <a:rPr lang="en-IN" sz="900">
                          <a:effectLst/>
                        </a:rPr>
                        <a:t> </a:t>
                      </a:r>
                      <a:endParaRPr lang="en-IN" sz="1200">
                        <a:effectLst/>
                        <a:latin typeface="Times New Roman" panose="02020603050405020304"/>
                      </a:endParaRPr>
                    </a:p>
                  </a:txBody>
                  <a:tcPr anchor="ctr"/>
                </a:tc>
                <a:tc>
                  <a:txBody>
                    <a:bodyPr/>
                    <a:lstStyle/>
                    <a:p>
                      <a:pPr marL="0" marR="0" algn="ctr">
                        <a:spcBef>
                          <a:spcPts val="0"/>
                        </a:spcBef>
                        <a:spcAft>
                          <a:spcPts val="0"/>
                        </a:spcAft>
                      </a:pPr>
                      <a:r>
                        <a:rPr lang="en-IN" sz="900">
                          <a:effectLst/>
                        </a:rPr>
                        <a:t> </a:t>
                      </a:r>
                      <a:endParaRPr lang="en-IN" sz="1200">
                        <a:effectLst/>
                        <a:latin typeface="Times New Roman" panose="02020603050405020304"/>
                      </a:endParaRPr>
                    </a:p>
                  </a:txBody>
                  <a:tcPr anchor="ctr"/>
                </a:tc>
                <a:tc>
                  <a:txBody>
                    <a:bodyPr/>
                    <a:lstStyle/>
                    <a:p>
                      <a:pPr marL="0" marR="0" algn="ctr">
                        <a:spcBef>
                          <a:spcPts val="0"/>
                        </a:spcBef>
                        <a:spcAft>
                          <a:spcPts val="0"/>
                        </a:spcAft>
                      </a:pPr>
                      <a:r>
                        <a:rPr lang="en-IN" sz="900">
                          <a:effectLst/>
                        </a:rPr>
                        <a:t> </a:t>
                      </a:r>
                      <a:endParaRPr lang="en-IN" sz="1200">
                        <a:effectLst/>
                        <a:latin typeface="Times New Roman" panose="02020603050405020304"/>
                      </a:endParaRPr>
                    </a:p>
                  </a:txBody>
                  <a:tcPr anchor="ctr"/>
                </a:tc>
              </a:tr>
              <a:tr h="142722">
                <a:tc>
                  <a:txBody>
                    <a:bodyPr/>
                    <a:lstStyle/>
                    <a:p>
                      <a:pPr marL="0" marR="0" algn="ctr">
                        <a:lnSpc>
                          <a:spcPts val="1320"/>
                        </a:lnSpc>
                        <a:spcBef>
                          <a:spcPts val="0"/>
                        </a:spcBef>
                        <a:spcAft>
                          <a:spcPts val="0"/>
                        </a:spcAft>
                      </a:pPr>
                      <a:r>
                        <a:rPr lang="en-IN" sz="1200">
                          <a:effectLst/>
                        </a:rPr>
                        <a:t>2</a:t>
                      </a:r>
                      <a:endParaRPr lang="en-IN" sz="1200">
                        <a:effectLst/>
                        <a:latin typeface="Times New Roman" panose="02020603050405020304"/>
                      </a:endParaRPr>
                    </a:p>
                  </a:txBody>
                  <a:tcPr anchor="ctr"/>
                </a:tc>
                <a:tc>
                  <a:txBody>
                    <a:bodyPr/>
                    <a:lstStyle/>
                    <a:p>
                      <a:pPr marL="0" marR="0" algn="ctr">
                        <a:spcBef>
                          <a:spcPts val="0"/>
                        </a:spcBef>
                        <a:spcAft>
                          <a:spcPts val="0"/>
                        </a:spcAft>
                      </a:pPr>
                      <a:r>
                        <a:rPr lang="en-IN" sz="900">
                          <a:effectLst/>
                        </a:rPr>
                        <a:t> </a:t>
                      </a:r>
                      <a:endParaRPr lang="en-IN" sz="1200">
                        <a:effectLst/>
                        <a:latin typeface="Times New Roman" panose="02020603050405020304"/>
                      </a:endParaRPr>
                    </a:p>
                  </a:txBody>
                  <a:tcPr anchor="ctr"/>
                </a:tc>
                <a:tc>
                  <a:txBody>
                    <a:bodyPr/>
                    <a:lstStyle/>
                    <a:p>
                      <a:pPr marL="0" marR="0" algn="ctr">
                        <a:spcBef>
                          <a:spcPts val="0"/>
                        </a:spcBef>
                        <a:spcAft>
                          <a:spcPts val="0"/>
                        </a:spcAft>
                      </a:pPr>
                      <a:r>
                        <a:rPr lang="en-IN" sz="900">
                          <a:effectLst/>
                        </a:rPr>
                        <a:t> </a:t>
                      </a:r>
                      <a:endParaRPr lang="en-IN" sz="1200">
                        <a:effectLst/>
                        <a:latin typeface="Times New Roman" panose="02020603050405020304"/>
                      </a:endParaRPr>
                    </a:p>
                  </a:txBody>
                  <a:tcPr anchor="ctr"/>
                </a:tc>
                <a:tc>
                  <a:txBody>
                    <a:bodyPr/>
                    <a:lstStyle/>
                    <a:p>
                      <a:pPr marL="0" marR="0" algn="ctr">
                        <a:spcBef>
                          <a:spcPts val="0"/>
                        </a:spcBef>
                        <a:spcAft>
                          <a:spcPts val="0"/>
                        </a:spcAft>
                      </a:pPr>
                      <a:r>
                        <a:rPr lang="en-IN" sz="900">
                          <a:effectLst/>
                        </a:rPr>
                        <a:t> </a:t>
                      </a:r>
                      <a:endParaRPr lang="en-IN" sz="1200">
                        <a:effectLst/>
                        <a:latin typeface="Times New Roman" panose="02020603050405020304"/>
                      </a:endParaRPr>
                    </a:p>
                  </a:txBody>
                  <a:tcPr anchor="ctr"/>
                </a:tc>
                <a:tc>
                  <a:txBody>
                    <a:bodyPr/>
                    <a:lstStyle/>
                    <a:p>
                      <a:pPr marL="0" marR="0" algn="ctr">
                        <a:spcBef>
                          <a:spcPts val="0"/>
                        </a:spcBef>
                        <a:spcAft>
                          <a:spcPts val="0"/>
                        </a:spcAft>
                      </a:pPr>
                      <a:r>
                        <a:rPr lang="en-IN" sz="900">
                          <a:effectLst/>
                        </a:rPr>
                        <a:t> </a:t>
                      </a:r>
                      <a:endParaRPr lang="en-IN" sz="1200">
                        <a:effectLst/>
                        <a:latin typeface="Times New Roman" panose="02020603050405020304"/>
                      </a:endParaRPr>
                    </a:p>
                  </a:txBody>
                  <a:tcPr anchor="ctr"/>
                </a:tc>
                <a:tc>
                  <a:txBody>
                    <a:bodyPr/>
                    <a:lstStyle/>
                    <a:p>
                      <a:pPr marL="0" marR="0" algn="ctr">
                        <a:spcBef>
                          <a:spcPts val="0"/>
                        </a:spcBef>
                        <a:spcAft>
                          <a:spcPts val="0"/>
                        </a:spcAft>
                      </a:pPr>
                      <a:r>
                        <a:rPr lang="en-IN" sz="900">
                          <a:effectLst/>
                        </a:rPr>
                        <a:t> </a:t>
                      </a:r>
                      <a:endParaRPr lang="en-IN" sz="1200">
                        <a:effectLst/>
                        <a:latin typeface="Times New Roman" panose="02020603050405020304"/>
                      </a:endParaRPr>
                    </a:p>
                  </a:txBody>
                  <a:tcPr anchor="ctr"/>
                </a:tc>
                <a:tc>
                  <a:txBody>
                    <a:bodyPr/>
                    <a:lstStyle/>
                    <a:p>
                      <a:pPr marL="0" marR="0" algn="ctr">
                        <a:spcBef>
                          <a:spcPts val="0"/>
                        </a:spcBef>
                        <a:spcAft>
                          <a:spcPts val="0"/>
                        </a:spcAft>
                      </a:pPr>
                      <a:r>
                        <a:rPr lang="en-IN" sz="900">
                          <a:effectLst/>
                        </a:rPr>
                        <a:t> </a:t>
                      </a:r>
                      <a:endParaRPr lang="en-IN" sz="1200">
                        <a:effectLst/>
                        <a:latin typeface="Times New Roman" panose="02020603050405020304"/>
                      </a:endParaRPr>
                    </a:p>
                  </a:txBody>
                  <a:tcPr anchor="ctr"/>
                </a:tc>
              </a:tr>
              <a:tr h="127178">
                <a:tc>
                  <a:txBody>
                    <a:bodyPr/>
                    <a:lstStyle/>
                    <a:p>
                      <a:pPr marL="0" marR="0" algn="ctr">
                        <a:spcBef>
                          <a:spcPts val="0"/>
                        </a:spcBef>
                        <a:spcAft>
                          <a:spcPts val="0"/>
                        </a:spcAft>
                      </a:pPr>
                      <a:r>
                        <a:rPr lang="en-IN" sz="900">
                          <a:effectLst/>
                        </a:rPr>
                        <a:t>3</a:t>
                      </a:r>
                      <a:endParaRPr lang="en-IN" sz="1200">
                        <a:effectLst/>
                        <a:latin typeface="Times New Roman" panose="02020603050405020304"/>
                      </a:endParaRPr>
                    </a:p>
                  </a:txBody>
                  <a:tcPr anchor="ctr"/>
                </a:tc>
                <a:tc>
                  <a:txBody>
                    <a:bodyPr/>
                    <a:lstStyle/>
                    <a:p>
                      <a:pPr marL="0" marR="0" algn="ctr">
                        <a:spcBef>
                          <a:spcPts val="0"/>
                        </a:spcBef>
                        <a:spcAft>
                          <a:spcPts val="0"/>
                        </a:spcAft>
                      </a:pPr>
                      <a:r>
                        <a:rPr lang="en-IN" sz="900">
                          <a:effectLst/>
                        </a:rPr>
                        <a:t> </a:t>
                      </a:r>
                      <a:endParaRPr lang="en-IN" sz="1200">
                        <a:effectLst/>
                        <a:latin typeface="Times New Roman" panose="02020603050405020304"/>
                      </a:endParaRPr>
                    </a:p>
                  </a:txBody>
                  <a:tcPr anchor="ctr"/>
                </a:tc>
                <a:tc>
                  <a:txBody>
                    <a:bodyPr/>
                    <a:lstStyle/>
                    <a:p>
                      <a:pPr marL="0" marR="0" algn="ctr">
                        <a:spcBef>
                          <a:spcPts val="0"/>
                        </a:spcBef>
                        <a:spcAft>
                          <a:spcPts val="0"/>
                        </a:spcAft>
                      </a:pPr>
                      <a:r>
                        <a:rPr lang="en-IN" sz="900">
                          <a:effectLst/>
                        </a:rPr>
                        <a:t> </a:t>
                      </a:r>
                      <a:endParaRPr lang="en-IN" sz="1200">
                        <a:effectLst/>
                        <a:latin typeface="Times New Roman" panose="02020603050405020304"/>
                      </a:endParaRPr>
                    </a:p>
                  </a:txBody>
                  <a:tcPr anchor="ctr"/>
                </a:tc>
                <a:tc>
                  <a:txBody>
                    <a:bodyPr/>
                    <a:lstStyle/>
                    <a:p>
                      <a:pPr marL="0" marR="0" algn="ctr">
                        <a:spcBef>
                          <a:spcPts val="0"/>
                        </a:spcBef>
                        <a:spcAft>
                          <a:spcPts val="0"/>
                        </a:spcAft>
                      </a:pPr>
                      <a:r>
                        <a:rPr lang="en-IN" sz="900">
                          <a:effectLst/>
                        </a:rPr>
                        <a:t> </a:t>
                      </a:r>
                      <a:endParaRPr lang="en-IN" sz="1200">
                        <a:effectLst/>
                        <a:latin typeface="Times New Roman" panose="02020603050405020304"/>
                      </a:endParaRPr>
                    </a:p>
                  </a:txBody>
                  <a:tcPr anchor="ctr"/>
                </a:tc>
                <a:tc>
                  <a:txBody>
                    <a:bodyPr/>
                    <a:lstStyle/>
                    <a:p>
                      <a:pPr marL="0" marR="0" algn="ctr">
                        <a:spcBef>
                          <a:spcPts val="0"/>
                        </a:spcBef>
                        <a:spcAft>
                          <a:spcPts val="0"/>
                        </a:spcAft>
                      </a:pPr>
                      <a:r>
                        <a:rPr lang="en-IN" sz="900">
                          <a:effectLst/>
                        </a:rPr>
                        <a:t> </a:t>
                      </a:r>
                      <a:endParaRPr lang="en-IN" sz="1200">
                        <a:effectLst/>
                        <a:latin typeface="Times New Roman" panose="02020603050405020304"/>
                      </a:endParaRPr>
                    </a:p>
                  </a:txBody>
                  <a:tcPr anchor="ctr"/>
                </a:tc>
                <a:tc>
                  <a:txBody>
                    <a:bodyPr/>
                    <a:lstStyle/>
                    <a:p>
                      <a:pPr marL="0" marR="0" algn="ctr">
                        <a:spcBef>
                          <a:spcPts val="0"/>
                        </a:spcBef>
                        <a:spcAft>
                          <a:spcPts val="0"/>
                        </a:spcAft>
                      </a:pPr>
                      <a:r>
                        <a:rPr lang="en-IN" sz="900">
                          <a:effectLst/>
                        </a:rPr>
                        <a:t> </a:t>
                      </a:r>
                      <a:endParaRPr lang="en-IN" sz="1200">
                        <a:effectLst/>
                        <a:latin typeface="Times New Roman" panose="02020603050405020304"/>
                      </a:endParaRPr>
                    </a:p>
                  </a:txBody>
                  <a:tcPr anchor="ctr"/>
                </a:tc>
                <a:tc>
                  <a:txBody>
                    <a:bodyPr/>
                    <a:lstStyle/>
                    <a:p>
                      <a:pPr marL="0" marR="0" algn="ctr">
                        <a:spcBef>
                          <a:spcPts val="0"/>
                        </a:spcBef>
                        <a:spcAft>
                          <a:spcPts val="0"/>
                        </a:spcAft>
                      </a:pPr>
                      <a:r>
                        <a:rPr lang="en-IN" sz="900">
                          <a:effectLst/>
                        </a:rPr>
                        <a:t> </a:t>
                      </a:r>
                      <a:endParaRPr lang="en-IN" sz="1200">
                        <a:effectLst/>
                        <a:latin typeface="Times New Roman" panose="02020603050405020304"/>
                      </a:endParaRPr>
                    </a:p>
                  </a:txBody>
                  <a:tcPr anchor="ctr"/>
                </a:tc>
              </a:tr>
              <a:tr h="127178">
                <a:tc>
                  <a:txBody>
                    <a:bodyPr/>
                    <a:lstStyle/>
                    <a:p>
                      <a:pPr marL="0" marR="0" algn="ctr">
                        <a:spcBef>
                          <a:spcPts val="0"/>
                        </a:spcBef>
                        <a:spcAft>
                          <a:spcPts val="0"/>
                        </a:spcAft>
                      </a:pPr>
                      <a:r>
                        <a:rPr lang="en-IN" sz="900" dirty="0">
                          <a:effectLst/>
                        </a:rPr>
                        <a:t>4</a:t>
                      </a:r>
                      <a:endParaRPr lang="en-IN" sz="1200" dirty="0">
                        <a:effectLst/>
                        <a:latin typeface="Times New Roman" panose="02020603050405020304"/>
                      </a:endParaRPr>
                    </a:p>
                  </a:txBody>
                  <a:tcPr anchor="ctr"/>
                </a:tc>
                <a:tc>
                  <a:txBody>
                    <a:bodyPr/>
                    <a:lstStyle/>
                    <a:p>
                      <a:pPr marL="0" marR="0" algn="ctr">
                        <a:spcBef>
                          <a:spcPts val="0"/>
                        </a:spcBef>
                        <a:spcAft>
                          <a:spcPts val="0"/>
                        </a:spcAft>
                      </a:pPr>
                      <a:r>
                        <a:rPr lang="en-IN" sz="900">
                          <a:effectLst/>
                        </a:rPr>
                        <a:t> </a:t>
                      </a:r>
                      <a:endParaRPr lang="en-IN" sz="1200">
                        <a:effectLst/>
                        <a:latin typeface="Times New Roman" panose="02020603050405020304"/>
                      </a:endParaRPr>
                    </a:p>
                  </a:txBody>
                  <a:tcPr anchor="ctr"/>
                </a:tc>
                <a:tc>
                  <a:txBody>
                    <a:bodyPr/>
                    <a:lstStyle/>
                    <a:p>
                      <a:pPr marL="0" marR="0" algn="ctr">
                        <a:spcBef>
                          <a:spcPts val="0"/>
                        </a:spcBef>
                        <a:spcAft>
                          <a:spcPts val="0"/>
                        </a:spcAft>
                      </a:pPr>
                      <a:r>
                        <a:rPr lang="en-IN" sz="900">
                          <a:effectLst/>
                        </a:rPr>
                        <a:t> </a:t>
                      </a:r>
                      <a:endParaRPr lang="en-IN" sz="1200">
                        <a:effectLst/>
                        <a:latin typeface="Times New Roman" panose="02020603050405020304"/>
                      </a:endParaRPr>
                    </a:p>
                  </a:txBody>
                  <a:tcPr anchor="ctr"/>
                </a:tc>
                <a:tc>
                  <a:txBody>
                    <a:bodyPr/>
                    <a:lstStyle/>
                    <a:p>
                      <a:pPr marL="0" marR="0" algn="ctr">
                        <a:spcBef>
                          <a:spcPts val="0"/>
                        </a:spcBef>
                        <a:spcAft>
                          <a:spcPts val="0"/>
                        </a:spcAft>
                      </a:pPr>
                      <a:r>
                        <a:rPr lang="en-IN" sz="900">
                          <a:effectLst/>
                        </a:rPr>
                        <a:t> </a:t>
                      </a:r>
                      <a:endParaRPr lang="en-IN" sz="1200">
                        <a:effectLst/>
                        <a:latin typeface="Times New Roman" panose="02020603050405020304"/>
                      </a:endParaRPr>
                    </a:p>
                  </a:txBody>
                  <a:tcPr anchor="ctr"/>
                </a:tc>
                <a:tc>
                  <a:txBody>
                    <a:bodyPr/>
                    <a:lstStyle/>
                    <a:p>
                      <a:pPr marL="0" marR="0" algn="ctr">
                        <a:spcBef>
                          <a:spcPts val="0"/>
                        </a:spcBef>
                        <a:spcAft>
                          <a:spcPts val="0"/>
                        </a:spcAft>
                      </a:pPr>
                      <a:r>
                        <a:rPr lang="en-IN" sz="900">
                          <a:effectLst/>
                        </a:rPr>
                        <a:t> </a:t>
                      </a:r>
                      <a:endParaRPr lang="en-IN" sz="1200">
                        <a:effectLst/>
                        <a:latin typeface="Times New Roman" panose="02020603050405020304"/>
                      </a:endParaRPr>
                    </a:p>
                  </a:txBody>
                  <a:tcPr anchor="ctr"/>
                </a:tc>
                <a:tc>
                  <a:txBody>
                    <a:bodyPr/>
                    <a:lstStyle/>
                    <a:p>
                      <a:pPr marL="0" marR="0" algn="ctr">
                        <a:spcBef>
                          <a:spcPts val="0"/>
                        </a:spcBef>
                        <a:spcAft>
                          <a:spcPts val="0"/>
                        </a:spcAft>
                      </a:pPr>
                      <a:r>
                        <a:rPr lang="en-IN" sz="900">
                          <a:effectLst/>
                        </a:rPr>
                        <a:t> </a:t>
                      </a:r>
                      <a:endParaRPr lang="en-IN" sz="1200">
                        <a:effectLst/>
                        <a:latin typeface="Times New Roman" panose="02020603050405020304"/>
                      </a:endParaRPr>
                    </a:p>
                  </a:txBody>
                  <a:tcPr anchor="ctr"/>
                </a:tc>
                <a:tc>
                  <a:txBody>
                    <a:bodyPr/>
                    <a:lstStyle/>
                    <a:p>
                      <a:pPr marL="0" marR="0" algn="ctr">
                        <a:spcBef>
                          <a:spcPts val="0"/>
                        </a:spcBef>
                        <a:spcAft>
                          <a:spcPts val="0"/>
                        </a:spcAft>
                      </a:pPr>
                      <a:r>
                        <a:rPr lang="en-IN" sz="900">
                          <a:effectLst/>
                        </a:rPr>
                        <a:t> </a:t>
                      </a:r>
                      <a:endParaRPr lang="en-IN" sz="1200">
                        <a:effectLst/>
                        <a:latin typeface="Times New Roman" panose="02020603050405020304"/>
                      </a:endParaRPr>
                    </a:p>
                  </a:txBody>
                  <a:tcPr anchor="ctr"/>
                </a:tc>
              </a:tr>
              <a:tr h="127178">
                <a:tc>
                  <a:txBody>
                    <a:bodyPr/>
                    <a:lstStyle/>
                    <a:p>
                      <a:pPr marL="0" marR="0" algn="ctr">
                        <a:spcBef>
                          <a:spcPts val="0"/>
                        </a:spcBef>
                        <a:spcAft>
                          <a:spcPts val="0"/>
                        </a:spcAft>
                      </a:pPr>
                      <a:r>
                        <a:rPr lang="en-IN" sz="900">
                          <a:effectLst/>
                        </a:rPr>
                        <a:t> </a:t>
                      </a:r>
                      <a:endParaRPr lang="en-IN" sz="1200">
                        <a:effectLst/>
                        <a:latin typeface="Times New Roman" panose="02020603050405020304"/>
                      </a:endParaRPr>
                    </a:p>
                  </a:txBody>
                  <a:tcPr anchor="ctr"/>
                </a:tc>
                <a:tc>
                  <a:txBody>
                    <a:bodyPr/>
                    <a:lstStyle/>
                    <a:p>
                      <a:pPr marL="0" marR="0" algn="ctr">
                        <a:spcBef>
                          <a:spcPts val="0"/>
                        </a:spcBef>
                        <a:spcAft>
                          <a:spcPts val="0"/>
                        </a:spcAft>
                      </a:pPr>
                      <a:r>
                        <a:rPr lang="en-IN" sz="900">
                          <a:effectLst/>
                        </a:rPr>
                        <a:t> </a:t>
                      </a:r>
                      <a:endParaRPr lang="en-IN" sz="1200">
                        <a:effectLst/>
                        <a:latin typeface="Times New Roman" panose="02020603050405020304"/>
                      </a:endParaRPr>
                    </a:p>
                  </a:txBody>
                  <a:tcPr anchor="ctr"/>
                </a:tc>
                <a:tc>
                  <a:txBody>
                    <a:bodyPr/>
                    <a:lstStyle/>
                    <a:p>
                      <a:pPr marL="0" marR="0" algn="ctr">
                        <a:spcBef>
                          <a:spcPts val="0"/>
                        </a:spcBef>
                        <a:spcAft>
                          <a:spcPts val="0"/>
                        </a:spcAft>
                      </a:pPr>
                      <a:r>
                        <a:rPr lang="en-IN" sz="900">
                          <a:effectLst/>
                        </a:rPr>
                        <a:t> </a:t>
                      </a:r>
                      <a:endParaRPr lang="en-IN" sz="1200">
                        <a:effectLst/>
                        <a:latin typeface="Times New Roman" panose="02020603050405020304"/>
                      </a:endParaRPr>
                    </a:p>
                  </a:txBody>
                  <a:tcPr anchor="ctr"/>
                </a:tc>
                <a:tc>
                  <a:txBody>
                    <a:bodyPr/>
                    <a:lstStyle/>
                    <a:p>
                      <a:pPr marL="0" marR="0" algn="ctr">
                        <a:spcBef>
                          <a:spcPts val="0"/>
                        </a:spcBef>
                        <a:spcAft>
                          <a:spcPts val="0"/>
                        </a:spcAft>
                      </a:pPr>
                      <a:r>
                        <a:rPr lang="en-IN" sz="900">
                          <a:effectLst/>
                        </a:rPr>
                        <a:t> </a:t>
                      </a:r>
                      <a:endParaRPr lang="en-IN" sz="1200">
                        <a:effectLst/>
                        <a:latin typeface="Times New Roman" panose="02020603050405020304"/>
                      </a:endParaRPr>
                    </a:p>
                  </a:txBody>
                  <a:tcPr anchor="ctr"/>
                </a:tc>
                <a:tc>
                  <a:txBody>
                    <a:bodyPr/>
                    <a:lstStyle/>
                    <a:p>
                      <a:pPr marL="0" marR="0" algn="ctr">
                        <a:spcBef>
                          <a:spcPts val="0"/>
                        </a:spcBef>
                        <a:spcAft>
                          <a:spcPts val="0"/>
                        </a:spcAft>
                      </a:pPr>
                      <a:r>
                        <a:rPr lang="en-IN" sz="900">
                          <a:effectLst/>
                        </a:rPr>
                        <a:t> </a:t>
                      </a:r>
                      <a:endParaRPr lang="en-IN" sz="1200">
                        <a:effectLst/>
                        <a:latin typeface="Times New Roman" panose="02020603050405020304"/>
                      </a:endParaRPr>
                    </a:p>
                  </a:txBody>
                  <a:tcPr anchor="ctr"/>
                </a:tc>
                <a:tc>
                  <a:txBody>
                    <a:bodyPr/>
                    <a:lstStyle/>
                    <a:p>
                      <a:pPr marL="0" marR="0" algn="ctr">
                        <a:spcBef>
                          <a:spcPts val="0"/>
                        </a:spcBef>
                        <a:spcAft>
                          <a:spcPts val="0"/>
                        </a:spcAft>
                      </a:pPr>
                      <a:r>
                        <a:rPr lang="en-IN" sz="900">
                          <a:effectLst/>
                        </a:rPr>
                        <a:t> </a:t>
                      </a:r>
                      <a:endParaRPr lang="en-IN" sz="1200">
                        <a:effectLst/>
                        <a:latin typeface="Times New Roman" panose="02020603050405020304"/>
                      </a:endParaRPr>
                    </a:p>
                  </a:txBody>
                  <a:tcPr anchor="ctr"/>
                </a:tc>
                <a:tc>
                  <a:txBody>
                    <a:bodyPr/>
                    <a:lstStyle/>
                    <a:p>
                      <a:pPr marL="0" marR="0" algn="ctr">
                        <a:spcBef>
                          <a:spcPts val="0"/>
                        </a:spcBef>
                        <a:spcAft>
                          <a:spcPts val="0"/>
                        </a:spcAft>
                      </a:pPr>
                      <a:r>
                        <a:rPr lang="en-IN" sz="900" dirty="0">
                          <a:effectLst/>
                        </a:rPr>
                        <a:t> </a:t>
                      </a:r>
                      <a:endParaRPr lang="en-IN" sz="1200" dirty="0">
                        <a:effectLst/>
                        <a:latin typeface="Times New Roman" panose="02020603050405020304"/>
                      </a:endParaRPr>
                    </a:p>
                  </a:txBody>
                  <a:tcPr anchor="ctr"/>
                </a:tc>
              </a:tr>
            </a:tbl>
          </a:graphicData>
        </a:graphic>
      </p:graphicFrame>
      <p:graphicFrame>
        <p:nvGraphicFramePr>
          <p:cNvPr id="6" name="Table 5"/>
          <p:cNvGraphicFramePr>
            <a:graphicFrameLocks noGrp="1"/>
          </p:cNvGraphicFramePr>
          <p:nvPr/>
        </p:nvGraphicFramePr>
        <p:xfrm>
          <a:off x="1187624" y="5805264"/>
          <a:ext cx="6420485" cy="457200"/>
        </p:xfrm>
        <a:graphic>
          <a:graphicData uri="http://schemas.openxmlformats.org/drawingml/2006/table">
            <a:tbl>
              <a:tblPr>
                <a:tableStyleId>{5C22544A-7EE6-4342-B048-85BDC9FD1C3A}</a:tableStyleId>
              </a:tblPr>
              <a:tblGrid>
                <a:gridCol w="6420485"/>
              </a:tblGrid>
              <a:tr h="450215">
                <a:tc>
                  <a:txBody>
                    <a:bodyPr/>
                    <a:lstStyle/>
                    <a:p>
                      <a:pPr marL="0" marR="0">
                        <a:spcBef>
                          <a:spcPts val="0"/>
                        </a:spcBef>
                        <a:spcAft>
                          <a:spcPts val="0"/>
                        </a:spcAft>
                      </a:pPr>
                      <a:r>
                        <a:rPr lang="en-IN" sz="1100" dirty="0">
                          <a:effectLst/>
                        </a:rPr>
                        <a:t>Post-conditions: </a:t>
                      </a:r>
                      <a:endParaRPr lang="en-IN" sz="1200" dirty="0">
                        <a:effectLst/>
                      </a:endParaRPr>
                    </a:p>
                    <a:p>
                      <a:pPr marL="0" marR="0">
                        <a:spcBef>
                          <a:spcPts val="0"/>
                        </a:spcBef>
                        <a:spcAft>
                          <a:spcPts val="0"/>
                        </a:spcAft>
                      </a:pPr>
                      <a:r>
                        <a:rPr lang="en-IN" sz="1200" dirty="0">
                          <a:effectLst/>
                        </a:rPr>
                        <a:t> </a:t>
                      </a:r>
                      <a:endParaRPr lang="en-IN" sz="1200" dirty="0">
                        <a:effectLst/>
                        <a:latin typeface="Times New Roman" panose="02020603050405020304"/>
                      </a:endParaRPr>
                    </a:p>
                  </a:txBody>
                  <a:tcPr marL="68580" marR="68580"/>
                </a:tc>
              </a:tr>
            </a:tbl>
          </a:graphicData>
        </a:graphic>
      </p:graphicFrame>
      <p:sp>
        <p:nvSpPr>
          <p:cNvPr id="7" name="Rectangle 1"/>
          <p:cNvSpPr>
            <a:spLocks noChangeArrowheads="1"/>
          </p:cNvSpPr>
          <p:nvPr/>
        </p:nvSpPr>
        <p:spPr bwMode="auto">
          <a:xfrm>
            <a:off x="1362075" y="3638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Basis path testing</a:t>
            </a:r>
            <a:endParaRPr lang="en-IN" dirty="0"/>
          </a:p>
        </p:txBody>
      </p:sp>
      <p:sp>
        <p:nvSpPr>
          <p:cNvPr id="3" name="Content Placeholder 2"/>
          <p:cNvSpPr>
            <a:spLocks noGrp="1"/>
          </p:cNvSpPr>
          <p:nvPr>
            <p:ph idx="1"/>
          </p:nvPr>
        </p:nvSpPr>
        <p:spPr/>
        <p:txBody>
          <a:bodyPr>
            <a:normAutofit fontScale="85000" lnSpcReduction="10000"/>
          </a:bodyPr>
          <a:lstStyle/>
          <a:p>
            <a:pPr marL="0" indent="0" algn="just">
              <a:buNone/>
            </a:pPr>
            <a:r>
              <a:rPr lang="en-IN" dirty="0" smtClean="0"/>
              <a:t>One of the white box testing</a:t>
            </a:r>
            <a:r>
              <a:rPr lang="en-IN" dirty="0"/>
              <a:t> and it guarantees to execute </a:t>
            </a:r>
            <a:r>
              <a:rPr lang="en-IN" dirty="0" smtClean="0"/>
              <a:t>at least </a:t>
            </a:r>
            <a:r>
              <a:rPr lang="en-IN" dirty="0"/>
              <a:t>one statement during testing. It checks each linearly independent path through the program, which </a:t>
            </a:r>
            <a:r>
              <a:rPr lang="en-IN" b="1" dirty="0"/>
              <a:t>means number test cases, will be equivalent to the </a:t>
            </a:r>
            <a:r>
              <a:rPr lang="en-IN" b="1" dirty="0" err="1"/>
              <a:t>cyclomatic</a:t>
            </a:r>
            <a:r>
              <a:rPr lang="en-IN" b="1" dirty="0"/>
              <a:t> complexity of the program</a:t>
            </a:r>
            <a:r>
              <a:rPr lang="en-IN" b="1" dirty="0" smtClean="0"/>
              <a:t>.</a:t>
            </a:r>
            <a:r>
              <a:rPr lang="en-IN" dirty="0"/>
              <a:t> </a:t>
            </a:r>
            <a:endParaRPr lang="en-IN" dirty="0" smtClean="0"/>
          </a:p>
          <a:p>
            <a:pPr marL="0" indent="0" algn="just">
              <a:buNone/>
            </a:pPr>
            <a:r>
              <a:rPr lang="en-IN" dirty="0" smtClean="0"/>
              <a:t>This </a:t>
            </a:r>
            <a:r>
              <a:rPr lang="en-IN" dirty="0"/>
              <a:t>metric is useful because of properties of </a:t>
            </a:r>
            <a:r>
              <a:rPr lang="en-IN" dirty="0" err="1"/>
              <a:t>Cyclomatic</a:t>
            </a:r>
            <a:r>
              <a:rPr lang="en-IN" dirty="0"/>
              <a:t> complexity (M) -</a:t>
            </a:r>
          </a:p>
          <a:p>
            <a:pPr algn="just"/>
            <a:r>
              <a:rPr lang="en-IN" dirty="0"/>
              <a:t>M can be number of test cases to achieve branch coverage (Upper Bound)</a:t>
            </a:r>
          </a:p>
          <a:p>
            <a:pPr algn="just"/>
            <a:r>
              <a:rPr lang="en-IN" dirty="0"/>
              <a:t>M can be number of paths through the graphs. (Lower Bound)</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Alpha testing</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IN" dirty="0"/>
              <a:t>Alpha testing is a type of acceptance testing; performed to identify all possible issues/bugs before releasing the product to everyday users or public.  The focus of this testing is to simulate real users by using </a:t>
            </a:r>
            <a:r>
              <a:rPr lang="en-IN" dirty="0" err="1"/>
              <a:t>blackbox</a:t>
            </a:r>
            <a:r>
              <a:rPr lang="en-IN" dirty="0"/>
              <a:t> and </a:t>
            </a:r>
            <a:r>
              <a:rPr lang="en-IN" dirty="0" err="1"/>
              <a:t>whitebox</a:t>
            </a:r>
            <a:r>
              <a:rPr lang="en-IN" dirty="0"/>
              <a:t> techniques. </a:t>
            </a:r>
            <a:endParaRPr lang="en-IN" dirty="0" smtClean="0"/>
          </a:p>
          <a:p>
            <a:pPr algn="just"/>
            <a:r>
              <a:rPr lang="en-IN" dirty="0" smtClean="0"/>
              <a:t>The </a:t>
            </a:r>
            <a:r>
              <a:rPr lang="en-IN" dirty="0"/>
              <a:t>aim is to carry out the tasks that a typical user might perform. Alpha testing is carried out in a lab environment and usually the testers are internal employees of the organization. To put it as simple as possible, this kind of testing is called alpha only because it is done early on, near the end of the development of the software, and before beta testing.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Beta testing</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IN" dirty="0"/>
              <a:t>Beta Testing of a product is performed by "real users" of the software application in a "real environment" and can be considered as a form of external </a:t>
            </a:r>
            <a:r>
              <a:rPr lang="en-IN" dirty="0" smtClean="0"/>
              <a:t>user acceptance testing.</a:t>
            </a:r>
            <a:endParaRPr lang="en-IN" dirty="0"/>
          </a:p>
          <a:p>
            <a:pPr algn="just"/>
            <a:r>
              <a:rPr lang="en-IN" dirty="0"/>
              <a:t> Beta version of the software is released to a limited number of end-users of the product to obtain feedback on the product quality. Beta testing reduces product failure risks and provides increased quality of the product through customer validation.</a:t>
            </a:r>
          </a:p>
          <a:p>
            <a:pPr algn="just"/>
            <a:r>
              <a:rPr lang="en-IN" dirty="0"/>
              <a:t>It is the final test before shipping a product to the customers. Direct feedback from customers is a major advantage of Beta Testing. This testing helps to tests the product in real time environment.</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Agile </a:t>
            </a:r>
            <a:endParaRPr lang="en-IN" dirty="0"/>
          </a:p>
        </p:txBody>
      </p:sp>
      <p:sp>
        <p:nvSpPr>
          <p:cNvPr id="3" name="Content Placeholder 2"/>
          <p:cNvSpPr>
            <a:spLocks noGrp="1"/>
          </p:cNvSpPr>
          <p:nvPr>
            <p:ph idx="1"/>
          </p:nvPr>
        </p:nvSpPr>
        <p:spPr/>
        <p:txBody>
          <a:bodyPr>
            <a:normAutofit/>
          </a:bodyPr>
          <a:lstStyle/>
          <a:p>
            <a:pPr algn="just"/>
            <a:r>
              <a:rPr lang="en-IN" dirty="0"/>
              <a:t>Agile is an iterative approach to project management and software development that helps teams deliver value to their customers faster and with fewer headaches. </a:t>
            </a:r>
            <a:r>
              <a:rPr lang="en-IN" dirty="0" smtClean="0"/>
              <a:t>Requirements</a:t>
            </a:r>
            <a:r>
              <a:rPr lang="en-IN" dirty="0"/>
              <a:t>, plans, and results are evaluated continuously so teams have a natural mechanism for responding to change quickly.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94122"/>
          </a:xfrm>
        </p:spPr>
        <p:txBody>
          <a:bodyPr>
            <a:normAutofit fontScale="90000"/>
          </a:bodyPr>
          <a:lstStyle/>
          <a:p>
            <a:r>
              <a:rPr lang="en-US" dirty="0" smtClean="0"/>
              <a:t/>
            </a:r>
            <a:br>
              <a:rPr lang="en-US" dirty="0" smtClean="0"/>
            </a:br>
            <a:r>
              <a:rPr lang="en-US" dirty="0" smtClean="0"/>
              <a:t>Case study 7:</a:t>
            </a:r>
            <a:r>
              <a:rPr lang="en-US" dirty="0"/>
              <a:t/>
            </a:r>
            <a:br>
              <a:rPr lang="en-US" dirty="0"/>
            </a:br>
            <a:r>
              <a:rPr lang="en-US" dirty="0" smtClean="0"/>
              <a:t>Find </a:t>
            </a:r>
            <a:r>
              <a:rPr lang="en-US" dirty="0" err="1" smtClean="0"/>
              <a:t>cyclomatic</a:t>
            </a:r>
            <a:r>
              <a:rPr lang="en-US" dirty="0" smtClean="0"/>
              <a:t> complexity and test case of following code</a:t>
            </a:r>
            <a:endParaRPr lang="en-US" dirty="0"/>
          </a:p>
        </p:txBody>
      </p:sp>
      <p:sp>
        <p:nvSpPr>
          <p:cNvPr id="3" name="Content Placeholder 2"/>
          <p:cNvSpPr>
            <a:spLocks noGrp="1"/>
          </p:cNvSpPr>
          <p:nvPr>
            <p:ph idx="1"/>
          </p:nvPr>
        </p:nvSpPr>
        <p:spPr>
          <a:xfrm>
            <a:off x="1435608" y="2204864"/>
            <a:ext cx="7498080" cy="4043536"/>
          </a:xfrm>
        </p:spPr>
        <p:txBody>
          <a:bodyPr>
            <a:normAutofit fontScale="92500" lnSpcReduction="20000"/>
          </a:bodyPr>
          <a:lstStyle/>
          <a:p>
            <a:r>
              <a:rPr lang="en-US" dirty="0" smtClean="0"/>
              <a:t>a=10</a:t>
            </a:r>
          </a:p>
          <a:p>
            <a:r>
              <a:rPr lang="en-US" dirty="0" smtClean="0"/>
              <a:t>If b&gt;c then</a:t>
            </a:r>
          </a:p>
          <a:p>
            <a:r>
              <a:rPr lang="en-US" dirty="0"/>
              <a:t>a</a:t>
            </a:r>
            <a:r>
              <a:rPr lang="en-US" dirty="0" smtClean="0"/>
              <a:t>=b</a:t>
            </a:r>
          </a:p>
          <a:p>
            <a:r>
              <a:rPr lang="en-US" dirty="0" smtClean="0"/>
              <a:t>Else</a:t>
            </a:r>
          </a:p>
          <a:p>
            <a:r>
              <a:rPr lang="en-US" dirty="0"/>
              <a:t>a</a:t>
            </a:r>
            <a:r>
              <a:rPr lang="en-US" dirty="0" smtClean="0"/>
              <a:t>=c</a:t>
            </a:r>
          </a:p>
          <a:p>
            <a:r>
              <a:rPr lang="en-US" dirty="0" err="1" smtClean="0"/>
              <a:t>Endif</a:t>
            </a:r>
            <a:endParaRPr lang="en-US" dirty="0" smtClean="0"/>
          </a:p>
          <a:p>
            <a:r>
              <a:rPr lang="en-US" dirty="0" smtClean="0"/>
              <a:t>Print a</a:t>
            </a:r>
          </a:p>
          <a:p>
            <a:r>
              <a:rPr lang="en-US" dirty="0"/>
              <a:t>Print </a:t>
            </a:r>
            <a:r>
              <a:rPr lang="en-US" dirty="0" smtClean="0"/>
              <a:t>b</a:t>
            </a:r>
            <a:endParaRPr lang="en-US" dirty="0"/>
          </a:p>
          <a:p>
            <a:r>
              <a:rPr lang="en-US" dirty="0"/>
              <a:t>Print </a:t>
            </a:r>
            <a:r>
              <a:rPr lang="en-US" dirty="0" smtClean="0"/>
              <a:t>c</a:t>
            </a:r>
            <a:endParaRPr lang="en-US" dirty="0"/>
          </a:p>
          <a:p>
            <a:endParaRPr lang="en-US" dirty="0" smtClean="0"/>
          </a:p>
          <a:p>
            <a:endParaRPr lang="en-US" dirty="0"/>
          </a:p>
        </p:txBody>
      </p:sp>
    </p:spTree>
    <p:extLst>
      <p:ext uri="{BB962C8B-B14F-4D97-AF65-F5344CB8AC3E}">
        <p14:creationId xmlns:p14="http://schemas.microsoft.com/office/powerpoint/2010/main" val="1914976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metric</a:t>
            </a:r>
            <a:endParaRPr lang="en-IN" dirty="0"/>
          </a:p>
        </p:txBody>
      </p:sp>
      <p:sp>
        <p:nvSpPr>
          <p:cNvPr id="3" name="Content Placeholder 2"/>
          <p:cNvSpPr>
            <a:spLocks noGrp="1"/>
          </p:cNvSpPr>
          <p:nvPr>
            <p:ph idx="1"/>
          </p:nvPr>
        </p:nvSpPr>
        <p:spPr/>
        <p:txBody>
          <a:bodyPr/>
          <a:lstStyle/>
          <a:p>
            <a:pPr marL="0" indent="0" algn="just">
              <a:buNone/>
            </a:pPr>
            <a:r>
              <a:rPr lang="en-IN" dirty="0" smtClean="0"/>
              <a:t>It’s a </a:t>
            </a:r>
            <a:r>
              <a:rPr lang="en-IN" dirty="0"/>
              <a:t>quantitative measure of an attribute a software system possesses with respect to Cost, Quality, Size and Schedule.         </a:t>
            </a:r>
          </a:p>
          <a:p>
            <a:pPr marL="0" indent="0" algn="just">
              <a:buNone/>
            </a:pPr>
            <a:r>
              <a:rPr lang="en-IN" dirty="0"/>
              <a:t>Example-</a:t>
            </a:r>
          </a:p>
          <a:p>
            <a:pPr algn="just"/>
            <a:r>
              <a:rPr lang="en-IN" dirty="0"/>
              <a:t>Measure - No. of Errors</a:t>
            </a:r>
          </a:p>
          <a:p>
            <a:pPr algn="just"/>
            <a:r>
              <a:rPr lang="en-IN" dirty="0"/>
              <a:t>Metrics - No. of Errors found per person</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Cyclomatic</a:t>
            </a:r>
            <a:r>
              <a:rPr lang="en-IN" dirty="0" smtClean="0"/>
              <a:t> complexity</a:t>
            </a:r>
            <a:endParaRPr lang="en-IN"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IN" dirty="0" smtClean="0"/>
              <a:t>It’s a software </a:t>
            </a:r>
            <a:r>
              <a:rPr lang="en-IN" dirty="0"/>
              <a:t>metric used to measure the complexity of a program. These metric, measures independent paths through </a:t>
            </a:r>
            <a:r>
              <a:rPr lang="en-IN" dirty="0" smtClean="0"/>
              <a:t>program source code.</a:t>
            </a:r>
          </a:p>
          <a:p>
            <a:pPr algn="just"/>
            <a:r>
              <a:rPr lang="en-IN" dirty="0"/>
              <a:t>Independent path is defined as a path that has at least one edge which has not been traversed before in any other paths.</a:t>
            </a:r>
          </a:p>
          <a:p>
            <a:pPr algn="just"/>
            <a:r>
              <a:rPr lang="en-IN" dirty="0" smtClean="0"/>
              <a:t>It can </a:t>
            </a:r>
            <a:r>
              <a:rPr lang="en-IN" dirty="0"/>
              <a:t>be calculated with respect to functions, modules, methods or classes within a program</a:t>
            </a:r>
            <a:r>
              <a:rPr lang="en-IN" dirty="0" smtClean="0"/>
              <a: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pPr algn="just"/>
            <a:r>
              <a:rPr lang="en-IN" dirty="0"/>
              <a:t>In the graph, Nodes represent processing tasks while edges represent control flow between the nodes.</a:t>
            </a:r>
          </a:p>
          <a:p>
            <a:pPr marL="0" indent="0">
              <a:buNone/>
            </a:pPr>
            <a:r>
              <a:rPr lang="en-IN" dirty="0" smtClean="0"/>
              <a:t/>
            </a:r>
            <a:br>
              <a:rPr lang="en-IN" dirty="0" smtClean="0"/>
            </a:b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429000"/>
            <a:ext cx="338137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Flow graph notation for a </a:t>
            </a:r>
            <a:r>
              <a:rPr lang="en-IN" b="1" dirty="0" smtClean="0"/>
              <a:t>program</a:t>
            </a:r>
            <a:r>
              <a:rPr lang="en-IN" b="1" dirty="0"/>
              <a:t/>
            </a:r>
            <a:br>
              <a:rPr lang="en-IN" b="1" dirty="0"/>
            </a:b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636912"/>
            <a:ext cx="594360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Mathematical representation</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IN" dirty="0"/>
              <a:t>The complexity of the program can be defined </a:t>
            </a:r>
            <a:r>
              <a:rPr lang="en-IN" dirty="0" smtClean="0"/>
              <a:t>as: </a:t>
            </a:r>
            <a:endParaRPr lang="en-IN" dirty="0"/>
          </a:p>
          <a:p>
            <a:pPr marL="0" indent="0" algn="ctr">
              <a:buNone/>
            </a:pPr>
            <a:r>
              <a:rPr lang="en-IN" dirty="0"/>
              <a:t>V(G) = E - N + 2</a:t>
            </a:r>
          </a:p>
          <a:p>
            <a:pPr marL="0" indent="0" algn="just">
              <a:buNone/>
            </a:pPr>
            <a:r>
              <a:rPr lang="en-IN" dirty="0"/>
              <a:t>Where,</a:t>
            </a:r>
          </a:p>
          <a:p>
            <a:pPr algn="just"/>
            <a:r>
              <a:rPr lang="en-IN" dirty="0"/>
              <a:t>E - Number of edges</a:t>
            </a:r>
          </a:p>
          <a:p>
            <a:pPr algn="just"/>
            <a:r>
              <a:rPr lang="en-IN" dirty="0"/>
              <a:t>N - Number of Nodes</a:t>
            </a:r>
          </a:p>
          <a:p>
            <a:pPr marL="0" indent="0" algn="ctr">
              <a:buNone/>
            </a:pPr>
            <a:r>
              <a:rPr lang="en-IN" dirty="0"/>
              <a:t>V (G) = P + 1</a:t>
            </a:r>
          </a:p>
          <a:p>
            <a:pPr marL="0" indent="0" algn="just">
              <a:buNone/>
            </a:pPr>
            <a:r>
              <a:rPr lang="en-IN" dirty="0"/>
              <a:t>Where P = Number of predicate nodes (node that contains condition)</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a:t>
            </a:r>
          </a:p>
        </p:txBody>
      </p:sp>
      <p:sp>
        <p:nvSpPr>
          <p:cNvPr id="3" name="Content Placeholder 2"/>
          <p:cNvSpPr>
            <a:spLocks noGrp="1"/>
          </p:cNvSpPr>
          <p:nvPr>
            <p:ph idx="1"/>
          </p:nvPr>
        </p:nvSpPr>
        <p:spPr/>
        <p:txBody>
          <a:bodyPr>
            <a:normAutofit fontScale="40000" lnSpcReduction="20000"/>
          </a:bodyPr>
          <a:lstStyle/>
          <a:p>
            <a:r>
              <a:rPr lang="en-IN" dirty="0" smtClean="0"/>
              <a:t>i = 0;</a:t>
            </a:r>
          </a:p>
          <a:p>
            <a:endParaRPr lang="en-IN" dirty="0" smtClean="0"/>
          </a:p>
          <a:p>
            <a:r>
              <a:rPr lang="en-IN" dirty="0" smtClean="0"/>
              <a:t>n=4; //N-Number of nodes present in the graph</a:t>
            </a:r>
          </a:p>
          <a:p>
            <a:endParaRPr lang="en-IN" dirty="0" smtClean="0"/>
          </a:p>
          <a:p>
            <a:r>
              <a:rPr lang="en-IN" dirty="0" smtClean="0"/>
              <a:t>while (i&lt;n-1) do</a:t>
            </a:r>
          </a:p>
          <a:p>
            <a:endParaRPr lang="en-IN" dirty="0" smtClean="0"/>
          </a:p>
          <a:p>
            <a:r>
              <a:rPr lang="en-IN" dirty="0" smtClean="0"/>
              <a:t>j = i + 1;</a:t>
            </a:r>
          </a:p>
          <a:p>
            <a:endParaRPr lang="en-IN" dirty="0" smtClean="0"/>
          </a:p>
          <a:p>
            <a:r>
              <a:rPr lang="en-IN" dirty="0" smtClean="0"/>
              <a:t>while (j&lt;n) do</a:t>
            </a:r>
          </a:p>
          <a:p>
            <a:endParaRPr lang="en-IN" dirty="0" smtClean="0"/>
          </a:p>
          <a:p>
            <a:r>
              <a:rPr lang="en-IN" dirty="0" smtClean="0"/>
              <a:t>if A[i]&lt;A[j] then</a:t>
            </a:r>
          </a:p>
          <a:p>
            <a:endParaRPr lang="en-IN" dirty="0" smtClean="0"/>
          </a:p>
          <a:p>
            <a:r>
              <a:rPr lang="en-IN" dirty="0" smtClean="0"/>
              <a:t>swap(A[i], A[j]);</a:t>
            </a:r>
          </a:p>
          <a:p>
            <a:pPr marL="0" indent="0">
              <a:buNone/>
            </a:pPr>
            <a:endParaRPr lang="en-IN" dirty="0" smtClean="0"/>
          </a:p>
          <a:p>
            <a:r>
              <a:rPr lang="en-IN" dirty="0" smtClean="0"/>
              <a:t>end do;</a:t>
            </a:r>
          </a:p>
          <a:p>
            <a:endParaRPr lang="en-IN" dirty="0" smtClean="0"/>
          </a:p>
          <a:p>
            <a:r>
              <a:rPr lang="en-IN" dirty="0" smtClean="0"/>
              <a:t>i=i+1;</a:t>
            </a:r>
          </a:p>
          <a:p>
            <a:endParaRPr lang="en-IN" dirty="0" smtClean="0"/>
          </a:p>
          <a:p>
            <a:r>
              <a:rPr lang="en-IN" dirty="0" smtClean="0"/>
              <a:t>end do;</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 graph-example</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2852936"/>
            <a:ext cx="3276600"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Mathematical Computation</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pPr marL="0" indent="0" algn="ctr">
              <a:buNone/>
            </a:pPr>
            <a:r>
              <a:rPr lang="en-IN" dirty="0"/>
              <a:t>V(G) = 9 - 7 + 2 = 4</a:t>
            </a:r>
          </a:p>
          <a:p>
            <a:pPr marL="0" indent="0" algn="ctr">
              <a:buNone/>
            </a:pPr>
            <a:r>
              <a:rPr lang="en-IN" dirty="0"/>
              <a:t>V(G) = 3 + 1 = 4 (Condition nodes are 1,2 and 3 nodes)</a:t>
            </a:r>
          </a:p>
          <a:p>
            <a:pPr marL="0" indent="0" algn="just">
              <a:buNone/>
            </a:pPr>
            <a:r>
              <a:rPr lang="en-IN" dirty="0"/>
              <a:t>Basis Set - A set of possible execution path of a program</a:t>
            </a:r>
          </a:p>
          <a:p>
            <a:r>
              <a:rPr lang="en-IN" dirty="0"/>
              <a:t>1, 7</a:t>
            </a:r>
          </a:p>
          <a:p>
            <a:r>
              <a:rPr lang="en-IN" dirty="0"/>
              <a:t>1, 2, 6, 1, 7</a:t>
            </a:r>
          </a:p>
          <a:p>
            <a:r>
              <a:rPr lang="en-IN" dirty="0"/>
              <a:t>1, 2, 3, 4, 5, 2, 6, 1, 7</a:t>
            </a:r>
          </a:p>
          <a:p>
            <a:r>
              <a:rPr lang="en-IN" dirty="0"/>
              <a:t>1, 2, 3, 5, 2, 6, 1, 7</a:t>
            </a: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18333</TotalTime>
  <Words>651</Words>
  <Application>Microsoft Macintosh PowerPoint</Application>
  <PresentationFormat>On-screen Show (4:3)</PresentationFormat>
  <Paragraphs>148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Solstice</vt:lpstr>
      <vt:lpstr>VII.3 SPM</vt:lpstr>
      <vt:lpstr>Software metric</vt:lpstr>
      <vt:lpstr>Cyclomatic complexity</vt:lpstr>
      <vt:lpstr>Contd..</vt:lpstr>
      <vt:lpstr>Flow graph notation for a program </vt:lpstr>
      <vt:lpstr> Mathematical representation  </vt:lpstr>
      <vt:lpstr>Example </vt:lpstr>
      <vt:lpstr>Flow graph-example</vt:lpstr>
      <vt:lpstr> Mathematical Computation  </vt:lpstr>
      <vt:lpstr>Test case </vt:lpstr>
      <vt:lpstr>Contd..</vt:lpstr>
      <vt:lpstr>PowerPoint Presentation</vt:lpstr>
      <vt:lpstr>Basis path testing</vt:lpstr>
      <vt:lpstr>Alpha testing</vt:lpstr>
      <vt:lpstr>Beta testing</vt:lpstr>
      <vt:lpstr>Agile </vt:lpstr>
      <vt:lpstr> Case study 7: Find cyclomatic complexity and test case of following code</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VII.3 SPM</dc:title>
  <dc:creator>H</dc:creator>
  <cp:lastModifiedBy>Anjani</cp:lastModifiedBy>
  <cp:revision>14</cp:revision>
  <dcterms:created xsi:type="dcterms:W3CDTF">2018-10-24T05:52:00Z</dcterms:created>
  <dcterms:modified xsi:type="dcterms:W3CDTF">2021-09-27T06:58:28Z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1033-10.2.0.7516</vt:lpwstr>
  </property>
</Properties>
</file>