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10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B699-04A1-544B-BCA2-4366ECD240E1}" type="datetimeFigureOut">
              <a:rPr lang="en-US" smtClean="0"/>
              <a:t>04/10/20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11D1-260D-3643-952A-27C415E3D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62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B699-04A1-544B-BCA2-4366ECD240E1}" type="datetimeFigureOut">
              <a:rPr lang="en-US" smtClean="0"/>
              <a:t>04/10/20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11D1-260D-3643-952A-27C415E3D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2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B699-04A1-544B-BCA2-4366ECD240E1}" type="datetimeFigureOut">
              <a:rPr lang="en-US" smtClean="0"/>
              <a:t>04/10/20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11D1-260D-3643-952A-27C415E3D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579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B699-04A1-544B-BCA2-4366ECD240E1}" type="datetimeFigureOut">
              <a:rPr lang="en-US" smtClean="0"/>
              <a:t>04/10/20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11D1-260D-3643-952A-27C415E3D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87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B699-04A1-544B-BCA2-4366ECD240E1}" type="datetimeFigureOut">
              <a:rPr lang="en-US" smtClean="0"/>
              <a:t>04/10/20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11D1-260D-3643-952A-27C415E3D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132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B699-04A1-544B-BCA2-4366ECD240E1}" type="datetimeFigureOut">
              <a:rPr lang="en-US" smtClean="0"/>
              <a:t>04/10/20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11D1-260D-3643-952A-27C415E3D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895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B699-04A1-544B-BCA2-4366ECD240E1}" type="datetimeFigureOut">
              <a:rPr lang="en-US" smtClean="0"/>
              <a:t>04/10/20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11D1-260D-3643-952A-27C415E3D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140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B699-04A1-544B-BCA2-4366ECD240E1}" type="datetimeFigureOut">
              <a:rPr lang="en-US" smtClean="0"/>
              <a:t>04/10/20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11D1-260D-3643-952A-27C415E3D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301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B699-04A1-544B-BCA2-4366ECD240E1}" type="datetimeFigureOut">
              <a:rPr lang="en-US" smtClean="0"/>
              <a:t>04/10/20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11D1-260D-3643-952A-27C415E3D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50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B699-04A1-544B-BCA2-4366ECD240E1}" type="datetimeFigureOut">
              <a:rPr lang="en-US" smtClean="0"/>
              <a:t>04/10/20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11D1-260D-3643-952A-27C415E3D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0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B699-04A1-544B-BCA2-4366ECD240E1}" type="datetimeFigureOut">
              <a:rPr lang="en-US" smtClean="0"/>
              <a:t>04/10/20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11D1-260D-3643-952A-27C415E3D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464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EB699-04A1-544B-BCA2-4366ECD240E1}" type="datetimeFigureOut">
              <a:rPr lang="en-US" smtClean="0"/>
              <a:t>04/10/20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111D1-260D-3643-952A-27C415E3D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326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VII.3 SPM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624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 smtClean="0"/>
              <a:t>Using the same process, we can calculate the float for other paths as well.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Float for the third path = 31 – 26 = 5 days.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Float for the fourth path = 31 – 13 = 18 days.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Float for the fifth path = 31 – 16 = 15 days.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319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Calculate Early Start(ES), Early Finish(EF), Late Start, and Late Finish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Calculating Early Start (ES) and Early Finish (EF):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ES of the activity = Early Finish of predecessor activity + 1</a:t>
            </a:r>
          </a:p>
          <a:p>
            <a:r>
              <a:rPr lang="en-US" dirty="0" smtClean="0"/>
              <a:t>EF of the activity = Activity duration + Early Start of activity – 1</a:t>
            </a:r>
          </a:p>
        </p:txBody>
      </p:sp>
    </p:spTree>
    <p:extLst>
      <p:ext uri="{BB962C8B-B14F-4D97-AF65-F5344CB8AC3E}">
        <p14:creationId xmlns:p14="http://schemas.microsoft.com/office/powerpoint/2010/main" val="1007794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Early Start and Early Finish Dates for the path Start -&gt; A -&gt; B -&gt; C -&gt; End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1878" b="1878"/>
          <a:stretch>
            <a:fillRect/>
          </a:stretch>
        </p:blipFill>
        <p:spPr>
          <a:xfrm>
            <a:off x="457200" y="1587625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741557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Early Start and Early Finish Dates for the path Start -&gt; D -&gt; E -&gt; F -&gt; End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1878" b="187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98381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Early Start and Early Finish Dates for the path Start -&gt; G -&gt; H -&gt; I -&gt; End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1878" b="187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48728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Calculating Late Start (LS) and Late Finish (LF)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formula used for Late Start and Late Finish dates:</a:t>
            </a:r>
          </a:p>
          <a:p>
            <a:endParaRPr lang="en-US" dirty="0" smtClean="0"/>
          </a:p>
          <a:p>
            <a:r>
              <a:rPr lang="en-US" dirty="0" smtClean="0"/>
              <a:t>Late Start of Activity = Late Finish of activity – activity duration + 1</a:t>
            </a:r>
          </a:p>
          <a:p>
            <a:r>
              <a:rPr lang="en-US" dirty="0" smtClean="0"/>
              <a:t>Late Finish of Activity = Late Start of successor activity – 1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426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Late Start and Late Finish Dates for the path Start -&gt; A -&gt; B -&gt; C -&gt; End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1878" b="187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94841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Late Start and Late Finish Dates for the path Start -&gt; D -&gt; E -&gt; F -&gt; End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1878" b="187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60903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 algn="just">
              <a:buNone/>
            </a:pPr>
            <a:r>
              <a:rPr lang="en-US" sz="5500" dirty="0" smtClean="0"/>
              <a:t>Late Finish of activity F = 31 (because you cannot allow any activity to pass the project completion date)</a:t>
            </a:r>
          </a:p>
          <a:p>
            <a:pPr marL="0" indent="0">
              <a:buNone/>
            </a:pPr>
            <a:endParaRPr lang="en-US" sz="5500" dirty="0" smtClean="0"/>
          </a:p>
          <a:p>
            <a:pPr marL="0" indent="0">
              <a:buNone/>
            </a:pPr>
            <a:r>
              <a:rPr lang="en-US" sz="5500" dirty="0" smtClean="0"/>
              <a:t>Late Start of activity F = LF of activity F – activity duration + 1 = 31 – 6 +1 = 26</a:t>
            </a:r>
          </a:p>
          <a:p>
            <a:endParaRPr lang="en-US" sz="5500" dirty="0" smtClean="0"/>
          </a:p>
          <a:p>
            <a:pPr marL="0" indent="0">
              <a:buNone/>
            </a:pPr>
            <a:r>
              <a:rPr lang="en-US" sz="5500" dirty="0" smtClean="0"/>
              <a:t>Late Finish of Activity E = LS of successor activity – 1 = LS of Activity F – 1 = 26 – 1 = 25</a:t>
            </a:r>
          </a:p>
          <a:p>
            <a:endParaRPr lang="en-US" sz="5500" dirty="0" smtClean="0"/>
          </a:p>
          <a:p>
            <a:pPr marL="0" indent="0">
              <a:buNone/>
            </a:pPr>
            <a:r>
              <a:rPr lang="en-US" sz="5500" dirty="0" smtClean="0"/>
              <a:t>Late Start of Activity E = LF of activity E – activity duration + 1 = 25 – 7 + 1 = 19</a:t>
            </a:r>
          </a:p>
          <a:p>
            <a:endParaRPr lang="en-US" sz="4800" dirty="0" smtClean="0"/>
          </a:p>
        </p:txBody>
      </p:sp>
    </p:spTree>
    <p:extLst>
      <p:ext uri="{BB962C8B-B14F-4D97-AF65-F5344CB8AC3E}">
        <p14:creationId xmlns:p14="http://schemas.microsoft.com/office/powerpoint/2010/main" val="1201348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600" dirty="0" smtClean="0"/>
              <a:t>Late Finish of activity D = LS of successor activity – 1</a:t>
            </a:r>
          </a:p>
          <a:p>
            <a:endParaRPr lang="en-US" sz="3600" dirty="0" smtClean="0"/>
          </a:p>
          <a:p>
            <a:r>
              <a:rPr lang="en-US" sz="3600" dirty="0" smtClean="0"/>
              <a:t>If you look at the network diagram, you will notice that activity D has two successor activities, B and E. So, which activity would you select?</a:t>
            </a:r>
          </a:p>
          <a:p>
            <a:endParaRPr lang="en-US" sz="3600" dirty="0" smtClean="0"/>
          </a:p>
          <a:p>
            <a:r>
              <a:rPr lang="en-US" sz="3600" dirty="0" smtClean="0"/>
              <a:t>You will select the activity with the earlier (least) Late Start date. Here, the Late Start of activity B is 11, and the Late Start of activity E is 19.</a:t>
            </a:r>
          </a:p>
          <a:p>
            <a:endParaRPr lang="en-US" sz="3600" dirty="0" smtClean="0"/>
          </a:p>
          <a:p>
            <a:r>
              <a:rPr lang="en-US" sz="3600" dirty="0" smtClean="0"/>
              <a:t>Therefore, you will select activity B, which has the earlier Late Start date.</a:t>
            </a:r>
          </a:p>
          <a:p>
            <a:pPr marL="0" indent="0">
              <a:buNone/>
            </a:pPr>
            <a:r>
              <a:rPr lang="en-US" sz="3600" dirty="0" smtClean="0"/>
              <a:t>Hence, </a:t>
            </a:r>
          </a:p>
          <a:p>
            <a:pPr marL="0" indent="0">
              <a:buNone/>
            </a:pPr>
            <a:r>
              <a:rPr lang="en-US" sz="3600" dirty="0" smtClean="0"/>
              <a:t>Late Finish of activity D = LS of activity B – 1 = 11 – 1 = 10</a:t>
            </a:r>
          </a:p>
          <a:p>
            <a:pPr marL="0" indent="0">
              <a:buNone/>
            </a:pPr>
            <a:r>
              <a:rPr lang="en-US" sz="3600" dirty="0" smtClean="0"/>
              <a:t>Late Start of Activity D = LF of activity D – activity duration + 1 = 10 – 5 + 1 = 6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243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PATH METHOD (CPM)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It is project schedule modeling technique.</a:t>
            </a:r>
          </a:p>
          <a:p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A network diagram has many paths originating from one point and ending at another point. Every path has a duration and the one with the longest duration is the critical path.</a:t>
            </a:r>
          </a:p>
          <a:p>
            <a:pPr algn="just"/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You can define a critical path as: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longest path in the network diagram, or</a:t>
            </a:r>
          </a:p>
          <a:p>
            <a:pPr algn="just"/>
            <a:r>
              <a:rPr lang="en-US" dirty="0" smtClean="0"/>
              <a:t>The shortest duration to complete the project.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3880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Late Start and Late Finish Dates for the path Start -&gt; G -&gt; H -&gt; I -&gt; End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1878" b="187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56133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Late Finish of activity I = 31 (because you cannot allow any activity to pass the project completion date)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Late Start of activity I = 31 – 6 + 1 = 26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Late Finish of activity H = 26 – 1 = 25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Late Start of activity H = 25 – 4 + 1 = 22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Late Finish of Activity G = 19 – 1= 18 (we will choose the late start of activity E, not activity H because the Late Start of activity E is earlier than the Late Start of activity H).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Late Start of activity G = 18 – 3 + 1= 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9833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Calculate the Free Float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formula for the Free Float is: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Free Float = ES of next activity – EF of current activity –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4481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Benefits of the Critical Path Method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The following are a few benefits of the Critical Path Method: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It shows a graphical view of the project.</a:t>
            </a:r>
          </a:p>
          <a:p>
            <a:pPr algn="just"/>
            <a:r>
              <a:rPr lang="en-US" dirty="0" smtClean="0"/>
              <a:t>You can discover and visualize dependencies.</a:t>
            </a:r>
          </a:p>
          <a:p>
            <a:pPr algn="just"/>
            <a:r>
              <a:rPr lang="en-US" dirty="0" smtClean="0"/>
              <a:t>It aids in project planning, scheduling, and controlling.</a:t>
            </a:r>
          </a:p>
          <a:p>
            <a:pPr algn="just"/>
            <a:r>
              <a:rPr lang="en-US" dirty="0" smtClean="0"/>
              <a:t>It helps in contingency planning.</a:t>
            </a:r>
          </a:p>
          <a:p>
            <a:pPr algn="just"/>
            <a:r>
              <a:rPr lang="en-US" dirty="0" smtClean="0"/>
              <a:t>You can see the critical path and identifies critical activities.</a:t>
            </a:r>
          </a:p>
          <a:p>
            <a:pPr algn="just"/>
            <a:r>
              <a:rPr lang="en-US" dirty="0" smtClean="0"/>
              <a:t>It helps you assign the float to activities and flexibility to float activities.</a:t>
            </a:r>
          </a:p>
          <a:p>
            <a:pPr algn="just"/>
            <a:r>
              <a:rPr lang="en-US" dirty="0" smtClean="0"/>
              <a:t>It shows you where you can take action to bring projects back on track.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735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Drawbacks of the Critical Path Method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US" dirty="0" smtClean="0"/>
              <a:t>Although the critical path is a very useful tool in project planning, it has some drawbacks, such as: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Critical Path Method is an optimal planning tool and assumes that all resources are available for the project at all times.</a:t>
            </a:r>
          </a:p>
          <a:p>
            <a:pPr algn="just"/>
            <a:r>
              <a:rPr lang="en-US" dirty="0" smtClean="0"/>
              <a:t>It does not consider resource dependencies.</a:t>
            </a:r>
          </a:p>
          <a:p>
            <a:pPr algn="just"/>
            <a:r>
              <a:rPr lang="en-US" dirty="0" smtClean="0"/>
              <a:t>There is a chance of misusing float or slack.</a:t>
            </a:r>
          </a:p>
          <a:p>
            <a:pPr algn="just"/>
            <a:r>
              <a:rPr lang="en-US" dirty="0" smtClean="0"/>
              <a:t>Less attention paid to non-critical activities, though sometimes they may become critical activities.</a:t>
            </a:r>
          </a:p>
          <a:p>
            <a:pPr algn="just"/>
            <a:r>
              <a:rPr lang="en-US" dirty="0" smtClean="0"/>
              <a:t>Projects based on the critical path often do not finish on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1041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/>
              <a:t>Using the information in the Table, assuming that the project team will work a standard working week (5 working days in 1 week) and that all tasks will start as soon as possible:</a:t>
            </a:r>
          </a:p>
          <a:p>
            <a:pPr marL="0" indent="0" algn="just">
              <a:buNone/>
            </a:pP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 Determine the critical path of the project.</a:t>
            </a:r>
          </a:p>
          <a:p>
            <a:pPr marL="0" indent="0" algn="just">
              <a:buNone/>
            </a:pPr>
            <a:r>
              <a:rPr lang="en-US" dirty="0" smtClean="0"/>
              <a:t>(ii) Calculate the planned duration of the project in weeks. </a:t>
            </a:r>
          </a:p>
          <a:p>
            <a:pPr marL="0" indent="0" algn="just">
              <a:buNone/>
            </a:pPr>
            <a:r>
              <a:rPr lang="en-US" dirty="0" smtClean="0"/>
              <a:t>(iii) Identify any non-critical tasks.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642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3166462"/>
              </p:ext>
            </p:extLst>
          </p:nvPr>
        </p:nvGraphicFramePr>
        <p:xfrm>
          <a:off x="457200" y="1600200"/>
          <a:ext cx="8229600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Duration</a:t>
                      </a:r>
                    </a:p>
                    <a:p>
                      <a:r>
                        <a:rPr lang="en-US" dirty="0" smtClean="0"/>
                        <a:t>(Working Days)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Predecessor/s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Requirement Analysis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Systems 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Programming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telecoms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Hardware Installation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Integration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C, 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 Testing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E, F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Training/Support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Handover and Go-Live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3226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dirty="0" smtClean="0"/>
              <a:t>For example, let’s say you have a project to construct three buildings. The first is the largest, the second is medium-sized, and the third is the smallest.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You develop the network diagram which comprises three paths; each path represents each building.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You calculate the duration for each path. For the first building, the duration is 31 months, the second will take 18 months, and the third will require 13 months.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You can see that the first path is for the largest building, the second path is for the medium-sized one, and the third path is for the building.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213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1857" b="185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453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CPM 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dirty="0" smtClean="0"/>
              <a:t>You can define the critical path as the sequence of activities from start to end, and it has the longest duration among all paths in a network diagram.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In ideal conditions, a network diagram should have one critical path. If it has more than one critical path, you will be in a difficult situation because you will have to manage more than one critical path.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critical path has the longest duration, and it is the project’s duration. Activities on the critical path have no float; therefore, you must ensure that critical activities complete on time. Any delay in a critical activity will delay the project.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442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300" b="1" dirty="0" smtClean="0"/>
              <a:t>Procedure for Finding the Critical Path in a Network Diagram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/>
              <a:t>You can use the following steps to find a critical path in a network diagram: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Draw the network diagram.</a:t>
            </a:r>
          </a:p>
          <a:p>
            <a:pPr algn="just"/>
            <a:r>
              <a:rPr lang="en-US" dirty="0" smtClean="0"/>
              <a:t>Identify all paths in the network diagram.</a:t>
            </a:r>
          </a:p>
          <a:p>
            <a:pPr algn="just"/>
            <a:r>
              <a:rPr lang="en-US" dirty="0" smtClean="0"/>
              <a:t>Find the duration of each path.</a:t>
            </a:r>
          </a:p>
          <a:p>
            <a:pPr algn="just"/>
            <a:r>
              <a:rPr lang="en-US" dirty="0" smtClean="0"/>
              <a:t>The path with the largest duration is the critical path.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248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Based on the network diagram below, identify the total paths, critical path, and float/slack for each path.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3168857"/>
            <a:ext cx="7112000" cy="330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608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The above network diagram has five paths. The paths and their durations are as follows:</a:t>
            </a:r>
          </a:p>
          <a:p>
            <a:endParaRPr lang="en-US" dirty="0" smtClean="0"/>
          </a:p>
          <a:p>
            <a:r>
              <a:rPr lang="en-US" dirty="0" smtClean="0"/>
              <a:t>Start -&gt; A -&gt; B -&gt; C-&gt; End {duration: 31 days.}</a:t>
            </a:r>
          </a:p>
          <a:p>
            <a:r>
              <a:rPr lang="en-US" dirty="0" smtClean="0"/>
              <a:t>Start -&gt;D -&gt; E -&gt;F -&gt; End {duration: 18 days.}</a:t>
            </a:r>
          </a:p>
          <a:p>
            <a:r>
              <a:rPr lang="en-US" dirty="0" smtClean="0"/>
              <a:t>Start -&gt; D -&gt; B -&gt; C -&gt; End {duration: 26 days.}</a:t>
            </a:r>
          </a:p>
          <a:p>
            <a:r>
              <a:rPr lang="en-US" dirty="0" smtClean="0"/>
              <a:t>Start -&gt; G -&gt;H -&gt;I -&gt; End {duration: 13 days.}</a:t>
            </a:r>
          </a:p>
          <a:p>
            <a:r>
              <a:rPr lang="en-US" dirty="0" smtClean="0"/>
              <a:t>Start -&gt; G -&gt; E -&gt;F -&gt; End {duration: 16 days.}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683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Since the duration of the first path is the longest, it is the critical path. The float/slack on the critical path is zero.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float/slack for the second path: </a:t>
            </a:r>
          </a:p>
          <a:p>
            <a:pPr marL="0" indent="0" algn="just">
              <a:buNone/>
            </a:pPr>
            <a:r>
              <a:rPr lang="en-US" dirty="0" smtClean="0"/>
              <a:t>“Start -&gt;D -&gt; E -&gt;F -&gt; End” = duration of the critical path – duration of the path “Start -&gt;D -&gt; E -&gt;F -&gt; End”</a:t>
            </a:r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  = 31 – 18 = 13</a:t>
            </a:r>
          </a:p>
          <a:p>
            <a:pPr marL="0" indent="0" algn="just">
              <a:buNone/>
            </a:pPr>
            <a:r>
              <a:rPr lang="en-US" dirty="0" smtClean="0"/>
              <a:t>Hence, the float for the second path is 13 days.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029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17270</TotalTime>
  <Words>1619</Words>
  <Application>Microsoft Macintosh PowerPoint</Application>
  <PresentationFormat>On-screen Show (4:3)</PresentationFormat>
  <Paragraphs>176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VII.3 SPM</vt:lpstr>
      <vt:lpstr>CRITICAL PATH METHOD (CPM)</vt:lpstr>
      <vt:lpstr>Contd..</vt:lpstr>
      <vt:lpstr>Network Diagram</vt:lpstr>
      <vt:lpstr>CPM Contd..</vt:lpstr>
      <vt:lpstr>Procedure for Finding the Critical Path in a Network Diagram </vt:lpstr>
      <vt:lpstr>Example</vt:lpstr>
      <vt:lpstr>Contd..</vt:lpstr>
      <vt:lpstr>Contd..</vt:lpstr>
      <vt:lpstr>Contd..</vt:lpstr>
      <vt:lpstr>Calculate Early Start(ES), Early Finish(EF), Late Start, and Late Finish</vt:lpstr>
      <vt:lpstr>Early Start and Early Finish Dates for the path Start -&gt; A -&gt; B -&gt; C -&gt; End </vt:lpstr>
      <vt:lpstr>Early Start and Early Finish Dates for the path Start -&gt; D -&gt; E -&gt; F -&gt; End </vt:lpstr>
      <vt:lpstr>Early Start and Early Finish Dates for the path Start -&gt; G -&gt; H -&gt; I -&gt; End </vt:lpstr>
      <vt:lpstr>Calculating Late Start (LS) and Late Finish (LF) </vt:lpstr>
      <vt:lpstr>Late Start and Late Finish Dates for the path Start -&gt; A -&gt; B -&gt; C -&gt; End</vt:lpstr>
      <vt:lpstr>Late Start and Late Finish Dates for the path Start -&gt; D -&gt; E -&gt; F -&gt; End </vt:lpstr>
      <vt:lpstr>Contd..</vt:lpstr>
      <vt:lpstr>Contd..</vt:lpstr>
      <vt:lpstr>Late Start and Late Finish Dates for the path Start -&gt; G -&gt; H -&gt; I -&gt; End </vt:lpstr>
      <vt:lpstr>Contd..</vt:lpstr>
      <vt:lpstr>Calculate the Free Float</vt:lpstr>
      <vt:lpstr>Benefits of the Critical Path Method </vt:lpstr>
      <vt:lpstr>Drawbacks of the Critical Path Method </vt:lpstr>
      <vt:lpstr>CASE STUDY</vt:lpstr>
      <vt:lpstr>Contd..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Anjani</dc:creator>
  <cp:lastModifiedBy>Anjani</cp:lastModifiedBy>
  <cp:revision>18</cp:revision>
  <dcterms:created xsi:type="dcterms:W3CDTF">2020-10-04T15:47:18Z</dcterms:created>
  <dcterms:modified xsi:type="dcterms:W3CDTF">2020-10-16T15:37:30Z</dcterms:modified>
</cp:coreProperties>
</file>