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1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29/08/18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29/08/18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29/08/18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29/08/18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29/08/18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29/08/18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29/08/18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29/08/18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29/08/18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29/08/18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29/08/18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29/08/18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PROJECT MANAGEMENT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08736" y="908752"/>
            <a:ext cx="1726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VII.3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2989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effectLst/>
              </a:rPr>
              <a:t>FAILURE 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Ineffective </a:t>
            </a:r>
            <a:r>
              <a:rPr lang="en-US" dirty="0"/>
              <a:t>planning </a:t>
            </a:r>
          </a:p>
          <a:p>
            <a:r>
              <a:rPr lang="en-US" dirty="0" smtClean="0"/>
              <a:t>Ineffective </a:t>
            </a:r>
            <a:r>
              <a:rPr lang="en-US" dirty="0"/>
              <a:t>scheduling </a:t>
            </a:r>
          </a:p>
          <a:p>
            <a:r>
              <a:rPr lang="en-US" dirty="0" smtClean="0"/>
              <a:t>Ineffective </a:t>
            </a:r>
            <a:r>
              <a:rPr lang="en-US" dirty="0"/>
              <a:t>estimating </a:t>
            </a:r>
          </a:p>
          <a:p>
            <a:r>
              <a:rPr lang="en-US" dirty="0" smtClean="0"/>
              <a:t>Ineffective </a:t>
            </a:r>
            <a:r>
              <a:rPr lang="en-US" dirty="0"/>
              <a:t>cost control </a:t>
            </a:r>
          </a:p>
          <a:p>
            <a:r>
              <a:rPr lang="en-US" dirty="0" smtClean="0"/>
              <a:t>Project </a:t>
            </a:r>
            <a:r>
              <a:rPr lang="en-US" dirty="0"/>
              <a:t>objectives being “moving targets”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88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</a:t>
            </a:r>
            <a:r>
              <a:rPr lang="en-US" dirty="0" err="1" smtClean="0"/>
              <a:t>Dorale</a:t>
            </a:r>
            <a:r>
              <a:rPr lang="en-US" dirty="0" smtClean="0"/>
              <a:t>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96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/>
              <a:t>Dr. </a:t>
            </a:r>
            <a:r>
              <a:rPr lang="en-US" sz="3200" b="1" dirty="0" err="1"/>
              <a:t>Kerzner’s</a:t>
            </a:r>
            <a:r>
              <a:rPr lang="en-US" sz="3200" b="1" dirty="0"/>
              <a:t> 16 Points to Project Management Maturity 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Adopt </a:t>
            </a:r>
            <a:r>
              <a:rPr lang="en-US" dirty="0"/>
              <a:t>a project management methodology and use it consistently. </a:t>
            </a:r>
          </a:p>
          <a:p>
            <a:pPr algn="just"/>
            <a:r>
              <a:rPr lang="en-US" dirty="0"/>
              <a:t>Implement a philosophy that drives the company toward project management maturity and communicate it to everyone. </a:t>
            </a:r>
          </a:p>
          <a:p>
            <a:pPr algn="just"/>
            <a:r>
              <a:rPr lang="en-US" dirty="0"/>
              <a:t>Commit to developing effective plans at the beginning of each project. </a:t>
            </a:r>
          </a:p>
          <a:p>
            <a:pPr algn="just"/>
            <a:r>
              <a:rPr lang="en-US" dirty="0"/>
              <a:t>Minimize scope changes by committing to realistic objectives. </a:t>
            </a:r>
          </a:p>
          <a:p>
            <a:pPr algn="just"/>
            <a:r>
              <a:rPr lang="en-US" dirty="0"/>
              <a:t>Recognize that cost and schedule management are inseparable. </a:t>
            </a:r>
          </a:p>
        </p:txBody>
      </p:sp>
    </p:spTree>
    <p:extLst>
      <p:ext uri="{BB962C8B-B14F-4D97-AF65-F5344CB8AC3E}">
        <p14:creationId xmlns:p14="http://schemas.microsoft.com/office/powerpoint/2010/main" val="2339489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Select the right person as the project manager. </a:t>
            </a:r>
          </a:p>
          <a:p>
            <a:pPr algn="just"/>
            <a:r>
              <a:rPr lang="en-US" dirty="0" smtClean="0"/>
              <a:t>Provide </a:t>
            </a:r>
            <a:r>
              <a:rPr lang="en-US" dirty="0"/>
              <a:t>executives with project sponsor information, not project management information. </a:t>
            </a:r>
          </a:p>
          <a:p>
            <a:pPr algn="just"/>
            <a:r>
              <a:rPr lang="en-US" dirty="0"/>
              <a:t>Strengthen involvement and support of line management. </a:t>
            </a:r>
          </a:p>
          <a:p>
            <a:pPr algn="just"/>
            <a:r>
              <a:rPr lang="en-US" dirty="0"/>
              <a:t>Focus on deliverables rather than resources. </a:t>
            </a:r>
          </a:p>
          <a:p>
            <a:pPr algn="just"/>
            <a:r>
              <a:rPr lang="en-US" dirty="0"/>
              <a:t>Cultivate effective communication, cooperation, and trust to achieve rapid project management maturity. </a:t>
            </a:r>
          </a:p>
          <a:p>
            <a:pPr algn="just"/>
            <a:r>
              <a:rPr lang="en-US" dirty="0"/>
              <a:t>Share recognition for project success with the entire project team and line management.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5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Eliminate nonproductive meetings. </a:t>
            </a:r>
          </a:p>
          <a:p>
            <a:pPr algn="just"/>
            <a:r>
              <a:rPr lang="en-US" dirty="0"/>
              <a:t>Focus on identifying and solving problems early, quickly, and cost effectively. </a:t>
            </a:r>
          </a:p>
          <a:p>
            <a:pPr algn="just"/>
            <a:r>
              <a:rPr lang="en-US" dirty="0"/>
              <a:t>Measure progress periodically. </a:t>
            </a:r>
          </a:p>
          <a:p>
            <a:pPr algn="just"/>
            <a:r>
              <a:rPr lang="en-US" dirty="0"/>
              <a:t>Use project management software as a tool—not as a substitute for effective planning or interpersonal skills. </a:t>
            </a:r>
          </a:p>
          <a:p>
            <a:pPr algn="just"/>
            <a:r>
              <a:rPr lang="en-US" dirty="0"/>
              <a:t>Institute an all-employee training program with periodic updates based upon documented lessons learned.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33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 smtClean="0">
                <a:effectLst/>
              </a:rPr>
              <a:t>BENEFITS </a:t>
            </a:r>
            <a:r>
              <a:rPr lang="en-US" sz="3200" b="1" dirty="0">
                <a:effectLst/>
              </a:rPr>
              <a:t>OF PROJECT MANAGEMENT 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83657"/>
              </p:ext>
            </p:extLst>
          </p:nvPr>
        </p:nvGraphicFramePr>
        <p:xfrm>
          <a:off x="1435100" y="1447800"/>
          <a:ext cx="7499350" cy="5120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5"/>
                <a:gridCol w="3749675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 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 View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management will require more people and add to the overhead costs.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management allows us to accomplish more work in less time, with fewer people.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Profitability may decrease.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Profitability will increase.</a:t>
                      </a:r>
                      <a:b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management will increase the </a:t>
                      </a: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amount of scope changes.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management will provide better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 of scope changes.</a:t>
                      </a:r>
                      <a:b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large projects need project management.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projects will benefit from project </a:t>
                      </a:r>
                      <a:endParaRPr lang="en-US" dirty="0" smtClean="0"/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management.</a:t>
                      </a:r>
                      <a:b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95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effectLst/>
              </a:rPr>
              <a:t>PRODUCT VERSUS PROJECT MANAGEMENT 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i="1" dirty="0"/>
              <a:t>Project scope </a:t>
            </a:r>
            <a:r>
              <a:rPr lang="en-US" sz="2800" dirty="0"/>
              <a:t>defines the work that must be accomplished to produce a deliverable with specified features or functions. The deliverable can be a product, service, or other result. </a:t>
            </a:r>
            <a:endParaRPr lang="en-US" sz="2800" dirty="0" smtClean="0"/>
          </a:p>
          <a:p>
            <a:pPr algn="just"/>
            <a:endParaRPr lang="en-US" sz="2800" dirty="0"/>
          </a:p>
          <a:p>
            <a:pPr algn="just"/>
            <a:r>
              <a:rPr lang="en-US" sz="2800" i="1" dirty="0" smtClean="0"/>
              <a:t>Product </a:t>
            </a:r>
            <a:r>
              <a:rPr lang="en-US" sz="2800" i="1" dirty="0"/>
              <a:t>scope </a:t>
            </a:r>
            <a:r>
              <a:rPr lang="en-US" sz="2800" dirty="0"/>
              <a:t>defines the features or functions that characterize the deliverable.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24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effectLst/>
              </a:rPr>
              <a:t>MATURITY AND EXCELLENCE 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3000" dirty="0"/>
              <a:t>Maturity in project management is the implementation of a standard methodology and accompanying processes such that there exists a high likelihood of repeated successes. </a:t>
            </a:r>
          </a:p>
          <a:p>
            <a:pPr algn="just"/>
            <a:r>
              <a:rPr lang="en-US" sz="3000" dirty="0"/>
              <a:t>Organizations excellent in project management are those that create the environment in which there exists a </a:t>
            </a:r>
            <a:r>
              <a:rPr lang="en-US" sz="3000" i="1" dirty="0"/>
              <a:t>continuous </a:t>
            </a:r>
            <a:r>
              <a:rPr lang="en-US" sz="3000" dirty="0"/>
              <a:t>stream of successfully managed projects and where </a:t>
            </a:r>
            <a:r>
              <a:rPr lang="en-US" sz="3000" dirty="0" smtClean="0"/>
              <a:t>success </a:t>
            </a:r>
            <a:r>
              <a:rPr lang="en-US" sz="3000" dirty="0"/>
              <a:t>is measured by what is in the best interest of </a:t>
            </a:r>
            <a:r>
              <a:rPr lang="en-US" sz="3000" i="1" dirty="0"/>
              <a:t>both </a:t>
            </a:r>
            <a:r>
              <a:rPr lang="en-US" sz="3000" dirty="0"/>
              <a:t>the company and the project (i.e., customer).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265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Informal 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Informal project management mandates: </a:t>
            </a:r>
            <a:endParaRPr lang="en-US" dirty="0" smtClean="0"/>
          </a:p>
          <a:p>
            <a:pPr marL="82296" indent="0">
              <a:buNone/>
            </a:pPr>
            <a:endParaRPr lang="en-US" dirty="0"/>
          </a:p>
          <a:p>
            <a:r>
              <a:rPr lang="en-US" dirty="0" smtClean="0"/>
              <a:t>Effective </a:t>
            </a:r>
            <a:r>
              <a:rPr lang="en-US" dirty="0"/>
              <a:t>communications </a:t>
            </a:r>
          </a:p>
          <a:p>
            <a:r>
              <a:rPr lang="en-US" dirty="0" smtClean="0"/>
              <a:t>Effective </a:t>
            </a:r>
            <a:r>
              <a:rPr lang="en-US" dirty="0"/>
              <a:t>cooperation </a:t>
            </a:r>
          </a:p>
          <a:p>
            <a:r>
              <a:rPr lang="en-US" dirty="0" smtClean="0"/>
              <a:t>Effective </a:t>
            </a:r>
            <a:r>
              <a:rPr lang="en-US" dirty="0"/>
              <a:t>teamwork </a:t>
            </a:r>
          </a:p>
          <a:p>
            <a:r>
              <a:rPr lang="en-US" dirty="0" smtClean="0"/>
              <a:t>Trust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363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effectLst/>
              </a:rPr>
              <a:t>SUCCESS FACTORS 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2296" indent="0" algn="just">
              <a:buNone/>
            </a:pPr>
            <a:r>
              <a:rPr lang="en-US" dirty="0"/>
              <a:t>KPIs are internal measures or metrics that can be reviewed on a periodic basis throughout the life cycle of the project. Typical KPIs include: </a:t>
            </a:r>
          </a:p>
          <a:p>
            <a:pPr algn="just"/>
            <a:r>
              <a:rPr lang="en-US" dirty="0" smtClean="0"/>
              <a:t>Use </a:t>
            </a:r>
            <a:r>
              <a:rPr lang="en-US" dirty="0"/>
              <a:t>of the project management methodology </a:t>
            </a:r>
          </a:p>
          <a:p>
            <a:pPr algn="just"/>
            <a:r>
              <a:rPr lang="en-US" dirty="0" smtClean="0"/>
              <a:t>Establishment </a:t>
            </a:r>
            <a:r>
              <a:rPr lang="en-US" dirty="0"/>
              <a:t>of the control processes </a:t>
            </a:r>
          </a:p>
          <a:p>
            <a:pPr algn="just"/>
            <a:r>
              <a:rPr lang="en-US" dirty="0" smtClean="0"/>
              <a:t>Use </a:t>
            </a:r>
            <a:r>
              <a:rPr lang="en-US" dirty="0"/>
              <a:t>of interim metrics </a:t>
            </a:r>
          </a:p>
          <a:p>
            <a:pPr algn="just"/>
            <a:r>
              <a:rPr lang="en-US" dirty="0" smtClean="0"/>
              <a:t>Quality </a:t>
            </a:r>
            <a:r>
              <a:rPr lang="en-US" dirty="0"/>
              <a:t>of resources assigned versus planned for </a:t>
            </a:r>
            <a:r>
              <a:rPr lang="en-US" dirty="0" smtClean="0"/>
              <a:t>Client </a:t>
            </a:r>
            <a:r>
              <a:rPr lang="en-US" dirty="0"/>
              <a:t>involvement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70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170</TotalTime>
  <Words>493</Words>
  <Application>Microsoft Macintosh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PowerPoint Presentation</vt:lpstr>
      <vt:lpstr>Dr. Kerzner’s 16 Points to Project Management Maturity  </vt:lpstr>
      <vt:lpstr>Contd..</vt:lpstr>
      <vt:lpstr>Contd..</vt:lpstr>
      <vt:lpstr>BENEFITS OF PROJECT MANAGEMENT  </vt:lpstr>
      <vt:lpstr>PRODUCT VERSUS PROJECT MANAGEMENT  </vt:lpstr>
      <vt:lpstr>MATURITY AND EXCELLENCE  </vt:lpstr>
      <vt:lpstr>Informal project management</vt:lpstr>
      <vt:lpstr>SUCCESS FACTORS  </vt:lpstr>
      <vt:lpstr>FAILURE  </vt:lpstr>
      <vt:lpstr>Case study: Dorale Products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Anjani</dc:creator>
  <cp:lastModifiedBy>Anjani</cp:lastModifiedBy>
  <cp:revision>14</cp:revision>
  <dcterms:created xsi:type="dcterms:W3CDTF">2017-08-16T16:54:20Z</dcterms:created>
  <dcterms:modified xsi:type="dcterms:W3CDTF">2018-08-29T09:18:01Z</dcterms:modified>
</cp:coreProperties>
</file>