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1" r:id="rId9"/>
    <p:sldId id="262" r:id="rId10"/>
    <p:sldId id="263"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824"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7FD5A4B-2955-431D-975C-C719A5B165EA}"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7FD5A4B-2955-431D-975C-C719A5B165EA}"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7FD5A4B-2955-431D-975C-C719A5B165EA}"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FD5A4B-2955-431D-975C-C719A5B165E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47685F0-D197-48CF-99B6-748F138A8B61}" type="datetimeFigureOut">
              <a:rPr lang="en-IN" smtClean="0"/>
              <a:t>27/08/19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7FD5A4B-2955-431D-975C-C719A5B165EA}"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47685F0-D197-48CF-99B6-748F138A8B61}" type="datetimeFigureOut">
              <a:rPr lang="en-IN" smtClean="0"/>
              <a:t>27/08/19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FD5A4B-2955-431D-975C-C719A5B165EA}"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SOFTWARE PROJECT MANAGEMENT</a:t>
            </a:r>
            <a:endParaRPr lang="en-IN" dirty="0"/>
          </a:p>
        </p:txBody>
      </p:sp>
    </p:spTree>
    <p:extLst>
      <p:ext uri="{BB962C8B-B14F-4D97-AF65-F5344CB8AC3E}">
        <p14:creationId xmlns:p14="http://schemas.microsoft.com/office/powerpoint/2010/main" val="389085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Wideband Delphi Estimation</a:t>
            </a:r>
            <a:endParaRPr lang="en-IN" dirty="0"/>
          </a:p>
        </p:txBody>
      </p:sp>
      <p:sp>
        <p:nvSpPr>
          <p:cNvPr id="3" name="Content Placeholder 2"/>
          <p:cNvSpPr>
            <a:spLocks noGrp="1"/>
          </p:cNvSpPr>
          <p:nvPr>
            <p:ph idx="1"/>
          </p:nvPr>
        </p:nvSpPr>
        <p:spPr>
          <a:xfrm>
            <a:off x="251520" y="1556792"/>
            <a:ext cx="8229600" cy="4525963"/>
          </a:xfrm>
        </p:spPr>
        <p:txBody>
          <a:bodyPr>
            <a:normAutofit/>
          </a:bodyPr>
          <a:lstStyle/>
          <a:p>
            <a:pPr algn="just"/>
            <a:r>
              <a:rPr lang="en-IN" sz="2400" dirty="0" smtClean="0"/>
              <a:t>The Wideband Delphi estimation method was developed in the 1940s at the Rand Corporation as a forecasting tool. </a:t>
            </a:r>
          </a:p>
          <a:p>
            <a:pPr algn="just"/>
            <a:endParaRPr lang="en-IN" sz="2400" dirty="0" smtClean="0"/>
          </a:p>
          <a:p>
            <a:pPr algn="just"/>
            <a:r>
              <a:rPr lang="en-IN" sz="2400" dirty="0" smtClean="0"/>
              <a:t>It has since been adapted across many industries to estimate many kinds of tasks, ranging from statistical data collection results to sales and marketing forecasts.</a:t>
            </a:r>
          </a:p>
          <a:p>
            <a:pPr algn="just"/>
            <a:endParaRPr lang="en-IN" sz="2400" dirty="0" smtClean="0"/>
          </a:p>
          <a:p>
            <a:pPr algn="just"/>
            <a:r>
              <a:rPr lang="en-IN" sz="2400" dirty="0" smtClean="0"/>
              <a:t>It has proven to be a very effective estimation tool, and it lends itself well to software projects.</a:t>
            </a:r>
            <a:endParaRPr lang="en-IN" sz="2400" dirty="0"/>
          </a:p>
        </p:txBody>
      </p:sp>
    </p:spTree>
    <p:extLst>
      <p:ext uri="{BB962C8B-B14F-4D97-AF65-F5344CB8AC3E}">
        <p14:creationId xmlns:p14="http://schemas.microsoft.com/office/powerpoint/2010/main" val="58991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Project Manager</a:t>
            </a:r>
            <a:endParaRPr lang="en-IN" dirty="0"/>
          </a:p>
        </p:txBody>
      </p:sp>
      <p:sp>
        <p:nvSpPr>
          <p:cNvPr id="3" name="Content Placeholder 2"/>
          <p:cNvSpPr>
            <a:spLocks noGrp="1"/>
          </p:cNvSpPr>
          <p:nvPr>
            <p:ph idx="1"/>
          </p:nvPr>
        </p:nvSpPr>
        <p:spPr/>
        <p:txBody>
          <a:bodyPr>
            <a:normAutofit/>
          </a:bodyPr>
          <a:lstStyle/>
          <a:p>
            <a:pPr algn="just"/>
            <a:r>
              <a:rPr lang="en-IN" sz="2400" dirty="0" smtClean="0"/>
              <a:t>The Wideband Delphi estimation process is especially useful to a project manager because it produces several important elements of the project plan. The most important product is the set of estimates upon which the project schedule is built.</a:t>
            </a:r>
          </a:p>
          <a:p>
            <a:pPr algn="just"/>
            <a:endParaRPr lang="en-IN" sz="2400" dirty="0" smtClean="0"/>
          </a:p>
          <a:p>
            <a:pPr algn="just"/>
            <a:r>
              <a:rPr lang="en-IN" sz="2400" dirty="0" smtClean="0"/>
              <a:t>Wideband Delphi works because it requires the entire team to correct one another in a way that helps avoid errors and poor estimation.</a:t>
            </a:r>
            <a:endParaRPr lang="en-IN" sz="2400" dirty="0"/>
          </a:p>
        </p:txBody>
      </p:sp>
    </p:spTree>
    <p:extLst>
      <p:ext uri="{BB962C8B-B14F-4D97-AF65-F5344CB8AC3E}">
        <p14:creationId xmlns:p14="http://schemas.microsoft.com/office/powerpoint/2010/main" val="198292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Wideband Delphi script</a:t>
            </a:r>
            <a:endParaRPr lang="en-IN" sz="3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316415"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09045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Contd..</a:t>
            </a:r>
            <a:endParaRPr lang="en-IN"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84887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80" y="4653137"/>
            <a:ext cx="785268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2603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 Risk Management Plan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0499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Vision and scope document outline</a:t>
            </a:r>
            <a:endParaRPr lang="en-IN" sz="3600" dirty="0"/>
          </a:p>
        </p:txBody>
      </p:sp>
      <p:sp>
        <p:nvSpPr>
          <p:cNvPr id="3" name="Content Placeholder 2"/>
          <p:cNvSpPr>
            <a:spLocks noGrp="1"/>
          </p:cNvSpPr>
          <p:nvPr>
            <p:ph idx="1"/>
          </p:nvPr>
        </p:nvSpPr>
        <p:spPr>
          <a:xfrm>
            <a:off x="457200" y="1600200"/>
            <a:ext cx="8229600" cy="4925144"/>
          </a:xfrm>
        </p:spPr>
        <p:txBody>
          <a:bodyPr>
            <a:noAutofit/>
          </a:bodyPr>
          <a:lstStyle/>
          <a:p>
            <a:pPr marL="0" indent="0">
              <a:buNone/>
            </a:pPr>
            <a:r>
              <a:rPr lang="en-IN" sz="2400" b="1" dirty="0" smtClean="0"/>
              <a:t>1. Problem Statement</a:t>
            </a:r>
          </a:p>
          <a:p>
            <a:pPr marL="400050" lvl="1" indent="0">
              <a:buNone/>
            </a:pPr>
            <a:r>
              <a:rPr lang="en-IN" sz="2400" dirty="0" smtClean="0"/>
              <a:t>a. Project background</a:t>
            </a:r>
          </a:p>
          <a:p>
            <a:pPr marL="400050" lvl="1" indent="0">
              <a:buNone/>
            </a:pPr>
            <a:r>
              <a:rPr lang="en-IN" sz="2400" dirty="0" smtClean="0"/>
              <a:t>b. Stakeholders</a:t>
            </a:r>
          </a:p>
          <a:p>
            <a:pPr marL="400050" lvl="1" indent="0">
              <a:buNone/>
            </a:pPr>
            <a:r>
              <a:rPr lang="en-IN" sz="2400" dirty="0" smtClean="0"/>
              <a:t>c. Users</a:t>
            </a:r>
          </a:p>
          <a:p>
            <a:pPr marL="400050" lvl="1" indent="0">
              <a:buNone/>
            </a:pPr>
            <a:r>
              <a:rPr lang="en-IN" sz="2400" dirty="0" smtClean="0"/>
              <a:t>d. Risks</a:t>
            </a:r>
          </a:p>
          <a:p>
            <a:pPr marL="400050" lvl="1" indent="0">
              <a:buNone/>
            </a:pPr>
            <a:r>
              <a:rPr lang="en-IN" sz="2400" dirty="0" smtClean="0"/>
              <a:t>e. Assumptions</a:t>
            </a:r>
          </a:p>
          <a:p>
            <a:pPr marL="0" indent="0">
              <a:buNone/>
            </a:pPr>
            <a:r>
              <a:rPr lang="en-IN" sz="2400" b="1" dirty="0" smtClean="0"/>
              <a:t>2. Vision of the Solution</a:t>
            </a:r>
          </a:p>
          <a:p>
            <a:pPr marL="400050" lvl="1" indent="0">
              <a:buNone/>
            </a:pPr>
            <a:r>
              <a:rPr lang="en-IN" sz="2400" dirty="0" smtClean="0"/>
              <a:t>a. Vision statement</a:t>
            </a:r>
          </a:p>
          <a:p>
            <a:pPr marL="400050" lvl="1" indent="0">
              <a:buNone/>
            </a:pPr>
            <a:r>
              <a:rPr lang="en-IN" sz="2400" dirty="0" smtClean="0"/>
              <a:t>b. List of features</a:t>
            </a:r>
          </a:p>
          <a:p>
            <a:pPr marL="400050" lvl="1" indent="0">
              <a:buNone/>
            </a:pPr>
            <a:r>
              <a:rPr lang="en-IN" sz="2400" dirty="0" smtClean="0"/>
              <a:t>c. Scope of phased release (optional)</a:t>
            </a:r>
          </a:p>
          <a:p>
            <a:pPr marL="400050" lvl="1" indent="0">
              <a:buNone/>
            </a:pPr>
            <a:r>
              <a:rPr lang="en-IN" sz="2400" dirty="0" smtClean="0"/>
              <a:t>d. Features that will not be developed</a:t>
            </a:r>
            <a:endParaRPr lang="en-IN" sz="2400" dirty="0"/>
          </a:p>
        </p:txBody>
      </p:sp>
    </p:spTree>
    <p:extLst>
      <p:ext uri="{BB962C8B-B14F-4D97-AF65-F5344CB8AC3E}">
        <p14:creationId xmlns:p14="http://schemas.microsoft.com/office/powerpoint/2010/main" val="19690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Risk planning script</a:t>
            </a:r>
            <a:endParaRPr lang="en-IN"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8681245"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91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Project Plan Inspection Checklist</a:t>
            </a:r>
            <a:endParaRPr lang="en-IN" sz="3600" dirty="0"/>
          </a:p>
        </p:txBody>
      </p:sp>
      <p:sp>
        <p:nvSpPr>
          <p:cNvPr id="3" name="Content Placeholder 2"/>
          <p:cNvSpPr>
            <a:spLocks noGrp="1"/>
          </p:cNvSpPr>
          <p:nvPr>
            <p:ph idx="1"/>
          </p:nvPr>
        </p:nvSpPr>
        <p:spPr/>
        <p:txBody>
          <a:bodyPr>
            <a:normAutofit/>
          </a:bodyPr>
          <a:lstStyle/>
          <a:p>
            <a:pPr marL="0" indent="0">
              <a:buNone/>
            </a:pPr>
            <a:r>
              <a:rPr lang="en-IN" sz="2400" b="1" dirty="0" smtClean="0"/>
              <a:t>Statement of work</a:t>
            </a:r>
          </a:p>
          <a:p>
            <a:pPr algn="just"/>
            <a:r>
              <a:rPr lang="en-IN" sz="2400" dirty="0" smtClean="0"/>
              <a:t>Does the project plan include a statement of work (SOW)?</a:t>
            </a:r>
          </a:p>
          <a:p>
            <a:pPr algn="just"/>
            <a:r>
              <a:rPr lang="en-IN" sz="2400" dirty="0" smtClean="0"/>
              <a:t>Is the SOW complete—does it contain all of the features that will be developed?</a:t>
            </a:r>
          </a:p>
          <a:p>
            <a:pPr algn="just"/>
            <a:r>
              <a:rPr lang="en-IN" sz="2400" dirty="0" smtClean="0"/>
              <a:t>Are all work products represented?</a:t>
            </a:r>
          </a:p>
          <a:p>
            <a:pPr algn="just"/>
            <a:r>
              <a:rPr lang="en-IN" sz="2400" dirty="0" smtClean="0"/>
              <a:t>If estimates are known, have they been included?</a:t>
            </a:r>
          </a:p>
          <a:p>
            <a:pPr marL="0" indent="0" algn="just">
              <a:buNone/>
            </a:pPr>
            <a:r>
              <a:rPr lang="en-IN" sz="2400" b="1" dirty="0" smtClean="0"/>
              <a:t>Resources</a:t>
            </a:r>
          </a:p>
          <a:p>
            <a:pPr algn="just"/>
            <a:r>
              <a:rPr lang="en-IN" sz="2400" dirty="0" smtClean="0"/>
              <a:t>Does the project plan include a resource list?</a:t>
            </a:r>
          </a:p>
          <a:p>
            <a:pPr algn="just"/>
            <a:r>
              <a:rPr lang="en-IN" sz="2400" dirty="0" smtClean="0"/>
              <a:t>Does the resource list contain all resources available to the project?</a:t>
            </a:r>
            <a:endParaRPr lang="en-IN" sz="2400" dirty="0"/>
          </a:p>
        </p:txBody>
      </p:sp>
    </p:spTree>
    <p:extLst>
      <p:ext uri="{BB962C8B-B14F-4D97-AF65-F5344CB8AC3E}">
        <p14:creationId xmlns:p14="http://schemas.microsoft.com/office/powerpoint/2010/main" val="8796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Contd..</a:t>
            </a:r>
            <a:endParaRPr lang="en-IN" sz="3600" dirty="0"/>
          </a:p>
        </p:txBody>
      </p:sp>
      <p:sp>
        <p:nvSpPr>
          <p:cNvPr id="3" name="Content Placeholder 2"/>
          <p:cNvSpPr>
            <a:spLocks noGrp="1"/>
          </p:cNvSpPr>
          <p:nvPr>
            <p:ph idx="1"/>
          </p:nvPr>
        </p:nvSpPr>
        <p:spPr/>
        <p:txBody>
          <a:bodyPr>
            <a:noAutofit/>
          </a:bodyPr>
          <a:lstStyle/>
          <a:p>
            <a:pPr algn="just"/>
            <a:r>
              <a:rPr lang="en-IN" sz="2400" dirty="0" smtClean="0"/>
              <a:t>Are there any resources known to be assigned to other projects at the same time that they are assigned to this one?</a:t>
            </a:r>
          </a:p>
          <a:p>
            <a:pPr algn="just"/>
            <a:r>
              <a:rPr lang="en-IN" sz="2400" dirty="0" smtClean="0"/>
              <a:t>Have dates that the resources are unavailable (scheduled downtime for machines, vacations for people, times that facilities cannot be booked, etc.) been taken into account?</a:t>
            </a:r>
          </a:p>
          <a:p>
            <a:pPr marL="0" indent="0" algn="just">
              <a:buNone/>
            </a:pPr>
            <a:r>
              <a:rPr lang="en-IN" sz="2400" b="1" dirty="0" smtClean="0"/>
              <a:t>Project schedule</a:t>
            </a:r>
          </a:p>
          <a:p>
            <a:pPr algn="just"/>
            <a:r>
              <a:rPr lang="en-IN" sz="2400" dirty="0" smtClean="0"/>
              <a:t>Does the project plan include a schedule?</a:t>
            </a:r>
          </a:p>
          <a:p>
            <a:pPr algn="just"/>
            <a:r>
              <a:rPr lang="en-IN" sz="2400" dirty="0" smtClean="0"/>
              <a:t>Are there any tasks that are missing or incorrect?</a:t>
            </a:r>
          </a:p>
          <a:p>
            <a:pPr algn="just"/>
            <a:r>
              <a:rPr lang="en-IN" sz="2400" dirty="0" smtClean="0"/>
              <a:t>If a WBS was generated by a Delphi session, does the project schedule reflect all of the tasks that were identified by the team?</a:t>
            </a:r>
          </a:p>
          <a:p>
            <a:pPr algn="just"/>
            <a:endParaRPr lang="en-IN" sz="2400" dirty="0" smtClean="0"/>
          </a:p>
        </p:txBody>
      </p:sp>
    </p:spTree>
    <p:extLst>
      <p:ext uri="{BB962C8B-B14F-4D97-AF65-F5344CB8AC3E}">
        <p14:creationId xmlns:p14="http://schemas.microsoft.com/office/powerpoint/2010/main" val="15391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Autofit/>
          </a:bodyPr>
          <a:lstStyle/>
          <a:p>
            <a:pPr algn="just"/>
            <a:r>
              <a:rPr lang="en-IN" sz="2400" dirty="0" smtClean="0"/>
              <a:t>Does each task have a predecessor?</a:t>
            </a:r>
          </a:p>
          <a:p>
            <a:pPr algn="just"/>
            <a:r>
              <a:rPr lang="en-IN" sz="2400" dirty="0" smtClean="0"/>
              <a:t>Is a resource allocated to each task?</a:t>
            </a:r>
          </a:p>
          <a:p>
            <a:pPr algn="just"/>
            <a:r>
              <a:rPr lang="en-IN" sz="2400" dirty="0" smtClean="0"/>
              <a:t>If multiple resources have been assigned to a single task, has the task’s duration been updated properly to reflect that?</a:t>
            </a:r>
          </a:p>
          <a:p>
            <a:pPr algn="just"/>
            <a:r>
              <a:rPr lang="en-IN" sz="2400" dirty="0" smtClean="0"/>
              <a:t>Is there a more efficient way to allocate resources?</a:t>
            </a:r>
          </a:p>
          <a:p>
            <a:pPr algn="just"/>
            <a:r>
              <a:rPr lang="en-IN" sz="2400" dirty="0" smtClean="0"/>
              <a:t>Does the project schedule contain periodic reviews?</a:t>
            </a:r>
          </a:p>
          <a:p>
            <a:pPr marL="0" indent="0" algn="just">
              <a:buNone/>
            </a:pPr>
            <a:r>
              <a:rPr lang="en-IN" sz="2400" b="1" dirty="0" smtClean="0"/>
              <a:t>Risk plan</a:t>
            </a:r>
          </a:p>
          <a:p>
            <a:pPr algn="just"/>
            <a:r>
              <a:rPr lang="en-IN" sz="2400" dirty="0" smtClean="0"/>
              <a:t>Does the project plan include a risk plan?</a:t>
            </a:r>
          </a:p>
          <a:p>
            <a:pPr algn="just"/>
            <a:r>
              <a:rPr lang="en-IN" sz="2400" dirty="0" smtClean="0"/>
              <a:t>Are there any risks that are not in the plan?</a:t>
            </a:r>
          </a:p>
        </p:txBody>
      </p:sp>
    </p:spTree>
    <p:extLst>
      <p:ext uri="{BB962C8B-B14F-4D97-AF65-F5344CB8AC3E}">
        <p14:creationId xmlns:p14="http://schemas.microsoft.com/office/powerpoint/2010/main" val="386382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lgn="just"/>
            <a:endParaRPr lang="en-IN" sz="2400" dirty="0" smtClean="0"/>
          </a:p>
          <a:p>
            <a:pPr algn="just"/>
            <a:r>
              <a:rPr lang="en-IN" sz="2400" dirty="0" smtClean="0"/>
              <a:t>Are there any assumptions (from the vision and scope document or a Delphi session) that represent risks that should be included in the plan?</a:t>
            </a:r>
          </a:p>
          <a:p>
            <a:pPr algn="just"/>
            <a:r>
              <a:rPr lang="en-IN" sz="2400" dirty="0" smtClean="0"/>
              <a:t>Is each risk prioritized correctly?</a:t>
            </a:r>
          </a:p>
          <a:p>
            <a:pPr algn="just"/>
            <a:r>
              <a:rPr lang="en-IN" sz="2400" dirty="0" smtClean="0"/>
              <a:t>Has the impact of each risk been estimated correctly?</a:t>
            </a:r>
          </a:p>
          <a:p>
            <a:pPr algn="just"/>
            <a:r>
              <a:rPr lang="en-IN" sz="2400" dirty="0" smtClean="0"/>
              <a:t>Have the risks been sufficiently mitigated? </a:t>
            </a:r>
          </a:p>
          <a:p>
            <a:endParaRPr lang="en-IN" sz="2400" dirty="0"/>
          </a:p>
        </p:txBody>
      </p:sp>
    </p:spTree>
    <p:extLst>
      <p:ext uri="{BB962C8B-B14F-4D97-AF65-F5344CB8AC3E}">
        <p14:creationId xmlns:p14="http://schemas.microsoft.com/office/powerpoint/2010/main" val="223858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Lack of Leadership</a:t>
            </a:r>
            <a:endParaRPr lang="en-IN" sz="3600" dirty="0"/>
          </a:p>
        </p:txBody>
      </p:sp>
      <p:sp>
        <p:nvSpPr>
          <p:cNvPr id="3" name="Content Placeholder 2"/>
          <p:cNvSpPr>
            <a:spLocks noGrp="1"/>
          </p:cNvSpPr>
          <p:nvPr>
            <p:ph idx="1"/>
          </p:nvPr>
        </p:nvSpPr>
        <p:spPr/>
        <p:txBody>
          <a:bodyPr>
            <a:normAutofit/>
          </a:bodyPr>
          <a:lstStyle/>
          <a:p>
            <a:pPr marL="0" indent="0" algn="just">
              <a:buNone/>
            </a:pPr>
            <a:r>
              <a:rPr lang="en-IN" sz="2400" dirty="0" smtClean="0"/>
              <a:t>Without good leadership, the team member might be afraid to make this decision. This usually results in the team member sending emails to peers, managers, stakeholders, and anyone else she can find, requesting confirmation of absolutely every little decision that gets made. People quickly get inundated with notes about project details that they lack the context to even understand.</a:t>
            </a:r>
            <a:endParaRPr lang="en-IN" sz="2400" dirty="0"/>
          </a:p>
        </p:txBody>
      </p:sp>
    </p:spTree>
    <p:extLst>
      <p:ext uri="{BB962C8B-B14F-4D97-AF65-F5344CB8AC3E}">
        <p14:creationId xmlns:p14="http://schemas.microsoft.com/office/powerpoint/2010/main" val="7749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Distrust in a software organization can be a serious, endemic problem.</a:t>
            </a:r>
            <a:endParaRPr lang="en-IN" sz="3600" dirty="0"/>
          </a:p>
        </p:txBody>
      </p:sp>
      <p:sp>
        <p:nvSpPr>
          <p:cNvPr id="3" name="Content Placeholder 2"/>
          <p:cNvSpPr>
            <a:spLocks noGrp="1"/>
          </p:cNvSpPr>
          <p:nvPr>
            <p:ph idx="1"/>
          </p:nvPr>
        </p:nvSpPr>
        <p:spPr/>
        <p:txBody>
          <a:bodyPr>
            <a:normAutofit/>
          </a:bodyPr>
          <a:lstStyle/>
          <a:p>
            <a:pPr algn="just"/>
            <a:r>
              <a:rPr lang="en-IN" sz="2400" dirty="0"/>
              <a:t>A</a:t>
            </a:r>
            <a:r>
              <a:rPr lang="en-IN" sz="2400" dirty="0" smtClean="0"/>
              <a:t> senior manager may decide that the team plans to spend too much time testing the software, even though the team reached consensus and all team members stand behind the estimates. </a:t>
            </a:r>
          </a:p>
          <a:p>
            <a:pPr algn="just"/>
            <a:r>
              <a:rPr lang="en-IN" sz="2400" dirty="0" smtClean="0"/>
              <a:t>A project manager must be especially careful to explain this and support that consensus when senior managers start to pick apart the team’s estimates. If deadlines are handed down that do not allow enough time for the team to complete the work, it can lead to serious morale problems—and the project manager will be blamed for the delay, often by the same people who caused it in the first place.</a:t>
            </a:r>
            <a:endParaRPr lang="en-IN" sz="2400" dirty="0"/>
          </a:p>
        </p:txBody>
      </p:sp>
    </p:spTree>
    <p:extLst>
      <p:ext uri="{BB962C8B-B14F-4D97-AF65-F5344CB8AC3E}">
        <p14:creationId xmlns:p14="http://schemas.microsoft.com/office/powerpoint/2010/main" val="1574906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1882</TotalTime>
  <Words>715</Words>
  <Application>Microsoft Macintosh PowerPoint</Application>
  <PresentationFormat>On-screen Show (4:3)</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SOFTWARE PROJECT MANAGEMENT</vt:lpstr>
      <vt:lpstr>Vision and scope document outline</vt:lpstr>
      <vt:lpstr>Risk planning script</vt:lpstr>
      <vt:lpstr>Project Plan Inspection Checklist</vt:lpstr>
      <vt:lpstr>Contd..</vt:lpstr>
      <vt:lpstr>Contd..</vt:lpstr>
      <vt:lpstr>Contd..</vt:lpstr>
      <vt:lpstr>Lack of Leadership</vt:lpstr>
      <vt:lpstr>Distrust in a software organization can be a serious, endemic problem.</vt:lpstr>
      <vt:lpstr>Wideband Delphi Estimation</vt:lpstr>
      <vt:lpstr>For Project Manager</vt:lpstr>
      <vt:lpstr>Wideband Delphi script</vt:lpstr>
      <vt:lpstr>Contd..</vt:lpstr>
      <vt:lpstr>Case Study : Risk Management Plan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c:creator>
  <cp:lastModifiedBy>Anjani</cp:lastModifiedBy>
  <cp:revision>11</cp:revision>
  <dcterms:created xsi:type="dcterms:W3CDTF">2017-08-22T05:14:41Z</dcterms:created>
  <dcterms:modified xsi:type="dcterms:W3CDTF">2019-08-27T07:00:14Z</dcterms:modified>
</cp:coreProperties>
</file>