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62" r:id="rId5"/>
    <p:sldId id="259" r:id="rId6"/>
    <p:sldId id="261" r:id="rId7"/>
    <p:sldId id="265" r:id="rId8"/>
    <p:sldId id="266" r:id="rId9"/>
    <p:sldId id="263" r:id="rId10"/>
    <p:sldId id="268" r:id="rId11"/>
    <p:sldId id="267" r:id="rId12"/>
    <p:sldId id="264" r:id="rId13"/>
    <p:sldId id="269" r:id="rId14"/>
    <p:sldId id="26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8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69974-C87F-344B-B5E2-0C621CECC2C0}" type="datetimeFigureOut">
              <a:rPr lang="en-US" smtClean="0"/>
              <a:t>31/08/21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5DA60-6892-5543-9974-D771F8260F8C}" type="slidenum">
              <a:rPr lang="en-US" smtClean="0"/>
              <a:t>‹#›</a:t>
            </a:fld>
            <a:endParaRPr lang="en-US"/>
          </a:p>
        </p:txBody>
      </p:sp>
    </p:spTree>
    <p:extLst>
      <p:ext uri="{BB962C8B-B14F-4D97-AF65-F5344CB8AC3E}">
        <p14:creationId xmlns:p14="http://schemas.microsoft.com/office/powerpoint/2010/main" val="30586497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5DA60-6892-5543-9974-D771F8260F8C}" type="slidenum">
              <a:rPr lang="en-US" smtClean="0"/>
              <a:t>12</a:t>
            </a:fld>
            <a:endParaRPr lang="en-US"/>
          </a:p>
        </p:txBody>
      </p:sp>
    </p:spTree>
    <p:extLst>
      <p:ext uri="{BB962C8B-B14F-4D97-AF65-F5344CB8AC3E}">
        <p14:creationId xmlns:p14="http://schemas.microsoft.com/office/powerpoint/2010/main" val="427485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3298458-6749-FF49-B751-4E9E696B606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298458-6749-FF49-B751-4E9E696B60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298458-6749-FF49-B751-4E9E696B60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298458-6749-FF49-B751-4E9E696B60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298458-6749-FF49-B751-4E9E696B606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298458-6749-FF49-B751-4E9E696B60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3298458-6749-FF49-B751-4E9E696B60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3298458-6749-FF49-B751-4E9E696B60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3298458-6749-FF49-B751-4E9E696B606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298458-6749-FF49-B751-4E9E696B60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E172689-D36B-2049-B4DB-C8902B879BF4}" type="datetimeFigureOut">
              <a:rPr lang="en-US" smtClean="0"/>
              <a:t>31/08/21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298458-6749-FF49-B751-4E9E696B606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E172689-D36B-2049-B4DB-C8902B879BF4}" type="datetimeFigureOut">
              <a:rPr lang="en-US" smtClean="0"/>
              <a:t>31/08/21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298458-6749-FF49-B751-4E9E696B606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VII.3 SPM</a:t>
            </a:r>
            <a:endParaRPr lang="en-US" dirty="0"/>
          </a:p>
        </p:txBody>
      </p:sp>
    </p:spTree>
    <p:extLst>
      <p:ext uri="{BB962C8B-B14F-4D97-AF65-F5344CB8AC3E}">
        <p14:creationId xmlns:p14="http://schemas.microsoft.com/office/powerpoint/2010/main" val="249311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Model</a:t>
            </a:r>
            <a:endParaRPr lang="en-US" dirty="0"/>
          </a:p>
        </p:txBody>
      </p:sp>
      <p:pic>
        <p:nvPicPr>
          <p:cNvPr id="4" name="Content Placeholder 3"/>
          <p:cNvPicPr>
            <a:picLocks noGrp="1" noChangeAspect="1"/>
          </p:cNvPicPr>
          <p:nvPr>
            <p:ph idx="1"/>
          </p:nvPr>
        </p:nvPicPr>
        <p:blipFill>
          <a:blip r:embed="rId2"/>
          <a:srcRect t="-50291" b="-50291"/>
          <a:stretch>
            <a:fillRect/>
          </a:stretch>
        </p:blipFill>
        <p:spPr/>
      </p:pic>
    </p:spTree>
    <p:extLst>
      <p:ext uri="{BB962C8B-B14F-4D97-AF65-F5344CB8AC3E}">
        <p14:creationId xmlns:p14="http://schemas.microsoft.com/office/powerpoint/2010/main" val="331011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 Model</a:t>
            </a:r>
            <a:endParaRPr lang="en-US" dirty="0"/>
          </a:p>
        </p:txBody>
      </p:sp>
      <p:pic>
        <p:nvPicPr>
          <p:cNvPr id="5" name="Content Placeholder 4"/>
          <p:cNvPicPr>
            <a:picLocks noGrp="1" noChangeAspect="1"/>
          </p:cNvPicPr>
          <p:nvPr>
            <p:ph idx="1"/>
          </p:nvPr>
        </p:nvPicPr>
        <p:blipFill>
          <a:blip r:embed="rId2"/>
          <a:srcRect l="-23214" r="-23214"/>
          <a:stretch>
            <a:fillRect/>
          </a:stretch>
        </p:blipFill>
        <p:spPr/>
      </p:pic>
    </p:spTree>
    <p:extLst>
      <p:ext uri="{BB962C8B-B14F-4D97-AF65-F5344CB8AC3E}">
        <p14:creationId xmlns:p14="http://schemas.microsoft.com/office/powerpoint/2010/main" val="124626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Case </a:t>
            </a:r>
            <a:r>
              <a:rPr lang="en-US" dirty="0" smtClean="0"/>
              <a:t>5:  </a:t>
            </a:r>
            <a:r>
              <a:rPr lang="en-US" dirty="0"/>
              <a:t>Another evolutionary life cycle model that combines the linear nature of the Waterfall model and the iterative nature of the Prototyping model. The project life cycle is divided into phases, and each phase is executed in all of the iteration of the </a:t>
            </a:r>
            <a:r>
              <a:rPr lang="en-US" b="1" dirty="0"/>
              <a:t>Spiral Model</a:t>
            </a:r>
            <a:r>
              <a:rPr lang="en-US" dirty="0"/>
              <a:t>. </a:t>
            </a:r>
          </a:p>
          <a:p>
            <a:endParaRPr lang="en-US" dirty="0"/>
          </a:p>
        </p:txBody>
      </p:sp>
    </p:spTree>
    <p:extLst>
      <p:ext uri="{BB962C8B-B14F-4D97-AF65-F5344CB8AC3E}">
        <p14:creationId xmlns:p14="http://schemas.microsoft.com/office/powerpoint/2010/main" val="295497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4" name="Content Placeholder 3"/>
          <p:cNvPicPr>
            <a:picLocks noGrp="1" noChangeAspect="1"/>
          </p:cNvPicPr>
          <p:nvPr>
            <p:ph idx="1"/>
          </p:nvPr>
        </p:nvPicPr>
        <p:blipFill>
          <a:blip r:embed="rId2"/>
          <a:srcRect l="-21961" r="-21961"/>
          <a:stretch>
            <a:fillRect/>
          </a:stretch>
        </p:blipFill>
        <p:spPr/>
      </p:pic>
    </p:spTree>
    <p:extLst>
      <p:ext uri="{BB962C8B-B14F-4D97-AF65-F5344CB8AC3E}">
        <p14:creationId xmlns:p14="http://schemas.microsoft.com/office/powerpoint/2010/main" val="32459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SD Models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You are required to give real time applications of every model in terms when, </a:t>
            </a:r>
            <a:r>
              <a:rPr lang="en-US" dirty="0"/>
              <a:t>W</a:t>
            </a:r>
            <a:r>
              <a:rPr lang="en-US" dirty="0" smtClean="0"/>
              <a:t>here, How it is used by giving advantages and disadvantages. </a:t>
            </a:r>
            <a:endParaRPr lang="en-US" dirty="0" smtClean="0"/>
          </a:p>
          <a:p>
            <a:r>
              <a:rPr lang="en-US" b="1" dirty="0"/>
              <a:t>Incremental approach</a:t>
            </a:r>
          </a:p>
          <a:p>
            <a:r>
              <a:rPr lang="en-US" b="1" dirty="0"/>
              <a:t>Waterfall model</a:t>
            </a:r>
          </a:p>
          <a:p>
            <a:r>
              <a:rPr lang="en-US" b="1" dirty="0"/>
              <a:t>Agile Model</a:t>
            </a:r>
          </a:p>
          <a:p>
            <a:r>
              <a:rPr lang="en-US" b="1" dirty="0"/>
              <a:t>Prototyping model</a:t>
            </a:r>
          </a:p>
          <a:p>
            <a:r>
              <a:rPr lang="en-US" b="1" dirty="0"/>
              <a:t>Spiral model</a:t>
            </a:r>
          </a:p>
          <a:p>
            <a:pPr algn="just"/>
            <a:endParaRPr lang="en-US" dirty="0"/>
          </a:p>
        </p:txBody>
      </p:sp>
    </p:spTree>
    <p:extLst>
      <p:ext uri="{BB962C8B-B14F-4D97-AF65-F5344CB8AC3E}">
        <p14:creationId xmlns:p14="http://schemas.microsoft.com/office/powerpoint/2010/main" val="385001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p:txBody>
          <a:bodyPr/>
          <a:lstStyle/>
          <a:p>
            <a:r>
              <a:rPr lang="en-US" dirty="0" smtClean="0"/>
              <a:t>Incremental approach</a:t>
            </a:r>
          </a:p>
          <a:p>
            <a:r>
              <a:rPr lang="en-US" dirty="0" smtClean="0"/>
              <a:t>Waterfall model</a:t>
            </a:r>
          </a:p>
          <a:p>
            <a:r>
              <a:rPr lang="en-US" dirty="0" smtClean="0"/>
              <a:t>Agile Model</a:t>
            </a:r>
          </a:p>
          <a:p>
            <a:r>
              <a:rPr lang="en-US" dirty="0" smtClean="0"/>
              <a:t>Prototyping model</a:t>
            </a:r>
          </a:p>
          <a:p>
            <a:r>
              <a:rPr lang="en-US" dirty="0" smtClean="0"/>
              <a:t>Spiral model</a:t>
            </a:r>
            <a:endParaRPr lang="en-US" dirty="0"/>
          </a:p>
        </p:txBody>
      </p:sp>
    </p:spTree>
    <p:extLst>
      <p:ext uri="{BB962C8B-B14F-4D97-AF65-F5344CB8AC3E}">
        <p14:creationId xmlns:p14="http://schemas.microsoft.com/office/powerpoint/2010/main" val="192914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project?</a:t>
            </a:r>
            <a:endParaRPr lang="en-US" dirty="0"/>
          </a:p>
        </p:txBody>
      </p:sp>
      <p:sp>
        <p:nvSpPr>
          <p:cNvPr id="3" name="Content Placeholder 2"/>
          <p:cNvSpPr>
            <a:spLocks noGrp="1"/>
          </p:cNvSpPr>
          <p:nvPr>
            <p:ph idx="1"/>
          </p:nvPr>
        </p:nvSpPr>
        <p:spPr/>
        <p:txBody>
          <a:bodyPr>
            <a:normAutofit fontScale="77500" lnSpcReduction="20000"/>
          </a:bodyPr>
          <a:lstStyle/>
          <a:p>
            <a:pPr marL="82296" indent="0" algn="just">
              <a:buNone/>
            </a:pPr>
            <a:r>
              <a:rPr lang="en-US" b="1" dirty="0" smtClean="0"/>
              <a:t>Case 1: </a:t>
            </a:r>
            <a:r>
              <a:rPr lang="en-US" b="1" dirty="0"/>
              <a:t>The Incremental </a:t>
            </a:r>
            <a:r>
              <a:rPr lang="en-US" b="1" dirty="0" smtClean="0"/>
              <a:t>Model</a:t>
            </a:r>
          </a:p>
          <a:p>
            <a:pPr algn="just"/>
            <a:r>
              <a:rPr lang="en-US" dirty="0" smtClean="0"/>
              <a:t>This model </a:t>
            </a:r>
            <a:r>
              <a:rPr lang="en-US" dirty="0"/>
              <a:t>is an example of an </a:t>
            </a:r>
            <a:r>
              <a:rPr lang="en-US" dirty="0" smtClean="0"/>
              <a:t>evolutionary </a:t>
            </a:r>
            <a:r>
              <a:rPr lang="en-US" dirty="0"/>
              <a:t>life cycle model. It combines the linear nature of the Waterfall model and the iterative nature of the Prototyping model. </a:t>
            </a:r>
            <a:endParaRPr lang="en-US" dirty="0" smtClean="0"/>
          </a:p>
          <a:p>
            <a:pPr algn="just"/>
            <a:r>
              <a:rPr lang="en-US" dirty="0" smtClean="0"/>
              <a:t>The </a:t>
            </a:r>
            <a:r>
              <a:rPr lang="en-US" dirty="0"/>
              <a:t>Incremental model divided the development life cycle into multiple linear sequences, each of which produces an increment of the final software product. </a:t>
            </a:r>
            <a:endParaRPr lang="en-US" dirty="0" smtClean="0"/>
          </a:p>
          <a:p>
            <a:pPr algn="just"/>
            <a:r>
              <a:rPr lang="en-US" dirty="0" smtClean="0"/>
              <a:t>In </a:t>
            </a:r>
            <a:r>
              <a:rPr lang="en-US" dirty="0"/>
              <a:t>this model, the software product is developed in builds. A build is defined as a self- contained unit of the development activity. The entire development cycle is planned for a specific number of logical builds, each having a specific set of features. </a:t>
            </a:r>
          </a:p>
          <a:p>
            <a:pPr algn="just"/>
            <a:endParaRPr lang="en-US" dirty="0" smtClean="0"/>
          </a:p>
        </p:txBody>
      </p:sp>
    </p:spTree>
    <p:extLst>
      <p:ext uri="{BB962C8B-B14F-4D97-AF65-F5344CB8AC3E}">
        <p14:creationId xmlns:p14="http://schemas.microsoft.com/office/powerpoint/2010/main" val="189289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Model</a:t>
            </a:r>
            <a:endParaRPr lang="en-US" dirty="0"/>
          </a:p>
        </p:txBody>
      </p:sp>
      <p:pic>
        <p:nvPicPr>
          <p:cNvPr id="4" name="Content Placeholder 3"/>
          <p:cNvPicPr>
            <a:picLocks noGrp="1" noChangeAspect="1"/>
          </p:cNvPicPr>
          <p:nvPr>
            <p:ph idx="1"/>
          </p:nvPr>
        </p:nvPicPr>
        <p:blipFill>
          <a:blip r:embed="rId2"/>
          <a:srcRect t="-14380" b="-14380"/>
          <a:stretch>
            <a:fillRect/>
          </a:stretch>
        </p:blipFill>
        <p:spPr/>
      </p:pic>
    </p:spTree>
    <p:extLst>
      <p:ext uri="{BB962C8B-B14F-4D97-AF65-F5344CB8AC3E}">
        <p14:creationId xmlns:p14="http://schemas.microsoft.com/office/powerpoint/2010/main" val="17166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435608" y="1447800"/>
            <a:ext cx="7001082" cy="4846024"/>
          </a:xfrm>
        </p:spPr>
        <p:txBody>
          <a:bodyPr>
            <a:normAutofit/>
          </a:bodyPr>
          <a:lstStyle/>
          <a:p>
            <a:pPr marL="82296" indent="0" algn="just">
              <a:buNone/>
            </a:pPr>
            <a:r>
              <a:rPr lang="en-US" b="1" dirty="0" smtClean="0"/>
              <a:t>Case 2:  Waterfall model</a:t>
            </a:r>
          </a:p>
          <a:p>
            <a:pPr algn="just"/>
            <a:r>
              <a:rPr lang="en-US" dirty="0" smtClean="0"/>
              <a:t>It gets its name from the way in which each phase cascades into the next.</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414663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pic>
        <p:nvPicPr>
          <p:cNvPr id="6" name="Content Placeholder 5"/>
          <p:cNvPicPr>
            <a:picLocks noGrp="1" noChangeAspect="1"/>
          </p:cNvPicPr>
          <p:nvPr>
            <p:ph idx="1"/>
          </p:nvPr>
        </p:nvPicPr>
        <p:blipFill>
          <a:blip r:embed="rId2"/>
          <a:srcRect t="2909" b="2909"/>
          <a:stretch>
            <a:fillRect/>
          </a:stretch>
        </p:blipFill>
        <p:spPr/>
      </p:pic>
    </p:spTree>
    <p:extLst>
      <p:ext uri="{BB962C8B-B14F-4D97-AF65-F5344CB8AC3E}">
        <p14:creationId xmlns:p14="http://schemas.microsoft.com/office/powerpoint/2010/main" val="167597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marL="82296" indent="0">
              <a:buNone/>
            </a:pPr>
            <a:r>
              <a:rPr lang="en-US" b="1" dirty="0"/>
              <a:t>Case </a:t>
            </a:r>
            <a:r>
              <a:rPr lang="en-US" b="1" dirty="0" smtClean="0"/>
              <a:t>3:  Agile model</a:t>
            </a:r>
          </a:p>
          <a:p>
            <a:pPr algn="just"/>
            <a:r>
              <a:rPr lang="en-US" sz="2400" dirty="0"/>
              <a:t>Agile development model is also a type of Incremental model. Software is developed in incremental, rapid cycles. This results in small incremental releases with each release building on previous functionality. </a:t>
            </a:r>
            <a:endParaRPr lang="en-US" sz="2400" dirty="0" smtClean="0"/>
          </a:p>
          <a:p>
            <a:pPr algn="just"/>
            <a:endParaRPr lang="en-US" sz="2400" dirty="0" smtClean="0"/>
          </a:p>
          <a:p>
            <a:pPr algn="just"/>
            <a:r>
              <a:rPr lang="en-US" sz="2400" dirty="0" smtClean="0"/>
              <a:t>Each </a:t>
            </a:r>
            <a:r>
              <a:rPr lang="en-US" sz="2400" dirty="0"/>
              <a:t>release is thoroughly tested to ensure software quality is maintained. </a:t>
            </a:r>
            <a:endParaRPr lang="en-US" sz="2400" dirty="0" smtClean="0"/>
          </a:p>
          <a:p>
            <a:pPr algn="just"/>
            <a:endParaRPr lang="en-US" sz="2400" dirty="0" smtClean="0"/>
          </a:p>
          <a:p>
            <a:pPr algn="just"/>
            <a:r>
              <a:rPr lang="en-US" sz="2400" dirty="0" smtClean="0"/>
              <a:t>It </a:t>
            </a:r>
            <a:r>
              <a:rPr lang="en-US" sz="2400" dirty="0"/>
              <a:t>is used for time critical applications.</a:t>
            </a:r>
          </a:p>
          <a:p>
            <a:endParaRPr lang="en-US" dirty="0"/>
          </a:p>
        </p:txBody>
      </p:sp>
    </p:spTree>
    <p:extLst>
      <p:ext uri="{BB962C8B-B14F-4D97-AF65-F5344CB8AC3E}">
        <p14:creationId xmlns:p14="http://schemas.microsoft.com/office/powerpoint/2010/main" val="336855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a:t>
            </a:r>
            <a:endParaRPr lang="en-US" dirty="0"/>
          </a:p>
        </p:txBody>
      </p:sp>
      <p:pic>
        <p:nvPicPr>
          <p:cNvPr id="9" name="Content Placeholder 8"/>
          <p:cNvPicPr>
            <a:picLocks noGrp="1" noChangeAspect="1"/>
          </p:cNvPicPr>
          <p:nvPr>
            <p:ph idx="1"/>
          </p:nvPr>
        </p:nvPicPr>
        <p:blipFill>
          <a:blip r:embed="rId2"/>
          <a:srcRect t="-14024" b="-14024"/>
          <a:stretch>
            <a:fillRect/>
          </a:stretch>
        </p:blipFill>
        <p:spPr/>
      </p:pic>
    </p:spTree>
    <p:extLst>
      <p:ext uri="{BB962C8B-B14F-4D97-AF65-F5344CB8AC3E}">
        <p14:creationId xmlns:p14="http://schemas.microsoft.com/office/powerpoint/2010/main" val="312732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ontd.. </a:t>
            </a:r>
            <a:endParaRPr lang="en-US" dirty="0"/>
          </a:p>
        </p:txBody>
      </p:sp>
      <p:sp>
        <p:nvSpPr>
          <p:cNvPr id="3" name="Content Placeholder 2"/>
          <p:cNvSpPr>
            <a:spLocks noGrp="1"/>
          </p:cNvSpPr>
          <p:nvPr>
            <p:ph idx="1"/>
          </p:nvPr>
        </p:nvSpPr>
        <p:spPr/>
        <p:txBody>
          <a:bodyPr>
            <a:normAutofit/>
          </a:bodyPr>
          <a:lstStyle/>
          <a:p>
            <a:pPr marL="82296" indent="0" algn="just">
              <a:buNone/>
            </a:pPr>
            <a:r>
              <a:rPr lang="en-US" b="1" dirty="0"/>
              <a:t>Case </a:t>
            </a:r>
            <a:r>
              <a:rPr lang="en-US" b="1" dirty="0" smtClean="0"/>
              <a:t>4: </a:t>
            </a:r>
            <a:r>
              <a:rPr lang="en-US" b="1" dirty="0"/>
              <a:t>Rapid prototyping </a:t>
            </a:r>
            <a:endParaRPr lang="en-US" b="1" dirty="0" smtClean="0"/>
          </a:p>
          <a:p>
            <a:pPr algn="just"/>
            <a:r>
              <a:rPr lang="en-US" b="1" dirty="0" smtClean="0"/>
              <a:t>It </a:t>
            </a:r>
            <a:r>
              <a:rPr lang="en-US" dirty="0" smtClean="0"/>
              <a:t>is </a:t>
            </a:r>
            <a:r>
              <a:rPr lang="en-US" dirty="0"/>
              <a:t>particularly helpful in projects where the requirements are difficult to specify. The prototype can be used as a tool for analyzing and determining what the requirements should be. </a:t>
            </a:r>
          </a:p>
          <a:p>
            <a:pPr algn="just"/>
            <a:endParaRPr lang="en-US" dirty="0"/>
          </a:p>
          <a:p>
            <a:endParaRPr lang="en-US" dirty="0"/>
          </a:p>
        </p:txBody>
      </p:sp>
    </p:spTree>
    <p:extLst>
      <p:ext uri="{BB962C8B-B14F-4D97-AF65-F5344CB8AC3E}">
        <p14:creationId xmlns:p14="http://schemas.microsoft.com/office/powerpoint/2010/main" val="3250782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538</TotalTime>
  <Words>363</Words>
  <Application>Microsoft Macintosh PowerPoint</Application>
  <PresentationFormat>On-screen Show (4:3)</PresentationFormat>
  <Paragraphs>48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VII.3 SPM</vt:lpstr>
      <vt:lpstr>When?</vt:lpstr>
      <vt:lpstr>Which project?</vt:lpstr>
      <vt:lpstr>Incremental Model</vt:lpstr>
      <vt:lpstr>Contd..</vt:lpstr>
      <vt:lpstr>Waterfall Model</vt:lpstr>
      <vt:lpstr>Contd..</vt:lpstr>
      <vt:lpstr>Agile Model</vt:lpstr>
      <vt:lpstr>Contd.. </vt:lpstr>
      <vt:lpstr>Prototyping Model</vt:lpstr>
      <vt:lpstr>RAD Model</vt:lpstr>
      <vt:lpstr>Contd..</vt:lpstr>
      <vt:lpstr>Spiral Model</vt:lpstr>
      <vt:lpstr>Case study : SD Models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VII.3 SPM</dc:title>
  <dc:creator>Anjani</dc:creator>
  <cp:lastModifiedBy>Anjani</cp:lastModifiedBy>
  <cp:revision>27</cp:revision>
  <dcterms:created xsi:type="dcterms:W3CDTF">2017-09-13T03:39:11Z</dcterms:created>
  <dcterms:modified xsi:type="dcterms:W3CDTF">2021-08-31T08:26:56Z</dcterms:modified>
</cp:coreProperties>
</file>