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3" r:id="rId4"/>
    <p:sldId id="326" r:id="rId5"/>
    <p:sldId id="259" r:id="rId6"/>
    <p:sldId id="321" r:id="rId7"/>
    <p:sldId id="322" r:id="rId8"/>
    <p:sldId id="264" r:id="rId9"/>
    <p:sldId id="329" r:id="rId10"/>
    <p:sldId id="330" r:id="rId11"/>
    <p:sldId id="327" r:id="rId12"/>
    <p:sldId id="332" r:id="rId13"/>
    <p:sldId id="324" r:id="rId14"/>
    <p:sldId id="328" r:id="rId15"/>
    <p:sldId id="333" r:id="rId16"/>
    <p:sldId id="335" r:id="rId17"/>
    <p:sldId id="292" r:id="rId18"/>
    <p:sldId id="31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E2F"/>
    <a:srgbClr val="F7D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9"/>
    <p:restoredTop sz="94968"/>
  </p:normalViewPr>
  <p:slideViewPr>
    <p:cSldViewPr snapToGrid="0" snapToObjects="1">
      <p:cViewPr varScale="1">
        <p:scale>
          <a:sx n="144" d="100"/>
          <a:sy n="144" d="100"/>
        </p:scale>
        <p:origin x="216" y="16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FD835-6BD4-A94F-B9D6-832276423F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DA10D-D107-8B42-B411-46F3B1431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D85DC-158D-6642-9FAC-DCDBA7900AF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D5508-F251-9543-919F-D6B227D45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206F1-0AEE-274B-82DE-6AF3215A39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2F7A-27AE-9943-A551-DCF212EA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7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6D29D-1EF1-7945-BB36-3B3A6C22F397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5789-6FCD-6041-BC19-05639810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4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24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45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5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2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39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PyData</a:t>
            </a:r>
            <a:r>
              <a:rPr lang="en-US" dirty="0"/>
              <a:t> handles</a:t>
            </a:r>
          </a:p>
          <a:p>
            <a:endParaRPr lang="en-US" dirty="0"/>
          </a:p>
          <a:p>
            <a:r>
              <a:rPr lang="en-US" dirty="0"/>
              <a:t>Add code context images</a:t>
            </a:r>
          </a:p>
          <a:p>
            <a:endParaRPr lang="en-US" dirty="0"/>
          </a:p>
          <a:p>
            <a:r>
              <a:rPr lang="en-US" dirty="0"/>
              <a:t>Add to best practices: </a:t>
            </a:r>
          </a:p>
          <a:p>
            <a:r>
              <a:rPr lang="en-US" dirty="0"/>
              <a:t>add </a:t>
            </a:r>
            <a:r>
              <a:rPr lang="en-US" dirty="0" err="1"/>
              <a:t>requirements.txt</a:t>
            </a:r>
            <a:r>
              <a:rPr lang="en-US" dirty="0"/>
              <a:t>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0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0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3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8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0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68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C5789-6FCD-6041-BC19-056398103A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eague Spartan" pitchFamily="2" charset="-128"/>
                <a:ea typeface="League Spartan" pitchFamily="2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lacial Indifference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lacial Indifference" pitchFamily="2" charset="0"/>
              </a:defRPr>
            </a:lvl1pPr>
          </a:lstStyle>
          <a:p>
            <a:fld id="{B9037C4D-237A-DC4F-BAED-A0882B3B50BA}" type="datetimeFigureOut">
              <a:rPr lang="en-US" smtClean="0"/>
              <a:pPr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lacial Indifferenc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lacial Indifference" pitchFamily="2" charset="0"/>
              </a:defRPr>
            </a:lvl1pPr>
          </a:lstStyle>
          <a:p>
            <a:fld id="{F20AFF12-BD7B-9045-B0D6-A2D3266D5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C4D-237A-DC4F-BAED-A0882B3B50B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FF12-BD7B-9045-B0D6-A2D3266D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C4D-237A-DC4F-BAED-A0882B3B50B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FF12-BD7B-9045-B0D6-A2D3266D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C4D-237A-DC4F-BAED-A0882B3B50B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FF12-BD7B-9045-B0D6-A2D3266D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C4D-237A-DC4F-BAED-A0882B3B50B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FF12-BD7B-9045-B0D6-A2D3266D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0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C4D-237A-DC4F-BAED-A0882B3B50B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FF12-BD7B-9045-B0D6-A2D3266D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C4D-237A-DC4F-BAED-A0882B3B50B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FF12-BD7B-9045-B0D6-A2D3266D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2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C4D-237A-DC4F-BAED-A0882B3B50B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FF12-BD7B-9045-B0D6-A2D3266D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2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C4D-237A-DC4F-BAED-A0882B3B50B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FF12-BD7B-9045-B0D6-A2D3266D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C4D-237A-DC4F-BAED-A0882B3B50B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FF12-BD7B-9045-B0D6-A2D3266D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C4D-237A-DC4F-BAED-A0882B3B50B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FF12-BD7B-9045-B0D6-A2D3266D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7C4D-237A-DC4F-BAED-A0882B3B50B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AFF12-BD7B-9045-B0D6-A2D3266D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9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ocs.pyinvoke.org/en/1.3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E70E3F-A659-A94A-AB63-112960AB48F3}"/>
              </a:ext>
            </a:extLst>
          </p:cNvPr>
          <p:cNvCxnSpPr/>
          <p:nvPr/>
        </p:nvCxnSpPr>
        <p:spPr>
          <a:xfrm>
            <a:off x="3958541" y="685800"/>
            <a:ext cx="0" cy="54864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06BF637-D067-CF41-A6BC-F9FE5256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70" y="1816743"/>
            <a:ext cx="3167991" cy="13199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5DB2BD-3D01-3F4E-84F2-4A0709BA7792}"/>
              </a:ext>
            </a:extLst>
          </p:cNvPr>
          <p:cNvSpPr/>
          <p:nvPr/>
        </p:nvSpPr>
        <p:spPr>
          <a:xfrm>
            <a:off x="907137" y="2951821"/>
            <a:ext cx="3017173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itchFamily="2" charset="0"/>
              </a:rPr>
              <a:t>Charlotte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564AE-9224-2C43-8416-B22487C7C0F2}"/>
              </a:ext>
            </a:extLst>
          </p:cNvPr>
          <p:cNvSpPr txBox="1"/>
          <p:nvPr/>
        </p:nvSpPr>
        <p:spPr>
          <a:xfrm>
            <a:off x="4695918" y="1536174"/>
            <a:ext cx="6588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League Spartan" pitchFamily="2" charset="-128"/>
                <a:ea typeface="League Spartan" pitchFamily="2" charset="-128"/>
              </a:rPr>
              <a:t>Invoke: </a:t>
            </a:r>
          </a:p>
          <a:p>
            <a:r>
              <a:rPr lang="en-US" sz="8000" dirty="0">
                <a:latin typeface="League Spartan" pitchFamily="2" charset="-128"/>
                <a:ea typeface="League Spartan" pitchFamily="2" charset="-128"/>
              </a:rPr>
              <a:t>How to be a </a:t>
            </a:r>
          </a:p>
          <a:p>
            <a:r>
              <a:rPr lang="en-US" sz="8000" dirty="0">
                <a:latin typeface="League Spartan" pitchFamily="2" charset="-128"/>
                <a:ea typeface="League Spartan" pitchFamily="2" charset="-128"/>
              </a:rPr>
              <a:t>@task master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DB7572-88BF-B64E-99FA-2EDCD2B55B10}"/>
              </a:ext>
            </a:extLst>
          </p:cNvPr>
          <p:cNvSpPr txBox="1"/>
          <p:nvPr/>
        </p:nvSpPr>
        <p:spPr>
          <a:xfrm>
            <a:off x="5024292" y="5321826"/>
            <a:ext cx="6695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lacial Indifference" pitchFamily="2" charset="0"/>
              </a:rPr>
              <a:t>Rob Helgeson</a:t>
            </a:r>
          </a:p>
          <a:p>
            <a:r>
              <a:rPr lang="en-US" dirty="0">
                <a:latin typeface="Glacial Indifference" pitchFamily="2" charset="0"/>
              </a:rPr>
              <a:t>Sr. Machine Learning Architect</a:t>
            </a:r>
          </a:p>
          <a:p>
            <a:r>
              <a:rPr lang="en-US" dirty="0">
                <a:latin typeface="Glacial Indifference" pitchFamily="2" charset="0"/>
              </a:rPr>
              <a:t>Email: </a:t>
            </a:r>
            <a:r>
              <a:rPr lang="en-US" dirty="0" err="1">
                <a:latin typeface="Glacial Indifference" pitchFamily="2" charset="0"/>
              </a:rPr>
              <a:t>robhelgeson@hotmail.com</a:t>
            </a:r>
            <a:endParaRPr lang="en-US" dirty="0">
              <a:latin typeface="Glacial Indifference" pitchFamily="2" charset="0"/>
            </a:endParaRPr>
          </a:p>
          <a:p>
            <a:r>
              <a:rPr lang="en-US" dirty="0">
                <a:latin typeface="Glacial Indifference" pitchFamily="2" charset="0"/>
              </a:rPr>
              <a:t>Twitter: @</a:t>
            </a:r>
            <a:r>
              <a:rPr lang="en-US" dirty="0" err="1">
                <a:latin typeface="Glacial Indifference" pitchFamily="2" charset="0"/>
              </a:rPr>
              <a:t>robhelgeson</a:t>
            </a:r>
            <a:endParaRPr lang="en-US" dirty="0">
              <a:latin typeface="Glacial Indifference" pitchFamily="2" charset="0"/>
            </a:endParaRPr>
          </a:p>
          <a:p>
            <a:endParaRPr lang="en-US" dirty="0">
              <a:latin typeface="Glacial Indifference" pitchFamily="2" charset="0"/>
            </a:endParaRPr>
          </a:p>
          <a:p>
            <a:endParaRPr lang="en-US" dirty="0">
              <a:latin typeface="Glacial Indifference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06476A-1772-B541-8676-ABF2F0D3E823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74F6F8-68E9-9145-87D8-B5E9868EE346}"/>
              </a:ext>
            </a:extLst>
          </p:cNvPr>
          <p:cNvSpPr txBox="1"/>
          <p:nvPr/>
        </p:nvSpPr>
        <p:spPr>
          <a:xfrm>
            <a:off x="1251833" y="3618360"/>
            <a:ext cx="219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>
                <a:latin typeface="Glacial Indifference" pitchFamily="2" charset="0"/>
              </a:rPr>
              <a:t>pydatacharlotte</a:t>
            </a:r>
            <a:endParaRPr lang="en-US" dirty="0">
              <a:latin typeface="Glacial Indifferen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49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980568-BF12-524C-93FF-493E53268CF6}"/>
              </a:ext>
            </a:extLst>
          </p:cNvPr>
          <p:cNvSpPr txBox="1"/>
          <p:nvPr/>
        </p:nvSpPr>
        <p:spPr>
          <a:xfrm>
            <a:off x="367258" y="6172200"/>
            <a:ext cx="472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8CF27-4BDB-B04F-9F8C-4238D3EA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109EF8-4D00-9C4D-824B-9A180506BC2A}"/>
              </a:ext>
            </a:extLst>
          </p:cNvPr>
          <p:cNvCxnSpPr/>
          <p:nvPr/>
        </p:nvCxnSpPr>
        <p:spPr>
          <a:xfrm>
            <a:off x="5832379" y="685800"/>
            <a:ext cx="0" cy="54864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0075AB-720F-0B40-837F-E7BDF42AA673}"/>
              </a:ext>
            </a:extLst>
          </p:cNvPr>
          <p:cNvSpPr txBox="1"/>
          <p:nvPr/>
        </p:nvSpPr>
        <p:spPr>
          <a:xfrm>
            <a:off x="368543" y="2260775"/>
            <a:ext cx="52793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Yes! In several ways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Boolean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String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Numeric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Lists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5224E-0925-B44A-B737-572CCCC80CDA}"/>
              </a:ext>
            </a:extLst>
          </p:cNvPr>
          <p:cNvSpPr txBox="1"/>
          <p:nvPr/>
        </p:nvSpPr>
        <p:spPr>
          <a:xfrm>
            <a:off x="355066" y="685800"/>
            <a:ext cx="5448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>
                <a:solidFill>
                  <a:srgbClr val="F7D42F"/>
                </a:solidFill>
                <a:latin typeface="Glacial Indifference" pitchFamily="2" charset="0"/>
              </a:rPr>
              <a:t>What about command options?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23BA0-57DC-774C-8547-9AA42B0F3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154" y="2668326"/>
            <a:ext cx="5927999" cy="15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0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37564AE-9224-2C43-8416-B22487C7C0F2}"/>
              </a:ext>
            </a:extLst>
          </p:cNvPr>
          <p:cNvSpPr txBox="1"/>
          <p:nvPr/>
        </p:nvSpPr>
        <p:spPr>
          <a:xfrm>
            <a:off x="3552568" y="2441352"/>
            <a:ext cx="4555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League Spartan" pitchFamily="2" charset="-128"/>
                <a:ea typeface="League Spartan" pitchFamily="2" charset="-128"/>
              </a:rPr>
              <a:t>DEMO 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14CEB-229E-4C4C-B42C-85A588CB5646}"/>
              </a:ext>
            </a:extLst>
          </p:cNvPr>
          <p:cNvSpPr txBox="1"/>
          <p:nvPr/>
        </p:nvSpPr>
        <p:spPr>
          <a:xfrm>
            <a:off x="3456439" y="3552962"/>
            <a:ext cx="473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7D42F"/>
                </a:solidFill>
                <a:latin typeface="League Spartan" pitchFamily="2" charset="-128"/>
                <a:ea typeface="League Spartan" pitchFamily="2" charset="-128"/>
              </a:rPr>
              <a:t>Options for @tasks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80568-BF12-524C-93FF-493E53268CF6}"/>
              </a:ext>
            </a:extLst>
          </p:cNvPr>
          <p:cNvSpPr txBox="1"/>
          <p:nvPr/>
        </p:nvSpPr>
        <p:spPr>
          <a:xfrm>
            <a:off x="367258" y="6172200"/>
            <a:ext cx="4636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8CF27-4BDB-B04F-9F8C-4238D3EA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3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980568-BF12-524C-93FF-493E53268CF6}"/>
              </a:ext>
            </a:extLst>
          </p:cNvPr>
          <p:cNvSpPr txBox="1"/>
          <p:nvPr/>
        </p:nvSpPr>
        <p:spPr>
          <a:xfrm>
            <a:off x="367258" y="6172200"/>
            <a:ext cx="472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8CF27-4BDB-B04F-9F8C-4238D3EA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109EF8-4D00-9C4D-824B-9A180506BC2A}"/>
              </a:ext>
            </a:extLst>
          </p:cNvPr>
          <p:cNvCxnSpPr/>
          <p:nvPr/>
        </p:nvCxnSpPr>
        <p:spPr>
          <a:xfrm>
            <a:off x="5832379" y="685800"/>
            <a:ext cx="0" cy="54864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0075AB-720F-0B40-837F-E7BDF42AA673}"/>
              </a:ext>
            </a:extLst>
          </p:cNvPr>
          <p:cNvSpPr txBox="1"/>
          <p:nvPr/>
        </p:nvSpPr>
        <p:spPr>
          <a:xfrm>
            <a:off x="6096000" y="1552887"/>
            <a:ext cx="527937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Too many tasks in a single file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More complex projects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Larger teams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What if a name is already used?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Invoke will take care of naming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Except where it can’t…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5224E-0925-B44A-B737-572CCCC80CDA}"/>
              </a:ext>
            </a:extLst>
          </p:cNvPr>
          <p:cNvSpPr txBox="1"/>
          <p:nvPr/>
        </p:nvSpPr>
        <p:spPr>
          <a:xfrm>
            <a:off x="6135165" y="685800"/>
            <a:ext cx="544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>
                <a:solidFill>
                  <a:srgbClr val="F7D42F"/>
                </a:solidFill>
                <a:latin typeface="Glacial Indifference" pitchFamily="2" charset="0"/>
              </a:rPr>
              <a:t>What about at scale?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9C0D25-730D-D943-8D67-F5370373F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75" y="284085"/>
            <a:ext cx="1327355" cy="58881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38283D-27C2-6040-A40D-598B77252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356" y="284085"/>
            <a:ext cx="1327355" cy="58881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1716C1-4B71-3D4B-A5CA-BF53D152F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9911" y="284085"/>
            <a:ext cx="1327355" cy="5888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EB1C95-3825-1E40-8811-1711D9FDAA81}"/>
              </a:ext>
            </a:extLst>
          </p:cNvPr>
          <p:cNvSpPr txBox="1"/>
          <p:nvPr/>
        </p:nvSpPr>
        <p:spPr>
          <a:xfrm>
            <a:off x="691258" y="2676272"/>
            <a:ext cx="456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 err="1">
                <a:solidFill>
                  <a:srgbClr val="F7D42F"/>
                </a:solidFill>
                <a:highlight>
                  <a:srgbClr val="342E2F"/>
                </a:highlight>
                <a:latin typeface="Glacial Indifference" pitchFamily="2" charset="0"/>
              </a:rPr>
              <a:t>tasks.py</a:t>
            </a:r>
            <a:r>
              <a:rPr lang="en-US" sz="4800" dirty="0">
                <a:solidFill>
                  <a:srgbClr val="F7D42F"/>
                </a:solidFill>
                <a:highlight>
                  <a:srgbClr val="342E2F"/>
                </a:highlight>
                <a:latin typeface="Glacial Indifference" pitchFamily="2" charset="0"/>
              </a:rPr>
              <a:t> too long!</a:t>
            </a:r>
          </a:p>
        </p:txBody>
      </p:sp>
    </p:spTree>
    <p:extLst>
      <p:ext uri="{BB962C8B-B14F-4D97-AF65-F5344CB8AC3E}">
        <p14:creationId xmlns:p14="http://schemas.microsoft.com/office/powerpoint/2010/main" val="395260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980568-BF12-524C-93FF-493E53268CF6}"/>
              </a:ext>
            </a:extLst>
          </p:cNvPr>
          <p:cNvSpPr txBox="1"/>
          <p:nvPr/>
        </p:nvSpPr>
        <p:spPr>
          <a:xfrm>
            <a:off x="367258" y="6172200"/>
            <a:ext cx="472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8CF27-4BDB-B04F-9F8C-4238D3EA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109EF8-4D00-9C4D-824B-9A180506BC2A}"/>
              </a:ext>
            </a:extLst>
          </p:cNvPr>
          <p:cNvCxnSpPr/>
          <p:nvPr/>
        </p:nvCxnSpPr>
        <p:spPr>
          <a:xfrm>
            <a:off x="5832379" y="685800"/>
            <a:ext cx="0" cy="54864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0075AB-720F-0B40-837F-E7BDF42AA673}"/>
              </a:ext>
            </a:extLst>
          </p:cNvPr>
          <p:cNvSpPr txBox="1"/>
          <p:nvPr/>
        </p:nvSpPr>
        <p:spPr>
          <a:xfrm>
            <a:off x="6096000" y="2337719"/>
            <a:ext cx="52793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Divide your tasks logically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Use </a:t>
            </a:r>
            <a:r>
              <a:rPr lang="en-US" sz="2400" dirty="0" err="1">
                <a:solidFill>
                  <a:srgbClr val="F7D42F"/>
                </a:solidFill>
                <a:latin typeface="Glacial Indifference" pitchFamily="2" charset="0"/>
              </a:rPr>
              <a:t>Invoke’s</a:t>
            </a: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 ability to rename tasks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5224E-0925-B44A-B737-572CCCC80CDA}"/>
              </a:ext>
            </a:extLst>
          </p:cNvPr>
          <p:cNvSpPr txBox="1"/>
          <p:nvPr/>
        </p:nvSpPr>
        <p:spPr>
          <a:xfrm>
            <a:off x="6096000" y="685800"/>
            <a:ext cx="5448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>
                <a:solidFill>
                  <a:srgbClr val="F7D42F"/>
                </a:solidFill>
                <a:latin typeface="Glacial Indifference" pitchFamily="2" charset="0"/>
              </a:rPr>
              <a:t>Use Namespaces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3881B7-4C30-1647-A929-6AEACECF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75" y="284085"/>
            <a:ext cx="1327355" cy="58881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5A50D4-C919-9A42-A94B-865BD45F1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356" y="284085"/>
            <a:ext cx="1327355" cy="58881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8A61C9-1F16-2D46-8C38-FFA648CDE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9911" y="284085"/>
            <a:ext cx="1327355" cy="58881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2540A5-131B-ED40-B19C-4D2282D64229}"/>
              </a:ext>
            </a:extLst>
          </p:cNvPr>
          <p:cNvSpPr txBox="1"/>
          <p:nvPr/>
        </p:nvSpPr>
        <p:spPr>
          <a:xfrm>
            <a:off x="2248787" y="2812643"/>
            <a:ext cx="1373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>
                <a:solidFill>
                  <a:srgbClr val="F7D42F"/>
                </a:solidFill>
                <a:highlight>
                  <a:srgbClr val="342E2F"/>
                </a:highlight>
                <a:latin typeface="Glacial Indifference" pitchFamily="2" charset="0"/>
              </a:rPr>
              <a:t>calcs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8DC62F-50E4-9943-A312-5E58FB8C75BE}"/>
              </a:ext>
            </a:extLst>
          </p:cNvPr>
          <p:cNvSpPr txBox="1"/>
          <p:nvPr/>
        </p:nvSpPr>
        <p:spPr>
          <a:xfrm>
            <a:off x="110070" y="685799"/>
            <a:ext cx="3079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>
                <a:solidFill>
                  <a:srgbClr val="F7D42F"/>
                </a:solidFill>
                <a:highlight>
                  <a:srgbClr val="342E2F"/>
                </a:highlight>
                <a:latin typeface="Glacial Indifference" pitchFamily="2" charset="0"/>
              </a:rPr>
              <a:t>pipeline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336945-17CD-0C46-A78B-10E572A916F0}"/>
              </a:ext>
            </a:extLst>
          </p:cNvPr>
          <p:cNvSpPr txBox="1"/>
          <p:nvPr/>
        </p:nvSpPr>
        <p:spPr>
          <a:xfrm>
            <a:off x="3695280" y="4927690"/>
            <a:ext cx="2017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>
                <a:solidFill>
                  <a:srgbClr val="F7D42F"/>
                </a:solidFill>
                <a:highlight>
                  <a:srgbClr val="342E2F"/>
                </a:highlight>
                <a:latin typeface="Glacial Indifference" pitchFamily="2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1436926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37564AE-9224-2C43-8416-B22487C7C0F2}"/>
              </a:ext>
            </a:extLst>
          </p:cNvPr>
          <p:cNvSpPr txBox="1"/>
          <p:nvPr/>
        </p:nvSpPr>
        <p:spPr>
          <a:xfrm>
            <a:off x="3552568" y="2441352"/>
            <a:ext cx="4555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League Spartan" pitchFamily="2" charset="-128"/>
                <a:ea typeface="League Spartan" pitchFamily="2" charset="-128"/>
              </a:rPr>
              <a:t>DEMO 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14CEB-229E-4C4C-B42C-85A588CB5646}"/>
              </a:ext>
            </a:extLst>
          </p:cNvPr>
          <p:cNvSpPr txBox="1"/>
          <p:nvPr/>
        </p:nvSpPr>
        <p:spPr>
          <a:xfrm>
            <a:off x="3456439" y="3552962"/>
            <a:ext cx="473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7D42F"/>
                </a:solidFill>
                <a:latin typeface="League Spartan" pitchFamily="2" charset="-128"/>
                <a:ea typeface="League Spartan" pitchFamily="2" charset="-128"/>
              </a:rPr>
              <a:t>Structure to @tasks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80568-BF12-524C-93FF-493E53268CF6}"/>
              </a:ext>
            </a:extLst>
          </p:cNvPr>
          <p:cNvSpPr txBox="1"/>
          <p:nvPr/>
        </p:nvSpPr>
        <p:spPr>
          <a:xfrm>
            <a:off x="367258" y="6172200"/>
            <a:ext cx="4636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8CF27-4BDB-B04F-9F8C-4238D3EA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37564AE-9224-2C43-8416-B22487C7C0F2}"/>
              </a:ext>
            </a:extLst>
          </p:cNvPr>
          <p:cNvSpPr txBox="1"/>
          <p:nvPr/>
        </p:nvSpPr>
        <p:spPr>
          <a:xfrm>
            <a:off x="3552568" y="2441352"/>
            <a:ext cx="4555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League Spartan" pitchFamily="2" charset="-128"/>
                <a:ea typeface="League Spartan" pitchFamily="2" charset="-128"/>
              </a:rPr>
              <a:t>Use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14CEB-229E-4C4C-B42C-85A588CB5646}"/>
              </a:ext>
            </a:extLst>
          </p:cNvPr>
          <p:cNvSpPr txBox="1"/>
          <p:nvPr/>
        </p:nvSpPr>
        <p:spPr>
          <a:xfrm>
            <a:off x="2707690" y="3552962"/>
            <a:ext cx="623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7D42F"/>
                </a:solidFill>
                <a:latin typeface="League Spartan" pitchFamily="2" charset="-128"/>
                <a:ea typeface="League Spartan" pitchFamily="2" charset="-128"/>
              </a:rPr>
              <a:t>How I use invoke</a:t>
            </a:r>
          </a:p>
          <a:p>
            <a:pPr algn="ctr"/>
            <a:r>
              <a:rPr lang="en-US" sz="3200" dirty="0">
                <a:solidFill>
                  <a:srgbClr val="F7D42F"/>
                </a:solidFill>
                <a:latin typeface="League Spartan" pitchFamily="2" charset="-128"/>
                <a:ea typeface="League Spartan" pitchFamily="2" charset="-128"/>
              </a:rPr>
              <a:t>&amp;</a:t>
            </a:r>
          </a:p>
          <a:p>
            <a:pPr algn="ctr"/>
            <a:r>
              <a:rPr lang="en-US" sz="3200" dirty="0">
                <a:solidFill>
                  <a:srgbClr val="F7D42F"/>
                </a:solidFill>
                <a:latin typeface="League Spartan" pitchFamily="2" charset="-128"/>
                <a:ea typeface="League Spartan" pitchFamily="2" charset="-128"/>
              </a:rPr>
              <a:t>Choose your own adventure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80568-BF12-524C-93FF-493E53268CF6}"/>
              </a:ext>
            </a:extLst>
          </p:cNvPr>
          <p:cNvSpPr txBox="1"/>
          <p:nvPr/>
        </p:nvSpPr>
        <p:spPr>
          <a:xfrm>
            <a:off x="367258" y="6172200"/>
            <a:ext cx="4636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8CF27-4BDB-B04F-9F8C-4238D3EA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30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980568-BF12-524C-93FF-493E53268CF6}"/>
              </a:ext>
            </a:extLst>
          </p:cNvPr>
          <p:cNvSpPr txBox="1"/>
          <p:nvPr/>
        </p:nvSpPr>
        <p:spPr>
          <a:xfrm>
            <a:off x="367258" y="6172200"/>
            <a:ext cx="472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8CF27-4BDB-B04F-9F8C-4238D3EA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109EF8-4D00-9C4D-824B-9A180506BC2A}"/>
              </a:ext>
            </a:extLst>
          </p:cNvPr>
          <p:cNvCxnSpPr/>
          <p:nvPr/>
        </p:nvCxnSpPr>
        <p:spPr>
          <a:xfrm>
            <a:off x="3914802" y="614779"/>
            <a:ext cx="0" cy="54864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DE784B-93C1-D543-84DE-B391FD3E08F6}"/>
              </a:ext>
            </a:extLst>
          </p:cNvPr>
          <p:cNvCxnSpPr/>
          <p:nvPr/>
        </p:nvCxnSpPr>
        <p:spPr>
          <a:xfrm>
            <a:off x="8266340" y="614779"/>
            <a:ext cx="0" cy="54864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B0D425-ECC2-5748-99F8-B7645C24CF30}"/>
              </a:ext>
            </a:extLst>
          </p:cNvPr>
          <p:cNvSpPr txBox="1"/>
          <p:nvPr/>
        </p:nvSpPr>
        <p:spPr>
          <a:xfrm>
            <a:off x="8766187" y="614779"/>
            <a:ext cx="2887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 err="1">
                <a:solidFill>
                  <a:srgbClr val="F7D42F"/>
                </a:solidFill>
                <a:latin typeface="Glacial Indifference" pitchFamily="2" charset="0"/>
              </a:rPr>
              <a:t>Monorepo</a:t>
            </a:r>
            <a:endParaRPr lang="en-US" sz="4800" dirty="0">
              <a:solidFill>
                <a:srgbClr val="F7D42F"/>
              </a:solidFill>
              <a:latin typeface="Glacial Indifference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D9CB2-0A92-0244-95C8-F01EA371BBBA}"/>
              </a:ext>
            </a:extLst>
          </p:cNvPr>
          <p:cNvSpPr txBox="1"/>
          <p:nvPr/>
        </p:nvSpPr>
        <p:spPr>
          <a:xfrm>
            <a:off x="4623299" y="582966"/>
            <a:ext cx="2887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>
                <a:solidFill>
                  <a:srgbClr val="F7D42F"/>
                </a:solidFill>
                <a:latin typeface="Glacial Indifference" pitchFamily="2" charset="0"/>
              </a:rPr>
              <a:t>Embedded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A81E47-8EF0-C74F-959D-6652FAFCEAD7}"/>
              </a:ext>
            </a:extLst>
          </p:cNvPr>
          <p:cNvSpPr txBox="1"/>
          <p:nvPr/>
        </p:nvSpPr>
        <p:spPr>
          <a:xfrm>
            <a:off x="944973" y="582965"/>
            <a:ext cx="1967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>
                <a:solidFill>
                  <a:srgbClr val="F7D42F"/>
                </a:solidFill>
                <a:latin typeface="Glacial Indifference" pitchFamily="2" charset="0"/>
              </a:rPr>
              <a:t>Docker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024FC9-1A19-A143-BFBE-9C77D29D77FA}"/>
              </a:ext>
            </a:extLst>
          </p:cNvPr>
          <p:cNvSpPr txBox="1"/>
          <p:nvPr/>
        </p:nvSpPr>
        <p:spPr>
          <a:xfrm>
            <a:off x="367258" y="1484983"/>
            <a:ext cx="3387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Run tasks from docker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Pipelines with apps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Automatic update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Can be </a:t>
            </a:r>
            <a:r>
              <a:rPr lang="en-US" sz="2400" dirty="0" err="1">
                <a:solidFill>
                  <a:srgbClr val="F7D42F"/>
                </a:solidFill>
                <a:latin typeface="Glacial Indifference" pitchFamily="2" charset="0"/>
              </a:rPr>
              <a:t>cron’d</a:t>
            </a:r>
            <a:endParaRPr lang="en-US" sz="2400" dirty="0">
              <a:solidFill>
                <a:srgbClr val="F7D42F"/>
              </a:solidFill>
              <a:latin typeface="Glacial Indifference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51441-8C06-A946-AAEB-341B793C88C1}"/>
              </a:ext>
            </a:extLst>
          </p:cNvPr>
          <p:cNvSpPr txBox="1"/>
          <p:nvPr/>
        </p:nvSpPr>
        <p:spPr>
          <a:xfrm>
            <a:off x="4135550" y="1485178"/>
            <a:ext cx="38632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Re-brand invoke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Use as your own CLI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Ships with your package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F266CF-280F-D44C-9C16-9CB7D4EBE4EA}"/>
              </a:ext>
            </a:extLst>
          </p:cNvPr>
          <p:cNvSpPr txBox="1"/>
          <p:nvPr/>
        </p:nvSpPr>
        <p:spPr>
          <a:xfrm>
            <a:off x="8433447" y="1413962"/>
            <a:ext cx="35607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Manage code &amp; tests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Manage deployments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Ensure consistency</a:t>
            </a:r>
          </a:p>
        </p:txBody>
      </p:sp>
    </p:spTree>
    <p:extLst>
      <p:ext uri="{BB962C8B-B14F-4D97-AF65-F5344CB8AC3E}">
        <p14:creationId xmlns:p14="http://schemas.microsoft.com/office/powerpoint/2010/main" val="569089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37564AE-9224-2C43-8416-B22487C7C0F2}"/>
              </a:ext>
            </a:extLst>
          </p:cNvPr>
          <p:cNvSpPr txBox="1"/>
          <p:nvPr/>
        </p:nvSpPr>
        <p:spPr>
          <a:xfrm>
            <a:off x="3300852" y="1901963"/>
            <a:ext cx="5037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League Spartan" pitchFamily="2" charset="-128"/>
                <a:ea typeface="League Spartan" pitchFamily="2" charset="-128"/>
              </a:rPr>
              <a:t>Questions?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80568-BF12-524C-93FF-493E53268CF6}"/>
              </a:ext>
            </a:extLst>
          </p:cNvPr>
          <p:cNvSpPr txBox="1"/>
          <p:nvPr/>
        </p:nvSpPr>
        <p:spPr>
          <a:xfrm>
            <a:off x="367258" y="6172200"/>
            <a:ext cx="466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8CF27-4BDB-B04F-9F8C-4238D3EA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30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CDFE-3F87-8340-925E-B63218FC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93"/>
            <a:ext cx="10216978" cy="1325563"/>
          </a:xfrm>
        </p:spPr>
        <p:txBody>
          <a:bodyPr/>
          <a:lstStyle/>
          <a:p>
            <a:r>
              <a:rPr lang="en-US" dirty="0"/>
              <a:t>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EB07-A29E-6A4D-8772-59034597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6978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" action="ppaction://noaction"/>
              </a:rPr>
              <a:t>http://www.pyinvoke.org</a:t>
            </a:r>
          </a:p>
          <a:p>
            <a:r>
              <a:rPr lang="en-US" dirty="0">
                <a:hlinkClick r:id="" action="ppaction://noaction"/>
              </a:rPr>
              <a:t>https://github.com/pyinvoke/invoke</a:t>
            </a:r>
            <a:endParaRPr lang="en-US" dirty="0"/>
          </a:p>
          <a:p>
            <a:r>
              <a:rPr lang="en-US" dirty="0">
                <a:hlinkClick r:id="rId2"/>
              </a:rPr>
              <a:t>http://docs.pyinvoke.org/en/1.3/index.html</a:t>
            </a:r>
            <a:endParaRPr lang="en-US" dirty="0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9F584B9C-747A-4246-91A3-8B2143BD93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1608" y="6365875"/>
            <a:ext cx="109490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0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E70E3F-A659-A94A-AB63-112960AB48F3}"/>
              </a:ext>
            </a:extLst>
          </p:cNvPr>
          <p:cNvCxnSpPr/>
          <p:nvPr/>
        </p:nvCxnSpPr>
        <p:spPr>
          <a:xfrm>
            <a:off x="5832379" y="685800"/>
            <a:ext cx="0" cy="54864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B14CEB-229E-4C4C-B42C-85A588CB5646}"/>
              </a:ext>
            </a:extLst>
          </p:cNvPr>
          <p:cNvSpPr txBox="1"/>
          <p:nvPr/>
        </p:nvSpPr>
        <p:spPr>
          <a:xfrm>
            <a:off x="1731948" y="2844224"/>
            <a:ext cx="2795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7D42F"/>
                </a:solidFill>
                <a:latin typeface="League Spartan" pitchFamily="2" charset="-128"/>
                <a:ea typeface="League Spartan" pitchFamily="2" charset="-128"/>
              </a:rPr>
              <a:t>Rob Helgeson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80568-BF12-524C-93FF-493E53268CF6}"/>
              </a:ext>
            </a:extLst>
          </p:cNvPr>
          <p:cNvSpPr txBox="1"/>
          <p:nvPr/>
        </p:nvSpPr>
        <p:spPr>
          <a:xfrm>
            <a:off x="367258" y="6172200"/>
            <a:ext cx="4748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5F56B-C8B2-1A4F-A8BE-2BD9B1EE72AC}"/>
              </a:ext>
            </a:extLst>
          </p:cNvPr>
          <p:cNvSpPr txBox="1"/>
          <p:nvPr/>
        </p:nvSpPr>
        <p:spPr>
          <a:xfrm>
            <a:off x="6356512" y="966786"/>
            <a:ext cx="546510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Programming in a professional capacity for over 20 years in a variety of languages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Currently full stack Typescript &amp; Python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F7D42F"/>
              </a:solidFill>
              <a:latin typeface="Glacial Indifference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I have only been using Python for less than a year, so be ready to proofread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F7D42F"/>
              </a:solidFill>
              <a:latin typeface="Glacial Indifference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A part of the Advanced Analytics team @ American Tire Distributors to help revolutionize an industry full of “gut analytics”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B7CCCE-AF81-B54C-9FAE-EC1257F6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485" y="5560081"/>
            <a:ext cx="2211977" cy="781396"/>
          </a:xfrm>
          <a:prstGeom prst="rect">
            <a:avLst/>
          </a:prstGeom>
          <a:solidFill>
            <a:srgbClr val="342E2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A8CF27-4BDB-B04F-9F8C-4238D3EA888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7564AE-9224-2C43-8416-B22487C7C0F2}"/>
              </a:ext>
            </a:extLst>
          </p:cNvPr>
          <p:cNvSpPr txBox="1"/>
          <p:nvPr/>
        </p:nvSpPr>
        <p:spPr>
          <a:xfrm>
            <a:off x="1144099" y="1597724"/>
            <a:ext cx="3971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eague Spartan" pitchFamily="2" charset="-128"/>
                <a:ea typeface="League Spartan" pitchFamily="2" charset="-128"/>
              </a:rPr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4144243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E70E3F-A659-A94A-AB63-112960AB48F3}"/>
              </a:ext>
            </a:extLst>
          </p:cNvPr>
          <p:cNvCxnSpPr/>
          <p:nvPr/>
        </p:nvCxnSpPr>
        <p:spPr>
          <a:xfrm>
            <a:off x="5832379" y="685800"/>
            <a:ext cx="0" cy="54864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7564AE-9224-2C43-8416-B22487C7C0F2}"/>
              </a:ext>
            </a:extLst>
          </p:cNvPr>
          <p:cNvSpPr txBox="1"/>
          <p:nvPr/>
        </p:nvSpPr>
        <p:spPr>
          <a:xfrm>
            <a:off x="1454637" y="1597724"/>
            <a:ext cx="2513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eague Spartan" pitchFamily="2" charset="-128"/>
                <a:ea typeface="League Spartan" pitchFamily="2" charset="-128"/>
              </a:rPr>
              <a:t>Topics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14CEB-229E-4C4C-B42C-85A588CB5646}"/>
              </a:ext>
            </a:extLst>
          </p:cNvPr>
          <p:cNvSpPr txBox="1"/>
          <p:nvPr/>
        </p:nvSpPr>
        <p:spPr>
          <a:xfrm>
            <a:off x="629341" y="3525213"/>
            <a:ext cx="4688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7D42F"/>
                </a:solidFill>
                <a:latin typeface="League Spartan" pitchFamily="2" charset="-128"/>
                <a:ea typeface="League Spartan" pitchFamily="2" charset="-128"/>
              </a:rPr>
              <a:t>What are we covering?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80568-BF12-524C-93FF-493E53268CF6}"/>
              </a:ext>
            </a:extLst>
          </p:cNvPr>
          <p:cNvSpPr txBox="1"/>
          <p:nvPr/>
        </p:nvSpPr>
        <p:spPr>
          <a:xfrm>
            <a:off x="367258" y="6172200"/>
            <a:ext cx="468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5F56B-C8B2-1A4F-A8BE-2BD9B1EE72AC}"/>
              </a:ext>
            </a:extLst>
          </p:cNvPr>
          <p:cNvSpPr txBox="1"/>
          <p:nvPr/>
        </p:nvSpPr>
        <p:spPr>
          <a:xfrm>
            <a:off x="6094471" y="656861"/>
            <a:ext cx="5872488" cy="5544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What Invoke is and when to use it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What the @task decorator is and its usage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What is the context argument of all @tasks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How to supply options to @tasks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How to bring structure to @tasks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Use case: Pipelines and apps in Docker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Use case: Invoke to manage a </a:t>
            </a:r>
            <a:r>
              <a:rPr lang="en-US" sz="2400" dirty="0" err="1">
                <a:solidFill>
                  <a:srgbClr val="F7D42F"/>
                </a:solidFill>
                <a:latin typeface="Glacial Indifference" pitchFamily="2" charset="0"/>
              </a:rPr>
              <a:t>monorepo</a:t>
            </a:r>
            <a:endParaRPr lang="en-US" sz="2400" dirty="0">
              <a:solidFill>
                <a:srgbClr val="F7D42F"/>
              </a:solidFill>
              <a:latin typeface="Glacial Indifference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Use case: Invoke as a CLI in your package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8CF27-4BDB-B04F-9F8C-4238D3EA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71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2F323-2191-AF4B-97ED-1235487906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7564AE-9224-2C43-8416-B22487C7C0F2}"/>
              </a:ext>
            </a:extLst>
          </p:cNvPr>
          <p:cNvSpPr txBox="1"/>
          <p:nvPr/>
        </p:nvSpPr>
        <p:spPr>
          <a:xfrm>
            <a:off x="3005105" y="660070"/>
            <a:ext cx="5894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7D42F"/>
                </a:solidFill>
                <a:latin typeface="League Spartan" pitchFamily="2" charset="-128"/>
                <a:ea typeface="League Spartan" pitchFamily="2" charset="-128"/>
              </a:rPr>
              <a:t>What is Invoke?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2DA3D-97AC-D342-97A7-9631F5FAD852}"/>
              </a:ext>
            </a:extLst>
          </p:cNvPr>
          <p:cNvSpPr txBox="1"/>
          <p:nvPr/>
        </p:nvSpPr>
        <p:spPr>
          <a:xfrm>
            <a:off x="367258" y="6172200"/>
            <a:ext cx="4818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3BB24-7501-9C47-93A4-31C911BD578E}"/>
              </a:ext>
            </a:extLst>
          </p:cNvPr>
          <p:cNvSpPr txBox="1"/>
          <p:nvPr/>
        </p:nvSpPr>
        <p:spPr>
          <a:xfrm>
            <a:off x="2540003" y="1936659"/>
            <a:ext cx="7111994" cy="342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A small library to bridge python and the command line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A better way to structure runnable commands (tasks)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A make-like task dependency management tool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A customizable CLI for use in in your own package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A rich argument parsing system</a:t>
            </a:r>
          </a:p>
        </p:txBody>
      </p:sp>
    </p:spTree>
    <p:extLst>
      <p:ext uri="{BB962C8B-B14F-4D97-AF65-F5344CB8AC3E}">
        <p14:creationId xmlns:p14="http://schemas.microsoft.com/office/powerpoint/2010/main" val="917732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2F323-2191-AF4B-97ED-1235487906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7564AE-9224-2C43-8416-B22487C7C0F2}"/>
              </a:ext>
            </a:extLst>
          </p:cNvPr>
          <p:cNvSpPr txBox="1"/>
          <p:nvPr/>
        </p:nvSpPr>
        <p:spPr>
          <a:xfrm>
            <a:off x="517579" y="660070"/>
            <a:ext cx="5018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7D42F"/>
                </a:solidFill>
                <a:latin typeface="League Spartan" pitchFamily="2" charset="-128"/>
                <a:ea typeface="League Spartan" pitchFamily="2" charset="-128"/>
              </a:rPr>
              <a:t>Why Invoke?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95C556-EC4A-BE4D-B8F3-B1E81192E6A0}"/>
              </a:ext>
            </a:extLst>
          </p:cNvPr>
          <p:cNvSpPr txBox="1"/>
          <p:nvPr/>
        </p:nvSpPr>
        <p:spPr>
          <a:xfrm>
            <a:off x="517579" y="1890116"/>
            <a:ext cx="50182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Repeatable and consistent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Flexible with command line arguments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Access to application context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Commands in source control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Dependency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2DA3D-97AC-D342-97A7-9631F5FAD852}"/>
              </a:ext>
            </a:extLst>
          </p:cNvPr>
          <p:cNvSpPr txBox="1"/>
          <p:nvPr/>
        </p:nvSpPr>
        <p:spPr>
          <a:xfrm>
            <a:off x="367258" y="6172200"/>
            <a:ext cx="4818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67788-EF28-C942-8BBD-9A4B60F483A6}"/>
              </a:ext>
            </a:extLst>
          </p:cNvPr>
          <p:cNvSpPr txBox="1"/>
          <p:nvPr/>
        </p:nvSpPr>
        <p:spPr>
          <a:xfrm>
            <a:off x="5775504" y="660070"/>
            <a:ext cx="6138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7D42F"/>
                </a:solidFill>
                <a:latin typeface="League Spartan" pitchFamily="2" charset="-128"/>
                <a:ea typeface="League Spartan" pitchFamily="2" charset="-128"/>
              </a:rPr>
              <a:t>Why Not Invoke?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2B05C-516E-FB46-9A53-71E23F712632}"/>
              </a:ext>
            </a:extLst>
          </p:cNvPr>
          <p:cNvSpPr txBox="1"/>
          <p:nvPr/>
        </p:nvSpPr>
        <p:spPr>
          <a:xfrm>
            <a:off x="6656175" y="1890116"/>
            <a:ext cx="50182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Nothing run from the command line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No configuration options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Smaller project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You love </a:t>
            </a:r>
            <a:r>
              <a:rPr lang="en-US" sz="2400" dirty="0" err="1">
                <a:solidFill>
                  <a:srgbClr val="F7D42F"/>
                </a:solidFill>
                <a:latin typeface="Glacial Indifference" pitchFamily="2" charset="0"/>
              </a:rPr>
              <a:t>Makefile</a:t>
            </a: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 and bash scripting …more than python</a:t>
            </a:r>
          </a:p>
        </p:txBody>
      </p:sp>
    </p:spTree>
    <p:extLst>
      <p:ext uri="{BB962C8B-B14F-4D97-AF65-F5344CB8AC3E}">
        <p14:creationId xmlns:p14="http://schemas.microsoft.com/office/powerpoint/2010/main" val="4117807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980568-BF12-524C-93FF-493E53268CF6}"/>
              </a:ext>
            </a:extLst>
          </p:cNvPr>
          <p:cNvSpPr txBox="1"/>
          <p:nvPr/>
        </p:nvSpPr>
        <p:spPr>
          <a:xfrm>
            <a:off x="367258" y="6172200"/>
            <a:ext cx="468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8CF27-4BDB-B04F-9F8C-4238D3EA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109EF8-4D00-9C4D-824B-9A180506BC2A}"/>
              </a:ext>
            </a:extLst>
          </p:cNvPr>
          <p:cNvCxnSpPr/>
          <p:nvPr/>
        </p:nvCxnSpPr>
        <p:spPr>
          <a:xfrm>
            <a:off x="5832379" y="685800"/>
            <a:ext cx="0" cy="54864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0075AB-720F-0B40-837F-E7BDF42AA673}"/>
              </a:ext>
            </a:extLst>
          </p:cNvPr>
          <p:cNvSpPr txBox="1"/>
          <p:nvPr/>
        </p:nvSpPr>
        <p:spPr>
          <a:xfrm>
            <a:off x="6096000" y="1516797"/>
            <a:ext cx="58521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pip install invoke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New command: invoke or inv for short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Looks for </a:t>
            </a:r>
            <a:r>
              <a:rPr lang="en-US" sz="2400" dirty="0" err="1">
                <a:solidFill>
                  <a:srgbClr val="F7D42F"/>
                </a:solidFill>
                <a:latin typeface="Glacial Indifference" pitchFamily="2" charset="0"/>
              </a:rPr>
              <a:t>tasks.py</a:t>
            </a: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 in </a:t>
            </a:r>
            <a:r>
              <a:rPr lang="en-US" sz="2400" dirty="0" err="1">
                <a:solidFill>
                  <a:srgbClr val="F7D42F"/>
                </a:solidFill>
                <a:latin typeface="Glacial Indifference" pitchFamily="2" charset="0"/>
              </a:rPr>
              <a:t>pwd</a:t>
            </a:r>
            <a:endParaRPr lang="en-US" sz="2400" dirty="0">
              <a:solidFill>
                <a:srgbClr val="F7D42F"/>
              </a:solidFill>
              <a:latin typeface="Glacial Indifference" pitchFamily="2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inv --help or inv --list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Get help on inv or your tasks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source &lt;(inv --print-completion-script </a:t>
            </a:r>
            <a:r>
              <a:rPr lang="en-US" sz="2400" dirty="0" err="1">
                <a:solidFill>
                  <a:srgbClr val="F7D42F"/>
                </a:solidFill>
                <a:latin typeface="Glacial Indifference" pitchFamily="2" charset="0"/>
              </a:rPr>
              <a:t>zsh</a:t>
            </a: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Tab completion for your shell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611C3-1ED8-BA4D-821D-11348F0C1FBA}"/>
              </a:ext>
            </a:extLst>
          </p:cNvPr>
          <p:cNvSpPr txBox="1"/>
          <p:nvPr/>
        </p:nvSpPr>
        <p:spPr>
          <a:xfrm>
            <a:off x="6066321" y="685800"/>
            <a:ext cx="5491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>
                <a:solidFill>
                  <a:srgbClr val="F7D42F"/>
                </a:solidFill>
                <a:latin typeface="Glacial Indifference" pitchFamily="2" charset="0"/>
              </a:rPr>
              <a:t>How do I use Invoke?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DF6716-B472-9446-8BAE-67609EFCFC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7733"/>
          <a:stretch/>
        </p:blipFill>
        <p:spPr>
          <a:xfrm>
            <a:off x="116479" y="750242"/>
            <a:ext cx="5479468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3BC2EE-000C-E24D-A845-473CA3767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79" y="3404888"/>
            <a:ext cx="5487090" cy="267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7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980568-BF12-524C-93FF-493E53268CF6}"/>
              </a:ext>
            </a:extLst>
          </p:cNvPr>
          <p:cNvSpPr txBox="1"/>
          <p:nvPr/>
        </p:nvSpPr>
        <p:spPr>
          <a:xfrm>
            <a:off x="367258" y="6172200"/>
            <a:ext cx="4692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8CF27-4BDB-B04F-9F8C-4238D3EA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109EF8-4D00-9C4D-824B-9A180506BC2A}"/>
              </a:ext>
            </a:extLst>
          </p:cNvPr>
          <p:cNvCxnSpPr/>
          <p:nvPr/>
        </p:nvCxnSpPr>
        <p:spPr>
          <a:xfrm>
            <a:off x="5832379" y="685800"/>
            <a:ext cx="0" cy="54864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0075AB-720F-0B40-837F-E7BDF42AA673}"/>
              </a:ext>
            </a:extLst>
          </p:cNvPr>
          <p:cNvSpPr txBox="1"/>
          <p:nvPr/>
        </p:nvSpPr>
        <p:spPr>
          <a:xfrm>
            <a:off x="6096000" y="1516797"/>
            <a:ext cx="58521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Any command that you wish to run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Implemented as a python function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Decorated with @task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611C3-1ED8-BA4D-821D-11348F0C1FBA}"/>
              </a:ext>
            </a:extLst>
          </p:cNvPr>
          <p:cNvSpPr txBox="1"/>
          <p:nvPr/>
        </p:nvSpPr>
        <p:spPr>
          <a:xfrm>
            <a:off x="6066322" y="685800"/>
            <a:ext cx="5370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>
                <a:solidFill>
                  <a:srgbClr val="F7D42F"/>
                </a:solidFill>
                <a:latin typeface="Glacial Indifference" pitchFamily="2" charset="0"/>
              </a:rPr>
              <a:t>What is a Task?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90DBB4-3053-3844-A8BE-5BBD1062D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7733"/>
          <a:stretch/>
        </p:blipFill>
        <p:spPr>
          <a:xfrm>
            <a:off x="116479" y="750242"/>
            <a:ext cx="5479468" cy="2560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C50891-7E72-A142-9833-AD464C60E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79" y="3404888"/>
            <a:ext cx="5487090" cy="267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10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37564AE-9224-2C43-8416-B22487C7C0F2}"/>
              </a:ext>
            </a:extLst>
          </p:cNvPr>
          <p:cNvSpPr txBox="1"/>
          <p:nvPr/>
        </p:nvSpPr>
        <p:spPr>
          <a:xfrm>
            <a:off x="3552568" y="2441352"/>
            <a:ext cx="4555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League Spartan" pitchFamily="2" charset="-128"/>
                <a:ea typeface="League Spartan" pitchFamily="2" charset="-128"/>
              </a:rPr>
              <a:t>DEMO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14CEB-229E-4C4C-B42C-85A588CB5646}"/>
              </a:ext>
            </a:extLst>
          </p:cNvPr>
          <p:cNvSpPr txBox="1"/>
          <p:nvPr/>
        </p:nvSpPr>
        <p:spPr>
          <a:xfrm>
            <a:off x="3456439" y="3552962"/>
            <a:ext cx="473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7D42F"/>
                </a:solidFill>
                <a:latin typeface="League Spartan" pitchFamily="2" charset="-128"/>
                <a:ea typeface="League Spartan" pitchFamily="2" charset="-128"/>
              </a:rPr>
              <a:t>Anatomy of @tasks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80568-BF12-524C-93FF-493E53268CF6}"/>
              </a:ext>
            </a:extLst>
          </p:cNvPr>
          <p:cNvSpPr txBox="1"/>
          <p:nvPr/>
        </p:nvSpPr>
        <p:spPr>
          <a:xfrm>
            <a:off x="367258" y="6172200"/>
            <a:ext cx="4636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8CF27-4BDB-B04F-9F8C-4238D3EA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22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7980568-BF12-524C-93FF-493E53268CF6}"/>
              </a:ext>
            </a:extLst>
          </p:cNvPr>
          <p:cNvSpPr txBox="1"/>
          <p:nvPr/>
        </p:nvSpPr>
        <p:spPr>
          <a:xfrm>
            <a:off x="367258" y="6172200"/>
            <a:ext cx="472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Glacial Indifference" pitchFamily="2" charset="0"/>
              </a:rPr>
              <a:t>PyData</a:t>
            </a:r>
            <a:r>
              <a:rPr lang="en-US" sz="1600" dirty="0">
                <a:solidFill>
                  <a:schemeClr val="bg1"/>
                </a:solidFill>
                <a:latin typeface="Glacial Indifference" pitchFamily="2" charset="0"/>
              </a:rPr>
              <a:t> Charlotte | Invoke: How to be a @task Master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79F7E-3DFE-884E-BACF-8E202176AD31}"/>
              </a:ext>
            </a:extLst>
          </p:cNvPr>
          <p:cNvCxnSpPr>
            <a:cxnSpLocks/>
          </p:cNvCxnSpPr>
          <p:nvPr/>
        </p:nvCxnSpPr>
        <p:spPr>
          <a:xfrm>
            <a:off x="12153769" y="-27803"/>
            <a:ext cx="0" cy="6913605"/>
          </a:xfrm>
          <a:prstGeom prst="line">
            <a:avLst/>
          </a:prstGeom>
          <a:ln w="228600">
            <a:solidFill>
              <a:srgbClr val="F7D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8CF27-4BDB-B04F-9F8C-4238D3EA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1050" y="3799658"/>
            <a:ext cx="1827646" cy="37115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109EF8-4D00-9C4D-824B-9A180506BC2A}"/>
              </a:ext>
            </a:extLst>
          </p:cNvPr>
          <p:cNvCxnSpPr/>
          <p:nvPr/>
        </p:nvCxnSpPr>
        <p:spPr>
          <a:xfrm>
            <a:off x="5832379" y="685800"/>
            <a:ext cx="0" cy="548640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0075AB-720F-0B40-837F-E7BDF42AA673}"/>
              </a:ext>
            </a:extLst>
          </p:cNvPr>
          <p:cNvSpPr txBox="1"/>
          <p:nvPr/>
        </p:nvSpPr>
        <p:spPr>
          <a:xfrm>
            <a:off x="368543" y="2260775"/>
            <a:ext cx="52793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First argument of all @task functions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Provides a wrapper to some system commands, such as: cd, run, </a:t>
            </a:r>
            <a:r>
              <a:rPr lang="en-US" sz="2400" dirty="0" err="1">
                <a:solidFill>
                  <a:srgbClr val="F7D42F"/>
                </a:solidFill>
                <a:latin typeface="Glacial Indifference" pitchFamily="2" charset="0"/>
              </a:rPr>
              <a:t>sudo</a:t>
            </a:r>
            <a:endParaRPr lang="en-US" sz="2400" dirty="0">
              <a:solidFill>
                <a:srgbClr val="F7D42F"/>
              </a:solidFill>
              <a:latin typeface="Glacial Indifference" pitchFamily="2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D42F"/>
                </a:solidFill>
                <a:latin typeface="Glacial Indifference" pitchFamily="2" charset="0"/>
              </a:rPr>
              <a:t>Gathers settings in a single object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5224E-0925-B44A-B737-572CCCC80CDA}"/>
              </a:ext>
            </a:extLst>
          </p:cNvPr>
          <p:cNvSpPr txBox="1"/>
          <p:nvPr/>
        </p:nvSpPr>
        <p:spPr>
          <a:xfrm>
            <a:off x="355066" y="685800"/>
            <a:ext cx="5448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dirty="0">
                <a:solidFill>
                  <a:srgbClr val="F7D42F"/>
                </a:solidFill>
                <a:latin typeface="Glacial Indifference" pitchFamily="2" charset="0"/>
              </a:rPr>
              <a:t>What is that context argument?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4A1E4-071B-5143-B9C0-6C2E6AE5A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835" y="2255460"/>
            <a:ext cx="5714478" cy="21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20884</TotalTime>
  <Words>759</Words>
  <Application>Microsoft Macintosh PowerPoint</Application>
  <PresentationFormat>Widescreen</PresentationFormat>
  <Paragraphs>147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Glacial Indifference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Asaf - Huntersville</dc:creator>
  <cp:lastModifiedBy>Rob Helgeson - Huntersville</cp:lastModifiedBy>
  <cp:revision>109</cp:revision>
  <dcterms:created xsi:type="dcterms:W3CDTF">2019-11-05T18:42:26Z</dcterms:created>
  <dcterms:modified xsi:type="dcterms:W3CDTF">2019-12-05T01:08:08Z</dcterms:modified>
</cp:coreProperties>
</file>