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79" r:id="rId4"/>
    <p:sldId id="281" r:id="rId5"/>
    <p:sldId id="283" r:id="rId6"/>
    <p:sldId id="285" r:id="rId7"/>
    <p:sldId id="284" r:id="rId8"/>
    <p:sldId id="286" r:id="rId9"/>
    <p:sldId id="287" r:id="rId10"/>
    <p:sldId id="288" r:id="rId11"/>
    <p:sldId id="289" r:id="rId12"/>
    <p:sldId id="290" r:id="rId13"/>
    <p:sldId id="29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71"/>
            <p14:sldId id="279"/>
            <p14:sldId id="281"/>
            <p14:sldId id="283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1" d="100"/>
          <a:sy n="61" d="100"/>
        </p:scale>
        <p:origin x="88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7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DBD9A9-0ADD-0DE7-58EB-A6CFC9009C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1652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openai.com/en/articles/6654000-best-practices-for-prompt-engineering-with-openai-api" TargetMode="External"/><Relationship Id="rId2" Type="http://schemas.openxmlformats.org/officeDocument/2006/relationships/hyperlink" Target="https://python.langchain.com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vsnoufal/langchainWorksho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medium.com/@noufalsamsudin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linkedin.com/in/kvsnouf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s://github.com/kvsnoufal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99745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Langchain</a:t>
            </a:r>
            <a:r>
              <a:rPr lang="en-US" sz="3200" dirty="0">
                <a:solidFill>
                  <a:schemeClr val="bg1"/>
                </a:solidFill>
              </a:rPr>
              <a:t>: Building applications with </a:t>
            </a:r>
            <a:r>
              <a:rPr lang="en-US" sz="3200" dirty="0" err="1">
                <a:solidFill>
                  <a:schemeClr val="bg1"/>
                </a:solidFill>
              </a:rPr>
              <a:t>OpenAI</a:t>
            </a:r>
            <a:r>
              <a:rPr lang="en-US" sz="3200" dirty="0">
                <a:solidFill>
                  <a:schemeClr val="bg1"/>
                </a:solidFill>
              </a:rPr>
              <a:t> APIs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C42C66-A9E8-1290-E7E9-310C8706F5B8}"/>
              </a:ext>
            </a:extLst>
          </p:cNvPr>
          <p:cNvSpPr txBox="1">
            <a:spLocks/>
          </p:cNvSpPr>
          <p:nvPr/>
        </p:nvSpPr>
        <p:spPr>
          <a:xfrm>
            <a:off x="670034" y="4233345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Noufal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6CBC-B402-DB7A-5707-3F4A4E0F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– Embeddings</a:t>
            </a:r>
            <a:endParaRPr lang="en-AE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B9412FB-BC19-C363-E8F1-70626F05F0FC}"/>
              </a:ext>
            </a:extLst>
          </p:cNvPr>
          <p:cNvSpPr txBox="1">
            <a:spLocks/>
          </p:cNvSpPr>
          <p:nvPr/>
        </p:nvSpPr>
        <p:spPr>
          <a:xfrm>
            <a:off x="246152" y="1314050"/>
            <a:ext cx="4557164" cy="164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News Articles from Khaleej Times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527D4E-5204-41B8-0D8D-03C98C50B75B}"/>
              </a:ext>
            </a:extLst>
          </p:cNvPr>
          <p:cNvCxnSpPr/>
          <p:nvPr/>
        </p:nvCxnSpPr>
        <p:spPr>
          <a:xfrm>
            <a:off x="3832372" y="3306763"/>
            <a:ext cx="0" cy="2870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EB2A6F-DA15-0491-5CDF-DFE2A9800453}"/>
              </a:ext>
            </a:extLst>
          </p:cNvPr>
          <p:cNvCxnSpPr/>
          <p:nvPr/>
        </p:nvCxnSpPr>
        <p:spPr>
          <a:xfrm>
            <a:off x="3832372" y="6176963"/>
            <a:ext cx="45635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073A677-9AE6-9CC8-0D25-A684F19B3779}"/>
              </a:ext>
            </a:extLst>
          </p:cNvPr>
          <p:cNvSpPr/>
          <p:nvPr/>
        </p:nvSpPr>
        <p:spPr>
          <a:xfrm>
            <a:off x="4394200" y="3928533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A98172-C834-EAF4-508B-B7E5205E4870}"/>
              </a:ext>
            </a:extLst>
          </p:cNvPr>
          <p:cNvSpPr/>
          <p:nvPr/>
        </p:nvSpPr>
        <p:spPr>
          <a:xfrm>
            <a:off x="6251119" y="4428551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F32DAD-45EE-02D3-A93D-EC6D6B16FB19}"/>
              </a:ext>
            </a:extLst>
          </p:cNvPr>
          <p:cNvSpPr/>
          <p:nvPr/>
        </p:nvSpPr>
        <p:spPr>
          <a:xfrm>
            <a:off x="4577592" y="3687762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4CDB90-988C-B8AD-2612-6A82107374A6}"/>
              </a:ext>
            </a:extLst>
          </p:cNvPr>
          <p:cNvSpPr/>
          <p:nvPr/>
        </p:nvSpPr>
        <p:spPr>
          <a:xfrm>
            <a:off x="6594143" y="3963989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2A4DED2-41B2-3B23-B857-AB19F7E3DC24}"/>
              </a:ext>
            </a:extLst>
          </p:cNvPr>
          <p:cNvSpPr/>
          <p:nvPr/>
        </p:nvSpPr>
        <p:spPr>
          <a:xfrm>
            <a:off x="4207854" y="4178299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AA9E5FB-B90D-05F0-36FA-F320EEE1813B}"/>
              </a:ext>
            </a:extLst>
          </p:cNvPr>
          <p:cNvSpPr/>
          <p:nvPr/>
        </p:nvSpPr>
        <p:spPr>
          <a:xfrm>
            <a:off x="4852758" y="3588279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119DBA-CA7A-FB80-0BE1-35A380F4C2FA}"/>
              </a:ext>
            </a:extLst>
          </p:cNvPr>
          <p:cNvSpPr/>
          <p:nvPr/>
        </p:nvSpPr>
        <p:spPr>
          <a:xfrm>
            <a:off x="4479545" y="4373517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7D9D4D-D9CD-3F8D-FE3B-D28F24D0CE38}"/>
              </a:ext>
            </a:extLst>
          </p:cNvPr>
          <p:cNvSpPr/>
          <p:nvPr/>
        </p:nvSpPr>
        <p:spPr>
          <a:xfrm>
            <a:off x="4748283" y="4178298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61147D2-F1CE-73BB-817E-FD4B56642B45}"/>
              </a:ext>
            </a:extLst>
          </p:cNvPr>
          <p:cNvSpPr/>
          <p:nvPr/>
        </p:nvSpPr>
        <p:spPr>
          <a:xfrm>
            <a:off x="4077907" y="3767826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879CC8-E618-19BA-DA82-1267FF554EDF}"/>
              </a:ext>
            </a:extLst>
          </p:cNvPr>
          <p:cNvSpPr/>
          <p:nvPr/>
        </p:nvSpPr>
        <p:spPr>
          <a:xfrm>
            <a:off x="4992120" y="4308959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8AE52E8-7B16-F08A-FE79-E0920FD22C36}"/>
              </a:ext>
            </a:extLst>
          </p:cNvPr>
          <p:cNvSpPr/>
          <p:nvPr/>
        </p:nvSpPr>
        <p:spPr>
          <a:xfrm>
            <a:off x="4306658" y="3596217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30BD337-378B-9E18-850F-DB318D4E2875}"/>
              </a:ext>
            </a:extLst>
          </p:cNvPr>
          <p:cNvSpPr/>
          <p:nvPr/>
        </p:nvSpPr>
        <p:spPr>
          <a:xfrm>
            <a:off x="6141052" y="3904721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7DC02E-4DD2-71D4-FDE0-E7FD489CEA1A}"/>
              </a:ext>
            </a:extLst>
          </p:cNvPr>
          <p:cNvSpPr/>
          <p:nvPr/>
        </p:nvSpPr>
        <p:spPr>
          <a:xfrm>
            <a:off x="6645072" y="4365206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E30F57-89F2-43E1-633D-4DB8333AB208}"/>
              </a:ext>
            </a:extLst>
          </p:cNvPr>
          <p:cNvSpPr/>
          <p:nvPr/>
        </p:nvSpPr>
        <p:spPr>
          <a:xfrm>
            <a:off x="6396309" y="4725332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7F7A56-D7C3-F213-B785-7B7DF577DCC2}"/>
              </a:ext>
            </a:extLst>
          </p:cNvPr>
          <p:cNvSpPr/>
          <p:nvPr/>
        </p:nvSpPr>
        <p:spPr>
          <a:xfrm>
            <a:off x="6916879" y="3797829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742B1F-6B56-5221-884B-DF9E99F20CAD}"/>
              </a:ext>
            </a:extLst>
          </p:cNvPr>
          <p:cNvSpPr/>
          <p:nvPr/>
        </p:nvSpPr>
        <p:spPr>
          <a:xfrm>
            <a:off x="6548838" y="4286931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1BBE71D-0FC5-60B5-D565-436BC4A1A05B}"/>
              </a:ext>
            </a:extLst>
          </p:cNvPr>
          <p:cNvSpPr/>
          <p:nvPr/>
        </p:nvSpPr>
        <p:spPr>
          <a:xfrm>
            <a:off x="6797472" y="4517606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41DB2B-A090-69D8-676F-A80E96BCA281}"/>
              </a:ext>
            </a:extLst>
          </p:cNvPr>
          <p:cNvSpPr/>
          <p:nvPr/>
        </p:nvSpPr>
        <p:spPr>
          <a:xfrm>
            <a:off x="5143973" y="5361455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B89277-4E90-E634-80DB-F6CAB55F3074}"/>
              </a:ext>
            </a:extLst>
          </p:cNvPr>
          <p:cNvSpPr/>
          <p:nvPr/>
        </p:nvSpPr>
        <p:spPr>
          <a:xfrm>
            <a:off x="5054140" y="4780365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6955629-0E1C-977F-0EE4-00154343FE2F}"/>
              </a:ext>
            </a:extLst>
          </p:cNvPr>
          <p:cNvSpPr/>
          <p:nvPr/>
        </p:nvSpPr>
        <p:spPr>
          <a:xfrm>
            <a:off x="4803316" y="5251388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FF7E391-6DE4-1094-9F68-A02B7BABE851}"/>
              </a:ext>
            </a:extLst>
          </p:cNvPr>
          <p:cNvSpPr/>
          <p:nvPr/>
        </p:nvSpPr>
        <p:spPr>
          <a:xfrm>
            <a:off x="5429596" y="5306421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92AB4C-0D3C-16CE-1248-ECB0C1425309}"/>
              </a:ext>
            </a:extLst>
          </p:cNvPr>
          <p:cNvSpPr/>
          <p:nvPr/>
        </p:nvSpPr>
        <p:spPr>
          <a:xfrm>
            <a:off x="4955304" y="5586988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CA2D121-BBB6-1EE5-863C-480D7423091F}"/>
              </a:ext>
            </a:extLst>
          </p:cNvPr>
          <p:cNvSpPr/>
          <p:nvPr/>
        </p:nvSpPr>
        <p:spPr>
          <a:xfrm>
            <a:off x="5918239" y="4603812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224255E-B4F4-C6B3-E4CE-C3ED6A7091F0}"/>
              </a:ext>
            </a:extLst>
          </p:cNvPr>
          <p:cNvSpPr/>
          <p:nvPr/>
        </p:nvSpPr>
        <p:spPr>
          <a:xfrm>
            <a:off x="5290278" y="5019584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4B4CF44-221D-2450-6D18-4DDCC378FE4E}"/>
              </a:ext>
            </a:extLst>
          </p:cNvPr>
          <p:cNvSpPr/>
          <p:nvPr/>
        </p:nvSpPr>
        <p:spPr>
          <a:xfrm>
            <a:off x="5383334" y="5613092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6B8138-9695-D36E-1731-17D45FC1DCE4}"/>
              </a:ext>
            </a:extLst>
          </p:cNvPr>
          <p:cNvSpPr txBox="1"/>
          <p:nvPr/>
        </p:nvSpPr>
        <p:spPr>
          <a:xfrm>
            <a:off x="1871868" y="3339426"/>
            <a:ext cx="1775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</a:rPr>
              <a:t>Ronaldo scores again winning the match</a:t>
            </a:r>
            <a:endParaRPr lang="en-AE" sz="1100" dirty="0">
              <a:solidFill>
                <a:srgbClr val="FFC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967E93-BCC5-9BC6-B407-715A59A3E503}"/>
              </a:ext>
            </a:extLst>
          </p:cNvPr>
          <p:cNvSpPr txBox="1"/>
          <p:nvPr/>
        </p:nvSpPr>
        <p:spPr>
          <a:xfrm>
            <a:off x="1864420" y="3983566"/>
            <a:ext cx="1775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</a:rPr>
              <a:t>India vs Bangladesh draws</a:t>
            </a:r>
            <a:endParaRPr lang="en-AE" sz="1100" dirty="0">
              <a:solidFill>
                <a:srgbClr val="FFC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C1041F-ACEF-66C0-9172-2C04329EBC9F}"/>
              </a:ext>
            </a:extLst>
          </p:cNvPr>
          <p:cNvSpPr txBox="1"/>
          <p:nvPr/>
        </p:nvSpPr>
        <p:spPr>
          <a:xfrm>
            <a:off x="1887789" y="4930568"/>
            <a:ext cx="1775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Guardian of the Galaxy a big box office success</a:t>
            </a:r>
            <a:endParaRPr lang="en-AE" sz="1100" dirty="0">
              <a:solidFill>
                <a:srgbClr val="92D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AD3B7-AF55-E8B7-7388-4D325CEB89D9}"/>
              </a:ext>
            </a:extLst>
          </p:cNvPr>
          <p:cNvSpPr txBox="1"/>
          <p:nvPr/>
        </p:nvSpPr>
        <p:spPr>
          <a:xfrm>
            <a:off x="1880341" y="5574708"/>
            <a:ext cx="1775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Oscar worthy performance by…</a:t>
            </a:r>
            <a:endParaRPr lang="en-AE" sz="1100" dirty="0">
              <a:solidFill>
                <a:srgbClr val="92D05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1C3CF4-E38F-6F16-7A5B-94C5BB658303}"/>
              </a:ext>
            </a:extLst>
          </p:cNvPr>
          <p:cNvSpPr txBox="1"/>
          <p:nvPr/>
        </p:nvSpPr>
        <p:spPr>
          <a:xfrm>
            <a:off x="8081433" y="3275397"/>
            <a:ext cx="1775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Biden – KSA visit updates</a:t>
            </a:r>
            <a:endParaRPr lang="en-AE" sz="1100" dirty="0">
              <a:solidFill>
                <a:srgbClr val="00206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670BB6-9A6A-72A3-AE8E-37DB4575B0AF}"/>
              </a:ext>
            </a:extLst>
          </p:cNvPr>
          <p:cNvSpPr txBox="1"/>
          <p:nvPr/>
        </p:nvSpPr>
        <p:spPr>
          <a:xfrm>
            <a:off x="8073985" y="3919537"/>
            <a:ext cx="202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Brexit negotiations with EU…</a:t>
            </a:r>
            <a:endParaRPr lang="en-AE" sz="1100" dirty="0">
              <a:solidFill>
                <a:srgbClr val="002060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EBD355-E7F1-36F7-EC5F-B798F2D19412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3235072" y="3603061"/>
            <a:ext cx="1071586" cy="4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4F8DF1D-0CB2-3BA0-E91A-AB00B31D00CA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3513667" y="4087301"/>
            <a:ext cx="965878" cy="34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E77384-3ACE-2EF3-8BE7-FF7C5913D4EB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3463409" y="4874313"/>
            <a:ext cx="1606850" cy="20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CDE491-2E3D-2324-815B-E68C5DD9720D}"/>
              </a:ext>
            </a:extLst>
          </p:cNvPr>
          <p:cNvCxnSpPr>
            <a:cxnSpLocks/>
            <a:stCxn id="52" idx="3"/>
            <a:endCxn id="45" idx="2"/>
          </p:cNvCxnSpPr>
          <p:nvPr/>
        </p:nvCxnSpPr>
        <p:spPr>
          <a:xfrm flipV="1">
            <a:off x="3655773" y="5642022"/>
            <a:ext cx="1299531" cy="14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BBC2CA-D927-A0BB-CD03-36A6227B53AE}"/>
              </a:ext>
            </a:extLst>
          </p:cNvPr>
          <p:cNvCxnSpPr>
            <a:stCxn id="53" idx="1"/>
            <a:endCxn id="38" idx="7"/>
          </p:cNvCxnSpPr>
          <p:nvPr/>
        </p:nvCxnSpPr>
        <p:spPr>
          <a:xfrm flipH="1">
            <a:off x="7010827" y="3406202"/>
            <a:ext cx="1070606" cy="40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BA98E7-42EF-D7B1-445D-855A5BED3BA5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6950550" y="4050342"/>
            <a:ext cx="1123435" cy="48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D06413B-C77B-95D3-44BF-CBA67ABD8ACF}"/>
              </a:ext>
            </a:extLst>
          </p:cNvPr>
          <p:cNvSpPr txBox="1"/>
          <p:nvPr/>
        </p:nvSpPr>
        <p:spPr>
          <a:xfrm>
            <a:off x="3287872" y="2928550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Embedding Space</a:t>
            </a:r>
            <a:endParaRPr lang="en-AE" sz="1200" dirty="0"/>
          </a:p>
        </p:txBody>
      </p:sp>
      <p:sp>
        <p:nvSpPr>
          <p:cNvPr id="13" name="Flowchart: Manual Operation 12">
            <a:extLst>
              <a:ext uri="{FF2B5EF4-FFF2-40B4-BE49-F238E27FC236}">
                <a16:creationId xmlns:a16="http://schemas.microsoft.com/office/drawing/2014/main" id="{C350EAB9-1392-EBA1-CA2F-28690312654F}"/>
              </a:ext>
            </a:extLst>
          </p:cNvPr>
          <p:cNvSpPr/>
          <p:nvPr/>
        </p:nvSpPr>
        <p:spPr>
          <a:xfrm rot="16200000">
            <a:off x="3415556" y="1701631"/>
            <a:ext cx="510920" cy="342316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DC2CA3-C143-C601-9398-1DB9F41F890B}"/>
              </a:ext>
            </a:extLst>
          </p:cNvPr>
          <p:cNvSpPr txBox="1"/>
          <p:nvPr/>
        </p:nvSpPr>
        <p:spPr>
          <a:xfrm>
            <a:off x="3347207" y="2231471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encoder</a:t>
            </a:r>
            <a:endParaRPr lang="en-AE" sz="1200" dirty="0"/>
          </a:p>
        </p:txBody>
      </p:sp>
      <p:pic>
        <p:nvPicPr>
          <p:cNvPr id="15" name="Graphic 14" descr="Morse Code with solid fill">
            <a:extLst>
              <a:ext uri="{FF2B5EF4-FFF2-40B4-BE49-F238E27FC236}">
                <a16:creationId xmlns:a16="http://schemas.microsoft.com/office/drawing/2014/main" id="{64519376-C25E-CCD9-CBD5-A462E06C8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067" y="1572222"/>
            <a:ext cx="601133" cy="60113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866E3F-6490-4D31-8FBD-C51BCBAE05C2}"/>
              </a:ext>
            </a:extLst>
          </p:cNvPr>
          <p:cNvCxnSpPr>
            <a:cxnSpLocks/>
          </p:cNvCxnSpPr>
          <p:nvPr/>
        </p:nvCxnSpPr>
        <p:spPr>
          <a:xfrm>
            <a:off x="4186319" y="1872788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ACA654-C848-D356-1506-97AB77D00A7A}"/>
              </a:ext>
            </a:extLst>
          </p:cNvPr>
          <p:cNvSpPr txBox="1"/>
          <p:nvPr/>
        </p:nvSpPr>
        <p:spPr>
          <a:xfrm>
            <a:off x="427487" y="1798924"/>
            <a:ext cx="187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Who won the cricket match yesterday?</a:t>
            </a:r>
            <a:endParaRPr lang="en-AE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B26306-A00D-B26C-F98D-3E74F7F97BA1}"/>
              </a:ext>
            </a:extLst>
          </p:cNvPr>
          <p:cNvCxnSpPr>
            <a:cxnSpLocks/>
          </p:cNvCxnSpPr>
          <p:nvPr/>
        </p:nvCxnSpPr>
        <p:spPr>
          <a:xfrm>
            <a:off x="2460113" y="1933642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5BC5EF5-A718-2E97-DE81-206C73F94A8D}"/>
              </a:ext>
            </a:extLst>
          </p:cNvPr>
          <p:cNvSpPr/>
          <p:nvPr/>
        </p:nvSpPr>
        <p:spPr>
          <a:xfrm>
            <a:off x="4167369" y="3785704"/>
            <a:ext cx="806710" cy="80671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CF4EA73-4354-CB4F-E68E-43DA150D14AD}"/>
              </a:ext>
            </a:extLst>
          </p:cNvPr>
          <p:cNvCxnSpPr>
            <a:stCxn id="15" idx="3"/>
          </p:cNvCxnSpPr>
          <p:nvPr/>
        </p:nvCxnSpPr>
        <p:spPr>
          <a:xfrm flipH="1">
            <a:off x="4589612" y="1872789"/>
            <a:ext cx="1118588" cy="2263624"/>
          </a:xfrm>
          <a:prstGeom prst="curvedConnector4">
            <a:avLst>
              <a:gd name="adj1" fmla="val -20436"/>
              <a:gd name="adj2" fmla="val 56639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14B72D3-5EBF-2853-4489-61BFC74891EC}"/>
              </a:ext>
            </a:extLst>
          </p:cNvPr>
          <p:cNvSpPr/>
          <p:nvPr/>
        </p:nvSpPr>
        <p:spPr>
          <a:xfrm>
            <a:off x="4534578" y="4136413"/>
            <a:ext cx="110067" cy="11006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8204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6CBC-B402-DB7A-5707-3F4A4E0F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endParaRPr lang="en-AE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B9412FB-BC19-C363-E8F1-70626F05F0FC}"/>
              </a:ext>
            </a:extLst>
          </p:cNvPr>
          <p:cNvSpPr txBox="1">
            <a:spLocks/>
          </p:cNvSpPr>
          <p:nvPr/>
        </p:nvSpPr>
        <p:spPr>
          <a:xfrm>
            <a:off x="1143617" y="1780373"/>
            <a:ext cx="4884649" cy="3384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Package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Modularize application building</a:t>
            </a:r>
          </a:p>
          <a:p>
            <a:pPr marL="400050" lvl="1" indent="-171450">
              <a:lnSpc>
                <a:spcPts val="1800"/>
              </a:lnSpc>
              <a:spcAft>
                <a:spcPts val="600"/>
              </a:spcAft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  <a:p>
            <a:pPr marL="400050" lvl="1" indent="-171450">
              <a:lnSpc>
                <a:spcPts val="1800"/>
              </a:lnSpc>
              <a:spcAft>
                <a:spcPts val="600"/>
              </a:spcAft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PromptTemplate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 indent="-171450">
              <a:lnSpc>
                <a:spcPts val="1800"/>
              </a:lnSpc>
              <a:spcAft>
                <a:spcPts val="600"/>
              </a:spcAft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Chain</a:t>
            </a:r>
          </a:p>
          <a:p>
            <a:pPr marL="400050" lvl="1" indent="-171450">
              <a:lnSpc>
                <a:spcPts val="1800"/>
              </a:lnSpc>
              <a:spcAft>
                <a:spcPts val="600"/>
              </a:spcAft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135189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99745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84337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6CBC-B402-DB7A-5707-3F4A4E0F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en-AE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B9412FB-BC19-C363-E8F1-70626F05F0FC}"/>
              </a:ext>
            </a:extLst>
          </p:cNvPr>
          <p:cNvSpPr txBox="1">
            <a:spLocks/>
          </p:cNvSpPr>
          <p:nvPr/>
        </p:nvSpPr>
        <p:spPr>
          <a:xfrm>
            <a:off x="1143617" y="1780373"/>
            <a:ext cx="8399776" cy="3384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Langchain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Documentation: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https://python.langchain.com/en/latest/index.html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Prompt Engineering Best Practices: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https://help.openai.com/en/articles/6654000-best-practices-for-prompt-engineering-with-openai-api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Codes for today’s workshop: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https://github.com/kvsnoufal/langchainWorkshop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898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About Me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545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Noufal Samsudin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800" b="1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08D76D9-75E0-B298-0544-74451774167A}"/>
              </a:ext>
            </a:extLst>
          </p:cNvPr>
          <p:cNvSpPr txBox="1">
            <a:spLocks/>
          </p:cNvSpPr>
          <p:nvPr/>
        </p:nvSpPr>
        <p:spPr>
          <a:xfrm>
            <a:off x="1760810" y="2229108"/>
            <a:ext cx="4557164" cy="2399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Principal Data Scientist , Dubai Holding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LinkedIn: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https://www.linkedin.com/in/kvsnoufal/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Medium: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https://medium.com/@noufalsamsudin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https://github.com/kvsnoufal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BA6BC7-C319-2D79-A435-3C5167CA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588" y="1967405"/>
            <a:ext cx="11334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9A772C0-DF2B-EFA6-4712-EF04B662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544" y="2229108"/>
            <a:ext cx="970404" cy="53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4B2658-B616-2A19-4260-5A3198238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962" y="3047153"/>
            <a:ext cx="1327588" cy="37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ubai Properties - YouTube">
            <a:extLst>
              <a:ext uri="{FF2B5EF4-FFF2-40B4-BE49-F238E27FC236}">
                <a16:creationId xmlns:a16="http://schemas.microsoft.com/office/drawing/2014/main" id="{B48C6ED8-B77E-9AA5-C4B3-551D3CE622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97" b="31583"/>
          <a:stretch/>
        </p:blipFill>
        <p:spPr bwMode="auto">
          <a:xfrm>
            <a:off x="10098429" y="1967405"/>
            <a:ext cx="1327588" cy="54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jadah - Crunchbase Company Profile &amp; Funding">
            <a:extLst>
              <a:ext uri="{FF2B5EF4-FFF2-40B4-BE49-F238E27FC236}">
                <a16:creationId xmlns:a16="http://schemas.microsoft.com/office/drawing/2014/main" id="{F6D2437C-F3F0-9135-A4F5-4DF5248F1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53" b="39838"/>
          <a:stretch/>
        </p:blipFill>
        <p:spPr bwMode="auto">
          <a:xfrm>
            <a:off x="6948997" y="3002883"/>
            <a:ext cx="1550228" cy="34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oxy Cinema - Watch Latest Movies &amp; Blockbuster Films | THE BEACH - JBR,  Dubai, UAE">
            <a:extLst>
              <a:ext uri="{FF2B5EF4-FFF2-40B4-BE49-F238E27FC236}">
                <a16:creationId xmlns:a16="http://schemas.microsoft.com/office/drawing/2014/main" id="{F29165DC-E829-536D-B6BB-7828AD559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93" b="32222"/>
          <a:stretch/>
        </p:blipFill>
        <p:spPr bwMode="auto">
          <a:xfrm>
            <a:off x="7995941" y="3629501"/>
            <a:ext cx="2143125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lobal Village | Brands of the World™ | Download vector logos and logotypes">
            <a:extLst>
              <a:ext uri="{FF2B5EF4-FFF2-40B4-BE49-F238E27FC236}">
                <a16:creationId xmlns:a16="http://schemas.microsoft.com/office/drawing/2014/main" id="{AEA64AF4-8D22-B253-E719-D9D653362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583" y="2968824"/>
            <a:ext cx="915279" cy="91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1395152" y="2061931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920113" y="2102123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Language Models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1395152" y="2948191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920113" y="2988384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OpenAI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APIs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1384807" y="3826525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909768" y="3854686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Langchain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Intro + Demo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Language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Sequence to Sequence Models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Input + Text Output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Graphic 15" descr="Abacus outline">
            <a:extLst>
              <a:ext uri="{FF2B5EF4-FFF2-40B4-BE49-F238E27FC236}">
                <a16:creationId xmlns:a16="http://schemas.microsoft.com/office/drawing/2014/main" id="{02EA6A5E-9BAF-B5A6-3900-127BE5637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3926" y="2023533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EDB006-9CA8-9F52-7E2A-A02403BB17EC}"/>
              </a:ext>
            </a:extLst>
          </p:cNvPr>
          <p:cNvSpPr txBox="1"/>
          <p:nvPr/>
        </p:nvSpPr>
        <p:spPr>
          <a:xfrm>
            <a:off x="3656059" y="225477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Sequence</a:t>
            </a:r>
            <a:endParaRPr lang="en-A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B1F794-99D8-212F-26C3-897A8B495E20}"/>
              </a:ext>
            </a:extLst>
          </p:cNvPr>
          <p:cNvSpPr txBox="1"/>
          <p:nvPr/>
        </p:nvSpPr>
        <p:spPr>
          <a:xfrm>
            <a:off x="8473593" y="2239446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Text Sequence</a:t>
            </a:r>
            <a:endParaRPr lang="en-A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A3D09-3614-3B7C-4A96-E536B60DEF5F}"/>
              </a:ext>
            </a:extLst>
          </p:cNvPr>
          <p:cNvCxnSpPr/>
          <p:nvPr/>
        </p:nvCxnSpPr>
        <p:spPr>
          <a:xfrm>
            <a:off x="5510259" y="2424112"/>
            <a:ext cx="897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E83456-B820-A0D5-8E17-6E6DA3C14FAC}"/>
              </a:ext>
            </a:extLst>
          </p:cNvPr>
          <p:cNvCxnSpPr/>
          <p:nvPr/>
        </p:nvCxnSpPr>
        <p:spPr>
          <a:xfrm>
            <a:off x="7398326" y="2424112"/>
            <a:ext cx="897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6891E1-0481-AA58-E722-6D481E3C0F7C}"/>
              </a:ext>
            </a:extLst>
          </p:cNvPr>
          <p:cNvSpPr txBox="1"/>
          <p:nvPr/>
        </p:nvSpPr>
        <p:spPr>
          <a:xfrm>
            <a:off x="2875923" y="2617102"/>
            <a:ext cx="32681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 quick brown fox</a:t>
            </a:r>
            <a:endParaRPr lang="en-AE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89D0B1-FC90-9DD0-37E1-30F0842A5E9C}"/>
              </a:ext>
            </a:extLst>
          </p:cNvPr>
          <p:cNvSpPr txBox="1"/>
          <p:nvPr/>
        </p:nvSpPr>
        <p:spPr>
          <a:xfrm>
            <a:off x="2875923" y="2930924"/>
            <a:ext cx="32681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Roses are red, </a:t>
            </a:r>
            <a:endParaRPr lang="en-AE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05398D-6E32-E2C2-BDD1-A7166BD815D8}"/>
              </a:ext>
            </a:extLst>
          </p:cNvPr>
          <p:cNvSpPr txBox="1"/>
          <p:nvPr/>
        </p:nvSpPr>
        <p:spPr>
          <a:xfrm>
            <a:off x="7947455" y="2608778"/>
            <a:ext cx="398356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Jumps over the lazy old dog</a:t>
            </a:r>
            <a:endParaRPr lang="en-AE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D24813-9730-3CFD-BEFA-9B8967BBA972}"/>
              </a:ext>
            </a:extLst>
          </p:cNvPr>
          <p:cNvSpPr txBox="1"/>
          <p:nvPr/>
        </p:nvSpPr>
        <p:spPr>
          <a:xfrm>
            <a:off x="7947455" y="2922600"/>
            <a:ext cx="398356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Violets are blue</a:t>
            </a:r>
            <a:endParaRPr lang="en-AE" sz="800" dirty="0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Language Models - Training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Sequence to Sequence Models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Input + Text Output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Graphic 5" descr="Abacus outline">
            <a:extLst>
              <a:ext uri="{FF2B5EF4-FFF2-40B4-BE49-F238E27FC236}">
                <a16:creationId xmlns:a16="http://schemas.microsoft.com/office/drawing/2014/main" id="{26F932D2-0E95-0F11-4215-DD7699337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3926" y="202353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BD2308-80B1-5ABF-A9F9-A17820E3A6F9}"/>
              </a:ext>
            </a:extLst>
          </p:cNvPr>
          <p:cNvSpPr txBox="1"/>
          <p:nvPr/>
        </p:nvSpPr>
        <p:spPr>
          <a:xfrm>
            <a:off x="3656059" y="225477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Sequence</a:t>
            </a:r>
            <a:endParaRPr lang="en-A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F535B-6578-662A-4347-E4E625EAB74B}"/>
              </a:ext>
            </a:extLst>
          </p:cNvPr>
          <p:cNvSpPr txBox="1"/>
          <p:nvPr/>
        </p:nvSpPr>
        <p:spPr>
          <a:xfrm>
            <a:off x="8473593" y="2239446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Text Sequence</a:t>
            </a:r>
            <a:endParaRPr lang="en-A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AB42D4-458A-33F5-92B5-7E2CF215F521}"/>
              </a:ext>
            </a:extLst>
          </p:cNvPr>
          <p:cNvCxnSpPr/>
          <p:nvPr/>
        </p:nvCxnSpPr>
        <p:spPr>
          <a:xfrm>
            <a:off x="5510259" y="2424112"/>
            <a:ext cx="897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0CA5A3-D37D-51EF-7429-C6F808355F45}"/>
              </a:ext>
            </a:extLst>
          </p:cNvPr>
          <p:cNvCxnSpPr/>
          <p:nvPr/>
        </p:nvCxnSpPr>
        <p:spPr>
          <a:xfrm>
            <a:off x="7398326" y="2424112"/>
            <a:ext cx="897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188CB1A-1089-ACF7-0D02-F6107ACEB691}"/>
              </a:ext>
            </a:extLst>
          </p:cNvPr>
          <p:cNvSpPr txBox="1"/>
          <p:nvPr/>
        </p:nvSpPr>
        <p:spPr>
          <a:xfrm>
            <a:off x="419099" y="4155968"/>
            <a:ext cx="32681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Dubai , Gulf Arabic pronunciation: [</a:t>
            </a:r>
            <a:r>
              <a:rPr lang="en-US" sz="800" dirty="0" err="1"/>
              <a:t>dəˈbaj</a:t>
            </a:r>
            <a:r>
              <a:rPr lang="en-US" sz="800" dirty="0"/>
              <a:t>]) is the most populous city in the United Arab Emirates (UAE) and the capital of the Emirate of Dubai, the most populated of the 7 emirates of the United Arab Emirates. Established in the 18th century as a small fishing village, the city grew rapidly in the early 21st century with a focus on tourism and </a:t>
            </a:r>
            <a:r>
              <a:rPr lang="en-US" sz="800" dirty="0" err="1"/>
              <a:t>luxury.having</a:t>
            </a:r>
            <a:r>
              <a:rPr lang="en-US" sz="800" dirty="0"/>
              <a:t> the second most five-star hotels in the world, and the tallest building in the world, the Burj Khalifa, which is 828 </a:t>
            </a:r>
            <a:r>
              <a:rPr lang="en-US" sz="800" dirty="0" err="1"/>
              <a:t>metres</a:t>
            </a:r>
            <a:r>
              <a:rPr lang="en-US" sz="800" dirty="0"/>
              <a:t> (2,717 ft) tall.</a:t>
            </a:r>
          </a:p>
          <a:p>
            <a:endParaRPr lang="en-US" sz="800" dirty="0"/>
          </a:p>
          <a:p>
            <a:r>
              <a:rPr lang="en-US" sz="800" dirty="0"/>
              <a:t>In the eastern Arabian Peninsula on the coast of the Persian Gulf it is also a major global transport hub for passengers and cargo. Oil revenue helped accelerating the development of the city, which was already a major mercantile hub. A center for regional and international trade since the early 20th century, Dubai's economy relies on revenues from trade, tourism, aviation, real estate, and financial services. Oil production contributed less than 1 percent of the emirate's GDP in 2018. The city has a population of around 3.49 million (as of 2021).</a:t>
            </a:r>
            <a:endParaRPr lang="en-AE" sz="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C949C0C-B4D5-FC47-A034-028BAB1F6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8" y="3838065"/>
            <a:ext cx="316242" cy="3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FFC1E8-BC31-D2FA-A7F2-0240FE5E3AFD}"/>
              </a:ext>
            </a:extLst>
          </p:cNvPr>
          <p:cNvSpPr txBox="1"/>
          <p:nvPr/>
        </p:nvSpPr>
        <p:spPr>
          <a:xfrm>
            <a:off x="2875923" y="2617102"/>
            <a:ext cx="32681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Dubai , Gulf Arabic pronunciation: [</a:t>
            </a:r>
            <a:r>
              <a:rPr lang="en-US" sz="800" dirty="0" err="1"/>
              <a:t>dəˈbaj</a:t>
            </a:r>
            <a:r>
              <a:rPr lang="en-US" sz="800" dirty="0"/>
              <a:t>]) is the most populous</a:t>
            </a:r>
            <a:endParaRPr lang="en-AE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224599-3E35-1B3F-486F-5EABD299894F}"/>
              </a:ext>
            </a:extLst>
          </p:cNvPr>
          <p:cNvSpPr txBox="1"/>
          <p:nvPr/>
        </p:nvSpPr>
        <p:spPr>
          <a:xfrm>
            <a:off x="7947455" y="2608778"/>
            <a:ext cx="398356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city in the United Arab Emirates (UAE) and the capital of the Emirate of Dubai</a:t>
            </a:r>
            <a:endParaRPr lang="en-AE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527F38-87B3-FAA3-A707-81967E494F3D}"/>
              </a:ext>
            </a:extLst>
          </p:cNvPr>
          <p:cNvSpPr txBox="1"/>
          <p:nvPr/>
        </p:nvSpPr>
        <p:spPr>
          <a:xfrm>
            <a:off x="2875923" y="2930924"/>
            <a:ext cx="32681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Established in the 18th century as a small fishing village,</a:t>
            </a:r>
            <a:endParaRPr lang="en-AE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A8EB9-31A6-2927-62CE-03A83594C7D1}"/>
              </a:ext>
            </a:extLst>
          </p:cNvPr>
          <p:cNvSpPr txBox="1"/>
          <p:nvPr/>
        </p:nvSpPr>
        <p:spPr>
          <a:xfrm>
            <a:off x="7947455" y="2922600"/>
            <a:ext cx="398356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,the city grew rapidly in the early 21st century with a focus on tourism and luxury,</a:t>
            </a:r>
            <a:endParaRPr lang="en-AE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C60BA1-104E-16A7-F4B5-32D4B6FBB904}"/>
              </a:ext>
            </a:extLst>
          </p:cNvPr>
          <p:cNvSpPr txBox="1"/>
          <p:nvPr/>
        </p:nvSpPr>
        <p:spPr>
          <a:xfrm>
            <a:off x="2875923" y="3235678"/>
            <a:ext cx="32681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having the second most five-star hotels in the world,</a:t>
            </a:r>
            <a:endParaRPr lang="en-AE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852EE1-AFA6-1E6E-2622-29196EFC8BD5}"/>
              </a:ext>
            </a:extLst>
          </p:cNvPr>
          <p:cNvSpPr txBox="1"/>
          <p:nvPr/>
        </p:nvSpPr>
        <p:spPr>
          <a:xfrm>
            <a:off x="7947455" y="3227354"/>
            <a:ext cx="398356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 and the tallest building in the world, the Burj Khalifa</a:t>
            </a:r>
            <a:endParaRPr lang="en-AE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EC41DC-D660-B495-D7C3-12C243000541}"/>
              </a:ext>
            </a:extLst>
          </p:cNvPr>
          <p:cNvSpPr txBox="1"/>
          <p:nvPr/>
        </p:nvSpPr>
        <p:spPr>
          <a:xfrm>
            <a:off x="2875923" y="3512401"/>
            <a:ext cx="32681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In the eastern Arabian Peninsula on the coast of the Persian Gulf</a:t>
            </a:r>
            <a:endParaRPr lang="en-AE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47B7C4-B07D-9741-FF06-EFC4FEDBB12F}"/>
              </a:ext>
            </a:extLst>
          </p:cNvPr>
          <p:cNvSpPr txBox="1"/>
          <p:nvPr/>
        </p:nvSpPr>
        <p:spPr>
          <a:xfrm>
            <a:off x="7947455" y="3504077"/>
            <a:ext cx="398356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 it is also a major global transport hub for passengers and cargo</a:t>
            </a:r>
            <a:endParaRPr lang="en-AE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37384F-FAD5-8AAD-CEA4-A44D1CA17238}"/>
              </a:ext>
            </a:extLst>
          </p:cNvPr>
          <p:cNvSpPr txBox="1"/>
          <p:nvPr/>
        </p:nvSpPr>
        <p:spPr>
          <a:xfrm>
            <a:off x="5697584" y="5031848"/>
            <a:ext cx="340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24726"/>
                </a:solidFill>
              </a:rPr>
              <a:t>Trained over entire internet</a:t>
            </a:r>
          </a:p>
          <a:p>
            <a:r>
              <a:rPr lang="en-US" b="1" dirty="0">
                <a:solidFill>
                  <a:srgbClr val="D24726"/>
                </a:solidFill>
              </a:rPr>
              <a:t>Large Language Model (LLM)</a:t>
            </a:r>
            <a:endParaRPr lang="en-AE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Language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D4CE4-6405-9B39-C502-F9728ED643B9}"/>
              </a:ext>
            </a:extLst>
          </p:cNvPr>
          <p:cNvSpPr txBox="1"/>
          <p:nvPr/>
        </p:nvSpPr>
        <p:spPr>
          <a:xfrm>
            <a:off x="220133" y="2092376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quick brown fox</a:t>
            </a:r>
            <a:endParaRPr lang="en-A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CC1D06-522E-337C-3888-96BC67CB403C}"/>
              </a:ext>
            </a:extLst>
          </p:cNvPr>
          <p:cNvSpPr txBox="1"/>
          <p:nvPr/>
        </p:nvSpPr>
        <p:spPr>
          <a:xfrm>
            <a:off x="9321800" y="210028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Jumps over the …</a:t>
            </a:r>
            <a:endParaRPr lang="en-A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2BD50-4592-DADD-6C0D-1B411D77C502}"/>
              </a:ext>
            </a:extLst>
          </p:cNvPr>
          <p:cNvSpPr txBox="1"/>
          <p:nvPr/>
        </p:nvSpPr>
        <p:spPr>
          <a:xfrm>
            <a:off x="2954867" y="2092376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32, 412, 227, 11</a:t>
            </a:r>
            <a:endParaRPr lang="en-A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2AE7AE-199F-E52E-0839-B39161A0AE15}"/>
              </a:ext>
            </a:extLst>
          </p:cNvPr>
          <p:cNvCxnSpPr>
            <a:stCxn id="12" idx="3"/>
          </p:cNvCxnSpPr>
          <p:nvPr/>
        </p:nvCxnSpPr>
        <p:spPr>
          <a:xfrm>
            <a:off x="2252133" y="2277042"/>
            <a:ext cx="516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02F0D9-F159-F3E2-A5DF-1BED86F363A9}"/>
              </a:ext>
            </a:extLst>
          </p:cNvPr>
          <p:cNvSpPr txBox="1"/>
          <p:nvPr/>
        </p:nvSpPr>
        <p:spPr>
          <a:xfrm>
            <a:off x="2163654" y="1875354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tokenize</a:t>
            </a:r>
            <a:endParaRPr lang="en-AE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B4709-A815-F690-82F0-2C8E320283CB}"/>
              </a:ext>
            </a:extLst>
          </p:cNvPr>
          <p:cNvSpPr txBox="1"/>
          <p:nvPr/>
        </p:nvSpPr>
        <p:spPr>
          <a:xfrm>
            <a:off x="7205133" y="2092376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12,238, 318</a:t>
            </a:r>
            <a:endParaRPr lang="en-A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DFB77F-525C-735F-EC45-A34B1F49DA88}"/>
              </a:ext>
            </a:extLst>
          </p:cNvPr>
          <p:cNvCxnSpPr/>
          <p:nvPr/>
        </p:nvCxnSpPr>
        <p:spPr>
          <a:xfrm>
            <a:off x="8652933" y="2289651"/>
            <a:ext cx="516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DA8A93-8F5C-249D-05CE-5A5DD8FA8BBD}"/>
              </a:ext>
            </a:extLst>
          </p:cNvPr>
          <p:cNvSpPr txBox="1"/>
          <p:nvPr/>
        </p:nvSpPr>
        <p:spPr>
          <a:xfrm>
            <a:off x="8564454" y="1887963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decode</a:t>
            </a:r>
            <a:endParaRPr lang="en-AE" sz="1200" dirty="0"/>
          </a:p>
        </p:txBody>
      </p:sp>
      <p:pic>
        <p:nvPicPr>
          <p:cNvPr id="28" name="Graphic 27" descr="Abacus outline">
            <a:extLst>
              <a:ext uri="{FF2B5EF4-FFF2-40B4-BE49-F238E27FC236}">
                <a16:creationId xmlns:a16="http://schemas.microsoft.com/office/drawing/2014/main" id="{8B5DE266-541C-9E1E-DDB7-48FF05B6A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851554"/>
            <a:ext cx="9144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4DC7D-A47A-DF64-6033-9895493ACADA}"/>
              </a:ext>
            </a:extLst>
          </p:cNvPr>
          <p:cNvCxnSpPr>
            <a:cxnSpLocks/>
          </p:cNvCxnSpPr>
          <p:nvPr/>
        </p:nvCxnSpPr>
        <p:spPr>
          <a:xfrm>
            <a:off x="6474885" y="2308754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C26F5E-FF89-8009-A366-42870345119B}"/>
              </a:ext>
            </a:extLst>
          </p:cNvPr>
          <p:cNvCxnSpPr>
            <a:cxnSpLocks/>
          </p:cNvCxnSpPr>
          <p:nvPr/>
        </p:nvCxnSpPr>
        <p:spPr>
          <a:xfrm>
            <a:off x="4883152" y="2314575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Manual Operation 30">
            <a:extLst>
              <a:ext uri="{FF2B5EF4-FFF2-40B4-BE49-F238E27FC236}">
                <a16:creationId xmlns:a16="http://schemas.microsoft.com/office/drawing/2014/main" id="{F12CD2BF-1E8D-06C0-6257-7B0268974FDF}"/>
              </a:ext>
            </a:extLst>
          </p:cNvPr>
          <p:cNvSpPr/>
          <p:nvPr/>
        </p:nvSpPr>
        <p:spPr>
          <a:xfrm rot="16200000">
            <a:off x="4103922" y="3674169"/>
            <a:ext cx="510920" cy="342316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2" name="Flowchart: Manual Operation 31">
            <a:extLst>
              <a:ext uri="{FF2B5EF4-FFF2-40B4-BE49-F238E27FC236}">
                <a16:creationId xmlns:a16="http://schemas.microsoft.com/office/drawing/2014/main" id="{BC164DEB-9A96-8605-27A2-97F648C9565C}"/>
              </a:ext>
            </a:extLst>
          </p:cNvPr>
          <p:cNvSpPr/>
          <p:nvPr/>
        </p:nvSpPr>
        <p:spPr>
          <a:xfrm rot="5400000">
            <a:off x="7406002" y="3674169"/>
            <a:ext cx="510920" cy="342316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598BDB-5BDC-C3DE-A7A9-607382147405}"/>
              </a:ext>
            </a:extLst>
          </p:cNvPr>
          <p:cNvSpPr txBox="1"/>
          <p:nvPr/>
        </p:nvSpPr>
        <p:spPr>
          <a:xfrm>
            <a:off x="4035573" y="4204009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encoder</a:t>
            </a:r>
            <a:endParaRPr lang="en-AE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866746-EAE9-97C7-F9A3-FF6957222EC7}"/>
              </a:ext>
            </a:extLst>
          </p:cNvPr>
          <p:cNvSpPr txBox="1"/>
          <p:nvPr/>
        </p:nvSpPr>
        <p:spPr>
          <a:xfrm>
            <a:off x="7366087" y="4204009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decoder</a:t>
            </a:r>
            <a:endParaRPr lang="en-AE" sz="1200" dirty="0"/>
          </a:p>
        </p:txBody>
      </p:sp>
      <p:pic>
        <p:nvPicPr>
          <p:cNvPr id="35" name="Graphic 34" descr="Morse Code with solid fill">
            <a:extLst>
              <a:ext uri="{FF2B5EF4-FFF2-40B4-BE49-F238E27FC236}">
                <a16:creationId xmlns:a16="http://schemas.microsoft.com/office/drawing/2014/main" id="{F93E785D-DA51-B331-4F19-894E73017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5433" y="3544760"/>
            <a:ext cx="601133" cy="60113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AA6944-0B18-8688-4EAF-57D0C7D9652E}"/>
              </a:ext>
            </a:extLst>
          </p:cNvPr>
          <p:cNvCxnSpPr>
            <a:cxnSpLocks/>
          </p:cNvCxnSpPr>
          <p:nvPr/>
        </p:nvCxnSpPr>
        <p:spPr>
          <a:xfrm>
            <a:off x="4874685" y="3845326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BD53CA-8320-18E0-FD16-8DA810AD531F}"/>
              </a:ext>
            </a:extLst>
          </p:cNvPr>
          <p:cNvCxnSpPr>
            <a:cxnSpLocks/>
          </p:cNvCxnSpPr>
          <p:nvPr/>
        </p:nvCxnSpPr>
        <p:spPr>
          <a:xfrm>
            <a:off x="6553200" y="3845326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7DCB62-A405-1153-4F6F-272E5EAC318A}"/>
              </a:ext>
            </a:extLst>
          </p:cNvPr>
          <p:cNvSpPr txBox="1"/>
          <p:nvPr/>
        </p:nvSpPr>
        <p:spPr>
          <a:xfrm>
            <a:off x="5638800" y="4182470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embedding</a:t>
            </a:r>
            <a:endParaRPr lang="en-AE" sz="1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6FA334-AF98-66D3-2C1B-CE5F229A1A8E}"/>
              </a:ext>
            </a:extLst>
          </p:cNvPr>
          <p:cNvCxnSpPr>
            <a:cxnSpLocks/>
          </p:cNvCxnSpPr>
          <p:nvPr/>
        </p:nvCxnSpPr>
        <p:spPr>
          <a:xfrm flipH="1">
            <a:off x="4205983" y="2700867"/>
            <a:ext cx="1492084" cy="7710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7D1051-B63E-9D34-B9F6-F2119FB98AB6}"/>
              </a:ext>
            </a:extLst>
          </p:cNvPr>
          <p:cNvCxnSpPr>
            <a:cxnSpLocks/>
          </p:cNvCxnSpPr>
          <p:nvPr/>
        </p:nvCxnSpPr>
        <p:spPr>
          <a:xfrm>
            <a:off x="6493932" y="2715122"/>
            <a:ext cx="1338688" cy="7567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0F1113E-623E-A731-18AF-38345D93E136}"/>
              </a:ext>
            </a:extLst>
          </p:cNvPr>
          <p:cNvSpPr txBox="1"/>
          <p:nvPr/>
        </p:nvSpPr>
        <p:spPr>
          <a:xfrm>
            <a:off x="9321800" y="2581288"/>
            <a:ext cx="289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Main Output</a:t>
            </a:r>
            <a:endParaRPr lang="en-AE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B54655-AE4C-9CC3-540E-4AEB2FF1DC29}"/>
              </a:ext>
            </a:extLst>
          </p:cNvPr>
          <p:cNvSpPr txBox="1"/>
          <p:nvPr/>
        </p:nvSpPr>
        <p:spPr>
          <a:xfrm>
            <a:off x="5047190" y="4693349"/>
            <a:ext cx="289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Secondary Output</a:t>
            </a:r>
            <a:endParaRPr lang="en-A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95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/>
      <p:bldP spid="38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6CBC-B402-DB7A-5707-3F4A4E0F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- Applications</a:t>
            </a:r>
            <a:endParaRPr lang="en-AE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B9412FB-BC19-C363-E8F1-70626F05F0FC}"/>
              </a:ext>
            </a:extLst>
          </p:cNvPr>
          <p:cNvSpPr txBox="1">
            <a:spLocks/>
          </p:cNvSpPr>
          <p:nvPr/>
        </p:nvSpPr>
        <p:spPr>
          <a:xfrm>
            <a:off x="753276" y="1450175"/>
            <a:ext cx="4557164" cy="164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Sequence Generation Engine</a:t>
            </a:r>
          </a:p>
          <a:p>
            <a:pPr marL="400050" lvl="1" indent="-171450">
              <a:lnSpc>
                <a:spcPts val="1800"/>
              </a:lnSpc>
              <a:spcAft>
                <a:spcPts val="600"/>
              </a:spcAft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Continues your prompt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Customize it to our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usecase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 engineering the prompt to get the results we want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EAE2E3-5D97-4BB5-3AD5-4208CA1B2B09}"/>
              </a:ext>
            </a:extLst>
          </p:cNvPr>
          <p:cNvSpPr txBox="1">
            <a:spLocks/>
          </p:cNvSpPr>
          <p:nvPr/>
        </p:nvSpPr>
        <p:spPr>
          <a:xfrm>
            <a:off x="685543" y="3098801"/>
            <a:ext cx="4557164" cy="3115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 err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Usecases</a:t>
            </a:r>
            <a:endParaRPr lang="en-US" sz="1400" b="1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Translation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 Bot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Summarization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Generate Minutes of Meeting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C7A8AEE-2900-7696-5129-7A9D2E69A210}"/>
              </a:ext>
            </a:extLst>
          </p:cNvPr>
          <p:cNvSpPr txBox="1">
            <a:spLocks/>
          </p:cNvSpPr>
          <p:nvPr/>
        </p:nvSpPr>
        <p:spPr>
          <a:xfrm>
            <a:off x="6620676" y="1526375"/>
            <a:ext cx="4557164" cy="164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OpenAI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provides APIs + playground to test prompts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free account – 5$ credit</a:t>
            </a:r>
          </a:p>
        </p:txBody>
      </p:sp>
    </p:spTree>
    <p:extLst>
      <p:ext uri="{BB962C8B-B14F-4D97-AF65-F5344CB8AC3E}">
        <p14:creationId xmlns:p14="http://schemas.microsoft.com/office/powerpoint/2010/main" val="365573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6CBC-B402-DB7A-5707-3F4A4E0F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– Embeddings</a:t>
            </a:r>
            <a:endParaRPr lang="en-AE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B9412FB-BC19-C363-E8F1-70626F05F0FC}"/>
              </a:ext>
            </a:extLst>
          </p:cNvPr>
          <p:cNvSpPr txBox="1">
            <a:spLocks/>
          </p:cNvSpPr>
          <p:nvPr/>
        </p:nvSpPr>
        <p:spPr>
          <a:xfrm>
            <a:off x="753276" y="1450175"/>
            <a:ext cx="4557164" cy="164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Numerical representation of the prompt (multi-dimensional)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Holds semantic information</a:t>
            </a:r>
          </a:p>
        </p:txBody>
      </p:sp>
      <p:sp>
        <p:nvSpPr>
          <p:cNvPr id="3" name="Flowchart: Manual Operation 2">
            <a:extLst>
              <a:ext uri="{FF2B5EF4-FFF2-40B4-BE49-F238E27FC236}">
                <a16:creationId xmlns:a16="http://schemas.microsoft.com/office/drawing/2014/main" id="{2620F098-093D-FA2E-1972-F52AF12C29A7}"/>
              </a:ext>
            </a:extLst>
          </p:cNvPr>
          <p:cNvSpPr/>
          <p:nvPr/>
        </p:nvSpPr>
        <p:spPr>
          <a:xfrm rot="16200000">
            <a:off x="6389922" y="1820097"/>
            <a:ext cx="510920" cy="342316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89F75-7A9E-BD1E-188D-5FE310AB2C86}"/>
              </a:ext>
            </a:extLst>
          </p:cNvPr>
          <p:cNvSpPr txBox="1"/>
          <p:nvPr/>
        </p:nvSpPr>
        <p:spPr>
          <a:xfrm>
            <a:off x="6321573" y="2349937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encoder</a:t>
            </a:r>
            <a:endParaRPr lang="en-AE" sz="1200" dirty="0"/>
          </a:p>
        </p:txBody>
      </p:sp>
      <p:pic>
        <p:nvPicPr>
          <p:cNvPr id="8" name="Graphic 7" descr="Morse Code with solid fill">
            <a:extLst>
              <a:ext uri="{FF2B5EF4-FFF2-40B4-BE49-F238E27FC236}">
                <a16:creationId xmlns:a16="http://schemas.microsoft.com/office/drawing/2014/main" id="{09269AB4-23DE-8218-78A4-D8BDEE77C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1433" y="1690688"/>
            <a:ext cx="601133" cy="6011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0D97C1-BEA8-D478-FF85-C1BD32B91437}"/>
              </a:ext>
            </a:extLst>
          </p:cNvPr>
          <p:cNvCxnSpPr>
            <a:cxnSpLocks/>
          </p:cNvCxnSpPr>
          <p:nvPr/>
        </p:nvCxnSpPr>
        <p:spPr>
          <a:xfrm>
            <a:off x="7160685" y="1991254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510DEA-FE1A-A57D-B65B-5BBD25B29271}"/>
              </a:ext>
            </a:extLst>
          </p:cNvPr>
          <p:cNvSpPr txBox="1"/>
          <p:nvPr/>
        </p:nvSpPr>
        <p:spPr>
          <a:xfrm>
            <a:off x="7924800" y="2328398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embedding</a:t>
            </a:r>
            <a:endParaRPr lang="en-AE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3CE736-71A0-00F5-C325-2EFEBE31F65F}"/>
              </a:ext>
            </a:extLst>
          </p:cNvPr>
          <p:cNvSpPr txBox="1"/>
          <p:nvPr/>
        </p:nvSpPr>
        <p:spPr>
          <a:xfrm>
            <a:off x="4838786" y="1893597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Text</a:t>
            </a:r>
            <a:endParaRPr lang="en-AE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07748E-89E0-E647-EA22-6FFBD371DAA0}"/>
              </a:ext>
            </a:extLst>
          </p:cNvPr>
          <p:cNvCxnSpPr>
            <a:cxnSpLocks/>
          </p:cNvCxnSpPr>
          <p:nvPr/>
        </p:nvCxnSpPr>
        <p:spPr>
          <a:xfrm>
            <a:off x="5434479" y="2052108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4B8FF-6E60-637C-7678-AA2900AE8B40}"/>
              </a:ext>
            </a:extLst>
          </p:cNvPr>
          <p:cNvCxnSpPr/>
          <p:nvPr/>
        </p:nvCxnSpPr>
        <p:spPr>
          <a:xfrm>
            <a:off x="3832372" y="3306763"/>
            <a:ext cx="0" cy="2870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1B60B7-C3C2-5E4C-F24D-A32845C833D1}"/>
              </a:ext>
            </a:extLst>
          </p:cNvPr>
          <p:cNvCxnSpPr/>
          <p:nvPr/>
        </p:nvCxnSpPr>
        <p:spPr>
          <a:xfrm>
            <a:off x="3832372" y="6176963"/>
            <a:ext cx="45635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49A8633-A324-F14B-92CE-04A71A89AEDF}"/>
              </a:ext>
            </a:extLst>
          </p:cNvPr>
          <p:cNvSpPr/>
          <p:nvPr/>
        </p:nvSpPr>
        <p:spPr>
          <a:xfrm>
            <a:off x="4394200" y="3928533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B62CC6D-EE41-50E1-0016-02658B9715B7}"/>
              </a:ext>
            </a:extLst>
          </p:cNvPr>
          <p:cNvSpPr/>
          <p:nvPr/>
        </p:nvSpPr>
        <p:spPr>
          <a:xfrm>
            <a:off x="5158919" y="4400021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2F216B-30C5-65F2-E2AC-22BB8DE16003}"/>
              </a:ext>
            </a:extLst>
          </p:cNvPr>
          <p:cNvSpPr/>
          <p:nvPr/>
        </p:nvSpPr>
        <p:spPr>
          <a:xfrm>
            <a:off x="6211506" y="3465511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935B44-234E-5233-499C-01C139E48C94}"/>
              </a:ext>
            </a:extLst>
          </p:cNvPr>
          <p:cNvSpPr/>
          <p:nvPr/>
        </p:nvSpPr>
        <p:spPr>
          <a:xfrm>
            <a:off x="6976225" y="3936999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ACC538-BC9B-DA3C-B69D-2999F58CDAB5}"/>
              </a:ext>
            </a:extLst>
          </p:cNvPr>
          <p:cNvSpPr txBox="1"/>
          <p:nvPr/>
        </p:nvSpPr>
        <p:spPr>
          <a:xfrm>
            <a:off x="5671005" y="3151212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woman</a:t>
            </a:r>
            <a:endParaRPr lang="en-A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19E877-8286-BDB6-3F0D-AD216ECC410C}"/>
              </a:ext>
            </a:extLst>
          </p:cNvPr>
          <p:cNvSpPr txBox="1"/>
          <p:nvPr/>
        </p:nvSpPr>
        <p:spPr>
          <a:xfrm>
            <a:off x="6655649" y="362614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</a:t>
            </a:r>
            <a:endParaRPr lang="en-A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F95BD2-8933-D531-6866-71977B0E8CE0}"/>
              </a:ext>
            </a:extLst>
          </p:cNvPr>
          <p:cNvSpPr txBox="1"/>
          <p:nvPr/>
        </p:nvSpPr>
        <p:spPr>
          <a:xfrm>
            <a:off x="4063280" y="353243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queen</a:t>
            </a:r>
            <a:endParaRPr lang="en-A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A5486-174C-DAAF-84A3-EC29E04C36AD}"/>
              </a:ext>
            </a:extLst>
          </p:cNvPr>
          <p:cNvSpPr txBox="1"/>
          <p:nvPr/>
        </p:nvSpPr>
        <p:spPr>
          <a:xfrm>
            <a:off x="4872622" y="4055533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</a:t>
            </a:r>
            <a:endParaRPr lang="en-A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75483C-8CFB-AC20-AE69-0FEC28398905}"/>
              </a:ext>
            </a:extLst>
          </p:cNvPr>
          <p:cNvSpPr txBox="1"/>
          <p:nvPr/>
        </p:nvSpPr>
        <p:spPr>
          <a:xfrm>
            <a:off x="3287872" y="2928550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Embedding Space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83658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6CBC-B402-DB7A-5707-3F4A4E0F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– Embeddings</a:t>
            </a:r>
            <a:endParaRPr lang="en-AE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B9412FB-BC19-C363-E8F1-70626F05F0FC}"/>
              </a:ext>
            </a:extLst>
          </p:cNvPr>
          <p:cNvSpPr txBox="1">
            <a:spLocks/>
          </p:cNvSpPr>
          <p:nvPr/>
        </p:nvSpPr>
        <p:spPr>
          <a:xfrm>
            <a:off x="753276" y="1450175"/>
            <a:ext cx="4557164" cy="164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News Articles from Khaleej Times</a:t>
            </a:r>
          </a:p>
        </p:txBody>
      </p:sp>
      <p:sp>
        <p:nvSpPr>
          <p:cNvPr id="3" name="Flowchart: Manual Operation 2">
            <a:extLst>
              <a:ext uri="{FF2B5EF4-FFF2-40B4-BE49-F238E27FC236}">
                <a16:creationId xmlns:a16="http://schemas.microsoft.com/office/drawing/2014/main" id="{2620F098-093D-FA2E-1972-F52AF12C29A7}"/>
              </a:ext>
            </a:extLst>
          </p:cNvPr>
          <p:cNvSpPr/>
          <p:nvPr/>
        </p:nvSpPr>
        <p:spPr>
          <a:xfrm rot="16200000">
            <a:off x="6389922" y="1820097"/>
            <a:ext cx="510920" cy="342316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89F75-7A9E-BD1E-188D-5FE310AB2C86}"/>
              </a:ext>
            </a:extLst>
          </p:cNvPr>
          <p:cNvSpPr txBox="1"/>
          <p:nvPr/>
        </p:nvSpPr>
        <p:spPr>
          <a:xfrm>
            <a:off x="6321573" y="2349937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encoder</a:t>
            </a:r>
            <a:endParaRPr lang="en-AE" sz="1200" dirty="0"/>
          </a:p>
        </p:txBody>
      </p:sp>
      <p:pic>
        <p:nvPicPr>
          <p:cNvPr id="8" name="Graphic 7" descr="Morse Code with solid fill">
            <a:extLst>
              <a:ext uri="{FF2B5EF4-FFF2-40B4-BE49-F238E27FC236}">
                <a16:creationId xmlns:a16="http://schemas.microsoft.com/office/drawing/2014/main" id="{09269AB4-23DE-8218-78A4-D8BDEE77C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1433" y="1690688"/>
            <a:ext cx="601133" cy="6011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0D97C1-BEA8-D478-FF85-C1BD32B91437}"/>
              </a:ext>
            </a:extLst>
          </p:cNvPr>
          <p:cNvCxnSpPr>
            <a:cxnSpLocks/>
          </p:cNvCxnSpPr>
          <p:nvPr/>
        </p:nvCxnSpPr>
        <p:spPr>
          <a:xfrm>
            <a:off x="7160685" y="1991254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510DEA-FE1A-A57D-B65B-5BBD25B29271}"/>
              </a:ext>
            </a:extLst>
          </p:cNvPr>
          <p:cNvSpPr txBox="1"/>
          <p:nvPr/>
        </p:nvSpPr>
        <p:spPr>
          <a:xfrm>
            <a:off x="7924800" y="2328398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embedding</a:t>
            </a:r>
            <a:endParaRPr lang="en-AE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3CE736-71A0-00F5-C325-2EFEBE31F65F}"/>
              </a:ext>
            </a:extLst>
          </p:cNvPr>
          <p:cNvSpPr txBox="1"/>
          <p:nvPr/>
        </p:nvSpPr>
        <p:spPr>
          <a:xfrm>
            <a:off x="4838786" y="1893597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Text</a:t>
            </a:r>
            <a:endParaRPr lang="en-AE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07748E-89E0-E647-EA22-6FFBD371DAA0}"/>
              </a:ext>
            </a:extLst>
          </p:cNvPr>
          <p:cNvCxnSpPr>
            <a:cxnSpLocks/>
          </p:cNvCxnSpPr>
          <p:nvPr/>
        </p:nvCxnSpPr>
        <p:spPr>
          <a:xfrm>
            <a:off x="5434479" y="2052108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527D4E-5204-41B8-0D8D-03C98C50B75B}"/>
              </a:ext>
            </a:extLst>
          </p:cNvPr>
          <p:cNvCxnSpPr/>
          <p:nvPr/>
        </p:nvCxnSpPr>
        <p:spPr>
          <a:xfrm>
            <a:off x="3832372" y="3306763"/>
            <a:ext cx="0" cy="2870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EB2A6F-DA15-0491-5CDF-DFE2A9800453}"/>
              </a:ext>
            </a:extLst>
          </p:cNvPr>
          <p:cNvCxnSpPr/>
          <p:nvPr/>
        </p:nvCxnSpPr>
        <p:spPr>
          <a:xfrm>
            <a:off x="3832372" y="6176963"/>
            <a:ext cx="45635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073A677-9AE6-9CC8-0D25-A684F19B3779}"/>
              </a:ext>
            </a:extLst>
          </p:cNvPr>
          <p:cNvSpPr/>
          <p:nvPr/>
        </p:nvSpPr>
        <p:spPr>
          <a:xfrm>
            <a:off x="4394200" y="3928533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A98172-C834-EAF4-508B-B7E5205E4870}"/>
              </a:ext>
            </a:extLst>
          </p:cNvPr>
          <p:cNvSpPr/>
          <p:nvPr/>
        </p:nvSpPr>
        <p:spPr>
          <a:xfrm>
            <a:off x="6251119" y="4428551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F32DAD-45EE-02D3-A93D-EC6D6B16FB19}"/>
              </a:ext>
            </a:extLst>
          </p:cNvPr>
          <p:cNvSpPr/>
          <p:nvPr/>
        </p:nvSpPr>
        <p:spPr>
          <a:xfrm>
            <a:off x="4577592" y="3687762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4CDB90-988C-B8AD-2612-6A82107374A6}"/>
              </a:ext>
            </a:extLst>
          </p:cNvPr>
          <p:cNvSpPr/>
          <p:nvPr/>
        </p:nvSpPr>
        <p:spPr>
          <a:xfrm>
            <a:off x="6594143" y="3963989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2A4DED2-41B2-3B23-B857-AB19F7E3DC24}"/>
              </a:ext>
            </a:extLst>
          </p:cNvPr>
          <p:cNvSpPr/>
          <p:nvPr/>
        </p:nvSpPr>
        <p:spPr>
          <a:xfrm>
            <a:off x="4207854" y="4178299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AA9E5FB-B90D-05F0-36FA-F320EEE1813B}"/>
              </a:ext>
            </a:extLst>
          </p:cNvPr>
          <p:cNvSpPr/>
          <p:nvPr/>
        </p:nvSpPr>
        <p:spPr>
          <a:xfrm>
            <a:off x="4852758" y="3588279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119DBA-CA7A-FB80-0BE1-35A380F4C2FA}"/>
              </a:ext>
            </a:extLst>
          </p:cNvPr>
          <p:cNvSpPr/>
          <p:nvPr/>
        </p:nvSpPr>
        <p:spPr>
          <a:xfrm>
            <a:off x="4479545" y="4373517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7D9D4D-D9CD-3F8D-FE3B-D28F24D0CE38}"/>
              </a:ext>
            </a:extLst>
          </p:cNvPr>
          <p:cNvSpPr/>
          <p:nvPr/>
        </p:nvSpPr>
        <p:spPr>
          <a:xfrm>
            <a:off x="4748283" y="4178298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61147D2-F1CE-73BB-817E-FD4B56642B45}"/>
              </a:ext>
            </a:extLst>
          </p:cNvPr>
          <p:cNvSpPr/>
          <p:nvPr/>
        </p:nvSpPr>
        <p:spPr>
          <a:xfrm>
            <a:off x="4077907" y="3767826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879CC8-E618-19BA-DA82-1267FF554EDF}"/>
              </a:ext>
            </a:extLst>
          </p:cNvPr>
          <p:cNvSpPr/>
          <p:nvPr/>
        </p:nvSpPr>
        <p:spPr>
          <a:xfrm>
            <a:off x="4992120" y="4308959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8AE52E8-7B16-F08A-FE79-E0920FD22C36}"/>
              </a:ext>
            </a:extLst>
          </p:cNvPr>
          <p:cNvSpPr/>
          <p:nvPr/>
        </p:nvSpPr>
        <p:spPr>
          <a:xfrm>
            <a:off x="4306658" y="3596217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30BD337-378B-9E18-850F-DB318D4E2875}"/>
              </a:ext>
            </a:extLst>
          </p:cNvPr>
          <p:cNvSpPr/>
          <p:nvPr/>
        </p:nvSpPr>
        <p:spPr>
          <a:xfrm>
            <a:off x="6141052" y="3904721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7DC02E-4DD2-71D4-FDE0-E7FD489CEA1A}"/>
              </a:ext>
            </a:extLst>
          </p:cNvPr>
          <p:cNvSpPr/>
          <p:nvPr/>
        </p:nvSpPr>
        <p:spPr>
          <a:xfrm>
            <a:off x="6645072" y="4365206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E30F57-89F2-43E1-633D-4DB8333AB208}"/>
              </a:ext>
            </a:extLst>
          </p:cNvPr>
          <p:cNvSpPr/>
          <p:nvPr/>
        </p:nvSpPr>
        <p:spPr>
          <a:xfrm>
            <a:off x="6396309" y="4725332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7F7A56-D7C3-F213-B785-7B7DF577DCC2}"/>
              </a:ext>
            </a:extLst>
          </p:cNvPr>
          <p:cNvSpPr/>
          <p:nvPr/>
        </p:nvSpPr>
        <p:spPr>
          <a:xfrm>
            <a:off x="6916879" y="3797829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742B1F-6B56-5221-884B-DF9E99F20CAD}"/>
              </a:ext>
            </a:extLst>
          </p:cNvPr>
          <p:cNvSpPr/>
          <p:nvPr/>
        </p:nvSpPr>
        <p:spPr>
          <a:xfrm>
            <a:off x="6548838" y="4286931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1BBE71D-0FC5-60B5-D565-436BC4A1A05B}"/>
              </a:ext>
            </a:extLst>
          </p:cNvPr>
          <p:cNvSpPr/>
          <p:nvPr/>
        </p:nvSpPr>
        <p:spPr>
          <a:xfrm>
            <a:off x="6797472" y="4517606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41DB2B-A090-69D8-676F-A80E96BCA281}"/>
              </a:ext>
            </a:extLst>
          </p:cNvPr>
          <p:cNvSpPr/>
          <p:nvPr/>
        </p:nvSpPr>
        <p:spPr>
          <a:xfrm>
            <a:off x="5143973" y="5361455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B89277-4E90-E634-80DB-F6CAB55F3074}"/>
              </a:ext>
            </a:extLst>
          </p:cNvPr>
          <p:cNvSpPr/>
          <p:nvPr/>
        </p:nvSpPr>
        <p:spPr>
          <a:xfrm>
            <a:off x="5054140" y="4780365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6955629-0E1C-977F-0EE4-00154343FE2F}"/>
              </a:ext>
            </a:extLst>
          </p:cNvPr>
          <p:cNvSpPr/>
          <p:nvPr/>
        </p:nvSpPr>
        <p:spPr>
          <a:xfrm>
            <a:off x="4803316" y="5251388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FF7E391-6DE4-1094-9F68-A02B7BABE851}"/>
              </a:ext>
            </a:extLst>
          </p:cNvPr>
          <p:cNvSpPr/>
          <p:nvPr/>
        </p:nvSpPr>
        <p:spPr>
          <a:xfrm>
            <a:off x="5429596" y="5306421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92AB4C-0D3C-16CE-1248-ECB0C1425309}"/>
              </a:ext>
            </a:extLst>
          </p:cNvPr>
          <p:cNvSpPr/>
          <p:nvPr/>
        </p:nvSpPr>
        <p:spPr>
          <a:xfrm>
            <a:off x="4955304" y="5586988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CA2D121-BBB6-1EE5-863C-480D7423091F}"/>
              </a:ext>
            </a:extLst>
          </p:cNvPr>
          <p:cNvSpPr/>
          <p:nvPr/>
        </p:nvSpPr>
        <p:spPr>
          <a:xfrm>
            <a:off x="5918239" y="4603812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224255E-B4F4-C6B3-E4CE-C3ED6A7091F0}"/>
              </a:ext>
            </a:extLst>
          </p:cNvPr>
          <p:cNvSpPr/>
          <p:nvPr/>
        </p:nvSpPr>
        <p:spPr>
          <a:xfrm>
            <a:off x="5290278" y="5019584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4B4CF44-221D-2450-6D18-4DDCC378FE4E}"/>
              </a:ext>
            </a:extLst>
          </p:cNvPr>
          <p:cNvSpPr/>
          <p:nvPr/>
        </p:nvSpPr>
        <p:spPr>
          <a:xfrm>
            <a:off x="5383334" y="5613092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6B8138-9695-D36E-1731-17D45FC1DCE4}"/>
              </a:ext>
            </a:extLst>
          </p:cNvPr>
          <p:cNvSpPr txBox="1"/>
          <p:nvPr/>
        </p:nvSpPr>
        <p:spPr>
          <a:xfrm>
            <a:off x="1871868" y="3339426"/>
            <a:ext cx="1775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</a:rPr>
              <a:t>Ronaldo scores again winning the match</a:t>
            </a:r>
            <a:endParaRPr lang="en-AE" sz="1100" dirty="0">
              <a:solidFill>
                <a:srgbClr val="FFC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967E93-BCC5-9BC6-B407-715A59A3E503}"/>
              </a:ext>
            </a:extLst>
          </p:cNvPr>
          <p:cNvSpPr txBox="1"/>
          <p:nvPr/>
        </p:nvSpPr>
        <p:spPr>
          <a:xfrm>
            <a:off x="1864420" y="3983566"/>
            <a:ext cx="1775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</a:rPr>
              <a:t>India vs Bangladesh draws</a:t>
            </a:r>
            <a:endParaRPr lang="en-AE" sz="1100" dirty="0">
              <a:solidFill>
                <a:srgbClr val="FFC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C1041F-ACEF-66C0-9172-2C04329EBC9F}"/>
              </a:ext>
            </a:extLst>
          </p:cNvPr>
          <p:cNvSpPr txBox="1"/>
          <p:nvPr/>
        </p:nvSpPr>
        <p:spPr>
          <a:xfrm>
            <a:off x="1887789" y="4930568"/>
            <a:ext cx="1775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Guardian of the Galaxy a big box office success</a:t>
            </a:r>
            <a:endParaRPr lang="en-AE" sz="1100" dirty="0">
              <a:solidFill>
                <a:srgbClr val="92D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AD3B7-AF55-E8B7-7388-4D325CEB89D9}"/>
              </a:ext>
            </a:extLst>
          </p:cNvPr>
          <p:cNvSpPr txBox="1"/>
          <p:nvPr/>
        </p:nvSpPr>
        <p:spPr>
          <a:xfrm>
            <a:off x="1880341" y="5574708"/>
            <a:ext cx="1775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Oscar worthy performance by…</a:t>
            </a:r>
            <a:endParaRPr lang="en-AE" sz="1100" dirty="0">
              <a:solidFill>
                <a:srgbClr val="92D05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1C3CF4-E38F-6F16-7A5B-94C5BB658303}"/>
              </a:ext>
            </a:extLst>
          </p:cNvPr>
          <p:cNvSpPr txBox="1"/>
          <p:nvPr/>
        </p:nvSpPr>
        <p:spPr>
          <a:xfrm>
            <a:off x="8081433" y="3275397"/>
            <a:ext cx="1775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Biden – KSA visit updates</a:t>
            </a:r>
            <a:endParaRPr lang="en-AE" sz="1100" dirty="0">
              <a:solidFill>
                <a:srgbClr val="00206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670BB6-9A6A-72A3-AE8E-37DB4575B0AF}"/>
              </a:ext>
            </a:extLst>
          </p:cNvPr>
          <p:cNvSpPr txBox="1"/>
          <p:nvPr/>
        </p:nvSpPr>
        <p:spPr>
          <a:xfrm>
            <a:off x="8073985" y="3919537"/>
            <a:ext cx="202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Brexit negotiations with EU…</a:t>
            </a:r>
            <a:endParaRPr lang="en-AE" sz="1100" dirty="0">
              <a:solidFill>
                <a:srgbClr val="002060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EBD355-E7F1-36F7-EC5F-B798F2D19412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3235072" y="3603061"/>
            <a:ext cx="1071586" cy="4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4F8DF1D-0CB2-3BA0-E91A-AB00B31D00CA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3513667" y="4087301"/>
            <a:ext cx="965878" cy="34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E77384-3ACE-2EF3-8BE7-FF7C5913D4EB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3463409" y="4874313"/>
            <a:ext cx="1606850" cy="20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CDE491-2E3D-2324-815B-E68C5DD9720D}"/>
              </a:ext>
            </a:extLst>
          </p:cNvPr>
          <p:cNvCxnSpPr>
            <a:cxnSpLocks/>
            <a:stCxn id="52" idx="3"/>
            <a:endCxn id="45" idx="2"/>
          </p:cNvCxnSpPr>
          <p:nvPr/>
        </p:nvCxnSpPr>
        <p:spPr>
          <a:xfrm flipV="1">
            <a:off x="3655773" y="5642022"/>
            <a:ext cx="1299531" cy="14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BBC2CA-D927-A0BB-CD03-36A6227B53AE}"/>
              </a:ext>
            </a:extLst>
          </p:cNvPr>
          <p:cNvCxnSpPr>
            <a:stCxn id="53" idx="1"/>
            <a:endCxn id="38" idx="7"/>
          </p:cNvCxnSpPr>
          <p:nvPr/>
        </p:nvCxnSpPr>
        <p:spPr>
          <a:xfrm flipH="1">
            <a:off x="7010827" y="3406202"/>
            <a:ext cx="1070606" cy="40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BA98E7-42EF-D7B1-445D-855A5BED3BA5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6950550" y="4050342"/>
            <a:ext cx="1123435" cy="48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D06413B-C77B-95D3-44BF-CBA67ABD8ACF}"/>
              </a:ext>
            </a:extLst>
          </p:cNvPr>
          <p:cNvSpPr txBox="1"/>
          <p:nvPr/>
        </p:nvSpPr>
        <p:spPr>
          <a:xfrm>
            <a:off x="3287872" y="2928550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Embedding Space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40849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80</TotalTime>
  <Words>718</Words>
  <Application>Microsoft Office PowerPoint</Application>
  <PresentationFormat>Widescreen</PresentationFormat>
  <Paragraphs>116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Segoe UI Semibold</vt:lpstr>
      <vt:lpstr>WelcomeDoc</vt:lpstr>
      <vt:lpstr>Langchain: Building applications with OpenAI APIs</vt:lpstr>
      <vt:lpstr>About Me</vt:lpstr>
      <vt:lpstr>Agenda</vt:lpstr>
      <vt:lpstr>Language Models</vt:lpstr>
      <vt:lpstr>Language Models - Training</vt:lpstr>
      <vt:lpstr>Language Models</vt:lpstr>
      <vt:lpstr>Language Model - Applications</vt:lpstr>
      <vt:lpstr>Language Model – Embeddings</vt:lpstr>
      <vt:lpstr>Language Model – Embeddings</vt:lpstr>
      <vt:lpstr>Language Model – Embeddings</vt:lpstr>
      <vt:lpstr>Langchain</vt:lpstr>
      <vt:lpstr>Demo</vt:lpstr>
      <vt:lpstr>Further Reading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Langchain: Building applications with OpenAI APIs</dc:title>
  <dc:creator>Noufal Samsudin</dc:creator>
  <cp:keywords/>
  <cp:lastModifiedBy>Noufal Samsudin</cp:lastModifiedBy>
  <cp:revision>8</cp:revision>
  <dcterms:created xsi:type="dcterms:W3CDTF">2023-05-17T03:26:13Z</dcterms:created>
  <dcterms:modified xsi:type="dcterms:W3CDTF">2023-05-17T05:29:46Z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23d9d9-d8c9-4bbd-a204-c71ec2cfe465_Enabled">
    <vt:lpwstr>true</vt:lpwstr>
  </property>
  <property fmtid="{D5CDD505-2E9C-101B-9397-08002B2CF9AE}" pid="3" name="MSIP_Label_2f23d9d9-d8c9-4bbd-a204-c71ec2cfe465_SetDate">
    <vt:lpwstr>2023-05-17T03:43:18Z</vt:lpwstr>
  </property>
  <property fmtid="{D5CDD505-2E9C-101B-9397-08002B2CF9AE}" pid="4" name="MSIP_Label_2f23d9d9-d8c9-4bbd-a204-c71ec2cfe465_Method">
    <vt:lpwstr>Privileged</vt:lpwstr>
  </property>
  <property fmtid="{D5CDD505-2E9C-101B-9397-08002B2CF9AE}" pid="5" name="MSIP_Label_2f23d9d9-d8c9-4bbd-a204-c71ec2cfe465_Name">
    <vt:lpwstr>Internal`</vt:lpwstr>
  </property>
  <property fmtid="{D5CDD505-2E9C-101B-9397-08002B2CF9AE}" pid="6" name="MSIP_Label_2f23d9d9-d8c9-4bbd-a204-c71ec2cfe465_SiteId">
    <vt:lpwstr>eee3385e-742f-4e2e-b130-e496ed7d6a49</vt:lpwstr>
  </property>
  <property fmtid="{D5CDD505-2E9C-101B-9397-08002B2CF9AE}" pid="7" name="MSIP_Label_2f23d9d9-d8c9-4bbd-a204-c71ec2cfe465_ActionId">
    <vt:lpwstr>33e7b70d-948e-4aab-833f-b7bfa9432862</vt:lpwstr>
  </property>
  <property fmtid="{D5CDD505-2E9C-101B-9397-08002B2CF9AE}" pid="8" name="MSIP_Label_2f23d9d9-d8c9-4bbd-a204-c71ec2cfe465_ContentBits">
    <vt:lpwstr>1</vt:lpwstr>
  </property>
  <property fmtid="{D5CDD505-2E9C-101B-9397-08002B2CF9AE}" pid="9" name="ClassificationContentMarkingHeaderLocations">
    <vt:lpwstr>WelcomeDoc:10</vt:lpwstr>
  </property>
  <property fmtid="{D5CDD505-2E9C-101B-9397-08002B2CF9AE}" pid="10" name="ClassificationContentMarkingHeaderText">
    <vt:lpwstr>Classification: Internal</vt:lpwstr>
  </property>
</Properties>
</file>