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3" r:id="rId4"/>
  </p:sldMasterIdLst>
  <p:notesMasterIdLst>
    <p:notesMasterId r:id="rId27"/>
  </p:notesMasterIdLst>
  <p:handoutMasterIdLst>
    <p:handoutMasterId r:id="rId28"/>
  </p:handoutMasterIdLst>
  <p:sldIdLst>
    <p:sldId id="1338" r:id="rId5"/>
    <p:sldId id="1457" r:id="rId6"/>
    <p:sldId id="1462" r:id="rId7"/>
    <p:sldId id="1461" r:id="rId8"/>
    <p:sldId id="1460" r:id="rId9"/>
    <p:sldId id="1463" r:id="rId10"/>
    <p:sldId id="1464" r:id="rId11"/>
    <p:sldId id="1465" r:id="rId12"/>
    <p:sldId id="1466" r:id="rId13"/>
    <p:sldId id="1467" r:id="rId14"/>
    <p:sldId id="1488" r:id="rId15"/>
    <p:sldId id="1468" r:id="rId16"/>
    <p:sldId id="1469" r:id="rId17"/>
    <p:sldId id="1470" r:id="rId18"/>
    <p:sldId id="1472" r:id="rId19"/>
    <p:sldId id="1473" r:id="rId20"/>
    <p:sldId id="1491" r:id="rId21"/>
    <p:sldId id="1475" r:id="rId22"/>
    <p:sldId id="1476" r:id="rId23"/>
    <p:sldId id="1489" r:id="rId24"/>
    <p:sldId id="1490" r:id="rId25"/>
    <p:sldId id="1326"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38"/>
            <p14:sldId id="1457"/>
            <p14:sldId id="1462"/>
            <p14:sldId id="1461"/>
            <p14:sldId id="1460"/>
            <p14:sldId id="1463"/>
            <p14:sldId id="1464"/>
            <p14:sldId id="1465"/>
            <p14:sldId id="1466"/>
            <p14:sldId id="1467"/>
            <p14:sldId id="1488"/>
            <p14:sldId id="1468"/>
            <p14:sldId id="1469"/>
            <p14:sldId id="1470"/>
            <p14:sldId id="1472"/>
            <p14:sldId id="1473"/>
            <p14:sldId id="1491"/>
            <p14:sldId id="1475"/>
            <p14:sldId id="1476"/>
            <p14:sldId id="1489"/>
            <p14:sldId id="1490"/>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187" autoAdjust="0"/>
  </p:normalViewPr>
  <p:slideViewPr>
    <p:cSldViewPr>
      <p:cViewPr varScale="1">
        <p:scale>
          <a:sx n="74" d="100"/>
          <a:sy n="74" d="100"/>
        </p:scale>
        <p:origin x="318" y="72"/>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D9C0B-2790-AF42-A37D-EF71F1781597}" type="doc">
      <dgm:prSet loTypeId="urn:microsoft.com/office/officeart/2005/8/layout/venn1" loCatId="" qsTypeId="urn:microsoft.com/office/officeart/2005/8/quickstyle/simple4" qsCatId="simple" csTypeId="urn:microsoft.com/office/officeart/2005/8/colors/accent1_2" csCatId="accent1" phldr="1"/>
      <dgm:spPr/>
    </dgm:pt>
    <dgm:pt modelId="{2F646C1D-F27D-7640-809F-FD4EF91A6EC4}">
      <dgm:prSet phldrT="[Text]"/>
      <dgm:spPr/>
      <dgm:t>
        <a:bodyPr/>
        <a:lstStyle/>
        <a:p>
          <a:r>
            <a:rPr lang="es-BO" b="0" i="0" dirty="0" smtClean="0">
              <a:solidFill>
                <a:schemeClr val="bg1"/>
              </a:solidFill>
              <a:latin typeface="+mj-lt"/>
            </a:rPr>
            <a:t>Disputa de datos (</a:t>
          </a:r>
          <a:r>
            <a:rPr lang="es-BO" b="0" i="0" dirty="0" err="1" smtClean="0">
              <a:solidFill>
                <a:schemeClr val="bg1"/>
              </a:solidFill>
              <a:latin typeface="+mj-lt"/>
            </a:rPr>
            <a:t>munging</a:t>
          </a:r>
          <a:r>
            <a:rPr lang="es-BO" b="0" i="0" dirty="0" smtClean="0">
              <a:solidFill>
                <a:schemeClr val="bg1"/>
              </a:solidFill>
              <a:latin typeface="+mj-lt"/>
            </a:rPr>
            <a:t>), recuperación + almacenamiento</a:t>
          </a:r>
          <a:endParaRPr lang="en-IE" b="0" i="0" dirty="0">
            <a:solidFill>
              <a:schemeClr val="bg1"/>
            </a:solidFill>
            <a:latin typeface="+mj-lt"/>
            <a:cs typeface="Calibri"/>
          </a:endParaRPr>
        </a:p>
      </dgm:t>
    </dgm:pt>
    <dgm:pt modelId="{96E2688D-D4B6-F148-8F26-9BAF1ED44FF9}" type="parTrans" cxnId="{06320449-A822-0D40-83AF-A84B65853168}">
      <dgm:prSet/>
      <dgm:spPr/>
      <dgm:t>
        <a:bodyPr/>
        <a:lstStyle/>
        <a:p>
          <a:endParaRPr lang="en-IE" b="0" i="0">
            <a:solidFill>
              <a:schemeClr val="bg1"/>
            </a:solidFill>
            <a:latin typeface="+mj-lt"/>
          </a:endParaRPr>
        </a:p>
      </dgm:t>
    </dgm:pt>
    <dgm:pt modelId="{2F54250C-CFC2-E74B-8299-F101F8CEB43A}" type="sibTrans" cxnId="{06320449-A822-0D40-83AF-A84B65853168}">
      <dgm:prSet/>
      <dgm:spPr/>
      <dgm:t>
        <a:bodyPr/>
        <a:lstStyle/>
        <a:p>
          <a:endParaRPr lang="en-IE" b="0" i="0">
            <a:solidFill>
              <a:schemeClr val="bg1"/>
            </a:solidFill>
            <a:latin typeface="+mj-lt"/>
          </a:endParaRPr>
        </a:p>
      </dgm:t>
    </dgm:pt>
    <dgm:pt modelId="{038B8047-1D12-994D-AD54-E4A16D321004}">
      <dgm:prSet phldrT="[Text]"/>
      <dgm:spPr/>
      <dgm:t>
        <a:bodyPr/>
        <a:lstStyle/>
        <a:p>
          <a:r>
            <a:rPr lang="en-IE" b="0" i="0" dirty="0" smtClean="0">
              <a:solidFill>
                <a:schemeClr val="bg1"/>
              </a:solidFill>
              <a:latin typeface="+mj-lt"/>
              <a:cs typeface="Calibri"/>
            </a:rPr>
            <a:t>Big data</a:t>
          </a:r>
          <a:endParaRPr lang="en-IE" b="0" i="0" dirty="0">
            <a:solidFill>
              <a:schemeClr val="bg1"/>
            </a:solidFill>
            <a:latin typeface="+mj-lt"/>
            <a:cs typeface="Calibri"/>
          </a:endParaRPr>
        </a:p>
      </dgm:t>
    </dgm:pt>
    <dgm:pt modelId="{344F3BF0-923B-B245-9D2E-051F6C43CBA7}" type="parTrans" cxnId="{FBB8005F-D8C7-D847-A428-005171239292}">
      <dgm:prSet/>
      <dgm:spPr/>
      <dgm:t>
        <a:bodyPr/>
        <a:lstStyle/>
        <a:p>
          <a:endParaRPr lang="en-IE" b="0" i="0">
            <a:solidFill>
              <a:schemeClr val="bg1"/>
            </a:solidFill>
            <a:latin typeface="+mj-lt"/>
          </a:endParaRPr>
        </a:p>
      </dgm:t>
    </dgm:pt>
    <dgm:pt modelId="{008C5CC0-2FEC-9847-8477-B7D8F7A0FDA2}" type="sibTrans" cxnId="{FBB8005F-D8C7-D847-A428-005171239292}">
      <dgm:prSet/>
      <dgm:spPr/>
      <dgm:t>
        <a:bodyPr/>
        <a:lstStyle/>
        <a:p>
          <a:endParaRPr lang="en-IE" b="0" i="0">
            <a:solidFill>
              <a:schemeClr val="bg1"/>
            </a:solidFill>
            <a:latin typeface="+mj-lt"/>
          </a:endParaRPr>
        </a:p>
      </dgm:t>
    </dgm:pt>
    <dgm:pt modelId="{97A3D90C-0D5A-9F46-9A8C-49232770A926}">
      <dgm:prSet phldrT="[Text]"/>
      <dgm:spPr/>
      <dgm:t>
        <a:bodyPr/>
        <a:lstStyle/>
        <a:p>
          <a:r>
            <a:rPr lang="en-IE" b="0" i="0" dirty="0" smtClean="0">
              <a:solidFill>
                <a:schemeClr val="bg1"/>
              </a:solidFill>
              <a:latin typeface="+mj-lt"/>
              <a:cs typeface="Calibri"/>
            </a:rPr>
            <a:t>Data mining (</a:t>
          </a:r>
          <a:r>
            <a:rPr lang="en-IE" b="0" i="0" dirty="0" err="1" smtClean="0">
              <a:solidFill>
                <a:schemeClr val="bg1"/>
              </a:solidFill>
              <a:latin typeface="+mj-lt"/>
              <a:cs typeface="Calibri"/>
            </a:rPr>
            <a:t>Minería</a:t>
          </a:r>
          <a:r>
            <a:rPr lang="en-IE" b="0" i="0" dirty="0" smtClean="0">
              <a:solidFill>
                <a:schemeClr val="bg1"/>
              </a:solidFill>
              <a:latin typeface="+mj-lt"/>
              <a:cs typeface="Calibri"/>
            </a:rPr>
            <a:t> de </a:t>
          </a:r>
          <a:r>
            <a:rPr lang="en-IE" b="0" i="0" dirty="0" err="1" smtClean="0">
              <a:solidFill>
                <a:schemeClr val="bg1"/>
              </a:solidFill>
              <a:latin typeface="+mj-lt"/>
              <a:cs typeface="Calibri"/>
            </a:rPr>
            <a:t>datos</a:t>
          </a:r>
          <a:r>
            <a:rPr lang="en-IE" b="0" i="0" dirty="0" smtClean="0">
              <a:solidFill>
                <a:schemeClr val="bg1"/>
              </a:solidFill>
              <a:latin typeface="+mj-lt"/>
              <a:cs typeface="Calibri"/>
            </a:rPr>
            <a:t>) &amp;  </a:t>
          </a:r>
          <a:r>
            <a:rPr lang="en-IE" b="0" i="1" dirty="0" smtClean="0">
              <a:solidFill>
                <a:schemeClr val="bg1"/>
              </a:solidFill>
              <a:latin typeface="+mj-lt"/>
              <a:cs typeface="Calibri"/>
            </a:rPr>
            <a:t>machine learning</a:t>
          </a:r>
          <a:endParaRPr lang="en-IE" b="0" i="1" dirty="0">
            <a:solidFill>
              <a:schemeClr val="bg1"/>
            </a:solidFill>
            <a:latin typeface="+mj-lt"/>
            <a:cs typeface="Calibri"/>
          </a:endParaRPr>
        </a:p>
      </dgm:t>
    </dgm:pt>
    <dgm:pt modelId="{16B941B4-AD90-C748-97EB-8F34BCF18FE3}" type="parTrans" cxnId="{347E7552-8035-0B4B-BF3C-ED4F38816A93}">
      <dgm:prSet/>
      <dgm:spPr/>
      <dgm:t>
        <a:bodyPr/>
        <a:lstStyle/>
        <a:p>
          <a:endParaRPr lang="en-IE" b="0" i="0">
            <a:solidFill>
              <a:schemeClr val="bg1"/>
            </a:solidFill>
            <a:latin typeface="+mj-lt"/>
          </a:endParaRPr>
        </a:p>
      </dgm:t>
    </dgm:pt>
    <dgm:pt modelId="{2EDD056B-0D84-BF41-8163-3C65F7A9B6CA}" type="sibTrans" cxnId="{347E7552-8035-0B4B-BF3C-ED4F38816A93}">
      <dgm:prSet/>
      <dgm:spPr/>
      <dgm:t>
        <a:bodyPr/>
        <a:lstStyle/>
        <a:p>
          <a:endParaRPr lang="en-IE" b="0" i="0">
            <a:solidFill>
              <a:schemeClr val="bg1"/>
            </a:solidFill>
            <a:latin typeface="+mj-lt"/>
          </a:endParaRPr>
        </a:p>
      </dgm:t>
    </dgm:pt>
    <dgm:pt modelId="{A116415E-7A28-D74E-918D-649D1B8C92F1}">
      <dgm:prSet phldrT="[Text]"/>
      <dgm:spPr/>
      <dgm:t>
        <a:bodyPr/>
        <a:lstStyle/>
        <a:p>
          <a:r>
            <a:rPr lang="es-BO" b="0" i="0" dirty="0" smtClean="0">
              <a:solidFill>
                <a:schemeClr val="bg1"/>
              </a:solidFill>
              <a:latin typeface="+mj-lt"/>
            </a:rPr>
            <a:t>Estadística</a:t>
          </a:r>
          <a:endParaRPr lang="en-IE" b="0" i="0" dirty="0">
            <a:solidFill>
              <a:schemeClr val="bg1"/>
            </a:solidFill>
            <a:latin typeface="+mj-lt"/>
            <a:cs typeface="Calibri"/>
          </a:endParaRPr>
        </a:p>
      </dgm:t>
    </dgm:pt>
    <dgm:pt modelId="{A8641CAE-85A4-3A49-B006-2E2530D72630}" type="parTrans" cxnId="{AC3B95B9-E8A1-E34A-89F7-DDD75CA7C305}">
      <dgm:prSet/>
      <dgm:spPr/>
      <dgm:t>
        <a:bodyPr/>
        <a:lstStyle/>
        <a:p>
          <a:endParaRPr lang="en-IE" b="0" i="0">
            <a:solidFill>
              <a:schemeClr val="bg1"/>
            </a:solidFill>
            <a:latin typeface="+mj-lt"/>
          </a:endParaRPr>
        </a:p>
      </dgm:t>
    </dgm:pt>
    <dgm:pt modelId="{E6EA4D79-47B9-F34A-BD21-2E35A60D43D1}" type="sibTrans" cxnId="{AC3B95B9-E8A1-E34A-89F7-DDD75CA7C305}">
      <dgm:prSet/>
      <dgm:spPr/>
      <dgm:t>
        <a:bodyPr/>
        <a:lstStyle/>
        <a:p>
          <a:endParaRPr lang="en-IE" b="0" i="0">
            <a:solidFill>
              <a:schemeClr val="bg1"/>
            </a:solidFill>
            <a:latin typeface="+mj-lt"/>
          </a:endParaRPr>
        </a:p>
      </dgm:t>
    </dgm:pt>
    <dgm:pt modelId="{9279481E-7DE4-5D41-AD03-DFE86598AB32}" type="pres">
      <dgm:prSet presAssocID="{F63D9C0B-2790-AF42-A37D-EF71F1781597}" presName="compositeShape" presStyleCnt="0">
        <dgm:presLayoutVars>
          <dgm:chMax val="7"/>
          <dgm:dir/>
          <dgm:resizeHandles val="exact"/>
        </dgm:presLayoutVars>
      </dgm:prSet>
      <dgm:spPr/>
    </dgm:pt>
    <dgm:pt modelId="{2EC127B4-178C-4F49-8D06-F5C8766084B3}" type="pres">
      <dgm:prSet presAssocID="{2F646C1D-F27D-7640-809F-FD4EF91A6EC4}" presName="circ1" presStyleLbl="vennNode1" presStyleIdx="0" presStyleCnt="4"/>
      <dgm:spPr/>
      <dgm:t>
        <a:bodyPr/>
        <a:lstStyle/>
        <a:p>
          <a:endParaRPr lang="en-IE"/>
        </a:p>
      </dgm:t>
    </dgm:pt>
    <dgm:pt modelId="{FCF65249-8B14-0F4A-B1A6-A00FA34AE093}" type="pres">
      <dgm:prSet presAssocID="{2F646C1D-F27D-7640-809F-FD4EF91A6EC4}" presName="circ1Tx" presStyleLbl="revTx" presStyleIdx="0" presStyleCnt="0">
        <dgm:presLayoutVars>
          <dgm:chMax val="0"/>
          <dgm:chPref val="0"/>
          <dgm:bulletEnabled val="1"/>
        </dgm:presLayoutVars>
      </dgm:prSet>
      <dgm:spPr/>
      <dgm:t>
        <a:bodyPr/>
        <a:lstStyle/>
        <a:p>
          <a:endParaRPr lang="en-IE"/>
        </a:p>
      </dgm:t>
    </dgm:pt>
    <dgm:pt modelId="{B53DB981-C0ED-0D42-B772-E77A1481BB0E}" type="pres">
      <dgm:prSet presAssocID="{97A3D90C-0D5A-9F46-9A8C-49232770A926}" presName="circ2" presStyleLbl="vennNode1" presStyleIdx="1" presStyleCnt="4"/>
      <dgm:spPr/>
      <dgm:t>
        <a:bodyPr/>
        <a:lstStyle/>
        <a:p>
          <a:endParaRPr lang="en-IE"/>
        </a:p>
      </dgm:t>
    </dgm:pt>
    <dgm:pt modelId="{17EC0A0B-E407-D94C-8D5D-229B29CC0A8E}" type="pres">
      <dgm:prSet presAssocID="{97A3D90C-0D5A-9F46-9A8C-49232770A926}" presName="circ2Tx" presStyleLbl="revTx" presStyleIdx="0" presStyleCnt="0">
        <dgm:presLayoutVars>
          <dgm:chMax val="0"/>
          <dgm:chPref val="0"/>
          <dgm:bulletEnabled val="1"/>
        </dgm:presLayoutVars>
      </dgm:prSet>
      <dgm:spPr/>
      <dgm:t>
        <a:bodyPr/>
        <a:lstStyle/>
        <a:p>
          <a:endParaRPr lang="en-IE"/>
        </a:p>
      </dgm:t>
    </dgm:pt>
    <dgm:pt modelId="{42392FA2-03FC-BF48-A01A-C5208D2A0AB3}" type="pres">
      <dgm:prSet presAssocID="{A116415E-7A28-D74E-918D-649D1B8C92F1}" presName="circ3" presStyleLbl="vennNode1" presStyleIdx="2" presStyleCnt="4"/>
      <dgm:spPr/>
      <dgm:t>
        <a:bodyPr/>
        <a:lstStyle/>
        <a:p>
          <a:endParaRPr lang="en-IE"/>
        </a:p>
      </dgm:t>
    </dgm:pt>
    <dgm:pt modelId="{4C401542-EABC-2842-A706-EBC57760B101}" type="pres">
      <dgm:prSet presAssocID="{A116415E-7A28-D74E-918D-649D1B8C92F1}" presName="circ3Tx" presStyleLbl="revTx" presStyleIdx="0" presStyleCnt="0">
        <dgm:presLayoutVars>
          <dgm:chMax val="0"/>
          <dgm:chPref val="0"/>
          <dgm:bulletEnabled val="1"/>
        </dgm:presLayoutVars>
      </dgm:prSet>
      <dgm:spPr/>
      <dgm:t>
        <a:bodyPr/>
        <a:lstStyle/>
        <a:p>
          <a:endParaRPr lang="en-IE"/>
        </a:p>
      </dgm:t>
    </dgm:pt>
    <dgm:pt modelId="{56EDA999-F29B-3643-9639-56FB2BC34EB6}" type="pres">
      <dgm:prSet presAssocID="{038B8047-1D12-994D-AD54-E4A16D321004}" presName="circ4" presStyleLbl="vennNode1" presStyleIdx="3" presStyleCnt="4"/>
      <dgm:spPr/>
      <dgm:t>
        <a:bodyPr/>
        <a:lstStyle/>
        <a:p>
          <a:endParaRPr lang="en-IE"/>
        </a:p>
      </dgm:t>
    </dgm:pt>
    <dgm:pt modelId="{3FEC2C89-D287-F540-8E2C-6898EE023E9B}" type="pres">
      <dgm:prSet presAssocID="{038B8047-1D12-994D-AD54-E4A16D321004}" presName="circ4Tx" presStyleLbl="revTx" presStyleIdx="0" presStyleCnt="0">
        <dgm:presLayoutVars>
          <dgm:chMax val="0"/>
          <dgm:chPref val="0"/>
          <dgm:bulletEnabled val="1"/>
        </dgm:presLayoutVars>
      </dgm:prSet>
      <dgm:spPr/>
      <dgm:t>
        <a:bodyPr/>
        <a:lstStyle/>
        <a:p>
          <a:endParaRPr lang="en-IE"/>
        </a:p>
      </dgm:t>
    </dgm:pt>
  </dgm:ptLst>
  <dgm:cxnLst>
    <dgm:cxn modelId="{3C6B0A73-8A06-4466-B310-48686642E7E5}" type="presOf" srcId="{038B8047-1D12-994D-AD54-E4A16D321004}" destId="{56EDA999-F29B-3643-9639-56FB2BC34EB6}" srcOrd="0" destOrd="0" presId="urn:microsoft.com/office/officeart/2005/8/layout/venn1"/>
    <dgm:cxn modelId="{06320449-A822-0D40-83AF-A84B65853168}" srcId="{F63D9C0B-2790-AF42-A37D-EF71F1781597}" destId="{2F646C1D-F27D-7640-809F-FD4EF91A6EC4}" srcOrd="0" destOrd="0" parTransId="{96E2688D-D4B6-F148-8F26-9BAF1ED44FF9}" sibTransId="{2F54250C-CFC2-E74B-8299-F101F8CEB43A}"/>
    <dgm:cxn modelId="{6ACBCDEC-A093-4A6E-AFE0-D7A1F27AE456}" type="presOf" srcId="{97A3D90C-0D5A-9F46-9A8C-49232770A926}" destId="{B53DB981-C0ED-0D42-B772-E77A1481BB0E}" srcOrd="0" destOrd="0" presId="urn:microsoft.com/office/officeart/2005/8/layout/venn1"/>
    <dgm:cxn modelId="{B64035C2-0868-46F2-990C-9CE457CBA0F8}" type="presOf" srcId="{F63D9C0B-2790-AF42-A37D-EF71F1781597}" destId="{9279481E-7DE4-5D41-AD03-DFE86598AB32}" srcOrd="0" destOrd="0" presId="urn:microsoft.com/office/officeart/2005/8/layout/venn1"/>
    <dgm:cxn modelId="{20D09E33-004A-4A54-8C0B-10471B1781DB}" type="presOf" srcId="{97A3D90C-0D5A-9F46-9A8C-49232770A926}" destId="{17EC0A0B-E407-D94C-8D5D-229B29CC0A8E}" srcOrd="1" destOrd="0" presId="urn:microsoft.com/office/officeart/2005/8/layout/venn1"/>
    <dgm:cxn modelId="{27117F25-8FAD-4F2D-A1F7-49E4B6D453EC}" type="presOf" srcId="{A116415E-7A28-D74E-918D-649D1B8C92F1}" destId="{42392FA2-03FC-BF48-A01A-C5208D2A0AB3}" srcOrd="0" destOrd="0" presId="urn:microsoft.com/office/officeart/2005/8/layout/venn1"/>
    <dgm:cxn modelId="{347E7552-8035-0B4B-BF3C-ED4F38816A93}" srcId="{F63D9C0B-2790-AF42-A37D-EF71F1781597}" destId="{97A3D90C-0D5A-9F46-9A8C-49232770A926}" srcOrd="1" destOrd="0" parTransId="{16B941B4-AD90-C748-97EB-8F34BCF18FE3}" sibTransId="{2EDD056B-0D84-BF41-8163-3C65F7A9B6CA}"/>
    <dgm:cxn modelId="{9241DBFE-7DC7-4256-B690-F51D63F6D72F}" type="presOf" srcId="{038B8047-1D12-994D-AD54-E4A16D321004}" destId="{3FEC2C89-D287-F540-8E2C-6898EE023E9B}" srcOrd="1" destOrd="0" presId="urn:microsoft.com/office/officeart/2005/8/layout/venn1"/>
    <dgm:cxn modelId="{FBB8005F-D8C7-D847-A428-005171239292}" srcId="{F63D9C0B-2790-AF42-A37D-EF71F1781597}" destId="{038B8047-1D12-994D-AD54-E4A16D321004}" srcOrd="3" destOrd="0" parTransId="{344F3BF0-923B-B245-9D2E-051F6C43CBA7}" sibTransId="{008C5CC0-2FEC-9847-8477-B7D8F7A0FDA2}"/>
    <dgm:cxn modelId="{C443870A-BAB9-493D-86ED-DDDACBCC2871}" type="presOf" srcId="{2F646C1D-F27D-7640-809F-FD4EF91A6EC4}" destId="{2EC127B4-178C-4F49-8D06-F5C8766084B3}" srcOrd="0" destOrd="0" presId="urn:microsoft.com/office/officeart/2005/8/layout/venn1"/>
    <dgm:cxn modelId="{AC3B95B9-E8A1-E34A-89F7-DDD75CA7C305}" srcId="{F63D9C0B-2790-AF42-A37D-EF71F1781597}" destId="{A116415E-7A28-D74E-918D-649D1B8C92F1}" srcOrd="2" destOrd="0" parTransId="{A8641CAE-85A4-3A49-B006-2E2530D72630}" sibTransId="{E6EA4D79-47B9-F34A-BD21-2E35A60D43D1}"/>
    <dgm:cxn modelId="{9F56EF70-38A3-4266-A564-BB64059868FC}" type="presOf" srcId="{2F646C1D-F27D-7640-809F-FD4EF91A6EC4}" destId="{FCF65249-8B14-0F4A-B1A6-A00FA34AE093}" srcOrd="1" destOrd="0" presId="urn:microsoft.com/office/officeart/2005/8/layout/venn1"/>
    <dgm:cxn modelId="{B2126AE3-B5E1-4E2D-B15E-47AF7CB2AF20}" type="presOf" srcId="{A116415E-7A28-D74E-918D-649D1B8C92F1}" destId="{4C401542-EABC-2842-A706-EBC57760B101}" srcOrd="1" destOrd="0" presId="urn:microsoft.com/office/officeart/2005/8/layout/venn1"/>
    <dgm:cxn modelId="{09F6CC95-C375-4458-9C4E-74104832EF9A}" type="presParOf" srcId="{9279481E-7DE4-5D41-AD03-DFE86598AB32}" destId="{2EC127B4-178C-4F49-8D06-F5C8766084B3}" srcOrd="0" destOrd="0" presId="urn:microsoft.com/office/officeart/2005/8/layout/venn1"/>
    <dgm:cxn modelId="{1F450DE7-7941-412F-984F-4B8C57CB02E7}" type="presParOf" srcId="{9279481E-7DE4-5D41-AD03-DFE86598AB32}" destId="{FCF65249-8B14-0F4A-B1A6-A00FA34AE093}" srcOrd="1" destOrd="0" presId="urn:microsoft.com/office/officeart/2005/8/layout/venn1"/>
    <dgm:cxn modelId="{99A3AC53-3D35-4471-9CC8-B7797EB4B15D}" type="presParOf" srcId="{9279481E-7DE4-5D41-AD03-DFE86598AB32}" destId="{B53DB981-C0ED-0D42-B772-E77A1481BB0E}" srcOrd="2" destOrd="0" presId="urn:microsoft.com/office/officeart/2005/8/layout/venn1"/>
    <dgm:cxn modelId="{223E68B8-0FD2-4ECE-92F8-AC81A251E730}" type="presParOf" srcId="{9279481E-7DE4-5D41-AD03-DFE86598AB32}" destId="{17EC0A0B-E407-D94C-8D5D-229B29CC0A8E}" srcOrd="3" destOrd="0" presId="urn:microsoft.com/office/officeart/2005/8/layout/venn1"/>
    <dgm:cxn modelId="{64F77089-7879-4B9D-A580-BFF34BD8DAFE}" type="presParOf" srcId="{9279481E-7DE4-5D41-AD03-DFE86598AB32}" destId="{42392FA2-03FC-BF48-A01A-C5208D2A0AB3}" srcOrd="4" destOrd="0" presId="urn:microsoft.com/office/officeart/2005/8/layout/venn1"/>
    <dgm:cxn modelId="{7EF7F94B-0825-4151-8C79-C36948031FEC}" type="presParOf" srcId="{9279481E-7DE4-5D41-AD03-DFE86598AB32}" destId="{4C401542-EABC-2842-A706-EBC57760B101}" srcOrd="5" destOrd="0" presId="urn:microsoft.com/office/officeart/2005/8/layout/venn1"/>
    <dgm:cxn modelId="{4E30FBD7-669C-41C6-901D-3E8A21A42B09}" type="presParOf" srcId="{9279481E-7DE4-5D41-AD03-DFE86598AB32}" destId="{56EDA999-F29B-3643-9639-56FB2BC34EB6}" srcOrd="6" destOrd="0" presId="urn:microsoft.com/office/officeart/2005/8/layout/venn1"/>
    <dgm:cxn modelId="{FBFB04BB-4D7B-46B3-829C-EA5B110CBBF8}" type="presParOf" srcId="{9279481E-7DE4-5D41-AD03-DFE86598AB32}" destId="{3FEC2C89-D287-F540-8E2C-6898EE023E9B}"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B425A-E7BA-B340-A758-9FCFB2D973E8}" type="doc">
      <dgm:prSet loTypeId="urn:microsoft.com/office/officeart/2005/8/layout/cycle8" loCatId="" qsTypeId="urn:microsoft.com/office/officeart/2005/8/quickstyle/simple4" qsCatId="simple" csTypeId="urn:microsoft.com/office/officeart/2005/8/colors/accent1_2" csCatId="accent1" phldr="1"/>
      <dgm:spPr/>
      <dgm:t>
        <a:bodyPr/>
        <a:lstStyle/>
        <a:p>
          <a:endParaRPr lang="en-IE"/>
        </a:p>
      </dgm:t>
    </dgm:pt>
    <dgm:pt modelId="{AF452F1B-ECAA-8748-B407-024B2209038F}">
      <dgm:prSet/>
      <dgm:spPr/>
      <dgm:t>
        <a:bodyPr/>
        <a:lstStyle/>
        <a:p>
          <a:pPr rtl="0"/>
          <a:r>
            <a:rPr lang="en-IE" b="0" i="0" dirty="0" err="1" smtClean="0">
              <a:latin typeface="+mj-lt"/>
              <a:cs typeface="Calibri"/>
            </a:rPr>
            <a:t>Datos</a:t>
          </a:r>
          <a:endParaRPr lang="en-IE" b="0" i="0" dirty="0">
            <a:latin typeface="+mj-lt"/>
            <a:cs typeface="Calibri"/>
          </a:endParaRPr>
        </a:p>
      </dgm:t>
    </dgm:pt>
    <dgm:pt modelId="{0444F13E-EE68-B54D-A2D6-96A9FA0DE088}" type="parTrans" cxnId="{7ADC37AD-D901-FA4A-A4CF-F271D039BF86}">
      <dgm:prSet/>
      <dgm:spPr/>
      <dgm:t>
        <a:bodyPr/>
        <a:lstStyle/>
        <a:p>
          <a:endParaRPr lang="en-IE" b="0" i="0">
            <a:latin typeface="+mj-lt"/>
            <a:cs typeface="Calibri"/>
          </a:endParaRPr>
        </a:p>
      </dgm:t>
    </dgm:pt>
    <dgm:pt modelId="{A0BA0238-FF51-054C-BB53-8A33323BEF59}" type="sibTrans" cxnId="{7ADC37AD-D901-FA4A-A4CF-F271D039BF86}">
      <dgm:prSet/>
      <dgm:spPr/>
      <dgm:t>
        <a:bodyPr/>
        <a:lstStyle/>
        <a:p>
          <a:endParaRPr lang="en-IE" b="0" i="0">
            <a:latin typeface="+mj-lt"/>
            <a:cs typeface="Calibri"/>
          </a:endParaRPr>
        </a:p>
      </dgm:t>
    </dgm:pt>
    <dgm:pt modelId="{A2D8436A-0AC6-0943-A8AE-C3EBF7A65FA1}">
      <dgm:prSet/>
      <dgm:spPr/>
      <dgm:t>
        <a:bodyPr/>
        <a:lstStyle/>
        <a:p>
          <a:pPr rtl="0"/>
          <a:r>
            <a:rPr lang="en-IE" b="0" i="0" dirty="0" err="1" smtClean="0">
              <a:latin typeface="+mj-lt"/>
              <a:cs typeface="Calibri"/>
            </a:rPr>
            <a:t>Modelos</a:t>
          </a:r>
          <a:endParaRPr lang="en-IE" b="0" i="0" dirty="0">
            <a:latin typeface="+mj-lt"/>
            <a:cs typeface="Calibri"/>
          </a:endParaRPr>
        </a:p>
      </dgm:t>
    </dgm:pt>
    <dgm:pt modelId="{ED8EB553-4391-324F-9D75-18961E9A545D}" type="parTrans" cxnId="{23D0ABAF-A624-9C43-80CD-2BDBEFD15E26}">
      <dgm:prSet/>
      <dgm:spPr/>
      <dgm:t>
        <a:bodyPr/>
        <a:lstStyle/>
        <a:p>
          <a:endParaRPr lang="en-IE" b="0" i="0">
            <a:latin typeface="+mj-lt"/>
            <a:cs typeface="Calibri"/>
          </a:endParaRPr>
        </a:p>
      </dgm:t>
    </dgm:pt>
    <dgm:pt modelId="{CCD08199-09DF-6A40-AD12-A06944D4EF79}" type="sibTrans" cxnId="{23D0ABAF-A624-9C43-80CD-2BDBEFD15E26}">
      <dgm:prSet/>
      <dgm:spPr/>
      <dgm:t>
        <a:bodyPr/>
        <a:lstStyle/>
        <a:p>
          <a:endParaRPr lang="en-IE" b="0" i="0">
            <a:latin typeface="+mj-lt"/>
            <a:cs typeface="Calibri"/>
          </a:endParaRPr>
        </a:p>
      </dgm:t>
    </dgm:pt>
    <dgm:pt modelId="{6779D950-6770-AC47-994C-A038B00B5875}">
      <dgm:prSet/>
      <dgm:spPr/>
      <dgm:t>
        <a:bodyPr/>
        <a:lstStyle/>
        <a:p>
          <a:pPr rtl="0"/>
          <a:r>
            <a:rPr lang="es-BO" b="0" i="0" dirty="0" smtClean="0">
              <a:latin typeface="+mj-lt"/>
            </a:rPr>
            <a:t>Problema de negocios</a:t>
          </a:r>
          <a:endParaRPr lang="en-IE" b="0" i="0" dirty="0">
            <a:latin typeface="+mj-lt"/>
            <a:cs typeface="Calibri"/>
          </a:endParaRPr>
        </a:p>
      </dgm:t>
    </dgm:pt>
    <dgm:pt modelId="{74C92970-C87C-3B4E-AB3A-A04A0892161C}" type="parTrans" cxnId="{2E4A9AFB-949F-1647-879C-BB495E8E2582}">
      <dgm:prSet/>
      <dgm:spPr/>
      <dgm:t>
        <a:bodyPr/>
        <a:lstStyle/>
        <a:p>
          <a:endParaRPr lang="en-IE" b="0" i="0">
            <a:latin typeface="+mj-lt"/>
            <a:cs typeface="Calibri"/>
          </a:endParaRPr>
        </a:p>
      </dgm:t>
    </dgm:pt>
    <dgm:pt modelId="{B91F5720-1D3B-3B42-9859-A2C1BD52764F}" type="sibTrans" cxnId="{2E4A9AFB-949F-1647-879C-BB495E8E2582}">
      <dgm:prSet/>
      <dgm:spPr/>
      <dgm:t>
        <a:bodyPr/>
        <a:lstStyle/>
        <a:p>
          <a:endParaRPr lang="en-IE" b="0" i="0">
            <a:latin typeface="+mj-lt"/>
            <a:cs typeface="Calibri"/>
          </a:endParaRPr>
        </a:p>
      </dgm:t>
    </dgm:pt>
    <dgm:pt modelId="{A966F625-4C2F-F641-A1FA-1A71FE023F86}" type="pres">
      <dgm:prSet presAssocID="{B3CB425A-E7BA-B340-A758-9FCFB2D973E8}" presName="compositeShape" presStyleCnt="0">
        <dgm:presLayoutVars>
          <dgm:chMax val="7"/>
          <dgm:dir/>
          <dgm:resizeHandles val="exact"/>
        </dgm:presLayoutVars>
      </dgm:prSet>
      <dgm:spPr/>
      <dgm:t>
        <a:bodyPr/>
        <a:lstStyle/>
        <a:p>
          <a:endParaRPr lang="en-IE"/>
        </a:p>
      </dgm:t>
    </dgm:pt>
    <dgm:pt modelId="{1DC148BE-6B34-B542-ADF0-6AAF3DFFE37E}" type="pres">
      <dgm:prSet presAssocID="{B3CB425A-E7BA-B340-A758-9FCFB2D973E8}" presName="wedge1" presStyleLbl="node1" presStyleIdx="0" presStyleCnt="3"/>
      <dgm:spPr/>
      <dgm:t>
        <a:bodyPr/>
        <a:lstStyle/>
        <a:p>
          <a:endParaRPr lang="en-IE"/>
        </a:p>
      </dgm:t>
    </dgm:pt>
    <dgm:pt modelId="{0629688F-E739-F94E-92C8-F86B0269E051}" type="pres">
      <dgm:prSet presAssocID="{B3CB425A-E7BA-B340-A758-9FCFB2D973E8}" presName="dummy1a" presStyleCnt="0"/>
      <dgm:spPr/>
    </dgm:pt>
    <dgm:pt modelId="{0B97EA76-C891-514E-97C3-8CA771662159}" type="pres">
      <dgm:prSet presAssocID="{B3CB425A-E7BA-B340-A758-9FCFB2D973E8}" presName="dummy1b" presStyleCnt="0"/>
      <dgm:spPr/>
    </dgm:pt>
    <dgm:pt modelId="{770424D7-A7F6-364D-AA66-3E01B898901B}" type="pres">
      <dgm:prSet presAssocID="{B3CB425A-E7BA-B340-A758-9FCFB2D973E8}" presName="wedge1Tx" presStyleLbl="node1" presStyleIdx="0" presStyleCnt="3">
        <dgm:presLayoutVars>
          <dgm:chMax val="0"/>
          <dgm:chPref val="0"/>
          <dgm:bulletEnabled val="1"/>
        </dgm:presLayoutVars>
      </dgm:prSet>
      <dgm:spPr/>
      <dgm:t>
        <a:bodyPr/>
        <a:lstStyle/>
        <a:p>
          <a:endParaRPr lang="en-IE"/>
        </a:p>
      </dgm:t>
    </dgm:pt>
    <dgm:pt modelId="{26A78F9C-70F0-6744-971C-53E9931CCBB5}" type="pres">
      <dgm:prSet presAssocID="{B3CB425A-E7BA-B340-A758-9FCFB2D973E8}" presName="wedge2" presStyleLbl="node1" presStyleIdx="1" presStyleCnt="3"/>
      <dgm:spPr/>
      <dgm:t>
        <a:bodyPr/>
        <a:lstStyle/>
        <a:p>
          <a:endParaRPr lang="en-IE"/>
        </a:p>
      </dgm:t>
    </dgm:pt>
    <dgm:pt modelId="{E281C6C6-9375-0C4A-997B-B806E4E7E6DF}" type="pres">
      <dgm:prSet presAssocID="{B3CB425A-E7BA-B340-A758-9FCFB2D973E8}" presName="dummy2a" presStyleCnt="0"/>
      <dgm:spPr/>
    </dgm:pt>
    <dgm:pt modelId="{A4FE9918-FD1D-8343-8657-F91682FB70B2}" type="pres">
      <dgm:prSet presAssocID="{B3CB425A-E7BA-B340-A758-9FCFB2D973E8}" presName="dummy2b" presStyleCnt="0"/>
      <dgm:spPr/>
    </dgm:pt>
    <dgm:pt modelId="{323D8141-3976-A942-BCE6-1AA40B460FB5}" type="pres">
      <dgm:prSet presAssocID="{B3CB425A-E7BA-B340-A758-9FCFB2D973E8}" presName="wedge2Tx" presStyleLbl="node1" presStyleIdx="1" presStyleCnt="3">
        <dgm:presLayoutVars>
          <dgm:chMax val="0"/>
          <dgm:chPref val="0"/>
          <dgm:bulletEnabled val="1"/>
        </dgm:presLayoutVars>
      </dgm:prSet>
      <dgm:spPr/>
      <dgm:t>
        <a:bodyPr/>
        <a:lstStyle/>
        <a:p>
          <a:endParaRPr lang="en-IE"/>
        </a:p>
      </dgm:t>
    </dgm:pt>
    <dgm:pt modelId="{D75ADFF2-2379-1B4D-9367-1283F484BCB2}" type="pres">
      <dgm:prSet presAssocID="{B3CB425A-E7BA-B340-A758-9FCFB2D973E8}" presName="wedge3" presStyleLbl="node1" presStyleIdx="2" presStyleCnt="3"/>
      <dgm:spPr/>
      <dgm:t>
        <a:bodyPr/>
        <a:lstStyle/>
        <a:p>
          <a:endParaRPr lang="en-IE"/>
        </a:p>
      </dgm:t>
    </dgm:pt>
    <dgm:pt modelId="{E7044668-772A-844A-B666-501D3E1694CC}" type="pres">
      <dgm:prSet presAssocID="{B3CB425A-E7BA-B340-A758-9FCFB2D973E8}" presName="dummy3a" presStyleCnt="0"/>
      <dgm:spPr/>
    </dgm:pt>
    <dgm:pt modelId="{2FB26F66-77ED-D04A-AE10-38B24469163F}" type="pres">
      <dgm:prSet presAssocID="{B3CB425A-E7BA-B340-A758-9FCFB2D973E8}" presName="dummy3b" presStyleCnt="0"/>
      <dgm:spPr/>
    </dgm:pt>
    <dgm:pt modelId="{BFB17DCB-6406-A14B-9189-F31E6D4C0DA3}" type="pres">
      <dgm:prSet presAssocID="{B3CB425A-E7BA-B340-A758-9FCFB2D973E8}" presName="wedge3Tx" presStyleLbl="node1" presStyleIdx="2" presStyleCnt="3">
        <dgm:presLayoutVars>
          <dgm:chMax val="0"/>
          <dgm:chPref val="0"/>
          <dgm:bulletEnabled val="1"/>
        </dgm:presLayoutVars>
      </dgm:prSet>
      <dgm:spPr/>
      <dgm:t>
        <a:bodyPr/>
        <a:lstStyle/>
        <a:p>
          <a:endParaRPr lang="en-IE"/>
        </a:p>
      </dgm:t>
    </dgm:pt>
    <dgm:pt modelId="{1A53D7E3-9D23-9F4B-B39E-0AC6C27E5DFE}" type="pres">
      <dgm:prSet presAssocID="{A0BA0238-FF51-054C-BB53-8A33323BEF59}" presName="arrowWedge1" presStyleLbl="fgSibTrans2D1" presStyleIdx="0" presStyleCnt="3"/>
      <dgm:spPr/>
    </dgm:pt>
    <dgm:pt modelId="{37A3FF25-FB26-5340-B8C2-A47DC8360753}" type="pres">
      <dgm:prSet presAssocID="{CCD08199-09DF-6A40-AD12-A06944D4EF79}" presName="arrowWedge2" presStyleLbl="fgSibTrans2D1" presStyleIdx="1" presStyleCnt="3"/>
      <dgm:spPr/>
    </dgm:pt>
    <dgm:pt modelId="{99FDD828-B0E8-EE42-8ED1-167ABBECC573}" type="pres">
      <dgm:prSet presAssocID="{B91F5720-1D3B-3B42-9859-A2C1BD52764F}" presName="arrowWedge3" presStyleLbl="fgSibTrans2D1" presStyleIdx="2" presStyleCnt="3"/>
      <dgm:spPr/>
    </dgm:pt>
  </dgm:ptLst>
  <dgm:cxnLst>
    <dgm:cxn modelId="{2E4A9AFB-949F-1647-879C-BB495E8E2582}" srcId="{B3CB425A-E7BA-B340-A758-9FCFB2D973E8}" destId="{6779D950-6770-AC47-994C-A038B00B5875}" srcOrd="2" destOrd="0" parTransId="{74C92970-C87C-3B4E-AB3A-A04A0892161C}" sibTransId="{B91F5720-1D3B-3B42-9859-A2C1BD52764F}"/>
    <dgm:cxn modelId="{6A8AF8ED-6766-4FEB-BF3A-D3098E40640F}" type="presOf" srcId="{A2D8436A-0AC6-0943-A8AE-C3EBF7A65FA1}" destId="{323D8141-3976-A942-BCE6-1AA40B460FB5}" srcOrd="1" destOrd="0" presId="urn:microsoft.com/office/officeart/2005/8/layout/cycle8"/>
    <dgm:cxn modelId="{7ADC37AD-D901-FA4A-A4CF-F271D039BF86}" srcId="{B3CB425A-E7BA-B340-A758-9FCFB2D973E8}" destId="{AF452F1B-ECAA-8748-B407-024B2209038F}" srcOrd="0" destOrd="0" parTransId="{0444F13E-EE68-B54D-A2D6-96A9FA0DE088}" sibTransId="{A0BA0238-FF51-054C-BB53-8A33323BEF59}"/>
    <dgm:cxn modelId="{A2307493-13AF-4533-A81A-015EFE65C24D}" type="presOf" srcId="{6779D950-6770-AC47-994C-A038B00B5875}" destId="{BFB17DCB-6406-A14B-9189-F31E6D4C0DA3}" srcOrd="1" destOrd="0" presId="urn:microsoft.com/office/officeart/2005/8/layout/cycle8"/>
    <dgm:cxn modelId="{4146B672-DF2E-4E83-BF86-F52AFB026F41}" type="presOf" srcId="{6779D950-6770-AC47-994C-A038B00B5875}" destId="{D75ADFF2-2379-1B4D-9367-1283F484BCB2}" srcOrd="0" destOrd="0" presId="urn:microsoft.com/office/officeart/2005/8/layout/cycle8"/>
    <dgm:cxn modelId="{3F56EBE6-CF8C-404E-828B-F740BB75C3BB}" type="presOf" srcId="{AF452F1B-ECAA-8748-B407-024B2209038F}" destId="{1DC148BE-6B34-B542-ADF0-6AAF3DFFE37E}" srcOrd="0" destOrd="0" presId="urn:microsoft.com/office/officeart/2005/8/layout/cycle8"/>
    <dgm:cxn modelId="{F721AFA6-9F96-4703-B7C1-E016AEFA12AB}" type="presOf" srcId="{AF452F1B-ECAA-8748-B407-024B2209038F}" destId="{770424D7-A7F6-364D-AA66-3E01B898901B}" srcOrd="1" destOrd="0" presId="urn:microsoft.com/office/officeart/2005/8/layout/cycle8"/>
    <dgm:cxn modelId="{E356E4F5-AF55-49C1-BBF7-D4C63B63C24E}" type="presOf" srcId="{B3CB425A-E7BA-B340-A758-9FCFB2D973E8}" destId="{A966F625-4C2F-F641-A1FA-1A71FE023F86}" srcOrd="0" destOrd="0" presId="urn:microsoft.com/office/officeart/2005/8/layout/cycle8"/>
    <dgm:cxn modelId="{23D0ABAF-A624-9C43-80CD-2BDBEFD15E26}" srcId="{B3CB425A-E7BA-B340-A758-9FCFB2D973E8}" destId="{A2D8436A-0AC6-0943-A8AE-C3EBF7A65FA1}" srcOrd="1" destOrd="0" parTransId="{ED8EB553-4391-324F-9D75-18961E9A545D}" sibTransId="{CCD08199-09DF-6A40-AD12-A06944D4EF79}"/>
    <dgm:cxn modelId="{8FAE721E-D942-45F8-B7D4-6AD3D742EDB1}" type="presOf" srcId="{A2D8436A-0AC6-0943-A8AE-C3EBF7A65FA1}" destId="{26A78F9C-70F0-6744-971C-53E9931CCBB5}" srcOrd="0" destOrd="0" presId="urn:microsoft.com/office/officeart/2005/8/layout/cycle8"/>
    <dgm:cxn modelId="{75421A8D-A7A2-4408-B2B6-F34992DE07A7}" type="presParOf" srcId="{A966F625-4C2F-F641-A1FA-1A71FE023F86}" destId="{1DC148BE-6B34-B542-ADF0-6AAF3DFFE37E}" srcOrd="0" destOrd="0" presId="urn:microsoft.com/office/officeart/2005/8/layout/cycle8"/>
    <dgm:cxn modelId="{55548FAB-DC6C-43F7-BF7F-2C66EB1CDC14}" type="presParOf" srcId="{A966F625-4C2F-F641-A1FA-1A71FE023F86}" destId="{0629688F-E739-F94E-92C8-F86B0269E051}" srcOrd="1" destOrd="0" presId="urn:microsoft.com/office/officeart/2005/8/layout/cycle8"/>
    <dgm:cxn modelId="{E7FEB2BB-D3E4-4EB3-9A14-687B3ADFD871}" type="presParOf" srcId="{A966F625-4C2F-F641-A1FA-1A71FE023F86}" destId="{0B97EA76-C891-514E-97C3-8CA771662159}" srcOrd="2" destOrd="0" presId="urn:microsoft.com/office/officeart/2005/8/layout/cycle8"/>
    <dgm:cxn modelId="{CDB0D55F-45F2-424A-BEDB-9E037357CD71}" type="presParOf" srcId="{A966F625-4C2F-F641-A1FA-1A71FE023F86}" destId="{770424D7-A7F6-364D-AA66-3E01B898901B}" srcOrd="3" destOrd="0" presId="urn:microsoft.com/office/officeart/2005/8/layout/cycle8"/>
    <dgm:cxn modelId="{8ABD8E31-47E8-4590-B57A-D2481DCE80C4}" type="presParOf" srcId="{A966F625-4C2F-F641-A1FA-1A71FE023F86}" destId="{26A78F9C-70F0-6744-971C-53E9931CCBB5}" srcOrd="4" destOrd="0" presId="urn:microsoft.com/office/officeart/2005/8/layout/cycle8"/>
    <dgm:cxn modelId="{15D7957D-6E6D-411E-B1A2-ABE6D408C043}" type="presParOf" srcId="{A966F625-4C2F-F641-A1FA-1A71FE023F86}" destId="{E281C6C6-9375-0C4A-997B-B806E4E7E6DF}" srcOrd="5" destOrd="0" presId="urn:microsoft.com/office/officeart/2005/8/layout/cycle8"/>
    <dgm:cxn modelId="{3BF35574-2EBD-4E68-9213-CE623086621D}" type="presParOf" srcId="{A966F625-4C2F-F641-A1FA-1A71FE023F86}" destId="{A4FE9918-FD1D-8343-8657-F91682FB70B2}" srcOrd="6" destOrd="0" presId="urn:microsoft.com/office/officeart/2005/8/layout/cycle8"/>
    <dgm:cxn modelId="{81CA2DE9-927D-4F86-9114-FAE53C3FB4DE}" type="presParOf" srcId="{A966F625-4C2F-F641-A1FA-1A71FE023F86}" destId="{323D8141-3976-A942-BCE6-1AA40B460FB5}" srcOrd="7" destOrd="0" presId="urn:microsoft.com/office/officeart/2005/8/layout/cycle8"/>
    <dgm:cxn modelId="{CDFC8C8B-A194-4FA9-97E7-BEF6FB0740C8}" type="presParOf" srcId="{A966F625-4C2F-F641-A1FA-1A71FE023F86}" destId="{D75ADFF2-2379-1B4D-9367-1283F484BCB2}" srcOrd="8" destOrd="0" presId="urn:microsoft.com/office/officeart/2005/8/layout/cycle8"/>
    <dgm:cxn modelId="{B51E9436-4CEF-4279-9A6D-C2E91EF5348F}" type="presParOf" srcId="{A966F625-4C2F-F641-A1FA-1A71FE023F86}" destId="{E7044668-772A-844A-B666-501D3E1694CC}" srcOrd="9" destOrd="0" presId="urn:microsoft.com/office/officeart/2005/8/layout/cycle8"/>
    <dgm:cxn modelId="{E3C4A9FE-C45D-42CE-87E9-49DA2DE3A849}" type="presParOf" srcId="{A966F625-4C2F-F641-A1FA-1A71FE023F86}" destId="{2FB26F66-77ED-D04A-AE10-38B24469163F}" srcOrd="10" destOrd="0" presId="urn:microsoft.com/office/officeart/2005/8/layout/cycle8"/>
    <dgm:cxn modelId="{4F3EBF3E-496A-44D8-8754-7883003D8DF6}" type="presParOf" srcId="{A966F625-4C2F-F641-A1FA-1A71FE023F86}" destId="{BFB17DCB-6406-A14B-9189-F31E6D4C0DA3}" srcOrd="11" destOrd="0" presId="urn:microsoft.com/office/officeart/2005/8/layout/cycle8"/>
    <dgm:cxn modelId="{3F6300FF-EF67-4AE8-A464-CD91F7D75203}" type="presParOf" srcId="{A966F625-4C2F-F641-A1FA-1A71FE023F86}" destId="{1A53D7E3-9D23-9F4B-B39E-0AC6C27E5DFE}" srcOrd="12" destOrd="0" presId="urn:microsoft.com/office/officeart/2005/8/layout/cycle8"/>
    <dgm:cxn modelId="{8208C73C-1EF4-493F-B6C3-059AC902BDEB}" type="presParOf" srcId="{A966F625-4C2F-F641-A1FA-1A71FE023F86}" destId="{37A3FF25-FB26-5340-B8C2-A47DC8360753}" srcOrd="13" destOrd="0" presId="urn:microsoft.com/office/officeart/2005/8/layout/cycle8"/>
    <dgm:cxn modelId="{1A954456-CE4B-4D0F-83FD-8651DEC32DF2}" type="presParOf" srcId="{A966F625-4C2F-F641-A1FA-1A71FE023F86}" destId="{99FDD828-B0E8-EE42-8ED1-167ABBECC573}"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99E34-B1EC-47BE-A989-8DF2AB27D67A}" type="doc">
      <dgm:prSet loTypeId="urn:microsoft.com/office/officeart/2005/8/layout/chevron1" loCatId="process" qsTypeId="urn:microsoft.com/office/officeart/2005/8/quickstyle/simple4" qsCatId="simple" csTypeId="urn:microsoft.com/office/officeart/2005/8/colors/accent1_2" csCatId="accent1" phldr="1"/>
      <dgm:spPr/>
    </dgm:pt>
    <dgm:pt modelId="{1B78C4BC-6D5F-425D-8E99-62BAC2FFF9CA}">
      <dgm:prSet phldrT="[Text]"/>
      <dgm:spPr/>
      <dgm:t>
        <a:bodyPr/>
        <a:lstStyle/>
        <a:p>
          <a:r>
            <a:rPr lang="en-US" dirty="0" smtClean="0">
              <a:latin typeface="+mj-lt"/>
            </a:rPr>
            <a:t>SSAS Data Mining</a:t>
          </a:r>
          <a:endParaRPr lang="en-US" dirty="0">
            <a:latin typeface="+mj-lt"/>
          </a:endParaRPr>
        </a:p>
      </dgm:t>
    </dgm:pt>
    <dgm:pt modelId="{8C6AB915-B49A-4244-9880-5F6A18CD3C79}" type="parTrans" cxnId="{6628C763-23F4-4913-B835-5BF3579AE1B1}">
      <dgm:prSet/>
      <dgm:spPr/>
      <dgm:t>
        <a:bodyPr/>
        <a:lstStyle/>
        <a:p>
          <a:endParaRPr lang="en-US">
            <a:latin typeface="+mj-lt"/>
          </a:endParaRPr>
        </a:p>
      </dgm:t>
    </dgm:pt>
    <dgm:pt modelId="{B7ECF548-7644-43B5-9AD9-9727AD479322}" type="sibTrans" cxnId="{6628C763-23F4-4913-B835-5BF3579AE1B1}">
      <dgm:prSet/>
      <dgm:spPr/>
      <dgm:t>
        <a:bodyPr/>
        <a:lstStyle/>
        <a:p>
          <a:endParaRPr lang="en-US">
            <a:latin typeface="+mj-lt"/>
          </a:endParaRPr>
        </a:p>
      </dgm:t>
    </dgm:pt>
    <dgm:pt modelId="{B2459440-A6E3-47E4-ACED-95F3EE731E07}">
      <dgm:prSet phldrT="[Text]"/>
      <dgm:spPr/>
      <dgm:t>
        <a:bodyPr/>
        <a:lstStyle/>
        <a:p>
          <a:r>
            <a:rPr lang="en-US" dirty="0" smtClean="0">
              <a:latin typeface="+mj-lt"/>
            </a:rPr>
            <a:t>R</a:t>
          </a:r>
          <a:endParaRPr lang="en-US" dirty="0">
            <a:latin typeface="+mj-lt"/>
          </a:endParaRPr>
        </a:p>
      </dgm:t>
    </dgm:pt>
    <dgm:pt modelId="{2D95439E-95CA-45F6-A36A-E6021FFEDE35}" type="parTrans" cxnId="{215694C6-4742-4B0E-98BB-C9C540089F26}">
      <dgm:prSet/>
      <dgm:spPr/>
      <dgm:t>
        <a:bodyPr/>
        <a:lstStyle/>
        <a:p>
          <a:endParaRPr lang="en-US">
            <a:latin typeface="+mj-lt"/>
          </a:endParaRPr>
        </a:p>
      </dgm:t>
    </dgm:pt>
    <dgm:pt modelId="{04699116-C640-460E-984C-52C534D512ED}" type="sibTrans" cxnId="{215694C6-4742-4B0E-98BB-C9C540089F26}">
      <dgm:prSet/>
      <dgm:spPr/>
      <dgm:t>
        <a:bodyPr/>
        <a:lstStyle/>
        <a:p>
          <a:endParaRPr lang="en-US">
            <a:latin typeface="+mj-lt"/>
          </a:endParaRPr>
        </a:p>
      </dgm:t>
    </dgm:pt>
    <dgm:pt modelId="{B3725949-D162-4F92-8F4D-0137B2705820}">
      <dgm:prSet phldrT="[Text]"/>
      <dgm:spPr/>
      <dgm:t>
        <a:bodyPr/>
        <a:lstStyle/>
        <a:p>
          <a:r>
            <a:rPr lang="en-US" dirty="0" smtClean="0">
              <a:latin typeface="+mj-lt"/>
            </a:rPr>
            <a:t>Azure ML</a:t>
          </a:r>
          <a:endParaRPr lang="en-US" dirty="0">
            <a:latin typeface="+mj-lt"/>
          </a:endParaRPr>
        </a:p>
      </dgm:t>
    </dgm:pt>
    <dgm:pt modelId="{9AEFE32D-0BDE-4A7D-BF9A-757F5154ED83}" type="parTrans" cxnId="{E8FA13D4-29B5-4678-B306-28A0580CF2C4}">
      <dgm:prSet/>
      <dgm:spPr/>
      <dgm:t>
        <a:bodyPr/>
        <a:lstStyle/>
        <a:p>
          <a:endParaRPr lang="en-US">
            <a:latin typeface="+mj-lt"/>
          </a:endParaRPr>
        </a:p>
      </dgm:t>
    </dgm:pt>
    <dgm:pt modelId="{C1EE7C16-4636-4F4B-80BA-B03693A914D7}" type="sibTrans" cxnId="{E8FA13D4-29B5-4678-B306-28A0580CF2C4}">
      <dgm:prSet/>
      <dgm:spPr/>
      <dgm:t>
        <a:bodyPr/>
        <a:lstStyle/>
        <a:p>
          <a:endParaRPr lang="en-US">
            <a:latin typeface="+mj-lt"/>
          </a:endParaRPr>
        </a:p>
      </dgm:t>
    </dgm:pt>
    <dgm:pt modelId="{7E229A7C-D92B-408A-97E1-D53CA47D7C15}" type="pres">
      <dgm:prSet presAssocID="{47799E34-B1EC-47BE-A989-8DF2AB27D67A}" presName="Name0" presStyleCnt="0">
        <dgm:presLayoutVars>
          <dgm:dir/>
          <dgm:animLvl val="lvl"/>
          <dgm:resizeHandles val="exact"/>
        </dgm:presLayoutVars>
      </dgm:prSet>
      <dgm:spPr/>
    </dgm:pt>
    <dgm:pt modelId="{F4CDADCF-1633-4755-A132-F594C7AA2F4E}" type="pres">
      <dgm:prSet presAssocID="{1B78C4BC-6D5F-425D-8E99-62BAC2FFF9CA}" presName="parTxOnly" presStyleLbl="node1" presStyleIdx="0" presStyleCnt="3">
        <dgm:presLayoutVars>
          <dgm:chMax val="0"/>
          <dgm:chPref val="0"/>
          <dgm:bulletEnabled val="1"/>
        </dgm:presLayoutVars>
      </dgm:prSet>
      <dgm:spPr/>
      <dgm:t>
        <a:bodyPr/>
        <a:lstStyle/>
        <a:p>
          <a:endParaRPr lang="en-US"/>
        </a:p>
      </dgm:t>
    </dgm:pt>
    <dgm:pt modelId="{ED9F82D6-A62A-4A9D-9C88-2DF214C9CA61}" type="pres">
      <dgm:prSet presAssocID="{B7ECF548-7644-43B5-9AD9-9727AD479322}" presName="parTxOnlySpace" presStyleCnt="0"/>
      <dgm:spPr/>
    </dgm:pt>
    <dgm:pt modelId="{ED509C59-9C47-430F-BA64-3DFC3DC32296}" type="pres">
      <dgm:prSet presAssocID="{B2459440-A6E3-47E4-ACED-95F3EE731E07}" presName="parTxOnly" presStyleLbl="node1" presStyleIdx="1" presStyleCnt="3">
        <dgm:presLayoutVars>
          <dgm:chMax val="0"/>
          <dgm:chPref val="0"/>
          <dgm:bulletEnabled val="1"/>
        </dgm:presLayoutVars>
      </dgm:prSet>
      <dgm:spPr/>
      <dgm:t>
        <a:bodyPr/>
        <a:lstStyle/>
        <a:p>
          <a:endParaRPr lang="en-US"/>
        </a:p>
      </dgm:t>
    </dgm:pt>
    <dgm:pt modelId="{5C930D20-7C64-4A60-BB50-17575033B6B6}" type="pres">
      <dgm:prSet presAssocID="{04699116-C640-460E-984C-52C534D512ED}" presName="parTxOnlySpace" presStyleCnt="0"/>
      <dgm:spPr/>
    </dgm:pt>
    <dgm:pt modelId="{D9D3A2E0-63ED-4E0E-92E0-9B8E394F2B7F}" type="pres">
      <dgm:prSet presAssocID="{B3725949-D162-4F92-8F4D-0137B2705820}" presName="parTxOnly" presStyleLbl="node1" presStyleIdx="2" presStyleCnt="3">
        <dgm:presLayoutVars>
          <dgm:chMax val="0"/>
          <dgm:chPref val="0"/>
          <dgm:bulletEnabled val="1"/>
        </dgm:presLayoutVars>
      </dgm:prSet>
      <dgm:spPr/>
      <dgm:t>
        <a:bodyPr/>
        <a:lstStyle/>
        <a:p>
          <a:endParaRPr lang="en-US"/>
        </a:p>
      </dgm:t>
    </dgm:pt>
  </dgm:ptLst>
  <dgm:cxnLst>
    <dgm:cxn modelId="{215694C6-4742-4B0E-98BB-C9C540089F26}" srcId="{47799E34-B1EC-47BE-A989-8DF2AB27D67A}" destId="{B2459440-A6E3-47E4-ACED-95F3EE731E07}" srcOrd="1" destOrd="0" parTransId="{2D95439E-95CA-45F6-A36A-E6021FFEDE35}" sibTransId="{04699116-C640-460E-984C-52C534D512ED}"/>
    <dgm:cxn modelId="{E8FA13D4-29B5-4678-B306-28A0580CF2C4}" srcId="{47799E34-B1EC-47BE-A989-8DF2AB27D67A}" destId="{B3725949-D162-4F92-8F4D-0137B2705820}" srcOrd="2" destOrd="0" parTransId="{9AEFE32D-0BDE-4A7D-BF9A-757F5154ED83}" sibTransId="{C1EE7C16-4636-4F4B-80BA-B03693A914D7}"/>
    <dgm:cxn modelId="{19B9A74F-AECB-4168-B754-D311D2800EB3}" type="presOf" srcId="{1B78C4BC-6D5F-425D-8E99-62BAC2FFF9CA}" destId="{F4CDADCF-1633-4755-A132-F594C7AA2F4E}" srcOrd="0" destOrd="0" presId="urn:microsoft.com/office/officeart/2005/8/layout/chevron1"/>
    <dgm:cxn modelId="{E6BC5CE3-A330-465C-857B-101FBA8D4DAA}" type="presOf" srcId="{47799E34-B1EC-47BE-A989-8DF2AB27D67A}" destId="{7E229A7C-D92B-408A-97E1-D53CA47D7C15}" srcOrd="0" destOrd="0" presId="urn:microsoft.com/office/officeart/2005/8/layout/chevron1"/>
    <dgm:cxn modelId="{B8A9B902-3EE5-4959-B01F-232A318E0D78}" type="presOf" srcId="{B3725949-D162-4F92-8F4D-0137B2705820}" destId="{D9D3A2E0-63ED-4E0E-92E0-9B8E394F2B7F}" srcOrd="0" destOrd="0" presId="urn:microsoft.com/office/officeart/2005/8/layout/chevron1"/>
    <dgm:cxn modelId="{6628C763-23F4-4913-B835-5BF3579AE1B1}" srcId="{47799E34-B1EC-47BE-A989-8DF2AB27D67A}" destId="{1B78C4BC-6D5F-425D-8E99-62BAC2FFF9CA}" srcOrd="0" destOrd="0" parTransId="{8C6AB915-B49A-4244-9880-5F6A18CD3C79}" sibTransId="{B7ECF548-7644-43B5-9AD9-9727AD479322}"/>
    <dgm:cxn modelId="{B2BDD914-6B4E-4B53-AEB7-B914F8A5B7BE}" type="presOf" srcId="{B2459440-A6E3-47E4-ACED-95F3EE731E07}" destId="{ED509C59-9C47-430F-BA64-3DFC3DC32296}" srcOrd="0" destOrd="0" presId="urn:microsoft.com/office/officeart/2005/8/layout/chevron1"/>
    <dgm:cxn modelId="{BA16FA0E-1023-439B-A88F-3D5C07451DFD}" type="presParOf" srcId="{7E229A7C-D92B-408A-97E1-D53CA47D7C15}" destId="{F4CDADCF-1633-4755-A132-F594C7AA2F4E}" srcOrd="0" destOrd="0" presId="urn:microsoft.com/office/officeart/2005/8/layout/chevron1"/>
    <dgm:cxn modelId="{2B9AF20E-88C8-438E-B13C-A919DC03FA37}" type="presParOf" srcId="{7E229A7C-D92B-408A-97E1-D53CA47D7C15}" destId="{ED9F82D6-A62A-4A9D-9C88-2DF214C9CA61}" srcOrd="1" destOrd="0" presId="urn:microsoft.com/office/officeart/2005/8/layout/chevron1"/>
    <dgm:cxn modelId="{06E1DD6F-5087-4A57-AEB1-07658925CAA3}" type="presParOf" srcId="{7E229A7C-D92B-408A-97E1-D53CA47D7C15}" destId="{ED509C59-9C47-430F-BA64-3DFC3DC32296}" srcOrd="2" destOrd="0" presId="urn:microsoft.com/office/officeart/2005/8/layout/chevron1"/>
    <dgm:cxn modelId="{37489612-8DC6-4418-A7C5-1FCC9E430810}" type="presParOf" srcId="{7E229A7C-D92B-408A-97E1-D53CA47D7C15}" destId="{5C930D20-7C64-4A60-BB50-17575033B6B6}" srcOrd="3" destOrd="0" presId="urn:microsoft.com/office/officeart/2005/8/layout/chevron1"/>
    <dgm:cxn modelId="{1345B052-6049-435B-8923-B9A0C1EEF634}" type="presParOf" srcId="{7E229A7C-D92B-408A-97E1-D53CA47D7C15}" destId="{D9D3A2E0-63ED-4E0E-92E0-9B8E394F2B7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127B4-178C-4F49-8D06-F5C8766084B3}">
      <dsp:nvSpPr>
        <dsp:cNvPr id="0" name=""/>
        <dsp:cNvSpPr/>
      </dsp:nvSpPr>
      <dsp:spPr>
        <a:xfrm>
          <a:off x="4319873" y="67183"/>
          <a:ext cx="3493516" cy="3493516"/>
        </a:xfrm>
        <a:prstGeom prst="ellipse">
          <a:avLst/>
        </a:prstGeom>
        <a:solidFill>
          <a:schemeClr val="accent1">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s-BO" sz="2000" b="0" i="0" kern="1200" dirty="0" smtClean="0">
              <a:solidFill>
                <a:schemeClr val="bg1"/>
              </a:solidFill>
              <a:latin typeface="+mj-lt"/>
            </a:rPr>
            <a:t>Disputa de datos (</a:t>
          </a:r>
          <a:r>
            <a:rPr lang="es-BO" sz="2000" b="0" i="0" kern="1200" dirty="0" err="1" smtClean="0">
              <a:solidFill>
                <a:schemeClr val="bg1"/>
              </a:solidFill>
              <a:latin typeface="+mj-lt"/>
            </a:rPr>
            <a:t>munging</a:t>
          </a:r>
          <a:r>
            <a:rPr lang="es-BO" sz="2000" b="0" i="0" kern="1200" dirty="0" smtClean="0">
              <a:solidFill>
                <a:schemeClr val="bg1"/>
              </a:solidFill>
              <a:latin typeface="+mj-lt"/>
            </a:rPr>
            <a:t>), recuperación + almacenamiento</a:t>
          </a:r>
          <a:endParaRPr lang="en-IE" sz="2000" b="0" i="0" kern="1200" dirty="0">
            <a:solidFill>
              <a:schemeClr val="bg1"/>
            </a:solidFill>
            <a:latin typeface="+mj-lt"/>
            <a:cs typeface="Calibri"/>
          </a:endParaRPr>
        </a:p>
      </dsp:txBody>
      <dsp:txXfrm>
        <a:off x="4722971" y="537464"/>
        <a:ext cx="2687320" cy="1108519"/>
      </dsp:txXfrm>
    </dsp:sp>
    <dsp:sp modelId="{B53DB981-C0ED-0D42-B772-E77A1481BB0E}">
      <dsp:nvSpPr>
        <dsp:cNvPr id="0" name=""/>
        <dsp:cNvSpPr/>
      </dsp:nvSpPr>
      <dsp:spPr>
        <a:xfrm>
          <a:off x="5865082" y="1612392"/>
          <a:ext cx="3493516" cy="3493516"/>
        </a:xfrm>
        <a:prstGeom prst="ellipse">
          <a:avLst/>
        </a:prstGeom>
        <a:solidFill>
          <a:schemeClr val="accent1">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IE" sz="2000" b="0" i="0" kern="1200" dirty="0" smtClean="0">
              <a:solidFill>
                <a:schemeClr val="bg1"/>
              </a:solidFill>
              <a:latin typeface="+mj-lt"/>
              <a:cs typeface="Calibri"/>
            </a:rPr>
            <a:t>Data mining (</a:t>
          </a:r>
          <a:r>
            <a:rPr lang="en-IE" sz="2000" b="0" i="0" kern="1200" dirty="0" err="1" smtClean="0">
              <a:solidFill>
                <a:schemeClr val="bg1"/>
              </a:solidFill>
              <a:latin typeface="+mj-lt"/>
              <a:cs typeface="Calibri"/>
            </a:rPr>
            <a:t>Minería</a:t>
          </a:r>
          <a:r>
            <a:rPr lang="en-IE" sz="2000" b="0" i="0" kern="1200" dirty="0" smtClean="0">
              <a:solidFill>
                <a:schemeClr val="bg1"/>
              </a:solidFill>
              <a:latin typeface="+mj-lt"/>
              <a:cs typeface="Calibri"/>
            </a:rPr>
            <a:t> de </a:t>
          </a:r>
          <a:r>
            <a:rPr lang="en-IE" sz="2000" b="0" i="0" kern="1200" dirty="0" err="1" smtClean="0">
              <a:solidFill>
                <a:schemeClr val="bg1"/>
              </a:solidFill>
              <a:latin typeface="+mj-lt"/>
              <a:cs typeface="Calibri"/>
            </a:rPr>
            <a:t>datos</a:t>
          </a:r>
          <a:r>
            <a:rPr lang="en-IE" sz="2000" b="0" i="0" kern="1200" dirty="0" smtClean="0">
              <a:solidFill>
                <a:schemeClr val="bg1"/>
              </a:solidFill>
              <a:latin typeface="+mj-lt"/>
              <a:cs typeface="Calibri"/>
            </a:rPr>
            <a:t>) &amp;  </a:t>
          </a:r>
          <a:r>
            <a:rPr lang="en-IE" sz="2000" b="0" i="1" kern="1200" dirty="0" smtClean="0">
              <a:solidFill>
                <a:schemeClr val="bg1"/>
              </a:solidFill>
              <a:latin typeface="+mj-lt"/>
              <a:cs typeface="Calibri"/>
            </a:rPr>
            <a:t>machine learning</a:t>
          </a:r>
          <a:endParaRPr lang="en-IE" sz="2000" b="0" i="1" kern="1200" dirty="0">
            <a:solidFill>
              <a:schemeClr val="bg1"/>
            </a:solidFill>
            <a:latin typeface="+mj-lt"/>
            <a:cs typeface="Calibri"/>
          </a:endParaRPr>
        </a:p>
      </dsp:txBody>
      <dsp:txXfrm>
        <a:off x="7746206" y="2015490"/>
        <a:ext cx="1343660" cy="2687320"/>
      </dsp:txXfrm>
    </dsp:sp>
    <dsp:sp modelId="{42392FA2-03FC-BF48-A01A-C5208D2A0AB3}">
      <dsp:nvSpPr>
        <dsp:cNvPr id="0" name=""/>
        <dsp:cNvSpPr/>
      </dsp:nvSpPr>
      <dsp:spPr>
        <a:xfrm>
          <a:off x="4319873" y="3157600"/>
          <a:ext cx="3493516" cy="3493516"/>
        </a:xfrm>
        <a:prstGeom prst="ellipse">
          <a:avLst/>
        </a:prstGeom>
        <a:solidFill>
          <a:schemeClr val="accent1">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s-BO" sz="2000" b="0" i="0" kern="1200" dirty="0" smtClean="0">
              <a:solidFill>
                <a:schemeClr val="bg1"/>
              </a:solidFill>
              <a:latin typeface="+mj-lt"/>
            </a:rPr>
            <a:t>Estadística</a:t>
          </a:r>
          <a:endParaRPr lang="en-IE" sz="2000" b="0" i="0" kern="1200" dirty="0">
            <a:solidFill>
              <a:schemeClr val="bg1"/>
            </a:solidFill>
            <a:latin typeface="+mj-lt"/>
            <a:cs typeface="Calibri"/>
          </a:endParaRPr>
        </a:p>
      </dsp:txBody>
      <dsp:txXfrm>
        <a:off x="4722971" y="5072316"/>
        <a:ext cx="2687320" cy="1108519"/>
      </dsp:txXfrm>
    </dsp:sp>
    <dsp:sp modelId="{56EDA999-F29B-3643-9639-56FB2BC34EB6}">
      <dsp:nvSpPr>
        <dsp:cNvPr id="0" name=""/>
        <dsp:cNvSpPr/>
      </dsp:nvSpPr>
      <dsp:spPr>
        <a:xfrm>
          <a:off x="2774664" y="1612392"/>
          <a:ext cx="3493516" cy="3493516"/>
        </a:xfrm>
        <a:prstGeom prst="ellipse">
          <a:avLst/>
        </a:prstGeom>
        <a:solidFill>
          <a:schemeClr val="accent1">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IE" sz="2000" b="0" i="0" kern="1200" dirty="0" smtClean="0">
              <a:solidFill>
                <a:schemeClr val="bg1"/>
              </a:solidFill>
              <a:latin typeface="+mj-lt"/>
              <a:cs typeface="Calibri"/>
            </a:rPr>
            <a:t>Big data</a:t>
          </a:r>
          <a:endParaRPr lang="en-IE" sz="2000" b="0" i="0" kern="1200" dirty="0">
            <a:solidFill>
              <a:schemeClr val="bg1"/>
            </a:solidFill>
            <a:latin typeface="+mj-lt"/>
            <a:cs typeface="Calibri"/>
          </a:endParaRPr>
        </a:p>
      </dsp:txBody>
      <dsp:txXfrm>
        <a:off x="3043396" y="2015490"/>
        <a:ext cx="1343660" cy="2687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148BE-6B34-B542-ADF0-6AAF3DFFE37E}">
      <dsp:nvSpPr>
        <dsp:cNvPr id="0" name=""/>
        <dsp:cNvSpPr/>
      </dsp:nvSpPr>
      <dsp:spPr>
        <a:xfrm>
          <a:off x="3290204" y="387159"/>
          <a:ext cx="5003292" cy="5003292"/>
        </a:xfrm>
        <a:prstGeom prst="pie">
          <a:avLst>
            <a:gd name="adj1" fmla="val 16200000"/>
            <a:gd name="adj2" fmla="val 180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rtl="0">
            <a:lnSpc>
              <a:spcPct val="90000"/>
            </a:lnSpc>
            <a:spcBef>
              <a:spcPct val="0"/>
            </a:spcBef>
            <a:spcAft>
              <a:spcPct val="35000"/>
            </a:spcAft>
          </a:pPr>
          <a:r>
            <a:rPr lang="en-IE" sz="3000" b="0" i="0" kern="1200" dirty="0" err="1" smtClean="0">
              <a:latin typeface="+mj-lt"/>
              <a:cs typeface="Calibri"/>
            </a:rPr>
            <a:t>Datos</a:t>
          </a:r>
          <a:endParaRPr lang="en-IE" sz="3000" b="0" i="0" kern="1200" dirty="0">
            <a:latin typeface="+mj-lt"/>
            <a:cs typeface="Calibri"/>
          </a:endParaRPr>
        </a:p>
      </dsp:txBody>
      <dsp:txXfrm>
        <a:off x="5927058" y="1447380"/>
        <a:ext cx="1786890" cy="1489075"/>
      </dsp:txXfrm>
    </dsp:sp>
    <dsp:sp modelId="{26A78F9C-70F0-6744-971C-53E9931CCBB5}">
      <dsp:nvSpPr>
        <dsp:cNvPr id="0" name=""/>
        <dsp:cNvSpPr/>
      </dsp:nvSpPr>
      <dsp:spPr>
        <a:xfrm>
          <a:off x="3187160" y="565848"/>
          <a:ext cx="5003292" cy="5003292"/>
        </a:xfrm>
        <a:prstGeom prst="pie">
          <a:avLst>
            <a:gd name="adj1" fmla="val 1800000"/>
            <a:gd name="adj2" fmla="val 900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rtl="0">
            <a:lnSpc>
              <a:spcPct val="90000"/>
            </a:lnSpc>
            <a:spcBef>
              <a:spcPct val="0"/>
            </a:spcBef>
            <a:spcAft>
              <a:spcPct val="35000"/>
            </a:spcAft>
          </a:pPr>
          <a:r>
            <a:rPr lang="en-IE" sz="3000" b="0" i="0" kern="1200" dirty="0" err="1" smtClean="0">
              <a:latin typeface="+mj-lt"/>
              <a:cs typeface="Calibri"/>
            </a:rPr>
            <a:t>Modelos</a:t>
          </a:r>
          <a:endParaRPr lang="en-IE" sz="3000" b="0" i="0" kern="1200" dirty="0">
            <a:latin typeface="+mj-lt"/>
            <a:cs typeface="Calibri"/>
          </a:endParaRPr>
        </a:p>
      </dsp:txBody>
      <dsp:txXfrm>
        <a:off x="4378420" y="3812032"/>
        <a:ext cx="2680335" cy="1310386"/>
      </dsp:txXfrm>
    </dsp:sp>
    <dsp:sp modelId="{D75ADFF2-2379-1B4D-9367-1283F484BCB2}">
      <dsp:nvSpPr>
        <dsp:cNvPr id="0" name=""/>
        <dsp:cNvSpPr/>
      </dsp:nvSpPr>
      <dsp:spPr>
        <a:xfrm>
          <a:off x="3084116" y="387159"/>
          <a:ext cx="5003292" cy="5003292"/>
        </a:xfrm>
        <a:prstGeom prst="pie">
          <a:avLst>
            <a:gd name="adj1" fmla="val 9000000"/>
            <a:gd name="adj2" fmla="val 1620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rtl="0">
            <a:lnSpc>
              <a:spcPct val="90000"/>
            </a:lnSpc>
            <a:spcBef>
              <a:spcPct val="0"/>
            </a:spcBef>
            <a:spcAft>
              <a:spcPct val="35000"/>
            </a:spcAft>
          </a:pPr>
          <a:r>
            <a:rPr lang="es-BO" sz="3000" b="0" i="0" kern="1200" dirty="0" smtClean="0">
              <a:latin typeface="+mj-lt"/>
            </a:rPr>
            <a:t>Problema de negocios</a:t>
          </a:r>
          <a:endParaRPr lang="en-IE" sz="3000" b="0" i="0" kern="1200" dirty="0">
            <a:latin typeface="+mj-lt"/>
            <a:cs typeface="Calibri"/>
          </a:endParaRPr>
        </a:p>
      </dsp:txBody>
      <dsp:txXfrm>
        <a:off x="3663664" y="1447380"/>
        <a:ext cx="1786890" cy="1489075"/>
      </dsp:txXfrm>
    </dsp:sp>
    <dsp:sp modelId="{1A53D7E3-9D23-9F4B-B39E-0AC6C27E5DFE}">
      <dsp:nvSpPr>
        <dsp:cNvPr id="0" name=""/>
        <dsp:cNvSpPr/>
      </dsp:nvSpPr>
      <dsp:spPr>
        <a:xfrm>
          <a:off x="2980889" y="77431"/>
          <a:ext cx="5622747" cy="5622747"/>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7A3FF25-FB26-5340-B8C2-A47DC8360753}">
      <dsp:nvSpPr>
        <dsp:cNvPr id="0" name=""/>
        <dsp:cNvSpPr/>
      </dsp:nvSpPr>
      <dsp:spPr>
        <a:xfrm>
          <a:off x="2877432" y="255804"/>
          <a:ext cx="5622747" cy="5622747"/>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9FDD828-B0E8-EE42-8ED1-167ABBECC573}">
      <dsp:nvSpPr>
        <dsp:cNvPr id="0" name=""/>
        <dsp:cNvSpPr/>
      </dsp:nvSpPr>
      <dsp:spPr>
        <a:xfrm>
          <a:off x="2773975" y="77431"/>
          <a:ext cx="5622747" cy="5622747"/>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DADCF-1633-4755-A132-F594C7AA2F4E}">
      <dsp:nvSpPr>
        <dsp:cNvPr id="0" name=""/>
        <dsp:cNvSpPr/>
      </dsp:nvSpPr>
      <dsp:spPr>
        <a:xfrm>
          <a:off x="3491" y="672683"/>
          <a:ext cx="4254273" cy="1701709"/>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a:lnSpc>
              <a:spcPct val="90000"/>
            </a:lnSpc>
            <a:spcBef>
              <a:spcPct val="0"/>
            </a:spcBef>
            <a:spcAft>
              <a:spcPct val="35000"/>
            </a:spcAft>
          </a:pPr>
          <a:r>
            <a:rPr lang="en-US" sz="4200" kern="1200" dirty="0" smtClean="0">
              <a:latin typeface="+mj-lt"/>
            </a:rPr>
            <a:t>SSAS Data Mining</a:t>
          </a:r>
          <a:endParaRPr lang="en-US" sz="4200" kern="1200" dirty="0">
            <a:latin typeface="+mj-lt"/>
          </a:endParaRPr>
        </a:p>
      </dsp:txBody>
      <dsp:txXfrm>
        <a:off x="854346" y="672683"/>
        <a:ext cx="2552564" cy="1701709"/>
      </dsp:txXfrm>
    </dsp:sp>
    <dsp:sp modelId="{ED509C59-9C47-430F-BA64-3DFC3DC32296}">
      <dsp:nvSpPr>
        <dsp:cNvPr id="0" name=""/>
        <dsp:cNvSpPr/>
      </dsp:nvSpPr>
      <dsp:spPr>
        <a:xfrm>
          <a:off x="3832338" y="672683"/>
          <a:ext cx="4254273" cy="1701709"/>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a:lnSpc>
              <a:spcPct val="90000"/>
            </a:lnSpc>
            <a:spcBef>
              <a:spcPct val="0"/>
            </a:spcBef>
            <a:spcAft>
              <a:spcPct val="35000"/>
            </a:spcAft>
          </a:pPr>
          <a:r>
            <a:rPr lang="en-US" sz="4200" kern="1200" dirty="0" smtClean="0">
              <a:latin typeface="+mj-lt"/>
            </a:rPr>
            <a:t>R</a:t>
          </a:r>
          <a:endParaRPr lang="en-US" sz="4200" kern="1200" dirty="0">
            <a:latin typeface="+mj-lt"/>
          </a:endParaRPr>
        </a:p>
      </dsp:txBody>
      <dsp:txXfrm>
        <a:off x="4683193" y="672683"/>
        <a:ext cx="2552564" cy="1701709"/>
      </dsp:txXfrm>
    </dsp:sp>
    <dsp:sp modelId="{D9D3A2E0-63ED-4E0E-92E0-9B8E394F2B7F}">
      <dsp:nvSpPr>
        <dsp:cNvPr id="0" name=""/>
        <dsp:cNvSpPr/>
      </dsp:nvSpPr>
      <dsp:spPr>
        <a:xfrm>
          <a:off x="7661184" y="672683"/>
          <a:ext cx="4254273" cy="1701709"/>
        </a:xfrm>
        <a:prstGeom prst="chevron">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8021" tIns="56007" rIns="56007" bIns="56007" numCol="1" spcCol="1270" anchor="ctr" anchorCtr="0">
          <a:noAutofit/>
        </a:bodyPr>
        <a:lstStyle/>
        <a:p>
          <a:pPr lvl="0" algn="ctr" defTabSz="1866900">
            <a:lnSpc>
              <a:spcPct val="90000"/>
            </a:lnSpc>
            <a:spcBef>
              <a:spcPct val="0"/>
            </a:spcBef>
            <a:spcAft>
              <a:spcPct val="35000"/>
            </a:spcAft>
          </a:pPr>
          <a:r>
            <a:rPr lang="en-US" sz="4200" kern="1200" dirty="0" smtClean="0">
              <a:latin typeface="+mj-lt"/>
            </a:rPr>
            <a:t>Azure ML</a:t>
          </a:r>
          <a:endParaRPr lang="en-US" sz="4200" kern="1200" dirty="0">
            <a:latin typeface="+mj-lt"/>
          </a:endParaRPr>
        </a:p>
      </dsp:txBody>
      <dsp:txXfrm>
        <a:off x="8512039" y="672683"/>
        <a:ext cx="2552564" cy="170170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8/11/2019 11:32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8/11/2019 11:32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B9D2A-298C-4EDA-9341-747E428CC2F5}"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78051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Tree>
    <p:extLst>
      <p:ext uri="{BB962C8B-B14F-4D97-AF65-F5344CB8AC3E}">
        <p14:creationId xmlns:p14="http://schemas.microsoft.com/office/powerpoint/2010/main" val="352560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B9D2A-298C-4EDA-9341-747E428CC2F5}"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94094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B9D2A-298C-4EDA-9341-747E428CC2F5}"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16435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8/11/2019 11:32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418982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448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4649479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125619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469188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316155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685334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642546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17692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4742708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0382731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2696719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523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9823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03701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946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241793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3032789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9809298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148706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260350" y="1671638"/>
            <a:ext cx="11918950" cy="5068887"/>
          </a:xfrm>
        </p:spPr>
        <p:txBody>
          <a:bodyPr/>
          <a:lstStyle/>
          <a:p>
            <a:pPr lvl="0"/>
            <a:r>
              <a:rPr lang="pl-PL" dirty="0" err="1" smtClean="0"/>
              <a:t>Click</a:t>
            </a:r>
            <a:r>
              <a:rPr lang="pl-PL" dirty="0" smtClean="0"/>
              <a:t> to </a:t>
            </a:r>
            <a:r>
              <a:rPr lang="pl-PL" dirty="0" err="1" smtClean="0"/>
              <a:t>edit</a:t>
            </a:r>
            <a:r>
              <a:rPr lang="pl-PL" dirty="0" smtClean="0"/>
              <a:t> Master </a:t>
            </a:r>
            <a:r>
              <a:rPr lang="pl-PL" dirty="0" err="1" smtClean="0"/>
              <a:t>text</a:t>
            </a:r>
            <a:r>
              <a:rPr lang="pl-PL" dirty="0" smtClean="0"/>
              <a:t> </a:t>
            </a:r>
            <a:r>
              <a:rPr lang="pl-PL" dirty="0" err="1" smtClean="0"/>
              <a:t>styles</a:t>
            </a:r>
            <a:endParaRPr lang="pl-PL" dirty="0" smtClean="0"/>
          </a:p>
          <a:p>
            <a:pPr lvl="1"/>
            <a:r>
              <a:rPr lang="pl-PL" dirty="0" smtClean="0"/>
              <a:t>Second </a:t>
            </a:r>
            <a:r>
              <a:rPr lang="pl-PL" dirty="0" err="1" smtClean="0"/>
              <a:t>level</a:t>
            </a:r>
            <a:endParaRPr lang="pl-PL" dirty="0" smtClean="0"/>
          </a:p>
          <a:p>
            <a:pPr lvl="2"/>
            <a:r>
              <a:rPr lang="pl-PL" dirty="0" smtClean="0"/>
              <a:t>Third </a:t>
            </a:r>
            <a:r>
              <a:rPr lang="pl-PL" dirty="0" err="1" smtClean="0"/>
              <a:t>level</a:t>
            </a:r>
            <a:endParaRPr lang="pl-PL" dirty="0" smtClean="0"/>
          </a:p>
          <a:p>
            <a:pPr lvl="3"/>
            <a:r>
              <a:rPr lang="pl-PL" dirty="0" err="1" smtClean="0"/>
              <a:t>Fourth</a:t>
            </a:r>
            <a:r>
              <a:rPr lang="pl-PL" dirty="0" smtClean="0"/>
              <a:t> </a:t>
            </a:r>
            <a:r>
              <a:rPr lang="pl-PL" dirty="0" err="1" smtClean="0"/>
              <a:t>level</a:t>
            </a:r>
            <a:endParaRPr lang="pl-PL" dirty="0" smtClean="0"/>
          </a:p>
          <a:p>
            <a:pPr lvl="4"/>
            <a:r>
              <a:rPr lang="pl-PL" dirty="0" err="1" smtClean="0"/>
              <a:t>Fifth</a:t>
            </a:r>
            <a:r>
              <a:rPr lang="pl-PL" dirty="0" smtClean="0"/>
              <a:t> </a:t>
            </a:r>
            <a:r>
              <a:rPr lang="pl-PL" dirty="0" err="1" smtClean="0"/>
              <a:t>level</a:t>
            </a:r>
            <a:endParaRPr lang="en-US" dirty="0"/>
          </a:p>
        </p:txBody>
      </p:sp>
    </p:spTree>
    <p:extLst>
      <p:ext uri="{BB962C8B-B14F-4D97-AF65-F5344CB8AC3E}">
        <p14:creationId xmlns:p14="http://schemas.microsoft.com/office/powerpoint/2010/main" val="164862848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38100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953698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24326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277352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150619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40138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344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37221608"/>
      </p:ext>
    </p:extLst>
  </p:cSld>
  <p:clrMap bg1="dk1" tx1="lt1" bg2="dk2" tx2="lt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 id="2147484296" r:id="rId13"/>
    <p:sldLayoutId id="2147484297" r:id="rId14"/>
    <p:sldLayoutId id="2147484298" r:id="rId15"/>
    <p:sldLayoutId id="2147484299" r:id="rId16"/>
    <p:sldLayoutId id="2147484300" r:id="rId17"/>
    <p:sldLayoutId id="2147484301" r:id="rId18"/>
    <p:sldLayoutId id="2147484302" r:id="rId19"/>
    <p:sldLayoutId id="2147484303" r:id="rId20"/>
    <p:sldLayoutId id="2147484304" r:id="rId21"/>
    <p:sldLayoutId id="2147484305" r:id="rId22"/>
    <p:sldLayoutId id="2147484306" r:id="rId23"/>
    <p:sldLayoutId id="2147484307" r:id="rId24"/>
    <p:sldLayoutId id="2147484308" r:id="rId25"/>
    <p:sldLayoutId id="2147484309" r:id="rId26"/>
    <p:sldLayoutId id="2147484310" r:id="rId27"/>
    <p:sldLayoutId id="2147484313" r:id="rId28"/>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hyperlink" Target="http://www.rstudio.com/" TargetMode="External"/><Relationship Id="rId1" Type="http://schemas.openxmlformats.org/officeDocument/2006/relationships/slideLayout" Target="../slideLayouts/slideLayout4.xml"/><Relationship Id="rId4" Type="http://schemas.openxmlformats.org/officeDocument/2006/relationships/hyperlink" Target="http://www.revolutionanalytics.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oreilly.com"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7"/>
            <a:ext cx="10134535" cy="1828786"/>
          </a:xfrm>
        </p:spPr>
        <p:txBody>
          <a:bodyPr/>
          <a:lstStyle/>
          <a:p>
            <a:r>
              <a:rPr lang="en-US" dirty="0"/>
              <a:t>Data Science with </a:t>
            </a:r>
            <a:r>
              <a:rPr lang="en-US" dirty="0" smtClean="0"/>
              <a:t>Azure </a:t>
            </a:r>
            <a:r>
              <a:rPr lang="en-US" dirty="0"/>
              <a:t>Machine Learning, </a:t>
            </a:r>
            <a:r>
              <a:rPr lang="en-US" dirty="0" smtClean="0"/>
              <a:t>SQL </a:t>
            </a:r>
            <a:r>
              <a:rPr lang="en-US" dirty="0"/>
              <a:t>Server and </a:t>
            </a:r>
            <a:r>
              <a:rPr lang="en-US" dirty="0" smtClean="0"/>
              <a:t>R </a:t>
            </a:r>
            <a:endParaRPr lang="en-US" dirty="0"/>
          </a:p>
        </p:txBody>
      </p:sp>
      <p:sp>
        <p:nvSpPr>
          <p:cNvPr id="5" name="Text Placeholder 4"/>
          <p:cNvSpPr>
            <a:spLocks noGrp="1"/>
          </p:cNvSpPr>
          <p:nvPr>
            <p:ph type="body" sz="quarter" idx="12"/>
          </p:nvPr>
        </p:nvSpPr>
        <p:spPr/>
        <p:txBody>
          <a:bodyPr/>
          <a:lstStyle/>
          <a:p>
            <a:r>
              <a:rPr lang="en-US" dirty="0" smtClean="0"/>
              <a:t>Albert Jhonatan Quisbert </a:t>
            </a:r>
            <a:r>
              <a:rPr lang="en-US" dirty="0" err="1" smtClean="0"/>
              <a:t>Mujica</a:t>
            </a:r>
            <a:endParaRPr lang="en-US" dirty="0" smtClean="0"/>
          </a:p>
          <a:p>
            <a:r>
              <a:rPr lang="en-US" sz="2400" dirty="0" smtClean="0"/>
              <a:t>Microsoft Student Partners</a:t>
            </a:r>
          </a:p>
          <a:p>
            <a:r>
              <a:rPr lang="en-US" sz="2400" dirty="0" smtClean="0"/>
              <a:t>Speaker</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Enfoque</a:t>
            </a:r>
            <a:r>
              <a:rPr lang="en-IE" dirty="0"/>
              <a:t> </a:t>
            </a:r>
            <a:r>
              <a:rPr lang="en-IE" dirty="0" err="1"/>
              <a:t>sugerido</a:t>
            </a:r>
            <a:endParaRPr lang="en-IE" noProof="0" dirty="0"/>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3270543705"/>
              </p:ext>
            </p:extLst>
          </p:nvPr>
        </p:nvGraphicFramePr>
        <p:xfrm>
          <a:off x="260350" y="1604803"/>
          <a:ext cx="11918950" cy="3047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968457" y="4220914"/>
            <a:ext cx="2878912" cy="1969770"/>
          </a:xfrm>
          <a:prstGeom prst="rect">
            <a:avLst/>
          </a:prstGeom>
          <a:noFill/>
        </p:spPr>
        <p:txBody>
          <a:bodyPr wrap="square" lIns="0" tIns="0" rIns="0" bIns="0" rtlCol="0">
            <a:spAutoFit/>
          </a:bodyPr>
          <a:lstStyle/>
          <a:p>
            <a:pPr algn="ctr"/>
            <a:r>
              <a:rPr lang="en-US" sz="3200" dirty="0" err="1">
                <a:latin typeface="+mj-lt"/>
              </a:rPr>
              <a:t>Fácil</a:t>
            </a:r>
            <a:r>
              <a:rPr lang="en-US" sz="3200" dirty="0">
                <a:latin typeface="+mj-lt"/>
              </a:rPr>
              <a:t>, visual, </a:t>
            </a:r>
            <a:r>
              <a:rPr lang="en-US" sz="3200" dirty="0" err="1">
                <a:latin typeface="+mj-lt"/>
              </a:rPr>
              <a:t>intuitivo</a:t>
            </a:r>
            <a:r>
              <a:rPr lang="en-US" sz="3200" dirty="0">
                <a:latin typeface="+mj-lt"/>
              </a:rPr>
              <a:t>, Excel, </a:t>
            </a:r>
            <a:r>
              <a:rPr lang="en-US" sz="3200" dirty="0" err="1">
                <a:latin typeface="+mj-lt"/>
              </a:rPr>
              <a:t>simplemente</a:t>
            </a:r>
            <a:r>
              <a:rPr lang="en-US" sz="3200" dirty="0">
                <a:latin typeface="+mj-lt"/>
              </a:rPr>
              <a:t> </a:t>
            </a:r>
            <a:r>
              <a:rPr lang="en-US" sz="3200" dirty="0" err="1">
                <a:latin typeface="+mj-lt"/>
              </a:rPr>
              <a:t>funciona</a:t>
            </a:r>
            <a:r>
              <a:rPr lang="en-US" sz="3200" dirty="0">
                <a:latin typeface="+mj-lt"/>
              </a:rPr>
              <a:t>.</a:t>
            </a:r>
            <a:endParaRPr lang="en-US" sz="3200" dirty="0" smtClean="0">
              <a:latin typeface="+mj-lt"/>
            </a:endParaRPr>
          </a:p>
        </p:txBody>
      </p:sp>
      <p:sp>
        <p:nvSpPr>
          <p:cNvPr id="6" name="TextBox 5"/>
          <p:cNvSpPr txBox="1"/>
          <p:nvPr/>
        </p:nvSpPr>
        <p:spPr>
          <a:xfrm>
            <a:off x="4524759" y="4220911"/>
            <a:ext cx="2878912" cy="1969770"/>
          </a:xfrm>
          <a:prstGeom prst="rect">
            <a:avLst/>
          </a:prstGeom>
          <a:noFill/>
        </p:spPr>
        <p:txBody>
          <a:bodyPr wrap="square" lIns="0" tIns="0" rIns="0" bIns="0" rtlCol="0">
            <a:spAutoFit/>
          </a:bodyPr>
          <a:lstStyle/>
          <a:p>
            <a:pPr algn="ctr"/>
            <a:r>
              <a:rPr lang="es-BO" sz="3200" dirty="0">
                <a:latin typeface="+mj-lt"/>
              </a:rPr>
              <a:t>Estadísticas descriptivas, sentir sus datos, más algoritmos</a:t>
            </a:r>
            <a:endParaRPr lang="en-US" sz="3200" dirty="0" smtClean="0">
              <a:latin typeface="+mj-lt"/>
            </a:endParaRPr>
          </a:p>
        </p:txBody>
      </p:sp>
      <p:sp>
        <p:nvSpPr>
          <p:cNvPr id="7" name="TextBox 6"/>
          <p:cNvSpPr txBox="1"/>
          <p:nvPr/>
        </p:nvSpPr>
        <p:spPr>
          <a:xfrm>
            <a:off x="8132851" y="4220911"/>
            <a:ext cx="2878912" cy="2462213"/>
          </a:xfrm>
          <a:prstGeom prst="rect">
            <a:avLst/>
          </a:prstGeom>
          <a:noFill/>
        </p:spPr>
        <p:txBody>
          <a:bodyPr wrap="square" lIns="0" tIns="0" rIns="0" bIns="0" rtlCol="0">
            <a:spAutoFit/>
          </a:bodyPr>
          <a:lstStyle/>
          <a:p>
            <a:pPr algn="ctr"/>
            <a:r>
              <a:rPr lang="en-US" sz="3200" dirty="0" err="1">
                <a:latin typeface="+mj-lt"/>
              </a:rPr>
              <a:t>Algoritmos</a:t>
            </a:r>
            <a:r>
              <a:rPr lang="en-US" sz="3200" dirty="0">
                <a:latin typeface="+mj-lt"/>
              </a:rPr>
              <a:t> </a:t>
            </a:r>
            <a:r>
              <a:rPr lang="en-US" sz="3200" dirty="0" err="1">
                <a:latin typeface="+mj-lt"/>
              </a:rPr>
              <a:t>avanzados</a:t>
            </a:r>
            <a:r>
              <a:rPr lang="en-US" sz="3200" dirty="0">
                <a:latin typeface="+mj-lt"/>
              </a:rPr>
              <a:t>, </a:t>
            </a:r>
            <a:r>
              <a:rPr lang="en-US" sz="3200" dirty="0" err="1">
                <a:latin typeface="+mj-lt"/>
              </a:rPr>
              <a:t>autoajuste</a:t>
            </a:r>
            <a:r>
              <a:rPr lang="en-US" sz="3200" dirty="0">
                <a:latin typeface="+mj-lt"/>
              </a:rPr>
              <a:t>, </a:t>
            </a:r>
            <a:r>
              <a:rPr lang="en-US" sz="3200" dirty="0" err="1">
                <a:latin typeface="+mj-lt"/>
              </a:rPr>
              <a:t>servicios</a:t>
            </a:r>
            <a:r>
              <a:rPr lang="en-US" sz="3200" dirty="0">
                <a:latin typeface="+mj-lt"/>
              </a:rPr>
              <a:t> web, </a:t>
            </a:r>
            <a:r>
              <a:rPr lang="en-US" sz="3200" dirty="0" err="1">
                <a:latin typeface="+mj-lt"/>
              </a:rPr>
              <a:t>nube</a:t>
            </a:r>
            <a:r>
              <a:rPr lang="en-US" sz="3200" dirty="0">
                <a:latin typeface="+mj-lt"/>
              </a:rPr>
              <a:t>!</a:t>
            </a:r>
            <a:endParaRPr lang="en-US" sz="3200" dirty="0" smtClean="0">
              <a:latin typeface="+mj-lt"/>
            </a:endParaRPr>
          </a:p>
        </p:txBody>
      </p:sp>
    </p:spTree>
    <p:extLst>
      <p:ext uri="{BB962C8B-B14F-4D97-AF65-F5344CB8AC3E}">
        <p14:creationId xmlns:p14="http://schemas.microsoft.com/office/powerpoint/2010/main" val="183096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dirty="0"/>
              <a:t>Otras herramientas de ciencia de datos de </a:t>
            </a:r>
            <a:r>
              <a:rPr lang="es-BO" dirty="0" smtClean="0"/>
              <a:t>Microsoft</a:t>
            </a:r>
            <a:endParaRPr lang="en-US" dirty="0"/>
          </a:p>
        </p:txBody>
      </p:sp>
      <p:sp>
        <p:nvSpPr>
          <p:cNvPr id="4" name="Text Placeholder 3"/>
          <p:cNvSpPr>
            <a:spLocks noGrp="1"/>
          </p:cNvSpPr>
          <p:nvPr>
            <p:ph type="body" sz="quarter" idx="10"/>
          </p:nvPr>
        </p:nvSpPr>
        <p:spPr>
          <a:xfrm>
            <a:off x="274640" y="2069786"/>
            <a:ext cx="5486399" cy="3256276"/>
          </a:xfrm>
        </p:spPr>
        <p:txBody>
          <a:bodyPr/>
          <a:lstStyle/>
          <a:p>
            <a:r>
              <a:rPr lang="en-US" u="sng" dirty="0" err="1" smtClean="0"/>
              <a:t>HDInsight</a:t>
            </a:r>
            <a:endParaRPr lang="en-US" u="sng" dirty="0" smtClean="0"/>
          </a:p>
          <a:p>
            <a:pPr lvl="1"/>
            <a:r>
              <a:rPr lang="en-US" dirty="0" err="1" smtClean="0"/>
              <a:t>Hadoop</a:t>
            </a:r>
            <a:r>
              <a:rPr lang="en-US" dirty="0" smtClean="0"/>
              <a:t> </a:t>
            </a:r>
            <a:r>
              <a:rPr lang="en-US" dirty="0"/>
              <a:t>en </a:t>
            </a:r>
            <a:r>
              <a:rPr lang="en-US" dirty="0" smtClean="0"/>
              <a:t>la </a:t>
            </a:r>
            <a:r>
              <a:rPr lang="en-US" dirty="0" err="1" smtClean="0"/>
              <a:t>nube</a:t>
            </a:r>
            <a:endParaRPr lang="en-US" dirty="0" smtClean="0"/>
          </a:p>
          <a:p>
            <a:pPr lvl="1"/>
            <a:r>
              <a:rPr lang="en-US" dirty="0" smtClean="0"/>
              <a:t>+ </a:t>
            </a:r>
            <a:r>
              <a:rPr lang="en-US" dirty="0"/>
              <a:t>Storm (</a:t>
            </a:r>
            <a:r>
              <a:rPr lang="en-US" dirty="0" err="1"/>
              <a:t>análisis</a:t>
            </a:r>
            <a:r>
              <a:rPr lang="en-US" dirty="0"/>
              <a:t> en </a:t>
            </a:r>
            <a:r>
              <a:rPr lang="en-US" dirty="0" err="1"/>
              <a:t>tiempo</a:t>
            </a:r>
            <a:r>
              <a:rPr lang="en-US" dirty="0"/>
              <a:t> real)</a:t>
            </a:r>
            <a:endParaRPr lang="en-US" dirty="0" smtClean="0"/>
          </a:p>
          <a:p>
            <a:pPr lvl="1"/>
            <a:r>
              <a:rPr lang="en-US" dirty="0" smtClean="0"/>
              <a:t>+ </a:t>
            </a:r>
            <a:r>
              <a:rPr lang="en-US" dirty="0" err="1" smtClean="0"/>
              <a:t>HBase</a:t>
            </a:r>
            <a:r>
              <a:rPr lang="en-US" dirty="0" smtClean="0"/>
              <a:t> (NoSQL)</a:t>
            </a:r>
          </a:p>
          <a:p>
            <a:pPr lvl="1"/>
            <a:r>
              <a:rPr lang="en-US" dirty="0" smtClean="0"/>
              <a:t>+ </a:t>
            </a:r>
            <a:r>
              <a:rPr lang="en-US" u="sng" dirty="0" err="1" smtClean="0"/>
              <a:t>Mahoot</a:t>
            </a:r>
            <a:r>
              <a:rPr lang="en-US" dirty="0" smtClean="0"/>
              <a:t> (ML!)</a:t>
            </a:r>
          </a:p>
          <a:p>
            <a:r>
              <a:rPr lang="en-US" dirty="0" smtClean="0"/>
              <a:t>Azure Stream Analytics</a:t>
            </a:r>
          </a:p>
          <a:p>
            <a:pPr lvl="1"/>
            <a:r>
              <a:rPr lang="es-BO" dirty="0" err="1"/>
              <a:t>Streaming</a:t>
            </a:r>
            <a:r>
              <a:rPr lang="es-BO" dirty="0"/>
              <a:t> de datos originados en la nube</a:t>
            </a:r>
          </a:p>
          <a:p>
            <a:pPr lvl="1"/>
            <a:r>
              <a:rPr lang="es-BO" dirty="0"/>
              <a:t>Basado en </a:t>
            </a:r>
            <a:r>
              <a:rPr lang="es-BO" dirty="0" err="1"/>
              <a:t>HDInsight</a:t>
            </a:r>
            <a:r>
              <a:rPr lang="es-BO" dirty="0"/>
              <a:t> / </a:t>
            </a:r>
            <a:r>
              <a:rPr lang="es-BO" dirty="0" err="1"/>
              <a:t>Hadoop</a:t>
            </a:r>
            <a:endParaRPr lang="en-US" dirty="0"/>
          </a:p>
        </p:txBody>
      </p:sp>
      <p:sp>
        <p:nvSpPr>
          <p:cNvPr id="5" name="Text Placeholder 4"/>
          <p:cNvSpPr>
            <a:spLocks noGrp="1"/>
          </p:cNvSpPr>
          <p:nvPr>
            <p:ph type="body" sz="quarter" idx="11"/>
          </p:nvPr>
        </p:nvSpPr>
        <p:spPr>
          <a:xfrm>
            <a:off x="6675440" y="2069786"/>
            <a:ext cx="5486399" cy="3133165"/>
          </a:xfrm>
        </p:spPr>
        <p:txBody>
          <a:bodyPr/>
          <a:lstStyle/>
          <a:p>
            <a:r>
              <a:rPr lang="en-US" dirty="0" err="1"/>
              <a:t>También</a:t>
            </a:r>
            <a:r>
              <a:rPr lang="en-US" dirty="0"/>
              <a:t> </a:t>
            </a:r>
            <a:r>
              <a:rPr lang="en-US" dirty="0" err="1"/>
              <a:t>útil</a:t>
            </a:r>
            <a:r>
              <a:rPr lang="en-US" dirty="0"/>
              <a:t> :</a:t>
            </a:r>
            <a:endParaRPr lang="en-US" dirty="0" smtClean="0"/>
          </a:p>
          <a:p>
            <a:pPr lvl="1"/>
            <a:r>
              <a:rPr lang="en-US" u="sng" dirty="0" smtClean="0"/>
              <a:t>Power BI: Power Query, Power View, and Dashboards</a:t>
            </a:r>
          </a:p>
          <a:p>
            <a:pPr lvl="1"/>
            <a:r>
              <a:rPr lang="en-US" u="sng" dirty="0" smtClean="0"/>
              <a:t>Excel</a:t>
            </a:r>
          </a:p>
          <a:p>
            <a:pPr lvl="1"/>
            <a:r>
              <a:rPr lang="en-US" dirty="0" smtClean="0"/>
              <a:t>Azure Data Factory (ETL </a:t>
            </a:r>
            <a:r>
              <a:rPr lang="en-US" dirty="0"/>
              <a:t>en </a:t>
            </a:r>
            <a:r>
              <a:rPr lang="en-US" dirty="0" smtClean="0"/>
              <a:t>la </a:t>
            </a:r>
            <a:r>
              <a:rPr lang="en-US" dirty="0" err="1" smtClean="0"/>
              <a:t>nube</a:t>
            </a:r>
            <a:r>
              <a:rPr lang="en-US" dirty="0" smtClean="0"/>
              <a:t>)</a:t>
            </a:r>
          </a:p>
          <a:p>
            <a:pPr lvl="1"/>
            <a:r>
              <a:rPr lang="en-US" dirty="0"/>
              <a:t>Sistema de </a:t>
            </a:r>
            <a:r>
              <a:rPr lang="en-US" dirty="0" err="1"/>
              <a:t>plataforma</a:t>
            </a:r>
            <a:r>
              <a:rPr lang="en-US" dirty="0"/>
              <a:t> </a:t>
            </a:r>
            <a:r>
              <a:rPr lang="en-US" dirty="0" err="1" smtClean="0"/>
              <a:t>analítica</a:t>
            </a:r>
            <a:r>
              <a:rPr lang="en-US" dirty="0" smtClean="0"/>
              <a:t> (</a:t>
            </a:r>
            <a:r>
              <a:rPr lang="en-US" dirty="0"/>
              <a:t>SQL </a:t>
            </a:r>
            <a:r>
              <a:rPr lang="en-US" dirty="0" smtClean="0"/>
              <a:t>Server </a:t>
            </a:r>
            <a:r>
              <a:rPr lang="en-US" dirty="0"/>
              <a:t>con </a:t>
            </a:r>
            <a:r>
              <a:rPr lang="en-US" dirty="0" err="1"/>
              <a:t>esteroides</a:t>
            </a:r>
            <a:r>
              <a:rPr lang="en-US" dirty="0"/>
              <a:t> + </a:t>
            </a:r>
            <a:r>
              <a:rPr lang="en-US" dirty="0" smtClean="0"/>
              <a:t>Hadoop + hardware)</a:t>
            </a:r>
          </a:p>
          <a:p>
            <a:endParaRPr lang="en-US" dirty="0"/>
          </a:p>
        </p:txBody>
      </p:sp>
    </p:spTree>
    <p:extLst>
      <p:ext uri="{BB962C8B-B14F-4D97-AF65-F5344CB8AC3E}">
        <p14:creationId xmlns:p14="http://schemas.microsoft.com/office/powerpoint/2010/main" val="39528580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8802"/>
          </a:xfrm>
        </p:spPr>
        <p:txBody>
          <a:bodyPr/>
          <a:lstStyle/>
          <a:p>
            <a:r>
              <a:rPr lang="es-BO" dirty="0"/>
              <a:t>Proceso de aprendizaje automático y algoritmos</a:t>
            </a:r>
            <a:endParaRPr lang="en-GB" sz="4000" noProof="0" dirty="0"/>
          </a:p>
        </p:txBody>
      </p:sp>
    </p:spTree>
    <p:extLst>
      <p:ext uri="{BB962C8B-B14F-4D97-AF65-F5344CB8AC3E}">
        <p14:creationId xmlns:p14="http://schemas.microsoft.com/office/powerpoint/2010/main" val="288786865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1"/>
            <a:ext cx="11887200" cy="5072158"/>
          </a:xfrm>
        </p:spPr>
        <p:txBody>
          <a:bodyPr/>
          <a:lstStyle/>
          <a:p>
            <a:pPr marL="742950" indent="-742950">
              <a:buFont typeface="+mj-lt"/>
              <a:buAutoNum type="arabicPeriod"/>
            </a:pPr>
            <a:r>
              <a:rPr lang="en-IE" dirty="0" err="1">
                <a:solidFill>
                  <a:schemeClr val="tx2"/>
                </a:solidFill>
              </a:rPr>
              <a:t>Definir</a:t>
            </a:r>
            <a:r>
              <a:rPr lang="en-IE" dirty="0">
                <a:solidFill>
                  <a:schemeClr val="tx1"/>
                </a:solidFill>
              </a:rPr>
              <a:t> e </a:t>
            </a:r>
            <a:r>
              <a:rPr lang="en-IE" dirty="0" err="1">
                <a:solidFill>
                  <a:schemeClr val="tx1"/>
                </a:solidFill>
              </a:rPr>
              <a:t>inicializar</a:t>
            </a:r>
            <a:r>
              <a:rPr lang="en-IE" dirty="0">
                <a:solidFill>
                  <a:schemeClr val="tx1"/>
                </a:solidFill>
              </a:rPr>
              <a:t> un </a:t>
            </a:r>
            <a:r>
              <a:rPr lang="en-IE" dirty="0" err="1">
                <a:solidFill>
                  <a:schemeClr val="tx1"/>
                </a:solidFill>
              </a:rPr>
              <a:t>modelo</a:t>
            </a:r>
            <a:endParaRPr lang="en-IE" dirty="0" smtClean="0">
              <a:solidFill>
                <a:schemeClr val="tx1"/>
              </a:solidFill>
            </a:endParaRPr>
          </a:p>
          <a:p>
            <a:pPr marL="742950" indent="-742950">
              <a:buFont typeface="+mj-lt"/>
              <a:buAutoNum type="arabicPeriod"/>
            </a:pPr>
            <a:r>
              <a:rPr lang="es-BO" dirty="0">
                <a:solidFill>
                  <a:schemeClr val="tx1"/>
                </a:solidFill>
              </a:rPr>
              <a:t>Modelo de </a:t>
            </a:r>
            <a:r>
              <a:rPr lang="es-BO" dirty="0">
                <a:solidFill>
                  <a:schemeClr val="tx2"/>
                </a:solidFill>
              </a:rPr>
              <a:t>tren</a:t>
            </a:r>
            <a:r>
              <a:rPr lang="es-BO" dirty="0">
                <a:solidFill>
                  <a:schemeClr val="tx1"/>
                </a:solidFill>
              </a:rPr>
              <a:t> (casos de proceso)</a:t>
            </a:r>
            <a:endParaRPr lang="en-IE" dirty="0" smtClean="0">
              <a:solidFill>
                <a:schemeClr val="tx1"/>
              </a:solidFill>
            </a:endParaRPr>
          </a:p>
          <a:p>
            <a:pPr marL="742950" indent="-742950">
              <a:buFont typeface="+mj-lt"/>
              <a:buAutoNum type="arabicPeriod"/>
            </a:pPr>
            <a:r>
              <a:rPr lang="en-IE" dirty="0" err="1">
                <a:solidFill>
                  <a:schemeClr val="tx2"/>
                </a:solidFill>
              </a:rPr>
              <a:t>Validar</a:t>
            </a:r>
            <a:r>
              <a:rPr lang="en-IE" dirty="0">
                <a:solidFill>
                  <a:schemeClr val="tx1"/>
                </a:solidFill>
              </a:rPr>
              <a:t> </a:t>
            </a:r>
            <a:r>
              <a:rPr lang="en-IE" dirty="0" err="1">
                <a:solidFill>
                  <a:schemeClr val="tx1"/>
                </a:solidFill>
              </a:rPr>
              <a:t>modelo</a:t>
            </a:r>
            <a:endParaRPr lang="en-IE" dirty="0" smtClean="0">
              <a:solidFill>
                <a:schemeClr val="tx1"/>
              </a:solidFill>
            </a:endParaRPr>
          </a:p>
          <a:p>
            <a:pPr marL="241281" lvl="1" indent="0">
              <a:buNone/>
            </a:pPr>
            <a:r>
              <a:rPr lang="en-IE" sz="2000" dirty="0" smtClean="0">
                <a:latin typeface="+mj-lt"/>
              </a:rPr>
              <a:t>…</a:t>
            </a:r>
            <a:r>
              <a:rPr lang="es-BO" sz="2000" dirty="0">
                <a:latin typeface="+mj-lt"/>
              </a:rPr>
              <a:t>al </a:t>
            </a:r>
            <a:r>
              <a:rPr lang="es-BO" sz="2000" dirty="0">
                <a:solidFill>
                  <a:schemeClr val="tx2"/>
                </a:solidFill>
                <a:latin typeface="+mj-lt"/>
              </a:rPr>
              <a:t>calificar</a:t>
            </a:r>
            <a:r>
              <a:rPr lang="es-BO" sz="2000" dirty="0">
                <a:latin typeface="+mj-lt"/>
              </a:rPr>
              <a:t> (hacer predicciones) un conjunto de datos de prueba y </a:t>
            </a:r>
            <a:r>
              <a:rPr lang="es-BO" sz="2000" dirty="0">
                <a:solidFill>
                  <a:schemeClr val="tx2"/>
                </a:solidFill>
                <a:latin typeface="+mj-lt"/>
              </a:rPr>
              <a:t>evaluar</a:t>
            </a:r>
            <a:r>
              <a:rPr lang="es-BO" sz="2000" dirty="0">
                <a:latin typeface="+mj-lt"/>
              </a:rPr>
              <a:t> los resultados</a:t>
            </a:r>
            <a:endParaRPr lang="en-IE" sz="2000" dirty="0">
              <a:latin typeface="+mj-lt"/>
            </a:endParaRPr>
          </a:p>
          <a:p>
            <a:pPr marL="742950" indent="-742950">
              <a:buFont typeface="+mj-lt"/>
              <a:buAutoNum type="arabicPeriod"/>
            </a:pPr>
            <a:r>
              <a:rPr lang="en-IE" dirty="0" err="1"/>
              <a:t>Úselo</a:t>
            </a:r>
            <a:r>
              <a:rPr lang="en-IE" dirty="0"/>
              <a:t>: </a:t>
            </a:r>
            <a:r>
              <a:rPr lang="en-IE" dirty="0" err="1">
                <a:solidFill>
                  <a:schemeClr val="tx2"/>
                </a:solidFill>
              </a:rPr>
              <a:t>explorar</a:t>
            </a:r>
            <a:r>
              <a:rPr lang="en-IE" dirty="0">
                <a:solidFill>
                  <a:schemeClr val="tx2"/>
                </a:solidFill>
              </a:rPr>
              <a:t> </a:t>
            </a:r>
            <a:r>
              <a:rPr lang="en-IE" dirty="0"/>
              <a:t>o </a:t>
            </a:r>
            <a:r>
              <a:rPr lang="en-IE" dirty="0" err="1">
                <a:solidFill>
                  <a:schemeClr val="tx2"/>
                </a:solidFill>
              </a:rPr>
              <a:t>implementar</a:t>
            </a:r>
            <a:endParaRPr lang="en-IE" dirty="0" smtClean="0">
              <a:solidFill>
                <a:schemeClr val="tx2"/>
              </a:solidFill>
            </a:endParaRPr>
          </a:p>
          <a:p>
            <a:pPr marL="241281" lvl="1" indent="0">
              <a:buNone/>
            </a:pPr>
            <a:r>
              <a:rPr lang="en-IE" dirty="0">
                <a:solidFill>
                  <a:schemeClr val="tx1"/>
                </a:solidFill>
                <a:latin typeface="+mj-lt"/>
              </a:rPr>
              <a:t>…</a:t>
            </a:r>
            <a:r>
              <a:rPr lang="en-IE" dirty="0" err="1">
                <a:solidFill>
                  <a:schemeClr val="tx1"/>
                </a:solidFill>
                <a:latin typeface="+mj-lt"/>
              </a:rPr>
              <a:t>visualizar</a:t>
            </a:r>
            <a:r>
              <a:rPr lang="en-IE" dirty="0">
                <a:solidFill>
                  <a:schemeClr val="tx1"/>
                </a:solidFill>
                <a:latin typeface="+mj-lt"/>
              </a:rPr>
              <a:t> y </a:t>
            </a:r>
            <a:r>
              <a:rPr lang="en-IE" dirty="0" err="1">
                <a:solidFill>
                  <a:schemeClr val="tx1"/>
                </a:solidFill>
                <a:latin typeface="+mj-lt"/>
              </a:rPr>
              <a:t>estudiar</a:t>
            </a:r>
            <a:endParaRPr lang="en-IE" dirty="0" smtClean="0">
              <a:solidFill>
                <a:schemeClr val="tx1"/>
              </a:solidFill>
              <a:latin typeface="+mj-lt"/>
            </a:endParaRPr>
          </a:p>
          <a:p>
            <a:pPr marL="241281" lvl="1" indent="0">
              <a:buNone/>
            </a:pPr>
            <a:r>
              <a:rPr lang="en-IE" dirty="0" smtClean="0">
                <a:solidFill>
                  <a:schemeClr val="tx1"/>
                </a:solidFill>
                <a:latin typeface="+mj-lt"/>
              </a:rPr>
              <a:t>…</a:t>
            </a:r>
            <a:r>
              <a:rPr lang="es-BO" dirty="0">
                <a:solidFill>
                  <a:schemeClr val="tx1"/>
                </a:solidFill>
                <a:latin typeface="+mj-lt"/>
              </a:rPr>
              <a:t> implementar como un servicio (web)</a:t>
            </a:r>
            <a:endParaRPr lang="en-IE" dirty="0" smtClean="0">
              <a:solidFill>
                <a:schemeClr val="tx1"/>
              </a:solidFill>
              <a:latin typeface="+mj-lt"/>
            </a:endParaRPr>
          </a:p>
          <a:p>
            <a:pPr marL="241281" lvl="1" indent="0">
              <a:buNone/>
            </a:pPr>
            <a:endParaRPr lang="en-IE" dirty="0">
              <a:solidFill>
                <a:schemeClr val="tx1"/>
              </a:solidFill>
              <a:latin typeface="+mj-lt"/>
            </a:endParaRPr>
          </a:p>
          <a:p>
            <a:pPr marL="742950" indent="-742950">
              <a:buFont typeface="+mj-lt"/>
              <a:buAutoNum type="arabicPeriod"/>
            </a:pPr>
            <a:r>
              <a:rPr lang="en-IE" dirty="0" err="1">
                <a:solidFill>
                  <a:schemeClr val="tx2"/>
                </a:solidFill>
              </a:rPr>
              <a:t>Actualizar</a:t>
            </a:r>
            <a:r>
              <a:rPr lang="en-IE" dirty="0">
                <a:solidFill>
                  <a:schemeClr val="tx2"/>
                </a:solidFill>
              </a:rPr>
              <a:t> </a:t>
            </a:r>
            <a:r>
              <a:rPr lang="en-IE" dirty="0">
                <a:solidFill>
                  <a:schemeClr val="tx1"/>
                </a:solidFill>
              </a:rPr>
              <a:t>y</a:t>
            </a:r>
            <a:r>
              <a:rPr lang="en-IE" dirty="0">
                <a:solidFill>
                  <a:schemeClr val="tx2"/>
                </a:solidFill>
              </a:rPr>
              <a:t> </a:t>
            </a:r>
            <a:r>
              <a:rPr lang="en-IE" dirty="0" err="1">
                <a:solidFill>
                  <a:schemeClr val="tx2"/>
                </a:solidFill>
              </a:rPr>
              <a:t>revalidar</a:t>
            </a:r>
            <a:endParaRPr lang="en-IE" dirty="0" smtClean="0">
              <a:solidFill>
                <a:schemeClr val="tx2"/>
              </a:solidFill>
            </a:endParaRPr>
          </a:p>
        </p:txBody>
      </p:sp>
      <p:sp>
        <p:nvSpPr>
          <p:cNvPr id="2" name="Title 1"/>
          <p:cNvSpPr>
            <a:spLocks noGrp="1"/>
          </p:cNvSpPr>
          <p:nvPr>
            <p:ph type="title"/>
          </p:nvPr>
        </p:nvSpPr>
        <p:spPr/>
        <p:txBody>
          <a:bodyPr/>
          <a:lstStyle/>
          <a:p>
            <a:r>
              <a:rPr lang="en-IE" dirty="0" smtClean="0"/>
              <a:t>¿</a:t>
            </a:r>
            <a:r>
              <a:rPr lang="en-IE" dirty="0" err="1" smtClean="0"/>
              <a:t>Cómo</a:t>
            </a:r>
            <a:r>
              <a:rPr lang="en-IE" dirty="0" smtClean="0"/>
              <a:t>?</a:t>
            </a:r>
            <a:endParaRPr lang="en-IE" dirty="0"/>
          </a:p>
        </p:txBody>
      </p:sp>
    </p:spTree>
    <p:extLst>
      <p:ext uri="{BB962C8B-B14F-4D97-AF65-F5344CB8AC3E}">
        <p14:creationId xmlns:p14="http://schemas.microsoft.com/office/powerpoint/2010/main" val="2539353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Clases</a:t>
            </a:r>
            <a:r>
              <a:rPr lang="en-IE" dirty="0"/>
              <a:t> de </a:t>
            </a:r>
            <a:r>
              <a:rPr lang="en-IE" dirty="0" err="1" smtClean="0"/>
              <a:t>algoritmos</a:t>
            </a:r>
            <a:endParaRPr lang="en-IE" noProof="0"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885822966"/>
              </p:ext>
            </p:extLst>
          </p:nvPr>
        </p:nvGraphicFramePr>
        <p:xfrm>
          <a:off x="260350" y="1671638"/>
          <a:ext cx="11920643" cy="4282228"/>
        </p:xfrm>
        <a:graphic>
          <a:graphicData uri="http://schemas.openxmlformats.org/drawingml/2006/table">
            <a:tbl>
              <a:tblPr firstRow="1" bandRow="1">
                <a:tableStyleId>{2D5ABB26-0587-4C30-8999-92F81FD0307C}</a:tableStyleId>
              </a:tblPr>
              <a:tblGrid>
                <a:gridCol w="3443287"/>
                <a:gridCol w="8477356"/>
              </a:tblGrid>
              <a:tr h="579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err="1" smtClean="0">
                          <a:solidFill>
                            <a:schemeClr val="tx2"/>
                          </a:solidFill>
                          <a:latin typeface="+mj-lt"/>
                        </a:rPr>
                        <a:t>Clasificadores</a:t>
                      </a:r>
                      <a:endParaRPr lang="en-GB" sz="3200" b="0" dirty="0">
                        <a:solidFill>
                          <a:schemeClr val="tx2"/>
                        </a:solidFill>
                        <a:latin typeface="+mj-lt"/>
                        <a:cs typeface="Calibri"/>
                      </a:endParaRPr>
                    </a:p>
                  </a:txBody>
                  <a:tcPr marL="143857" marR="143857" marT="46630" marB="46630"/>
                </a:tc>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s-BO" sz="3200" kern="1200" dirty="0" smtClean="0">
                          <a:latin typeface="+mj-lt"/>
                        </a:rPr>
                        <a:t>Predecir a qué clase pertenece el caso</a:t>
                      </a:r>
                      <a:endParaRPr lang="en-GB" sz="3200" b="0" dirty="0">
                        <a:latin typeface="+mj-lt"/>
                        <a:cs typeface="Calibri"/>
                      </a:endParaRPr>
                    </a:p>
                  </a:txBody>
                  <a:tcPr marL="143857" marR="143857" marT="46630" marB="46630"/>
                </a:tc>
              </a:tr>
              <a:tr h="5163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smtClean="0">
                          <a:solidFill>
                            <a:schemeClr val="tx2"/>
                          </a:solidFill>
                          <a:latin typeface="+mj-lt"/>
                        </a:rPr>
                        <a:t>Clustering (</a:t>
                      </a:r>
                      <a:r>
                        <a:rPr lang="en-GB" sz="3200" dirty="0" err="1" smtClean="0">
                          <a:solidFill>
                            <a:schemeClr val="tx2"/>
                          </a:solidFill>
                          <a:latin typeface="+mj-lt"/>
                        </a:rPr>
                        <a:t>Agrupamiento</a:t>
                      </a:r>
                      <a:r>
                        <a:rPr lang="en-GB" sz="3200" dirty="0" smtClean="0">
                          <a:solidFill>
                            <a:schemeClr val="tx2"/>
                          </a:solidFill>
                          <a:latin typeface="+mj-lt"/>
                        </a:rPr>
                        <a:t>)</a:t>
                      </a:r>
                      <a:endParaRPr lang="en-GB" sz="3200" b="0" dirty="0">
                        <a:solidFill>
                          <a:schemeClr val="tx2"/>
                        </a:solidFill>
                        <a:latin typeface="+mj-lt"/>
                        <a:cs typeface="Calibri"/>
                      </a:endParaRPr>
                    </a:p>
                  </a:txBody>
                  <a:tcPr marL="143857" marR="143857" marT="46630" marB="46630"/>
                </a:tc>
                <a:tc>
                  <a:txBody>
                    <a:bodyPr/>
                    <a:lstStyle/>
                    <a:p>
                      <a:r>
                        <a:rPr lang="es-BO" sz="3200" dirty="0" smtClean="0">
                          <a:latin typeface="+mj-lt"/>
                        </a:rPr>
                        <a:t>Descubre agrupaciones naturales de casos</a:t>
                      </a:r>
                      <a:endParaRPr lang="en-GB" sz="3200" b="0" dirty="0">
                        <a:latin typeface="+mj-lt"/>
                        <a:cs typeface="Calibri"/>
                      </a:endParaRPr>
                    </a:p>
                  </a:txBody>
                  <a:tcPr marL="143857" marR="143857" marT="46630" marB="46630"/>
                </a:tc>
              </a:tr>
              <a:tr h="550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err="1" smtClean="0">
                          <a:solidFill>
                            <a:schemeClr val="tx2"/>
                          </a:solidFill>
                          <a:latin typeface="+mj-lt"/>
                        </a:rPr>
                        <a:t>Regresión</a:t>
                      </a:r>
                      <a:endParaRPr lang="en-GB" sz="3200" b="0" dirty="0">
                        <a:solidFill>
                          <a:schemeClr val="tx2"/>
                        </a:solidFill>
                        <a:latin typeface="+mj-lt"/>
                        <a:cs typeface="Calibri"/>
                      </a:endParaRPr>
                    </a:p>
                  </a:txBody>
                  <a:tcPr marL="143857" marR="143857" marT="46630" marB="46630"/>
                </a:tc>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3200" kern="1200" dirty="0" err="1" smtClean="0">
                          <a:latin typeface="+mj-lt"/>
                        </a:rPr>
                        <a:t>Predecir</a:t>
                      </a:r>
                      <a:r>
                        <a:rPr lang="en-US" sz="3200" kern="1200" dirty="0" smtClean="0">
                          <a:latin typeface="+mj-lt"/>
                        </a:rPr>
                        <a:t> </a:t>
                      </a:r>
                      <a:r>
                        <a:rPr lang="en-US" sz="3200" kern="1200" dirty="0" err="1" smtClean="0">
                          <a:latin typeface="+mj-lt"/>
                        </a:rPr>
                        <a:t>resultados</a:t>
                      </a:r>
                      <a:r>
                        <a:rPr lang="en-US" sz="3200" kern="1200" dirty="0" smtClean="0">
                          <a:latin typeface="+mj-lt"/>
                        </a:rPr>
                        <a:t> </a:t>
                      </a:r>
                      <a:r>
                        <a:rPr lang="en-US" sz="3200" kern="1200" dirty="0" err="1" smtClean="0">
                          <a:latin typeface="+mj-lt"/>
                        </a:rPr>
                        <a:t>numéricos</a:t>
                      </a:r>
                      <a:endParaRPr lang="en-GB" sz="3200" b="0" dirty="0" smtClean="0">
                        <a:latin typeface="+mj-lt"/>
                        <a:cs typeface="Calibri"/>
                      </a:endParaRPr>
                    </a:p>
                  </a:txBody>
                  <a:tcPr marL="143857" marR="143857" marT="46630" marB="46630"/>
                </a:tc>
              </a:tr>
              <a:tr h="1025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err="1" smtClean="0">
                          <a:solidFill>
                            <a:schemeClr val="tx2"/>
                          </a:solidFill>
                          <a:latin typeface="+mj-lt"/>
                        </a:rPr>
                        <a:t>Recomendaciones</a:t>
                      </a:r>
                      <a:endParaRPr lang="en-GB" sz="3200" b="0" dirty="0">
                        <a:solidFill>
                          <a:schemeClr val="tx2"/>
                        </a:solidFill>
                        <a:latin typeface="+mj-lt"/>
                        <a:cs typeface="Calibri"/>
                      </a:endParaRPr>
                    </a:p>
                  </a:txBody>
                  <a:tcPr marL="143857" marR="143857" marT="46630" marB="46630"/>
                </a:tc>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GB" sz="3200" dirty="0" smtClean="0">
                          <a:latin typeface="+mj-lt"/>
                        </a:rPr>
                        <a:t>Explore </a:t>
                      </a:r>
                      <a:r>
                        <a:rPr lang="en-GB" sz="3200" dirty="0" err="1" smtClean="0">
                          <a:latin typeface="+mj-lt"/>
                        </a:rPr>
                        <a:t>asociaciones</a:t>
                      </a:r>
                      <a:r>
                        <a:rPr lang="en-GB" sz="3200" dirty="0" smtClean="0">
                          <a:latin typeface="+mj-lt"/>
                        </a:rPr>
                        <a:t> entre </a:t>
                      </a:r>
                      <a:r>
                        <a:rPr lang="en-GB" sz="3200" dirty="0" err="1" smtClean="0">
                          <a:latin typeface="+mj-lt"/>
                        </a:rPr>
                        <a:t>casos</a:t>
                      </a:r>
                      <a:endParaRPr lang="en-GB" sz="3200" b="0" dirty="0" smtClean="0">
                        <a:latin typeface="+mj-lt"/>
                        <a:cs typeface="Calibri"/>
                      </a:endParaRPr>
                    </a:p>
                  </a:txBody>
                  <a:tcPr marL="143857" marR="143857" marT="46630" marB="46630"/>
                </a:tc>
              </a:tr>
              <a:tr h="1025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b="0" dirty="0" err="1" smtClean="0">
                          <a:solidFill>
                            <a:schemeClr val="tx2"/>
                          </a:solidFill>
                          <a:latin typeface="+mj-lt"/>
                          <a:cs typeface="+mn-cs"/>
                        </a:rPr>
                        <a:t>Conjuntos</a:t>
                      </a:r>
                      <a:endParaRPr lang="en-GB" sz="3200" b="0" dirty="0">
                        <a:solidFill>
                          <a:schemeClr val="tx2"/>
                        </a:solidFill>
                        <a:latin typeface="+mj-lt"/>
                        <a:cs typeface="Calibri"/>
                      </a:endParaRPr>
                    </a:p>
                  </a:txBody>
                  <a:tcPr marL="143857" marR="143857" marT="46630" marB="46630"/>
                </a:tc>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GB" sz="3200" dirty="0" err="1" smtClean="0">
                          <a:latin typeface="+mj-lt"/>
                        </a:rPr>
                        <a:t>Mezclarlos</a:t>
                      </a:r>
                      <a:endParaRPr lang="en-GB" sz="3200" b="0" dirty="0" smtClean="0">
                        <a:latin typeface="+mj-lt"/>
                        <a:cs typeface="Calibri"/>
                      </a:endParaRPr>
                    </a:p>
                  </a:txBody>
                  <a:tcPr marL="143857" marR="143857" marT="46630" marB="46630"/>
                </a:tc>
              </a:tr>
            </a:tbl>
          </a:graphicData>
        </a:graphic>
      </p:graphicFrame>
    </p:spTree>
    <p:extLst>
      <p:ext uri="{BB962C8B-B14F-4D97-AF65-F5344CB8AC3E}">
        <p14:creationId xmlns:p14="http://schemas.microsoft.com/office/powerpoint/2010/main" val="105865795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35732"/>
          </a:xfrm>
        </p:spPr>
        <p:txBody>
          <a:bodyPr/>
          <a:lstStyle/>
          <a:p>
            <a:r>
              <a:rPr lang="en-GB" noProof="0" dirty="0" smtClean="0"/>
              <a:t>Machine learning </a:t>
            </a:r>
            <a:r>
              <a:rPr lang="en-GB" noProof="0" dirty="0" smtClean="0"/>
              <a:t>y </a:t>
            </a:r>
            <a:r>
              <a:rPr lang="en-GB" noProof="0" dirty="0" err="1" smtClean="0"/>
              <a:t>estadísticas</a:t>
            </a:r>
            <a:r>
              <a:rPr lang="en-GB" noProof="0" dirty="0" smtClean="0"/>
              <a:t/>
            </a:r>
            <a:br>
              <a:rPr lang="en-GB" noProof="0" dirty="0" smtClean="0"/>
            </a:br>
            <a:r>
              <a:rPr lang="en-GB" sz="4000" dirty="0" smtClean="0"/>
              <a:t>con </a:t>
            </a:r>
            <a:r>
              <a:rPr lang="en-GB" sz="4000" dirty="0" err="1" smtClean="0"/>
              <a:t>RStudio</a:t>
            </a:r>
            <a:r>
              <a:rPr lang="en-GB" sz="4000" dirty="0" smtClean="0"/>
              <a:t>, Revolution Analytics Open R, </a:t>
            </a:r>
            <a:r>
              <a:rPr lang="en-GB" sz="4000" dirty="0" smtClean="0"/>
              <a:t>y Rattle</a:t>
            </a:r>
            <a:endParaRPr lang="en-GB" sz="4000" noProof="0" dirty="0"/>
          </a:p>
        </p:txBody>
      </p:sp>
    </p:spTree>
    <p:extLst>
      <p:ext uri="{BB962C8B-B14F-4D97-AF65-F5344CB8AC3E}">
        <p14:creationId xmlns:p14="http://schemas.microsoft.com/office/powerpoint/2010/main" val="367495757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a:t>es</a:t>
            </a:r>
            <a:r>
              <a:rPr lang="en-US" dirty="0"/>
              <a:t> </a:t>
            </a:r>
            <a:r>
              <a:rPr lang="en-US" dirty="0" smtClean="0"/>
              <a:t>R?</a:t>
            </a:r>
            <a:endParaRPr lang="en-US" dirty="0"/>
          </a:p>
        </p:txBody>
      </p:sp>
      <p:sp>
        <p:nvSpPr>
          <p:cNvPr id="4" name="Content Placeholder 3"/>
          <p:cNvSpPr>
            <a:spLocks noGrp="1"/>
          </p:cNvSpPr>
          <p:nvPr>
            <p:ph type="body" sz="quarter" idx="10"/>
          </p:nvPr>
        </p:nvSpPr>
        <p:spPr>
          <a:xfrm>
            <a:off x="274638" y="1212850"/>
            <a:ext cx="11887200" cy="5139869"/>
          </a:xfrm>
        </p:spPr>
        <p:txBody>
          <a:bodyPr/>
          <a:lstStyle/>
          <a:p>
            <a:r>
              <a:rPr lang="en-US" dirty="0" err="1" smtClean="0"/>
              <a:t>Lenguaje</a:t>
            </a:r>
            <a:r>
              <a:rPr lang="en-US" dirty="0" smtClean="0"/>
              <a:t>, </a:t>
            </a:r>
            <a:r>
              <a:rPr lang="en-US" dirty="0" err="1" smtClean="0"/>
              <a:t>Interprete</a:t>
            </a:r>
            <a:endParaRPr lang="en-US" dirty="0" smtClean="0"/>
          </a:p>
          <a:p>
            <a:r>
              <a:rPr lang="en-US" dirty="0" err="1" smtClean="0"/>
              <a:t>paquete</a:t>
            </a:r>
            <a:r>
              <a:rPr lang="en-US" dirty="0" smtClean="0"/>
              <a:t> </a:t>
            </a:r>
            <a:r>
              <a:rPr lang="en-US" dirty="0"/>
              <a:t>de software </a:t>
            </a:r>
            <a:r>
              <a:rPr lang="en-US" dirty="0" err="1" smtClean="0"/>
              <a:t>estadístico</a:t>
            </a:r>
            <a:endParaRPr lang="en-US" dirty="0" smtClean="0"/>
          </a:p>
          <a:p>
            <a:r>
              <a:rPr lang="es-BO" dirty="0" smtClean="0"/>
              <a:t>Utilizado </a:t>
            </a:r>
            <a:r>
              <a:rPr lang="es-BO" dirty="0"/>
              <a:t>en investigación científica</a:t>
            </a:r>
            <a:endParaRPr lang="en-US" dirty="0" smtClean="0"/>
          </a:p>
          <a:p>
            <a:r>
              <a:rPr lang="en-US" dirty="0" err="1" smtClean="0">
                <a:solidFill>
                  <a:schemeClr val="tx2"/>
                </a:solidFill>
              </a:rPr>
              <a:t>Mejor</a:t>
            </a:r>
            <a:r>
              <a:rPr lang="en-US" dirty="0" smtClean="0">
                <a:solidFill>
                  <a:schemeClr val="tx2"/>
                </a:solidFill>
              </a:rPr>
              <a:t> </a:t>
            </a:r>
            <a:r>
              <a:rPr lang="en-US" dirty="0" smtClean="0"/>
              <a:t>IDE: </a:t>
            </a:r>
            <a:r>
              <a:rPr lang="en-US" dirty="0" err="1" smtClean="0"/>
              <a:t>RStudio</a:t>
            </a:r>
            <a:endParaRPr lang="en-US" dirty="0" smtClean="0"/>
          </a:p>
          <a:p>
            <a:pPr lvl="1"/>
            <a:r>
              <a:rPr lang="en-US" dirty="0" smtClean="0">
                <a:hlinkClick r:id="rId2"/>
              </a:rPr>
              <a:t>http://www.rstudio.com/</a:t>
            </a:r>
            <a:endParaRPr lang="en-US" dirty="0" smtClean="0"/>
          </a:p>
          <a:p>
            <a:pPr lvl="1"/>
            <a:r>
              <a:rPr lang="en-US" dirty="0" smtClean="0">
                <a:solidFill>
                  <a:schemeClr val="tx2"/>
                </a:solidFill>
              </a:rPr>
              <a:t>Rattle</a:t>
            </a:r>
            <a:r>
              <a:rPr lang="en-US" dirty="0" smtClean="0"/>
              <a:t> </a:t>
            </a:r>
            <a:r>
              <a:rPr lang="es-BO" dirty="0" smtClean="0"/>
              <a:t>hace </a:t>
            </a:r>
            <a:r>
              <a:rPr lang="es-BO" dirty="0"/>
              <a:t>que sea aún más fácil</a:t>
            </a:r>
            <a:endParaRPr lang="en-US" dirty="0" smtClean="0"/>
          </a:p>
          <a:p>
            <a:r>
              <a:rPr lang="en-US" dirty="0" err="1"/>
              <a:t>Código</a:t>
            </a:r>
            <a:r>
              <a:rPr lang="en-US" dirty="0"/>
              <a:t> </a:t>
            </a:r>
            <a:r>
              <a:rPr lang="en-US" dirty="0" err="1"/>
              <a:t>abierto</a:t>
            </a:r>
            <a:r>
              <a:rPr lang="en-US" dirty="0"/>
              <a:t>, gratis, </a:t>
            </a:r>
            <a:r>
              <a:rPr lang="en-US" dirty="0" err="1"/>
              <a:t>multiplataforma</a:t>
            </a:r>
            <a:endParaRPr lang="en-US" dirty="0" smtClean="0"/>
          </a:p>
          <a:p>
            <a:pPr lvl="1"/>
            <a:r>
              <a:rPr lang="en-US" dirty="0" err="1" smtClean="0"/>
              <a:t>Núcleo</a:t>
            </a:r>
            <a:r>
              <a:rPr lang="en-US" dirty="0" smtClean="0"/>
              <a:t> R: </a:t>
            </a:r>
            <a:r>
              <a:rPr lang="es-BO" dirty="0" err="1"/>
              <a:t>Core</a:t>
            </a:r>
            <a:r>
              <a:rPr lang="es-BO" dirty="0"/>
              <a:t> R: la versión más </a:t>
            </a:r>
            <a:r>
              <a:rPr lang="es-BO" dirty="0" smtClean="0"/>
              <a:t>pura</a:t>
            </a:r>
            <a:r>
              <a:rPr lang="en-US" dirty="0" smtClean="0"/>
              <a:t>: </a:t>
            </a:r>
            <a:r>
              <a:rPr lang="en-US" dirty="0" smtClean="0">
                <a:hlinkClick r:id="rId3"/>
              </a:rPr>
              <a:t>http://cran.r-project.org/</a:t>
            </a:r>
            <a:endParaRPr lang="en-US" dirty="0" smtClean="0"/>
          </a:p>
          <a:p>
            <a:pPr lvl="1"/>
            <a:r>
              <a:rPr lang="es-BO" dirty="0" err="1"/>
              <a:t>Revolution</a:t>
            </a:r>
            <a:r>
              <a:rPr lang="es-BO" dirty="0"/>
              <a:t> </a:t>
            </a:r>
            <a:r>
              <a:rPr lang="es-BO" dirty="0" err="1"/>
              <a:t>Analytics</a:t>
            </a:r>
            <a:r>
              <a:rPr lang="es-BO" dirty="0"/>
              <a:t>: paralelismo y </a:t>
            </a:r>
            <a:r>
              <a:rPr lang="es-BO" dirty="0" smtClean="0"/>
              <a:t>rendimiento</a:t>
            </a:r>
            <a:r>
              <a:rPr lang="en-GB" dirty="0" smtClean="0"/>
              <a:t>: </a:t>
            </a:r>
            <a:r>
              <a:rPr lang="en-US" dirty="0" smtClean="0">
                <a:hlinkClick r:id="rId4"/>
              </a:rPr>
              <a:t>http://www.revolutionanalytics.com/</a:t>
            </a:r>
            <a:r>
              <a:rPr lang="en-US" dirty="0" smtClean="0"/>
              <a:t> </a:t>
            </a:r>
          </a:p>
          <a:p>
            <a:pPr lvl="1"/>
            <a:r>
              <a:rPr lang="en-US" dirty="0" smtClean="0">
                <a:solidFill>
                  <a:schemeClr val="tx2"/>
                </a:solidFill>
              </a:rPr>
              <a:t>Azure ML: </a:t>
            </a:r>
            <a:r>
              <a:rPr lang="en-US" dirty="0" err="1">
                <a:solidFill>
                  <a:schemeClr val="tx2"/>
                </a:solidFill>
              </a:rPr>
              <a:t>incorporado</a:t>
            </a:r>
            <a:endParaRPr lang="en-US" dirty="0" smtClean="0">
              <a:solidFill>
                <a:schemeClr val="tx2"/>
              </a:solidFill>
            </a:endParaRPr>
          </a:p>
        </p:txBody>
      </p:sp>
    </p:spTree>
    <p:extLst>
      <p:ext uri="{BB962C8B-B14F-4D97-AF65-F5344CB8AC3E}">
        <p14:creationId xmlns:p14="http://schemas.microsoft.com/office/powerpoint/2010/main" val="25573303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237" y="239712"/>
            <a:ext cx="8890000" cy="6515100"/>
          </a:xfrm>
          <a:prstGeom prst="rect">
            <a:avLst/>
          </a:prstGeom>
        </p:spPr>
      </p:pic>
    </p:spTree>
    <p:extLst>
      <p:ext uri="{BB962C8B-B14F-4D97-AF65-F5344CB8AC3E}">
        <p14:creationId xmlns:p14="http://schemas.microsoft.com/office/powerpoint/2010/main" val="36761801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735732"/>
          </a:xfrm>
        </p:spPr>
        <p:txBody>
          <a:bodyPr/>
          <a:lstStyle/>
          <a:p>
            <a:r>
              <a:rPr lang="en-GB" noProof="0" dirty="0" smtClean="0"/>
              <a:t>Machine learning</a:t>
            </a:r>
            <a:br>
              <a:rPr lang="en-GB" noProof="0" dirty="0" smtClean="0"/>
            </a:br>
            <a:r>
              <a:rPr lang="en-GB" sz="4000" dirty="0" smtClean="0"/>
              <a:t>con Azure </a:t>
            </a:r>
            <a:r>
              <a:rPr lang="en-GB" sz="4000" dirty="0" smtClean="0"/>
              <a:t>ML</a:t>
            </a:r>
            <a:endParaRPr lang="en-GB" sz="4000" noProof="0" dirty="0"/>
          </a:p>
        </p:txBody>
      </p:sp>
    </p:spTree>
    <p:extLst>
      <p:ext uri="{BB962C8B-B14F-4D97-AF65-F5344CB8AC3E}">
        <p14:creationId xmlns:p14="http://schemas.microsoft.com/office/powerpoint/2010/main" val="158316674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noProof="0" dirty="0" smtClean="0"/>
              <a:t>Azure ML</a:t>
            </a:r>
            <a:endParaRPr lang="en-IE" noProof="0" dirty="0"/>
          </a:p>
        </p:txBody>
      </p:sp>
      <p:sp>
        <p:nvSpPr>
          <p:cNvPr id="5" name="Content Placeholder 4"/>
          <p:cNvSpPr>
            <a:spLocks noGrp="1"/>
          </p:cNvSpPr>
          <p:nvPr>
            <p:ph type="body" sz="quarter" idx="10"/>
          </p:nvPr>
        </p:nvSpPr>
        <p:spPr>
          <a:xfrm>
            <a:off x="274638" y="1212850"/>
            <a:ext cx="11887200" cy="5693866"/>
          </a:xfrm>
        </p:spPr>
        <p:txBody>
          <a:bodyPr/>
          <a:lstStyle/>
          <a:p>
            <a:r>
              <a:rPr lang="en-IE" dirty="0" smtClean="0">
                <a:solidFill>
                  <a:schemeClr val="tx2"/>
                </a:solidFill>
              </a:rPr>
              <a:t>Machine Learning </a:t>
            </a:r>
            <a:r>
              <a:rPr lang="es-BO" dirty="0"/>
              <a:t>plataforma en la nube de </a:t>
            </a:r>
            <a:r>
              <a:rPr lang="es-BO" dirty="0" err="1"/>
              <a:t>Azure</a:t>
            </a:r>
            <a:endParaRPr lang="en-IE" dirty="0" smtClean="0"/>
          </a:p>
          <a:p>
            <a:pPr lvl="1"/>
            <a:r>
              <a:rPr lang="es-BO" dirty="0" err="1"/>
              <a:t>Preprocesar</a:t>
            </a:r>
            <a:r>
              <a:rPr lang="es-BO" dirty="0"/>
              <a:t> datos</a:t>
            </a:r>
          </a:p>
          <a:p>
            <a:pPr lvl="1"/>
            <a:r>
              <a:rPr lang="es-BO" dirty="0"/>
              <a:t>Características </a:t>
            </a:r>
            <a:r>
              <a:rPr lang="es-BO" dirty="0" smtClean="0"/>
              <a:t>de ingeniería</a:t>
            </a:r>
            <a:endParaRPr lang="es-BO" dirty="0"/>
          </a:p>
          <a:p>
            <a:pPr lvl="1"/>
            <a:r>
              <a:rPr lang="es-BO" dirty="0"/>
              <a:t>Modelado, </a:t>
            </a:r>
            <a:r>
              <a:rPr lang="es-BO" dirty="0" smtClean="0"/>
              <a:t>Machine </a:t>
            </a:r>
            <a:r>
              <a:rPr lang="es-BO" dirty="0" err="1" smtClean="0"/>
              <a:t>Learning</a:t>
            </a:r>
            <a:r>
              <a:rPr lang="es-BO" dirty="0" smtClean="0"/>
              <a:t>, </a:t>
            </a:r>
            <a:r>
              <a:rPr lang="es-BO" dirty="0"/>
              <a:t>minería de datos</a:t>
            </a:r>
          </a:p>
          <a:p>
            <a:pPr lvl="1"/>
            <a:r>
              <a:rPr lang="es-BO" dirty="0" smtClean="0"/>
              <a:t>Ejecuta </a:t>
            </a:r>
            <a:r>
              <a:rPr lang="es-BO" dirty="0"/>
              <a:t>R</a:t>
            </a:r>
          </a:p>
          <a:p>
            <a:pPr lvl="1"/>
            <a:r>
              <a:rPr lang="es-BO" dirty="0" smtClean="0"/>
              <a:t>Ejecuta </a:t>
            </a:r>
            <a:r>
              <a:rPr lang="es-BO" dirty="0" err="1"/>
              <a:t>Python</a:t>
            </a:r>
            <a:endParaRPr lang="en-IE" dirty="0" smtClean="0"/>
          </a:p>
          <a:p>
            <a:r>
              <a:rPr lang="es-BO" dirty="0">
                <a:solidFill>
                  <a:schemeClr val="tx2"/>
                </a:solidFill>
              </a:rPr>
              <a:t>Experimentos </a:t>
            </a:r>
            <a:r>
              <a:rPr lang="es-BO" dirty="0">
                <a:solidFill>
                  <a:schemeClr val="tx1"/>
                </a:solidFill>
              </a:rPr>
              <a:t>(modelado) + </a:t>
            </a:r>
            <a:r>
              <a:rPr lang="es-BO" dirty="0">
                <a:solidFill>
                  <a:schemeClr val="tx2"/>
                </a:solidFill>
              </a:rPr>
              <a:t>Servicios web </a:t>
            </a:r>
            <a:r>
              <a:rPr lang="es-BO" dirty="0">
                <a:solidFill>
                  <a:schemeClr val="tx1"/>
                </a:solidFill>
              </a:rPr>
              <a:t>(implementación)</a:t>
            </a:r>
          </a:p>
          <a:p>
            <a:r>
              <a:rPr lang="es-BO" dirty="0">
                <a:solidFill>
                  <a:schemeClr val="tx2"/>
                </a:solidFill>
              </a:rPr>
              <a:t>Gratis</a:t>
            </a:r>
            <a:endParaRPr lang="en-IE" dirty="0" smtClean="0"/>
          </a:p>
          <a:p>
            <a:pPr lvl="1"/>
            <a:r>
              <a:rPr lang="es-BO" dirty="0"/>
              <a:t>Limitado: tamaño de datos, duración del experimento, escalabilidad, velocidad</a:t>
            </a:r>
            <a:endParaRPr lang="en-IE" dirty="0" smtClean="0"/>
          </a:p>
          <a:p>
            <a:r>
              <a:rPr lang="en-IE" dirty="0" err="1"/>
              <a:t>Pagado</a:t>
            </a:r>
            <a:endParaRPr lang="en-IE" dirty="0" smtClean="0"/>
          </a:p>
          <a:p>
            <a:pPr lvl="1"/>
            <a:r>
              <a:rPr lang="en-IE" dirty="0" err="1"/>
              <a:t>Relativamente</a:t>
            </a:r>
            <a:r>
              <a:rPr lang="en-IE" dirty="0"/>
              <a:t> </a:t>
            </a:r>
            <a:r>
              <a:rPr lang="en-IE" dirty="0" err="1"/>
              <a:t>económico</a:t>
            </a:r>
            <a:r>
              <a:rPr lang="en-IE" dirty="0"/>
              <a:t>, </a:t>
            </a:r>
            <a:r>
              <a:rPr lang="en-IE" dirty="0" err="1"/>
              <a:t>puede</a:t>
            </a:r>
            <a:r>
              <a:rPr lang="en-IE" dirty="0"/>
              <a:t> </a:t>
            </a:r>
            <a:r>
              <a:rPr lang="en-IE" dirty="0" err="1"/>
              <a:t>ser</a:t>
            </a:r>
            <a:r>
              <a:rPr lang="en-IE" dirty="0"/>
              <a:t> gratis</a:t>
            </a:r>
            <a:endParaRPr lang="en-IE" dirty="0" smtClean="0"/>
          </a:p>
        </p:txBody>
      </p:sp>
    </p:spTree>
    <p:extLst>
      <p:ext uri="{BB962C8B-B14F-4D97-AF65-F5344CB8AC3E}">
        <p14:creationId xmlns:p14="http://schemas.microsoft.com/office/powerpoint/2010/main" val="22220077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a:t>Objetivos</a:t>
            </a:r>
            <a:endParaRPr lang="en-GB" noProof="0" dirty="0"/>
          </a:p>
        </p:txBody>
      </p:sp>
      <p:sp>
        <p:nvSpPr>
          <p:cNvPr id="9" name="Rectangle 8"/>
          <p:cNvSpPr/>
          <p:nvPr/>
        </p:nvSpPr>
        <p:spPr bwMode="auto">
          <a:xfrm>
            <a:off x="274638" y="2125662"/>
            <a:ext cx="4526280" cy="2133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spcBef>
                <a:spcPct val="0"/>
              </a:spcBef>
              <a:spcAft>
                <a:spcPct val="0"/>
              </a:spcAft>
            </a:pPr>
            <a:r>
              <a:rPr lang="es-BO" sz="4000" dirty="0" smtClean="0">
                <a:gradFill>
                  <a:gsLst>
                    <a:gs pos="0">
                      <a:srgbClr val="FFFFFF"/>
                    </a:gs>
                    <a:gs pos="100000">
                      <a:srgbClr val="FFFFFF"/>
                    </a:gs>
                  </a:gsLst>
                  <a:lin ang="5400000" scaled="0"/>
                </a:gradFill>
                <a:latin typeface="Segoe UI Light"/>
                <a:ea typeface="Segoe UI" pitchFamily="34" charset="0"/>
                <a:cs typeface="Segoe UI" pitchFamily="34" charset="0"/>
              </a:rPr>
              <a:t>Introducir </a:t>
            </a:r>
            <a:r>
              <a:rPr lang="es-BO" sz="4000" dirty="0">
                <a:gradFill>
                  <a:gsLst>
                    <a:gs pos="0">
                      <a:srgbClr val="FFFFFF"/>
                    </a:gs>
                    <a:gs pos="100000">
                      <a:srgbClr val="FFFFFF"/>
                    </a:gs>
                  </a:gsLst>
                  <a:lin ang="5400000" scaled="0"/>
                </a:gradFill>
                <a:latin typeface="Segoe UI Light"/>
                <a:ea typeface="Segoe UI" pitchFamily="34" charset="0"/>
                <a:cs typeface="Segoe UI" pitchFamily="34" charset="0"/>
              </a:rPr>
              <a:t>la ciencia de datos de Microsoft</a:t>
            </a:r>
            <a:endParaRPr lang="en-IE" sz="40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0" name="Rectangle 9"/>
          <p:cNvSpPr/>
          <p:nvPr/>
        </p:nvSpPr>
        <p:spPr bwMode="auto">
          <a:xfrm>
            <a:off x="4846709" y="2125673"/>
            <a:ext cx="6400730" cy="18287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spcBef>
                <a:spcPct val="0"/>
              </a:spcBef>
              <a:spcAft>
                <a:spcPct val="0"/>
              </a:spcAft>
            </a:pPr>
            <a:r>
              <a:rPr lang="es-BO" sz="4000" dirty="0">
                <a:gradFill>
                  <a:gsLst>
                    <a:gs pos="0">
                      <a:srgbClr val="FFFFFF"/>
                    </a:gs>
                    <a:gs pos="100000">
                      <a:srgbClr val="FFFFFF"/>
                    </a:gs>
                  </a:gsLst>
                  <a:lin ang="5400000" scaled="0"/>
                </a:gradFill>
                <a:latin typeface="Segoe UI Light"/>
                <a:ea typeface="Segoe UI" pitchFamily="34" charset="0"/>
                <a:cs typeface="Segoe UI" pitchFamily="34" charset="0"/>
              </a:rPr>
              <a:t>Centrarse en la minería de datos </a:t>
            </a:r>
            <a:r>
              <a:rPr lang="es-BO" sz="4000" dirty="0" err="1">
                <a:gradFill>
                  <a:gsLst>
                    <a:gs pos="0">
                      <a:srgbClr val="FFFFFF"/>
                    </a:gs>
                    <a:gs pos="100000">
                      <a:srgbClr val="FFFFFF"/>
                    </a:gs>
                  </a:gsLst>
                  <a:lin ang="5400000" scaled="0"/>
                </a:gradFill>
                <a:latin typeface="Segoe UI Light"/>
                <a:ea typeface="Segoe UI" pitchFamily="34" charset="0"/>
                <a:cs typeface="Segoe UI" pitchFamily="34" charset="0"/>
              </a:rPr>
              <a:t>Azure</a:t>
            </a:r>
            <a:r>
              <a:rPr lang="es-BO" sz="4000" dirty="0">
                <a:gradFill>
                  <a:gsLst>
                    <a:gs pos="0">
                      <a:srgbClr val="FFFFFF"/>
                    </a:gs>
                    <a:gs pos="100000">
                      <a:srgbClr val="FFFFFF"/>
                    </a:gs>
                  </a:gsLst>
                  <a:lin ang="5400000" scaled="0"/>
                </a:gradFill>
                <a:latin typeface="Segoe UI Light"/>
                <a:ea typeface="Segoe UI" pitchFamily="34" charset="0"/>
                <a:cs typeface="Segoe UI" pitchFamily="34" charset="0"/>
              </a:rPr>
              <a:t> ML + R + SSAS</a:t>
            </a:r>
            <a:endParaRPr lang="en-IE" sz="4000" i="1"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 name="Rectangle 6"/>
          <p:cNvSpPr/>
          <p:nvPr/>
        </p:nvSpPr>
        <p:spPr bwMode="auto">
          <a:xfrm>
            <a:off x="4846653" y="3954458"/>
            <a:ext cx="6400730" cy="27431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just" defTabSz="914363"/>
            <a:r>
              <a:rPr lang="es-BO" sz="1000" dirty="0">
                <a:solidFill>
                  <a:srgbClr val="000000">
                    <a:lumMod val="50000"/>
                    <a:lumOff val="50000"/>
                  </a:srgbClr>
                </a:solidFill>
                <a:latin typeface="Segoe UI Light"/>
              </a:rPr>
              <a:t>La información aquí contenida es solo para fines informativos y representa las opiniones y opiniones de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y / o Albert Quisbert. El material presentado no es seguro y puede variar en función de varios factores.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y Microsoft no ofrecen garantías, expresas, implícitas o legales, en cuanto a la información en esta presentación.</a:t>
            </a:r>
          </a:p>
          <a:p>
            <a:pPr algn="just" defTabSz="914363"/>
            <a:endParaRPr lang="es-BO" sz="1000" dirty="0">
              <a:solidFill>
                <a:srgbClr val="000000">
                  <a:lumMod val="50000"/>
                  <a:lumOff val="50000"/>
                </a:srgbClr>
              </a:solidFill>
              <a:latin typeface="Segoe UI Light"/>
            </a:endParaRPr>
          </a:p>
          <a:p>
            <a:pPr algn="just" defTabSz="914363"/>
            <a:r>
              <a:rPr lang="es-BO" sz="1000" dirty="0">
                <a:solidFill>
                  <a:srgbClr val="000000">
                    <a:lumMod val="50000"/>
                    <a:lumOff val="50000"/>
                  </a:srgbClr>
                </a:solidFill>
                <a:latin typeface="Segoe UI Light"/>
              </a:rPr>
              <a:t>Algunas diapositivas contienen citas de materiales con derechos de autor de otros autores, según lo atribuido individualmente o según lo cubierto por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o Microsoft Copyright. Todos los derechos reservados. Microsoft, Windows, Windows Vista y otros nombres de productos son o pueden ser marcas comerciales registradas y / o marcas comerciales en los EE. UU. Y / u otros países. La información aquí contenida es solo para fines informativos y representa la vista actual de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a la fecha de esta presentación. Debido a que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y Microsoft deben responder a las condiciones cambiantes del mercado, no debe interpretarse como un compromiso por parte de Microsoft, y Microsoft y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no pueden garantizar la exactitud de la información proporcionada después de la fecha de esta presentación. </a:t>
            </a:r>
            <a:r>
              <a:rPr lang="es-BO" sz="1000" dirty="0" err="1">
                <a:solidFill>
                  <a:srgbClr val="000000">
                    <a:lumMod val="50000"/>
                    <a:lumOff val="50000"/>
                  </a:srgbClr>
                </a:solidFill>
                <a:latin typeface="Segoe UI Light"/>
              </a:rPr>
              <a:t>PyData</a:t>
            </a:r>
            <a:r>
              <a:rPr lang="es-BO" sz="1000" dirty="0">
                <a:solidFill>
                  <a:srgbClr val="000000">
                    <a:lumMod val="50000"/>
                    <a:lumOff val="50000"/>
                  </a:srgbClr>
                </a:solidFill>
                <a:latin typeface="Segoe UI Light"/>
              </a:rPr>
              <a:t> no ofrece garantías, expresas, implícitas o legales, con respecto a la información en esta presentación. E&amp;OE.</a:t>
            </a:r>
            <a:endParaRPr lang="en-US" sz="1000" dirty="0">
              <a:solidFill>
                <a:srgbClr val="000000">
                  <a:lumMod val="50000"/>
                  <a:lumOff val="50000"/>
                </a:srgbClr>
              </a:solidFill>
              <a:latin typeface="Segoe UI Light"/>
            </a:endParaRPr>
          </a:p>
        </p:txBody>
      </p:sp>
    </p:spTree>
    <p:extLst>
      <p:ext uri="{BB962C8B-B14F-4D97-AF65-F5344CB8AC3E}">
        <p14:creationId xmlns:p14="http://schemas.microsoft.com/office/powerpoint/2010/main" val="12238140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289729"/>
          </a:xfrm>
        </p:spPr>
        <p:txBody>
          <a:bodyPr/>
          <a:lstStyle/>
          <a:p>
            <a:r>
              <a:rPr lang="en-GB" noProof="0" dirty="0" smtClean="0"/>
              <a:t>SSAS y la </a:t>
            </a:r>
            <a:r>
              <a:rPr lang="en-GB" noProof="0" dirty="0" err="1" smtClean="0"/>
              <a:t>minería</a:t>
            </a:r>
            <a:r>
              <a:rPr lang="en-GB" noProof="0" dirty="0" smtClean="0"/>
              <a:t> de </a:t>
            </a:r>
            <a:r>
              <a:rPr lang="en-GB" noProof="0" dirty="0" err="1" smtClean="0"/>
              <a:t>datos</a:t>
            </a:r>
            <a:r>
              <a:rPr lang="en-GB" noProof="0" dirty="0" smtClean="0"/>
              <a:t/>
            </a:r>
            <a:br>
              <a:rPr lang="en-GB" noProof="0" dirty="0" smtClean="0"/>
            </a:br>
            <a:r>
              <a:rPr lang="en-GB" sz="4000" dirty="0" smtClean="0"/>
              <a:t>con OLAP, </a:t>
            </a:r>
            <a:r>
              <a:rPr lang="en-GB" sz="4000" dirty="0" err="1" smtClean="0"/>
              <a:t>capacidades</a:t>
            </a:r>
            <a:r>
              <a:rPr lang="en-GB" sz="4000" dirty="0" smtClean="0"/>
              <a:t> </a:t>
            </a:r>
            <a:r>
              <a:rPr lang="en-GB" sz="4000" dirty="0" err="1" smtClean="0"/>
              <a:t>predictivas</a:t>
            </a:r>
            <a:r>
              <a:rPr lang="en-GB" sz="4000" dirty="0" smtClean="0"/>
              <a:t>, BD </a:t>
            </a:r>
            <a:r>
              <a:rPr lang="en-GB" sz="4000" dirty="0" err="1" smtClean="0"/>
              <a:t>multidimensionales</a:t>
            </a:r>
            <a:endParaRPr lang="en-GB" sz="4000" noProof="0" dirty="0"/>
          </a:p>
        </p:txBody>
      </p:sp>
    </p:spTree>
    <p:extLst>
      <p:ext uri="{BB962C8B-B14F-4D97-AF65-F5344CB8AC3E}">
        <p14:creationId xmlns:p14="http://schemas.microsoft.com/office/powerpoint/2010/main" val="4849353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noProof="0" dirty="0" smtClean="0"/>
              <a:t>SSAS (SQL Server Analysis Services)</a:t>
            </a:r>
            <a:endParaRPr lang="en-IE" noProof="0" dirty="0"/>
          </a:p>
        </p:txBody>
      </p:sp>
      <p:sp>
        <p:nvSpPr>
          <p:cNvPr id="5" name="Content Placeholder 4"/>
          <p:cNvSpPr>
            <a:spLocks noGrp="1"/>
          </p:cNvSpPr>
          <p:nvPr>
            <p:ph type="body" sz="quarter" idx="10"/>
          </p:nvPr>
        </p:nvSpPr>
        <p:spPr>
          <a:xfrm>
            <a:off x="274638" y="1212850"/>
            <a:ext cx="11887200" cy="4733604"/>
          </a:xfrm>
        </p:spPr>
        <p:txBody>
          <a:bodyPr/>
          <a:lstStyle/>
          <a:p>
            <a:r>
              <a:rPr lang="es-BO" dirty="0">
                <a:solidFill>
                  <a:schemeClr val="tx2"/>
                </a:solidFill>
              </a:rPr>
              <a:t>H</a:t>
            </a:r>
            <a:r>
              <a:rPr lang="es-BO" dirty="0" smtClean="0">
                <a:solidFill>
                  <a:schemeClr val="tx2"/>
                </a:solidFill>
              </a:rPr>
              <a:t>erramienta</a:t>
            </a:r>
            <a:r>
              <a:rPr lang="es-BO" dirty="0" smtClean="0"/>
              <a:t> </a:t>
            </a:r>
            <a:r>
              <a:rPr lang="es-BO" dirty="0"/>
              <a:t>de </a:t>
            </a:r>
            <a:r>
              <a:rPr lang="es-BO" dirty="0" smtClean="0"/>
              <a:t>análisis multidimensional</a:t>
            </a:r>
            <a:endParaRPr lang="en-IE" dirty="0" smtClean="0"/>
          </a:p>
          <a:p>
            <a:pPr lvl="1"/>
            <a:r>
              <a:rPr lang="es-BO" dirty="0" smtClean="0"/>
              <a:t>Capacidad </a:t>
            </a:r>
            <a:r>
              <a:rPr lang="es-BO" dirty="0"/>
              <a:t>de </a:t>
            </a:r>
            <a:r>
              <a:rPr lang="es-BO" dirty="0" smtClean="0"/>
              <a:t>realizar </a:t>
            </a:r>
            <a:r>
              <a:rPr lang="es-BO" dirty="0" smtClean="0">
                <a:solidFill>
                  <a:schemeClr val="tx2"/>
                </a:solidFill>
              </a:rPr>
              <a:t>minería </a:t>
            </a:r>
            <a:r>
              <a:rPr lang="es-BO" dirty="0">
                <a:solidFill>
                  <a:schemeClr val="tx2"/>
                </a:solidFill>
              </a:rPr>
              <a:t>de </a:t>
            </a:r>
            <a:r>
              <a:rPr lang="es-BO" dirty="0" smtClean="0">
                <a:solidFill>
                  <a:schemeClr val="tx2"/>
                </a:solidFill>
              </a:rPr>
              <a:t>datos</a:t>
            </a:r>
          </a:p>
          <a:p>
            <a:pPr lvl="1"/>
            <a:r>
              <a:rPr lang="es-BO" dirty="0" smtClean="0"/>
              <a:t>OLAP para </a:t>
            </a:r>
            <a:r>
              <a:rPr lang="es-BO" dirty="0" smtClean="0">
                <a:solidFill>
                  <a:schemeClr val="tx2"/>
                </a:solidFill>
              </a:rPr>
              <a:t>analizar</a:t>
            </a:r>
            <a:r>
              <a:rPr lang="es-BO" dirty="0" smtClean="0"/>
              <a:t> grandes cantidades de datos</a:t>
            </a:r>
          </a:p>
          <a:p>
            <a:pPr lvl="1"/>
            <a:endParaRPr lang="es-BO" dirty="0" smtClean="0"/>
          </a:p>
          <a:p>
            <a:r>
              <a:rPr lang="es-BO" dirty="0" smtClean="0">
                <a:solidFill>
                  <a:schemeClr val="tx2"/>
                </a:solidFill>
              </a:rPr>
              <a:t>Informes, tablas dinámicas</a:t>
            </a:r>
          </a:p>
          <a:p>
            <a:pPr lvl="1"/>
            <a:r>
              <a:rPr lang="es-BO" sz="2400" dirty="0" smtClean="0"/>
              <a:t>Permite </a:t>
            </a:r>
            <a:r>
              <a:rPr lang="es-BO" sz="2400" dirty="0">
                <a:solidFill>
                  <a:schemeClr val="tx2"/>
                </a:solidFill>
              </a:rPr>
              <a:t>construir</a:t>
            </a:r>
            <a:r>
              <a:rPr lang="es-BO" sz="2400" dirty="0"/>
              <a:t> estructuras de minería de datos para realizar </a:t>
            </a:r>
            <a:r>
              <a:rPr lang="es-BO" sz="2400" dirty="0" smtClean="0">
                <a:solidFill>
                  <a:schemeClr val="tx2"/>
                </a:solidFill>
              </a:rPr>
              <a:t>previsiones</a:t>
            </a:r>
          </a:p>
          <a:p>
            <a:pPr lvl="1"/>
            <a:r>
              <a:rPr lang="es-BO" sz="2400" dirty="0"/>
              <a:t>C</a:t>
            </a:r>
            <a:r>
              <a:rPr lang="es-BO" sz="2400" dirty="0" smtClean="0"/>
              <a:t>alcular </a:t>
            </a:r>
            <a:r>
              <a:rPr lang="es-BO" sz="2400" dirty="0">
                <a:solidFill>
                  <a:schemeClr val="tx2"/>
                </a:solidFill>
              </a:rPr>
              <a:t>indicadores de rendimiento</a:t>
            </a:r>
            <a:endParaRPr lang="es-BO" sz="2400" dirty="0" smtClean="0">
              <a:solidFill>
                <a:schemeClr val="tx2"/>
              </a:solidFill>
            </a:endParaRPr>
          </a:p>
          <a:p>
            <a:pPr lvl="1"/>
            <a:r>
              <a:rPr lang="es-BO" sz="2400" dirty="0">
                <a:solidFill>
                  <a:schemeClr val="tx2"/>
                </a:solidFill>
              </a:rPr>
              <a:t>C</a:t>
            </a:r>
            <a:r>
              <a:rPr lang="es-BO" sz="2400" dirty="0" smtClean="0">
                <a:solidFill>
                  <a:schemeClr val="tx2"/>
                </a:solidFill>
              </a:rPr>
              <a:t>omprensión</a:t>
            </a:r>
            <a:r>
              <a:rPr lang="es-BO" sz="2400" dirty="0" smtClean="0"/>
              <a:t> </a:t>
            </a:r>
            <a:r>
              <a:rPr lang="es-BO" sz="2400" dirty="0"/>
              <a:t>de la información </a:t>
            </a:r>
            <a:r>
              <a:rPr lang="es-BO" sz="2400" dirty="0" smtClean="0"/>
              <a:t>obtenida</a:t>
            </a:r>
          </a:p>
          <a:p>
            <a:pPr lvl="1"/>
            <a:endParaRPr lang="es-BO" sz="2400" dirty="0" smtClean="0"/>
          </a:p>
          <a:p>
            <a:pPr lvl="1"/>
            <a:r>
              <a:rPr lang="es-BO" sz="4000" b="1" dirty="0">
                <a:solidFill>
                  <a:schemeClr val="tx2"/>
                </a:solidFill>
                <a:latin typeface="Segoe UI Light"/>
              </a:rPr>
              <a:t>Herramientas de toma de decisiones</a:t>
            </a:r>
            <a:endParaRPr lang="es-BO" sz="2400" dirty="0">
              <a:solidFill>
                <a:schemeClr val="tx2"/>
              </a:solidFill>
            </a:endParaRPr>
          </a:p>
        </p:txBody>
      </p:sp>
    </p:spTree>
    <p:extLst>
      <p:ext uri="{BB962C8B-B14F-4D97-AF65-F5344CB8AC3E}">
        <p14:creationId xmlns:p14="http://schemas.microsoft.com/office/powerpoint/2010/main" val="7686768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79439" y="3040062"/>
            <a:ext cx="11277598" cy="1042269"/>
          </a:xfrm>
          <a:prstGeom prst="rect">
            <a:avLst/>
          </a:prstGeom>
        </p:spPr>
        <p:txBody>
          <a:bodyPr/>
          <a:lst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GB" sz="7200" b="1" i="1" dirty="0" smtClean="0"/>
              <a:t>GRACIAS!!!</a:t>
            </a:r>
            <a:endParaRPr lang="en-GB" sz="7200" b="1" i="1" dirty="0"/>
          </a:p>
        </p:txBody>
      </p:sp>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Por</a:t>
            </a:r>
            <a:r>
              <a:rPr lang="en-GB" dirty="0" smtClean="0"/>
              <a:t> </a:t>
            </a:r>
            <a:r>
              <a:rPr lang="en-GB" dirty="0" err="1"/>
              <a:t>qué</a:t>
            </a:r>
            <a:r>
              <a:rPr lang="en-GB" dirty="0"/>
              <a:t>?</a:t>
            </a:r>
          </a:p>
        </p:txBody>
      </p:sp>
      <p:sp>
        <p:nvSpPr>
          <p:cNvPr id="3" name="Content Placeholder 2"/>
          <p:cNvSpPr>
            <a:spLocks noGrp="1"/>
          </p:cNvSpPr>
          <p:nvPr>
            <p:ph type="body" sz="quarter" idx="10"/>
          </p:nvPr>
        </p:nvSpPr>
        <p:spPr>
          <a:xfrm>
            <a:off x="274638" y="1212850"/>
            <a:ext cx="11887200" cy="4801314"/>
          </a:xfrm>
          <a:prstGeom prst="rect">
            <a:avLst/>
          </a:prstGeom>
        </p:spPr>
        <p:txBody>
          <a:bodyPr/>
          <a:lstStyle/>
          <a:p>
            <a:r>
              <a:rPr lang="es-BO" dirty="0"/>
              <a:t>Descubre la </a:t>
            </a:r>
            <a:r>
              <a:rPr lang="es-BO" dirty="0">
                <a:solidFill>
                  <a:schemeClr val="accent1">
                    <a:lumMod val="60000"/>
                    <a:lumOff val="40000"/>
                  </a:schemeClr>
                </a:solidFill>
              </a:rPr>
              <a:t>razón</a:t>
            </a:r>
            <a:r>
              <a:rPr lang="es-BO" dirty="0"/>
              <a:t> detrás del éxito, el fracaso</a:t>
            </a:r>
          </a:p>
          <a:p>
            <a:r>
              <a:rPr lang="es-BO" dirty="0">
                <a:solidFill>
                  <a:schemeClr val="accent1">
                    <a:lumMod val="60000"/>
                    <a:lumOff val="40000"/>
                  </a:schemeClr>
                </a:solidFill>
              </a:rPr>
              <a:t>Comprender</a:t>
            </a:r>
            <a:r>
              <a:rPr lang="es-BO" dirty="0"/>
              <a:t> clientes, productos</a:t>
            </a:r>
          </a:p>
          <a:p>
            <a:r>
              <a:rPr lang="es-BO" dirty="0">
                <a:solidFill>
                  <a:schemeClr val="accent1">
                    <a:lumMod val="60000"/>
                    <a:lumOff val="40000"/>
                  </a:schemeClr>
                </a:solidFill>
              </a:rPr>
              <a:t>Planifica</a:t>
            </a:r>
            <a:r>
              <a:rPr lang="es-BO" dirty="0"/>
              <a:t> el futuro</a:t>
            </a:r>
          </a:p>
          <a:p>
            <a:r>
              <a:rPr lang="es-BO" dirty="0">
                <a:solidFill>
                  <a:schemeClr val="accent1">
                    <a:lumMod val="60000"/>
                    <a:lumOff val="40000"/>
                  </a:schemeClr>
                </a:solidFill>
              </a:rPr>
              <a:t>Experimentar</a:t>
            </a:r>
            <a:r>
              <a:rPr lang="es-BO" dirty="0"/>
              <a:t> significativamente</a:t>
            </a:r>
          </a:p>
          <a:p>
            <a:r>
              <a:rPr lang="es-BO" dirty="0">
                <a:solidFill>
                  <a:schemeClr val="accent1">
                    <a:lumMod val="60000"/>
                    <a:lumOff val="40000"/>
                  </a:schemeClr>
                </a:solidFill>
              </a:rPr>
              <a:t>Mejorar</a:t>
            </a:r>
            <a:r>
              <a:rPr lang="es-BO" dirty="0"/>
              <a:t> el rendimiento</a:t>
            </a:r>
          </a:p>
          <a:p>
            <a:endParaRPr lang="es-BO" dirty="0"/>
          </a:p>
          <a:p>
            <a:r>
              <a:rPr lang="es-BO" dirty="0">
                <a:solidFill>
                  <a:schemeClr val="accent1">
                    <a:lumMod val="60000"/>
                    <a:lumOff val="40000"/>
                  </a:schemeClr>
                </a:solidFill>
              </a:rPr>
              <a:t>Ejecutar</a:t>
            </a:r>
            <a:r>
              <a:rPr lang="es-BO" dirty="0"/>
              <a:t> en análisis</a:t>
            </a:r>
            <a:endParaRPr lang="en-GB" dirty="0" smtClean="0">
              <a:solidFill>
                <a:schemeClr val="tx2"/>
              </a:solidFill>
            </a:endParaRPr>
          </a:p>
        </p:txBody>
      </p:sp>
    </p:spTree>
    <p:extLst>
      <p:ext uri="{BB962C8B-B14F-4D97-AF65-F5344CB8AC3E}">
        <p14:creationId xmlns:p14="http://schemas.microsoft.com/office/powerpoint/2010/main" val="32486199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GB" noProof="0" dirty="0" smtClean="0"/>
              <a:t>Data science (</a:t>
            </a:r>
            <a:r>
              <a:rPr lang="es-BO" dirty="0" smtClean="0"/>
              <a:t>Ciencia </a:t>
            </a:r>
            <a:r>
              <a:rPr lang="es-BO" dirty="0"/>
              <a:t>de los datos</a:t>
            </a:r>
            <a:r>
              <a:rPr lang="en-GB" noProof="0" dirty="0" smtClean="0"/>
              <a:t>)</a:t>
            </a:r>
            <a:endParaRPr lang="en-GB" noProof="0" dirty="0"/>
          </a:p>
        </p:txBody>
      </p:sp>
      <p:sp>
        <p:nvSpPr>
          <p:cNvPr id="6" name="Rectangle 5"/>
          <p:cNvSpPr/>
          <p:nvPr/>
        </p:nvSpPr>
        <p:spPr bwMode="auto">
          <a:xfrm>
            <a:off x="274638" y="3041650"/>
            <a:ext cx="5440680" cy="27447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spcBef>
                <a:spcPct val="0"/>
              </a:spcBef>
              <a:spcAft>
                <a:spcPct val="0"/>
              </a:spcAft>
            </a:pPr>
            <a:r>
              <a:rPr lang="es-BO" sz="4000" i="1" dirty="0">
                <a:gradFill>
                  <a:gsLst>
                    <a:gs pos="0">
                      <a:srgbClr val="FFFFFF"/>
                    </a:gs>
                    <a:gs pos="100000">
                      <a:srgbClr val="FFFFFF"/>
                    </a:gs>
                  </a:gsLst>
                  <a:lin ang="5400000" scaled="0"/>
                </a:gradFill>
                <a:latin typeface="Segoe UI Light"/>
                <a:ea typeface="Segoe UI" pitchFamily="34" charset="0"/>
                <a:cs typeface="Segoe UI" pitchFamily="34" charset="0"/>
              </a:rPr>
              <a:t>Método científico de razonamiento aplicado a decisiones basadas en datos</a:t>
            </a:r>
            <a:endParaRPr lang="en-US" sz="4000" i="1" dirty="0" smtClea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 name="Rectangle 6"/>
          <p:cNvSpPr/>
          <p:nvPr/>
        </p:nvSpPr>
        <p:spPr bwMode="auto">
          <a:xfrm>
            <a:off x="5761037" y="3040063"/>
            <a:ext cx="5486400" cy="27447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spcBef>
                <a:spcPct val="0"/>
              </a:spcBef>
              <a:spcAft>
                <a:spcPct val="0"/>
              </a:spcAft>
            </a:pPr>
            <a:r>
              <a:rPr lang="es-BO" sz="4000" dirty="0">
                <a:gradFill>
                  <a:gsLst>
                    <a:gs pos="0">
                      <a:srgbClr val="FFFFFF"/>
                    </a:gs>
                    <a:gs pos="100000">
                      <a:srgbClr val="FFFFFF"/>
                    </a:gs>
                  </a:gsLst>
                  <a:lin ang="5400000" scaled="0"/>
                </a:gradFill>
                <a:latin typeface="Segoe UI Light"/>
                <a:ea typeface="Segoe UI" pitchFamily="34" charset="0"/>
                <a:cs typeface="Segoe UI" pitchFamily="34" charset="0"/>
              </a:rPr>
              <a:t>Hipótesis, experimentos, hechos, razonamiento lógico.</a:t>
            </a:r>
          </a:p>
          <a:p>
            <a:pPr defTabSz="914009" fontAlgn="base">
              <a:spcBef>
                <a:spcPct val="0"/>
              </a:spcBef>
              <a:spcAft>
                <a:spcPct val="0"/>
              </a:spcAft>
            </a:pPr>
            <a:r>
              <a:rPr lang="es-BO" sz="4000" dirty="0">
                <a:gradFill>
                  <a:gsLst>
                    <a:gs pos="0">
                      <a:srgbClr val="FFFFFF"/>
                    </a:gs>
                    <a:gs pos="100000">
                      <a:srgbClr val="FFFFFF"/>
                    </a:gs>
                  </a:gsLst>
                  <a:lin ang="5400000" scaled="0"/>
                </a:gradFill>
                <a:latin typeface="Segoe UI Light"/>
                <a:ea typeface="Segoe UI" pitchFamily="34" charset="0"/>
                <a:cs typeface="Segoe UI" pitchFamily="34" charset="0"/>
              </a:rPr>
              <a:t>+ ingeniería de datos.</a:t>
            </a:r>
            <a:endParaRPr lang="pl-PL" sz="4000" dirty="0" smtClean="0">
              <a:gradFill>
                <a:gsLst>
                  <a:gs pos="0">
                    <a:srgbClr val="FFFFFF"/>
                  </a:gs>
                  <a:gs pos="100000">
                    <a:srgbClr val="FFFFFF"/>
                  </a:gs>
                </a:gsLst>
                <a:lin ang="5400000" scaled="0"/>
              </a:gra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8375279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069604486"/>
              </p:ext>
            </p:extLst>
          </p:nvPr>
        </p:nvGraphicFramePr>
        <p:xfrm>
          <a:off x="0" y="146050"/>
          <a:ext cx="12133263" cy="671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a:off x="6189747" y="146050"/>
            <a:ext cx="5697708" cy="3364827"/>
            <a:chOff x="5459714" y="143199"/>
            <a:chExt cx="5027131" cy="3299150"/>
          </a:xfrm>
        </p:grpSpPr>
        <p:sp>
          <p:nvSpPr>
            <p:cNvPr id="5" name="Rectangle 4"/>
            <p:cNvSpPr/>
            <p:nvPr/>
          </p:nvSpPr>
          <p:spPr bwMode="auto">
            <a:xfrm>
              <a:off x="8147203" y="143199"/>
              <a:ext cx="2339642" cy="2030641"/>
            </a:xfrm>
            <a:prstGeom prst="rect">
              <a:avLst/>
            </a:prstGeom>
            <a:no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96094" fontAlgn="base">
                <a:spcBef>
                  <a:spcPct val="0"/>
                </a:spcBef>
                <a:spcAft>
                  <a:spcPct val="0"/>
                </a:spcAft>
              </a:pPr>
              <a:r>
                <a:rPr lang="en-IE" sz="5200" dirty="0">
                  <a:gradFill>
                    <a:gsLst>
                      <a:gs pos="0">
                        <a:srgbClr val="FFFFFF"/>
                      </a:gs>
                      <a:gs pos="100000">
                        <a:srgbClr val="FFFFFF"/>
                      </a:gs>
                    </a:gsLst>
                    <a:lin ang="5400000" scaled="0"/>
                  </a:gradFill>
                  <a:latin typeface="+mj-lt"/>
                  <a:cs typeface="Calibri"/>
                </a:rPr>
                <a:t>Data </a:t>
              </a:r>
              <a:r>
                <a:rPr lang="en-IE" sz="5200" dirty="0" smtClean="0">
                  <a:gradFill>
                    <a:gsLst>
                      <a:gs pos="0">
                        <a:srgbClr val="FFFFFF"/>
                      </a:gs>
                      <a:gs pos="100000">
                        <a:srgbClr val="FFFFFF"/>
                      </a:gs>
                    </a:gsLst>
                    <a:lin ang="5400000" scaled="0"/>
                  </a:gradFill>
                  <a:latin typeface="+mj-lt"/>
                  <a:cs typeface="Calibri"/>
                </a:rPr>
                <a:t>science</a:t>
              </a:r>
              <a:endParaRPr lang="en-IE" sz="5200" dirty="0">
                <a:gradFill>
                  <a:gsLst>
                    <a:gs pos="0">
                      <a:srgbClr val="FFFFFF"/>
                    </a:gs>
                    <a:gs pos="100000">
                      <a:srgbClr val="FFFFFF"/>
                    </a:gs>
                  </a:gsLst>
                  <a:lin ang="5400000" scaled="0"/>
                </a:gradFill>
                <a:latin typeface="+mj-lt"/>
                <a:cs typeface="Calibri"/>
              </a:endParaRPr>
            </a:p>
          </p:txBody>
        </p:sp>
        <p:cxnSp>
          <p:nvCxnSpPr>
            <p:cNvPr id="7" name="Curved Connector 6"/>
            <p:cNvCxnSpPr>
              <a:stCxn id="5" idx="1"/>
            </p:cNvCxnSpPr>
            <p:nvPr/>
          </p:nvCxnSpPr>
          <p:spPr>
            <a:xfrm rot="10800000" flipV="1">
              <a:off x="5459714" y="1158520"/>
              <a:ext cx="2687491" cy="2283829"/>
            </a:xfrm>
            <a:prstGeom prst="curvedConnector3">
              <a:avLst/>
            </a:prstGeom>
            <a:ln>
              <a:tailEnd type="arrow"/>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2313249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Cómo</a:t>
            </a:r>
            <a:r>
              <a:rPr lang="en-GB" dirty="0"/>
              <a:t>?</a:t>
            </a:r>
            <a:endParaRPr lang="en-GB" noProof="0" dirty="0"/>
          </a:p>
        </p:txBody>
      </p:sp>
      <p:graphicFrame>
        <p:nvGraphicFramePr>
          <p:cNvPr id="6" name="Content Placeholder 3"/>
          <p:cNvGraphicFramePr>
            <a:graphicFrameLocks/>
          </p:cNvGraphicFramePr>
          <p:nvPr>
            <p:extLst>
              <p:ext uri="{D42A27DB-BD31-4B8C-83A1-F6EECF244321}">
                <p14:modId xmlns:p14="http://schemas.microsoft.com/office/powerpoint/2010/main" val="436217146"/>
              </p:ext>
            </p:extLst>
          </p:nvPr>
        </p:nvGraphicFramePr>
        <p:xfrm>
          <a:off x="0" y="1038225"/>
          <a:ext cx="11377613" cy="595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7896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Machine learning </a:t>
            </a:r>
            <a:r>
              <a:rPr lang="en-US" dirty="0"/>
              <a:t>≣</a:t>
            </a:r>
            <a:r>
              <a:rPr lang="en-IE" dirty="0" smtClean="0"/>
              <a:t> data mining</a:t>
            </a:r>
            <a:endParaRPr lang="en-US" dirty="0"/>
          </a:p>
        </p:txBody>
      </p:sp>
      <p:sp>
        <p:nvSpPr>
          <p:cNvPr id="3" name="Rectangle 2"/>
          <p:cNvSpPr/>
          <p:nvPr/>
        </p:nvSpPr>
        <p:spPr bwMode="auto">
          <a:xfrm>
            <a:off x="412150" y="2735265"/>
            <a:ext cx="2751180" cy="17326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r>
              <a:rPr lang="en-US" sz="3672" dirty="0" err="1">
                <a:gradFill>
                  <a:gsLst>
                    <a:gs pos="0">
                      <a:srgbClr val="FFFFFF"/>
                    </a:gs>
                    <a:gs pos="100000">
                      <a:srgbClr val="FFFFFF"/>
                    </a:gs>
                  </a:gsLst>
                  <a:lin ang="5400000" scaled="0"/>
                </a:gradFill>
                <a:latin typeface="+mj-lt"/>
                <a:ea typeface="Segoe UI" pitchFamily="34" charset="0"/>
                <a:cs typeface="Calibri"/>
              </a:rPr>
              <a:t>Explora</a:t>
            </a:r>
            <a:r>
              <a:rPr lang="en-US" sz="3672" dirty="0">
                <a:gradFill>
                  <a:gsLst>
                    <a:gs pos="0">
                      <a:srgbClr val="FFFFFF"/>
                    </a:gs>
                    <a:gs pos="100000">
                      <a:srgbClr val="FFFFFF"/>
                    </a:gs>
                  </a:gsLst>
                  <a:lin ang="5400000" scaled="0"/>
                </a:gradFill>
                <a:latin typeface="+mj-lt"/>
                <a:ea typeface="Segoe UI" pitchFamily="34" charset="0"/>
                <a:cs typeface="Calibri"/>
              </a:rPr>
              <a:t> </a:t>
            </a:r>
            <a:r>
              <a:rPr lang="en-US" sz="3672" dirty="0" err="1">
                <a:gradFill>
                  <a:gsLst>
                    <a:gs pos="0">
                      <a:srgbClr val="FFFFFF"/>
                    </a:gs>
                    <a:gs pos="100000">
                      <a:srgbClr val="FFFFFF"/>
                    </a:gs>
                  </a:gsLst>
                  <a:lin ang="5400000" scaled="0"/>
                </a:gradFill>
                <a:latin typeface="+mj-lt"/>
                <a:ea typeface="Segoe UI" pitchFamily="34" charset="0"/>
                <a:cs typeface="Calibri"/>
              </a:rPr>
              <a:t>datos</a:t>
            </a:r>
            <a:endParaRPr lang="en-US" sz="3672" dirty="0">
              <a:gradFill>
                <a:gsLst>
                  <a:gs pos="0">
                    <a:srgbClr val="FFFFFF"/>
                  </a:gs>
                  <a:gs pos="100000">
                    <a:srgbClr val="FFFFFF"/>
                  </a:gs>
                </a:gsLst>
                <a:lin ang="5400000" scaled="0"/>
              </a:gradFill>
              <a:latin typeface="+mj-lt"/>
              <a:ea typeface="Segoe UI" pitchFamily="34" charset="0"/>
              <a:cs typeface="Calibri"/>
            </a:endParaRPr>
          </a:p>
        </p:txBody>
      </p:sp>
      <p:sp>
        <p:nvSpPr>
          <p:cNvPr id="4" name="Rectangle 3"/>
          <p:cNvSpPr/>
          <p:nvPr/>
        </p:nvSpPr>
        <p:spPr bwMode="auto">
          <a:xfrm>
            <a:off x="3209711" y="2735265"/>
            <a:ext cx="2751180" cy="17326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r>
              <a:rPr lang="en-US" sz="3672" dirty="0" err="1">
                <a:gradFill>
                  <a:gsLst>
                    <a:gs pos="0">
                      <a:srgbClr val="FFFFFF"/>
                    </a:gs>
                    <a:gs pos="100000">
                      <a:srgbClr val="FFFFFF"/>
                    </a:gs>
                  </a:gsLst>
                  <a:lin ang="5400000" scaled="0"/>
                </a:gradFill>
                <a:latin typeface="+mj-lt"/>
                <a:ea typeface="Segoe UI" pitchFamily="34" charset="0"/>
                <a:cs typeface="Calibri"/>
              </a:rPr>
              <a:t>Encuentra</a:t>
            </a:r>
            <a:r>
              <a:rPr lang="en-US" sz="3672" dirty="0">
                <a:gradFill>
                  <a:gsLst>
                    <a:gs pos="0">
                      <a:srgbClr val="FFFFFF"/>
                    </a:gs>
                    <a:gs pos="100000">
                      <a:srgbClr val="FFFFFF"/>
                    </a:gs>
                  </a:gsLst>
                  <a:lin ang="5400000" scaled="0"/>
                </a:gradFill>
                <a:latin typeface="+mj-lt"/>
                <a:ea typeface="Segoe UI" pitchFamily="34" charset="0"/>
                <a:cs typeface="Calibri"/>
              </a:rPr>
              <a:t> </a:t>
            </a:r>
            <a:r>
              <a:rPr lang="en-US" sz="3672" dirty="0" err="1">
                <a:gradFill>
                  <a:gsLst>
                    <a:gs pos="0">
                      <a:srgbClr val="FFFFFF"/>
                    </a:gs>
                    <a:gs pos="100000">
                      <a:srgbClr val="FFFFFF"/>
                    </a:gs>
                  </a:gsLst>
                  <a:lin ang="5400000" scaled="0"/>
                </a:gradFill>
                <a:latin typeface="+mj-lt"/>
                <a:ea typeface="Segoe UI" pitchFamily="34" charset="0"/>
                <a:cs typeface="Calibri"/>
              </a:rPr>
              <a:t>patrones</a:t>
            </a:r>
            <a:endParaRPr lang="en-US" sz="3672" dirty="0">
              <a:gradFill>
                <a:gsLst>
                  <a:gs pos="0">
                    <a:srgbClr val="FFFFFF"/>
                  </a:gs>
                  <a:gs pos="100000">
                    <a:srgbClr val="FFFFFF"/>
                  </a:gs>
                </a:gsLst>
                <a:lin ang="5400000" scaled="0"/>
              </a:gradFill>
              <a:latin typeface="+mj-lt"/>
              <a:ea typeface="Segoe UI" pitchFamily="34" charset="0"/>
              <a:cs typeface="Calibri"/>
            </a:endParaRPr>
          </a:p>
        </p:txBody>
      </p:sp>
      <p:sp>
        <p:nvSpPr>
          <p:cNvPr id="5" name="Rectangle 4"/>
          <p:cNvSpPr/>
          <p:nvPr/>
        </p:nvSpPr>
        <p:spPr bwMode="auto">
          <a:xfrm>
            <a:off x="6007275" y="2735265"/>
            <a:ext cx="2751180" cy="17326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r>
              <a:rPr lang="en-US" sz="3672" dirty="0" err="1" smtClean="0">
                <a:gradFill>
                  <a:gsLst>
                    <a:gs pos="0">
                      <a:srgbClr val="FFFFFF"/>
                    </a:gs>
                    <a:gs pos="100000">
                      <a:srgbClr val="FFFFFF"/>
                    </a:gs>
                  </a:gsLst>
                  <a:lin ang="5400000" scaled="0"/>
                </a:gradFill>
                <a:latin typeface="+mj-lt"/>
                <a:ea typeface="Segoe UI" pitchFamily="34" charset="0"/>
                <a:cs typeface="Calibri"/>
              </a:rPr>
              <a:t>Predice</a:t>
            </a:r>
            <a:r>
              <a:rPr lang="en-US" sz="3672" dirty="0" smtClean="0">
                <a:gradFill>
                  <a:gsLst>
                    <a:gs pos="0">
                      <a:srgbClr val="FFFFFF"/>
                    </a:gs>
                    <a:gs pos="100000">
                      <a:srgbClr val="FFFFFF"/>
                    </a:gs>
                  </a:gsLst>
                  <a:lin ang="5400000" scaled="0"/>
                </a:gradFill>
                <a:latin typeface="+mj-lt"/>
                <a:ea typeface="Segoe UI" pitchFamily="34" charset="0"/>
                <a:cs typeface="Calibri"/>
              </a:rPr>
              <a:t> (scoring)</a:t>
            </a:r>
            <a:endParaRPr lang="en-US" sz="3672" dirty="0">
              <a:gradFill>
                <a:gsLst>
                  <a:gs pos="0">
                    <a:srgbClr val="FFFFFF"/>
                  </a:gs>
                  <a:gs pos="100000">
                    <a:srgbClr val="FFFFFF"/>
                  </a:gs>
                </a:gsLst>
                <a:lin ang="5400000" scaled="0"/>
              </a:gradFill>
              <a:latin typeface="+mj-lt"/>
              <a:ea typeface="Segoe UI" pitchFamily="34" charset="0"/>
              <a:cs typeface="Calibri"/>
            </a:endParaRPr>
          </a:p>
        </p:txBody>
      </p:sp>
      <p:grpSp>
        <p:nvGrpSpPr>
          <p:cNvPr id="9" name="Group 8"/>
          <p:cNvGrpSpPr/>
          <p:nvPr/>
        </p:nvGrpSpPr>
        <p:grpSpPr>
          <a:xfrm>
            <a:off x="5075237" y="976079"/>
            <a:ext cx="6735160" cy="1623293"/>
            <a:chOff x="5075237" y="976079"/>
            <a:chExt cx="6735160" cy="1623293"/>
          </a:xfrm>
        </p:grpSpPr>
        <p:sp>
          <p:nvSpPr>
            <p:cNvPr id="6" name="TextBox 5"/>
            <p:cNvSpPr txBox="1"/>
            <p:nvPr/>
          </p:nvSpPr>
          <p:spPr>
            <a:xfrm rot="866928">
              <a:off x="6247797" y="1971508"/>
              <a:ext cx="5562600" cy="627864"/>
            </a:xfrm>
            <a:prstGeom prst="rect">
              <a:avLst/>
            </a:prstGeom>
            <a:noFill/>
          </p:spPr>
          <p:txBody>
            <a:bodyPr wrap="square" lIns="182880" tIns="146304" rIns="182880" bIns="146304" rtlCol="0">
              <a:spAutoFit/>
            </a:bodyPr>
            <a:lstStyle/>
            <a:p>
              <a:pPr>
                <a:lnSpc>
                  <a:spcPct val="90000"/>
                </a:lnSpc>
                <a:spcAft>
                  <a:spcPts val="600"/>
                </a:spcAft>
              </a:pPr>
              <a:r>
                <a:rPr lang="es-BO" sz="2400" dirty="0">
                  <a:gradFill>
                    <a:gsLst>
                      <a:gs pos="2917">
                        <a:schemeClr val="tx1"/>
                      </a:gs>
                      <a:gs pos="30000">
                        <a:schemeClr val="tx1"/>
                      </a:gs>
                    </a:gsLst>
                    <a:lin ang="5400000" scaled="0"/>
                  </a:gradFill>
                  <a:latin typeface="+mj-lt"/>
                </a:rPr>
                <a:t>Significa estrictamente </a:t>
              </a:r>
              <a:r>
                <a:rPr lang="es-BO" sz="2400" dirty="0" smtClean="0">
                  <a:gradFill>
                    <a:gsLst>
                      <a:gs pos="2917">
                        <a:schemeClr val="tx1"/>
                      </a:gs>
                      <a:gs pos="30000">
                        <a:schemeClr val="tx1"/>
                      </a:gs>
                    </a:gsLst>
                    <a:lin ang="5400000" scaled="0"/>
                  </a:gradFill>
                  <a:latin typeface="+mj-lt"/>
                </a:rPr>
                <a:t>equivalentes. </a:t>
              </a:r>
              <a:r>
                <a:rPr lang="es-BO" sz="2400" dirty="0">
                  <a:gradFill>
                    <a:gsLst>
                      <a:gs pos="2917">
                        <a:schemeClr val="tx1"/>
                      </a:gs>
                      <a:gs pos="30000">
                        <a:schemeClr val="tx1"/>
                      </a:gs>
                    </a:gsLst>
                    <a:lin ang="5400000" scaled="0"/>
                  </a:gradFill>
                  <a:latin typeface="+mj-lt"/>
                </a:rPr>
                <a:t>Sí.</a:t>
              </a:r>
              <a:endParaRPr lang="en-US" sz="2400" dirty="0" smtClean="0">
                <a:gradFill>
                  <a:gsLst>
                    <a:gs pos="2917">
                      <a:schemeClr val="tx1"/>
                    </a:gs>
                    <a:gs pos="30000">
                      <a:schemeClr val="tx1"/>
                    </a:gs>
                  </a:gsLst>
                  <a:lin ang="5400000" scaled="0"/>
                </a:gradFill>
                <a:latin typeface="+mj-lt"/>
              </a:endParaRPr>
            </a:p>
          </p:txBody>
        </p:sp>
        <p:cxnSp>
          <p:nvCxnSpPr>
            <p:cNvPr id="8" name="Straight Arrow Connector 7"/>
            <p:cNvCxnSpPr>
              <a:stCxn id="6" idx="1"/>
            </p:cNvCxnSpPr>
            <p:nvPr/>
          </p:nvCxnSpPr>
          <p:spPr>
            <a:xfrm flipH="1" flipV="1">
              <a:off x="5075237" y="976079"/>
              <a:ext cx="1260530" cy="6153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5827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Herramientas</a:t>
            </a:r>
            <a:endParaRPr lang="en-GB" noProof="0" dirty="0"/>
          </a:p>
        </p:txBody>
      </p:sp>
    </p:spTree>
    <p:extLst>
      <p:ext uri="{BB962C8B-B14F-4D97-AF65-F5344CB8AC3E}">
        <p14:creationId xmlns:p14="http://schemas.microsoft.com/office/powerpoint/2010/main" val="388757098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Herramientas</a:t>
            </a:r>
            <a:r>
              <a:rPr lang="en-IE" dirty="0"/>
              <a:t> y </a:t>
            </a:r>
            <a:r>
              <a:rPr lang="en-IE" dirty="0" err="1"/>
              <a:t>salarios</a:t>
            </a:r>
            <a:r>
              <a:rPr lang="en-IE" dirty="0" smtClean="0"/>
              <a:t/>
            </a:r>
            <a:br>
              <a:rPr lang="en-IE" dirty="0" smtClean="0"/>
            </a:br>
            <a:endParaRPr lang="en-IE" dirty="0"/>
          </a:p>
        </p:txBody>
      </p:sp>
      <p:sp>
        <p:nvSpPr>
          <p:cNvPr id="11" name="TextBox 10"/>
          <p:cNvSpPr txBox="1"/>
          <p:nvPr/>
        </p:nvSpPr>
        <p:spPr>
          <a:xfrm>
            <a:off x="46037" y="6186248"/>
            <a:ext cx="6705598" cy="646331"/>
          </a:xfrm>
          <a:prstGeom prst="rect">
            <a:avLst/>
          </a:prstGeom>
          <a:noFill/>
        </p:spPr>
        <p:txBody>
          <a:bodyPr wrap="square" lIns="0" tIns="0" rIns="0" bIns="0" rtlCol="0">
            <a:spAutoFit/>
          </a:bodyPr>
          <a:lstStyle/>
          <a:p>
            <a:r>
              <a:rPr lang="en-IE" sz="1400" dirty="0">
                <a:latin typeface="+mj-lt"/>
                <a:cs typeface="Calibri"/>
              </a:rPr>
              <a:t>Chart from </a:t>
            </a:r>
            <a:r>
              <a:rPr lang="en-US" sz="1400" dirty="0">
                <a:latin typeface="+mj-lt"/>
                <a:cs typeface="Calibri"/>
              </a:rPr>
              <a:t>"</a:t>
            </a:r>
            <a:r>
              <a:rPr lang="en-US" sz="1400" dirty="0" smtClean="0">
                <a:latin typeface="+mj-lt"/>
                <a:cs typeface="Calibri"/>
              </a:rPr>
              <a:t>2014 </a:t>
            </a:r>
            <a:r>
              <a:rPr lang="en-US" sz="1400" dirty="0">
                <a:latin typeface="+mj-lt"/>
                <a:cs typeface="Calibri"/>
              </a:rPr>
              <a:t>Data Science Salary Survey" (ISBN </a:t>
            </a:r>
            <a:r>
              <a:rPr lang="en-US" sz="1400" dirty="0" smtClean="0">
                <a:latin typeface="+mj-lt"/>
                <a:cs typeface="Calibri"/>
              </a:rPr>
              <a:t>978-1-491-91842-5)</a:t>
            </a:r>
            <a:endParaRPr lang="en-US" sz="1400" dirty="0">
              <a:latin typeface="+mj-lt"/>
              <a:cs typeface="Calibri"/>
            </a:endParaRPr>
          </a:p>
          <a:p>
            <a:r>
              <a:rPr lang="en-US" sz="1400" dirty="0">
                <a:latin typeface="+mj-lt"/>
                <a:cs typeface="Calibri"/>
              </a:rPr>
              <a:t>© </a:t>
            </a:r>
            <a:r>
              <a:rPr lang="en-US" sz="1400" dirty="0" smtClean="0">
                <a:latin typeface="+mj-lt"/>
                <a:cs typeface="Calibri"/>
              </a:rPr>
              <a:t>2015 </a:t>
            </a:r>
            <a:r>
              <a:rPr lang="en-US" sz="1400" dirty="0">
                <a:latin typeface="+mj-lt"/>
                <a:cs typeface="Calibri"/>
              </a:rPr>
              <a:t>O'Reilly Media, </a:t>
            </a:r>
            <a:r>
              <a:rPr lang="es-BO" sz="1400" dirty="0">
                <a:latin typeface="+mj-lt"/>
                <a:cs typeface="Calibri"/>
              </a:rPr>
              <a:t>usado con permiso. Las flechas son mías.</a:t>
            </a:r>
          </a:p>
          <a:p>
            <a:r>
              <a:rPr lang="es-BO" sz="1400" dirty="0">
                <a:latin typeface="+mj-lt"/>
                <a:cs typeface="Calibri"/>
              </a:rPr>
              <a:t>Para obtener más información y excelentes títulos sobre ciencia de datos, </a:t>
            </a:r>
            <a:r>
              <a:rPr lang="es-BO" sz="1400" dirty="0" smtClean="0">
                <a:latin typeface="+mj-lt"/>
                <a:cs typeface="Calibri"/>
              </a:rPr>
              <a:t>visita</a:t>
            </a:r>
            <a:r>
              <a:rPr lang="en-US" sz="1400" dirty="0" smtClean="0">
                <a:latin typeface="+mj-lt"/>
                <a:cs typeface="Calibri"/>
              </a:rPr>
              <a:t> </a:t>
            </a:r>
            <a:r>
              <a:rPr lang="en-US" sz="1400" u="sng" dirty="0">
                <a:latin typeface="+mj-lt"/>
                <a:cs typeface="Calibri"/>
                <a:hlinkClick r:id="rId2"/>
              </a:rPr>
              <a:t>oreilly.com</a:t>
            </a:r>
            <a:endParaRPr lang="en-IE" sz="1400" dirty="0" err="1">
              <a:latin typeface="+mj-lt"/>
              <a:cs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237" y="68262"/>
            <a:ext cx="5351551" cy="6847020"/>
          </a:xfrm>
          <a:prstGeom prst="rect">
            <a:avLst/>
          </a:prstGeom>
        </p:spPr>
      </p:pic>
      <p:sp>
        <p:nvSpPr>
          <p:cNvPr id="6" name="TextBox 5"/>
          <p:cNvSpPr txBox="1"/>
          <p:nvPr/>
        </p:nvSpPr>
        <p:spPr>
          <a:xfrm>
            <a:off x="427037" y="1241599"/>
            <a:ext cx="5562600" cy="960263"/>
          </a:xfrm>
          <a:prstGeom prst="rect">
            <a:avLst/>
          </a:prstGeom>
          <a:noFill/>
        </p:spPr>
        <p:txBody>
          <a:bodyPr wrap="square" lIns="182880" tIns="146304" rIns="182880" bIns="146304" rtlCol="0">
            <a:spAutoFit/>
          </a:bodyPr>
          <a:lstStyle/>
          <a:p>
            <a:pPr algn="r">
              <a:lnSpc>
                <a:spcPct val="90000"/>
              </a:lnSpc>
              <a:spcAft>
                <a:spcPts val="600"/>
              </a:spcAft>
            </a:pPr>
            <a:r>
              <a:rPr lang="es-BO" sz="2400" dirty="0">
                <a:gradFill>
                  <a:gsLst>
                    <a:gs pos="2917">
                      <a:schemeClr val="tx1"/>
                    </a:gs>
                    <a:gs pos="30000">
                      <a:schemeClr val="tx1"/>
                    </a:gs>
                  </a:gsLst>
                  <a:lin ang="5400000" scaled="0"/>
                </a:gradFill>
                <a:latin typeface="+mj-lt"/>
              </a:rPr>
              <a:t>SQL (cualquiera): herramienta de ciencia de datos </a:t>
            </a:r>
            <a:r>
              <a:rPr lang="es-BO" sz="2400" dirty="0" smtClean="0">
                <a:gradFill>
                  <a:gsLst>
                    <a:gs pos="2917">
                      <a:schemeClr val="tx1"/>
                    </a:gs>
                    <a:gs pos="30000">
                      <a:schemeClr val="tx1"/>
                    </a:gs>
                  </a:gsLst>
                  <a:lin ang="5400000" scaled="0"/>
                </a:gradFill>
                <a:latin typeface="+mj-lt"/>
              </a:rPr>
              <a:t>N° 1</a:t>
            </a:r>
            <a:endParaRPr lang="en-US" sz="2400" dirty="0" smtClean="0">
              <a:gradFill>
                <a:gsLst>
                  <a:gs pos="2917">
                    <a:schemeClr val="tx1"/>
                  </a:gs>
                  <a:gs pos="30000">
                    <a:schemeClr val="tx1"/>
                  </a:gs>
                </a:gsLst>
                <a:lin ang="5400000" scaled="0"/>
              </a:gradFill>
              <a:latin typeface="+mj-lt"/>
            </a:endParaRPr>
          </a:p>
        </p:txBody>
      </p:sp>
      <p:sp>
        <p:nvSpPr>
          <p:cNvPr id="12" name="TextBox 11"/>
          <p:cNvSpPr txBox="1"/>
          <p:nvPr/>
        </p:nvSpPr>
        <p:spPr>
          <a:xfrm>
            <a:off x="1945739" y="3538094"/>
            <a:ext cx="40386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latin typeface="+mj-lt"/>
              </a:rPr>
              <a:t>SQL Server!</a:t>
            </a:r>
          </a:p>
        </p:txBody>
      </p:sp>
      <p:sp>
        <p:nvSpPr>
          <p:cNvPr id="13" name="TextBox 12"/>
          <p:cNvSpPr txBox="1"/>
          <p:nvPr/>
        </p:nvSpPr>
        <p:spPr>
          <a:xfrm>
            <a:off x="4541837" y="2403646"/>
            <a:ext cx="14478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latin typeface="+mj-lt"/>
              </a:rPr>
              <a:t>R </a:t>
            </a:r>
            <a:r>
              <a:rPr lang="en-US" sz="2400" i="1" dirty="0" err="1" smtClean="0">
                <a:gradFill>
                  <a:gsLst>
                    <a:gs pos="2917">
                      <a:schemeClr val="tx1"/>
                    </a:gs>
                    <a:gs pos="30000">
                      <a:schemeClr val="tx1"/>
                    </a:gs>
                  </a:gsLst>
                  <a:lin ang="5400000" scaled="0"/>
                </a:gradFill>
                <a:latin typeface="+mj-lt"/>
              </a:rPr>
              <a:t>rulez</a:t>
            </a:r>
            <a:endParaRPr lang="en-US" sz="2400" i="1" dirty="0" smtClean="0">
              <a:gradFill>
                <a:gsLst>
                  <a:gs pos="2917">
                    <a:schemeClr val="tx1"/>
                  </a:gs>
                  <a:gs pos="30000">
                    <a:schemeClr val="tx1"/>
                  </a:gs>
                </a:gsLst>
                <a:lin ang="5400000" scaled="0"/>
              </a:gradFill>
              <a:latin typeface="+mj-lt"/>
            </a:endParaRPr>
          </a:p>
        </p:txBody>
      </p:sp>
      <p:sp>
        <p:nvSpPr>
          <p:cNvPr id="14" name="TextBox 13"/>
          <p:cNvSpPr txBox="1"/>
          <p:nvPr/>
        </p:nvSpPr>
        <p:spPr>
          <a:xfrm>
            <a:off x="-182563" y="4105318"/>
            <a:ext cx="6172200" cy="1292662"/>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latin typeface="+mj-lt"/>
              </a:rPr>
              <a:t>SAS: </a:t>
            </a:r>
            <a:r>
              <a:rPr lang="es-BO" sz="2400" dirty="0">
                <a:gradFill>
                  <a:gsLst>
                    <a:gs pos="2917">
                      <a:schemeClr val="tx1"/>
                    </a:gs>
                    <a:gs pos="30000">
                      <a:schemeClr val="tx1"/>
                    </a:gs>
                  </a:gsLst>
                  <a:lin ang="5400000" scaled="0"/>
                </a:gradFill>
                <a:latin typeface="+mj-lt"/>
              </a:rPr>
              <a:t>Lo más probable es que BI sea descontinuado por los clientes de </a:t>
            </a:r>
            <a:r>
              <a:rPr lang="es-BO" sz="2400" dirty="0" err="1">
                <a:gradFill>
                  <a:gsLst>
                    <a:gs pos="2917">
                      <a:schemeClr val="tx1"/>
                    </a:gs>
                    <a:gs pos="30000">
                      <a:schemeClr val="tx1"/>
                    </a:gs>
                  </a:gsLst>
                  <a:lin ang="5400000" scaled="0"/>
                </a:gradFill>
                <a:latin typeface="+mj-lt"/>
              </a:rPr>
              <a:t>Gartner</a:t>
            </a:r>
            <a:r>
              <a:rPr lang="en-US" sz="2400" dirty="0" smtClean="0">
                <a:gradFill>
                  <a:gsLst>
                    <a:gs pos="2917">
                      <a:schemeClr val="tx1"/>
                    </a:gs>
                    <a:gs pos="30000">
                      <a:schemeClr val="tx1"/>
                    </a:gs>
                  </a:gsLst>
                  <a:lin ang="5400000" scaled="0"/>
                </a:gradFill>
                <a:latin typeface="+mj-lt"/>
              </a:rPr>
              <a:t> (Oct 2014 MQ)</a:t>
            </a:r>
          </a:p>
        </p:txBody>
      </p:sp>
      <p:cxnSp>
        <p:nvCxnSpPr>
          <p:cNvPr id="18" name="Straight Arrow Connector 17"/>
          <p:cNvCxnSpPr>
            <a:stCxn id="13" idx="3"/>
          </p:cNvCxnSpPr>
          <p:nvPr/>
        </p:nvCxnSpPr>
        <p:spPr>
          <a:xfrm flipV="1">
            <a:off x="5989637" y="1396742"/>
            <a:ext cx="2057400" cy="132083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p:cNvCxnSpPr>
          <p:nvPr/>
        </p:nvCxnSpPr>
        <p:spPr>
          <a:xfrm flipV="1">
            <a:off x="5984339" y="2713637"/>
            <a:ext cx="1413161" cy="113838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p:cNvCxnSpPr>
          <p:nvPr/>
        </p:nvCxnSpPr>
        <p:spPr>
          <a:xfrm flipV="1">
            <a:off x="5989637" y="3667227"/>
            <a:ext cx="1931955" cy="108442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60637" y="1878798"/>
            <a:ext cx="34290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latin typeface="+mj-lt"/>
              </a:rPr>
              <a:t>Ámalo</a:t>
            </a:r>
            <a:r>
              <a:rPr lang="en-US" sz="2400" dirty="0">
                <a:gradFill>
                  <a:gsLst>
                    <a:gs pos="2917">
                      <a:schemeClr val="tx1"/>
                    </a:gs>
                    <a:gs pos="30000">
                      <a:schemeClr val="tx1"/>
                    </a:gs>
                  </a:gsLst>
                  <a:lin ang="5400000" scaled="0"/>
                </a:gradFill>
                <a:latin typeface="+mj-lt"/>
              </a:rPr>
              <a:t> o ... </a:t>
            </a:r>
            <a:r>
              <a:rPr lang="en-US" sz="2400" dirty="0" err="1">
                <a:gradFill>
                  <a:gsLst>
                    <a:gs pos="2917">
                      <a:schemeClr val="tx1"/>
                    </a:gs>
                    <a:gs pos="30000">
                      <a:schemeClr val="tx1"/>
                    </a:gs>
                  </a:gsLst>
                  <a:lin ang="5400000" scaled="0"/>
                </a:gradFill>
                <a:latin typeface="+mj-lt"/>
              </a:rPr>
              <a:t>úsalo</a:t>
            </a:r>
            <a:r>
              <a:rPr lang="en-US" sz="2400" dirty="0">
                <a:gradFill>
                  <a:gsLst>
                    <a:gs pos="2917">
                      <a:schemeClr val="tx1"/>
                    </a:gs>
                    <a:gs pos="30000">
                      <a:schemeClr val="tx1"/>
                    </a:gs>
                  </a:gsLst>
                  <a:lin ang="5400000" scaled="0"/>
                </a:gradFill>
                <a:latin typeface="+mj-lt"/>
              </a:rPr>
              <a:t>.</a:t>
            </a:r>
            <a:endParaRPr lang="en-US" sz="2400" dirty="0" smtClean="0">
              <a:gradFill>
                <a:gsLst>
                  <a:gs pos="2917">
                    <a:schemeClr val="tx1"/>
                  </a:gs>
                  <a:gs pos="30000">
                    <a:schemeClr val="tx1"/>
                  </a:gs>
                </a:gsLst>
                <a:lin ang="5400000" scaled="0"/>
              </a:gradFill>
              <a:latin typeface="+mj-lt"/>
            </a:endParaRPr>
          </a:p>
        </p:txBody>
      </p:sp>
      <p:cxnSp>
        <p:nvCxnSpPr>
          <p:cNvPr id="36" name="Straight Arrow Connector 35"/>
          <p:cNvCxnSpPr>
            <a:stCxn id="26" idx="3"/>
          </p:cNvCxnSpPr>
          <p:nvPr/>
        </p:nvCxnSpPr>
        <p:spPr>
          <a:xfrm flipV="1">
            <a:off x="5989637" y="1283400"/>
            <a:ext cx="1922329" cy="90933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3"/>
          </p:cNvCxnSpPr>
          <p:nvPr/>
        </p:nvCxnSpPr>
        <p:spPr>
          <a:xfrm flipV="1">
            <a:off x="5989637" y="1040805"/>
            <a:ext cx="1922329" cy="68092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4634" y="5040878"/>
            <a:ext cx="5448300"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latin typeface="+mj-lt"/>
              </a:rPr>
              <a:t>A </a:t>
            </a:r>
            <a:r>
              <a:rPr lang="en-US" sz="2400" dirty="0" err="1">
                <a:gradFill>
                  <a:gsLst>
                    <a:gs pos="2917">
                      <a:schemeClr val="tx1"/>
                    </a:gs>
                    <a:gs pos="30000">
                      <a:schemeClr val="tx1"/>
                    </a:gs>
                  </a:gsLst>
                  <a:lin ang="5400000" scaled="0"/>
                </a:gradFill>
                <a:latin typeface="+mj-lt"/>
              </a:rPr>
              <a:t>veces</a:t>
            </a:r>
            <a:endParaRPr lang="en-US" sz="2400" dirty="0" smtClean="0">
              <a:gradFill>
                <a:gsLst>
                  <a:gs pos="2917">
                    <a:schemeClr val="tx1"/>
                  </a:gs>
                  <a:gs pos="30000">
                    <a:schemeClr val="tx1"/>
                  </a:gs>
                </a:gsLst>
                <a:lin ang="5400000" scaled="0"/>
              </a:gradFill>
              <a:latin typeface="+mj-lt"/>
            </a:endParaRPr>
          </a:p>
        </p:txBody>
      </p:sp>
      <p:cxnSp>
        <p:nvCxnSpPr>
          <p:cNvPr id="44" name="Straight Arrow Connector 43"/>
          <p:cNvCxnSpPr>
            <a:stCxn id="42" idx="3"/>
          </p:cNvCxnSpPr>
          <p:nvPr/>
        </p:nvCxnSpPr>
        <p:spPr>
          <a:xfrm>
            <a:off x="5972934" y="5354810"/>
            <a:ext cx="1752600" cy="92158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p:cNvCxnSpPr>
          <p:nvPr/>
        </p:nvCxnSpPr>
        <p:spPr>
          <a:xfrm flipV="1">
            <a:off x="5972934" y="3241150"/>
            <a:ext cx="1402565" cy="211366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7400" y="2935285"/>
            <a:ext cx="4261902"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latin typeface="+mj-lt"/>
              </a:rPr>
              <a:t>Muy</a:t>
            </a:r>
            <a:r>
              <a:rPr lang="en-US" sz="2400" dirty="0">
                <a:gradFill>
                  <a:gsLst>
                    <a:gs pos="2917">
                      <a:schemeClr val="tx1"/>
                    </a:gs>
                    <a:gs pos="30000">
                      <a:schemeClr val="tx1"/>
                    </a:gs>
                  </a:gsLst>
                  <a:lin ang="5400000" scaled="0"/>
                </a:gradFill>
                <a:latin typeface="+mj-lt"/>
              </a:rPr>
              <a:t> </a:t>
            </a:r>
            <a:r>
              <a:rPr lang="en-US" sz="2400" dirty="0" err="1">
                <a:gradFill>
                  <a:gsLst>
                    <a:gs pos="2917">
                      <a:schemeClr val="tx1"/>
                    </a:gs>
                    <a:gs pos="30000">
                      <a:schemeClr val="tx1"/>
                    </a:gs>
                  </a:gsLst>
                  <a:lin ang="5400000" scaled="0"/>
                </a:gradFill>
                <a:latin typeface="+mj-lt"/>
              </a:rPr>
              <a:t>importante</a:t>
            </a:r>
            <a:endParaRPr lang="en-US" sz="2400" dirty="0" smtClean="0">
              <a:gradFill>
                <a:gsLst>
                  <a:gs pos="2917">
                    <a:schemeClr val="tx1"/>
                  </a:gs>
                  <a:gs pos="30000">
                    <a:schemeClr val="tx1"/>
                  </a:gs>
                </a:gsLst>
                <a:lin ang="5400000" scaled="0"/>
              </a:gradFill>
              <a:latin typeface="+mj-lt"/>
            </a:endParaRPr>
          </a:p>
        </p:txBody>
      </p:sp>
      <p:cxnSp>
        <p:nvCxnSpPr>
          <p:cNvPr id="15" name="Straight Arrow Connector 14"/>
          <p:cNvCxnSpPr>
            <a:stCxn id="19" idx="3"/>
          </p:cNvCxnSpPr>
          <p:nvPr/>
        </p:nvCxnSpPr>
        <p:spPr>
          <a:xfrm flipV="1">
            <a:off x="5999302" y="1676676"/>
            <a:ext cx="1834098" cy="157254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a:off x="5999302" y="3249217"/>
            <a:ext cx="1475240" cy="239410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6961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2015-05-04T18:00:00-05:00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Rafal Lukawiecki</External_x0020_Speaker>
    <Session_x0020_Code xmlns="12a172fe-0250-434a-85cf-03b10810c5e5">BRK3550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www.w3.org/XML/1998/namespace"/>
    <ds:schemaRef ds:uri="230e9df3-be65-4c73-a93b-d1236ebd677e"/>
    <ds:schemaRef ds:uri="http://schemas.microsoft.com/sharepoint/v3"/>
    <ds:schemaRef ds:uri="http://schemas.microsoft.com/office/2006/metadata/properties"/>
    <ds:schemaRef ds:uri="12a172fe-0250-434a-85cf-03b10810c5e5"/>
    <ds:schemaRef ds:uri="http://schemas.microsoft.com/office/infopath/2007/PartnerControls"/>
  </ds:schemaRefs>
</ds:datastoreItem>
</file>

<file path=customXml/itemProps2.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Template>
  <TotalTime>399</TotalTime>
  <Words>899</Words>
  <Application>Microsoft Office PowerPoint</Application>
  <PresentationFormat>Personalizado</PresentationFormat>
  <Paragraphs>135</Paragraphs>
  <Slides>22</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Consolas</vt:lpstr>
      <vt:lpstr>Segoe UI</vt:lpstr>
      <vt:lpstr>Segoe UI Light</vt:lpstr>
      <vt:lpstr>Wingdings</vt:lpstr>
      <vt:lpstr>1_5-30610_Microsoft_Ignite_Keynote_Template</vt:lpstr>
      <vt:lpstr>Data Science with Azure Machine Learning, SQL Server and R </vt:lpstr>
      <vt:lpstr>Objetivos</vt:lpstr>
      <vt:lpstr>¿Por qué?</vt:lpstr>
      <vt:lpstr>Data science (Ciencia de los datos)</vt:lpstr>
      <vt:lpstr>Presentación de PowerPoint</vt:lpstr>
      <vt:lpstr>¿Cómo?</vt:lpstr>
      <vt:lpstr>Machine learning ≣ data mining</vt:lpstr>
      <vt:lpstr>Herramientas</vt:lpstr>
      <vt:lpstr>Herramientas y salarios </vt:lpstr>
      <vt:lpstr>Enfoque sugerido</vt:lpstr>
      <vt:lpstr>Otras herramientas de ciencia de datos de Microsoft</vt:lpstr>
      <vt:lpstr>Proceso de aprendizaje automático y algoritmos</vt:lpstr>
      <vt:lpstr>¿Cómo?</vt:lpstr>
      <vt:lpstr>Clases de algoritmos</vt:lpstr>
      <vt:lpstr>Machine learning y estadísticas con RStudio, Revolution Analytics Open R, y Rattle</vt:lpstr>
      <vt:lpstr>¿Qué es R?</vt:lpstr>
      <vt:lpstr>Presentación de PowerPoint</vt:lpstr>
      <vt:lpstr>Machine learning con Azure ML</vt:lpstr>
      <vt:lpstr>Azure ML</vt:lpstr>
      <vt:lpstr>SSAS y la minería de datos con OLAP, capacidades predictivas, BD multidimensionales</vt:lpstr>
      <vt:lpstr>SSAS (SQL Server Analysis Services)</vt:lpstr>
      <vt:lpstr>Presentación de PowerPoint</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Microsoft Azure Machine Learning, Microsoft SQL Server and R</dc:title>
  <dc:subject>Microsoft Ignite 2015</dc:subject>
  <dc:creator>Rafal Lukawiecki</dc:creator>
  <cp:keywords>Microsoft Ignite 2015, Azure ML, Rafal Lukawiecki</cp:keywords>
  <dc:description>The information herein is for informational purposes only and represents the opinions and views of Project Botticelli and/or Rafal Lukawiecki. The material presented is not certain and may vary based on several factors. Project Botticelli Ltd and Microsoft make no warranties, express, implied or statutory, as to the information in this presentation.
Copyright © 2015 Project Botticelli Ltd unless noted otherwise. Some slides contain quotations from copyrighted materials by other authors, as individually attributed or as already covered by Project Botticelli Ltd or Microsoft Copyright ownerships. All rights reserved. Microsoft, Windows, Windows Vista and other product names are or may be registered trademarks and/or trademarks in the U.S. and/or other countries. The information herein is for informational purposes only and represents the current view of Project Botticelli Ltd as of the date of this presentation. Because Project Botticelli &amp; Microsoft must respond to changing market conditions, it should not be interpreted to be a commitment on the part of Microsoft, and Microsoft and Project Botticelli cannot guarantee the accuracy of any information provided after the date of this presentation. Project Botticelli makes no warranties, express, implied or statutory, as to the information in this presentation. E&amp;OE.</dc:description>
  <cp:lastModifiedBy>a</cp:lastModifiedBy>
  <cp:revision>41</cp:revision>
  <dcterms:created xsi:type="dcterms:W3CDTF">2015-04-28T20:36:55Z</dcterms:created>
  <dcterms:modified xsi:type="dcterms:W3CDTF">2019-08-12T05:21:57Z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