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805A-9362-AB45-87C0-65051236C7C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62F3-3BEC-D941-BE5A-DCFC92A4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857" y="268421"/>
            <a:ext cx="7086600" cy="129679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Super-fast Custom </a:t>
            </a:r>
            <a:r>
              <a:rPr lang="en-US" dirty="0" err="1" smtClean="0">
                <a:solidFill>
                  <a:srgbClr val="1F497D"/>
                </a:solidFill>
              </a:rPr>
              <a:t>NumPy</a:t>
            </a:r>
            <a:r>
              <a:rPr lang="en-US" dirty="0" smtClean="0">
                <a:solidFill>
                  <a:srgbClr val="1F497D"/>
                </a:solidFill>
              </a:rPr>
              <a:t> Data Loaders for Binary Data  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894" y="1748985"/>
            <a:ext cx="5857208" cy="992329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Also for more general data </a:t>
            </a:r>
          </a:p>
          <a:p>
            <a:r>
              <a:rPr lang="en-US" sz="2400" dirty="0" smtClean="0"/>
              <a:t>( irregularly structured data, large text files, </a:t>
            </a:r>
            <a:r>
              <a:rPr lang="en-US" sz="2400" dirty="0" err="1" smtClean="0"/>
              <a:t>etc</a:t>
            </a:r>
            <a:r>
              <a:rPr lang="mr-IN" sz="2400" dirty="0" smtClean="0"/>
              <a:t>…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69" y="2856687"/>
            <a:ext cx="2657241" cy="1071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69" y="3839138"/>
            <a:ext cx="2657241" cy="1195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90" y="3183632"/>
            <a:ext cx="2385605" cy="140154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595989" y="3675304"/>
            <a:ext cx="1735129" cy="39254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26855" y="5158021"/>
            <a:ext cx="4186720" cy="1323439"/>
          </a:xfrm>
          <a:prstGeom prst="rect">
            <a:avLst/>
          </a:prstGeom>
          <a:ln cap="rnd"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Use when existing data loaders are: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A) Too slow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B) Too inconvenient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C) Don’t exist at 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77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523" y="465269"/>
            <a:ext cx="3968477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Simplest Case:  ‘Square Data</a:t>
            </a:r>
            <a:r>
              <a:rPr lang="en-US" sz="2400" dirty="0" smtClean="0"/>
              <a:t>’  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30" y="1046999"/>
            <a:ext cx="4507701" cy="1766377"/>
          </a:xfrm>
          <a:prstGeom prst="rect">
            <a:avLst/>
          </a:prstGeom>
        </p:spPr>
      </p:pic>
      <p:pic>
        <p:nvPicPr>
          <p:cNvPr id="10" name="Picture 9" descr="SquareDataForm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29" y="2791911"/>
            <a:ext cx="8000452" cy="5750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647" y="1146446"/>
            <a:ext cx="4102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Square data format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Single record type in binary data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Can d</a:t>
            </a:r>
            <a:r>
              <a:rPr lang="en-US" sz="2000" dirty="0" smtClean="0"/>
              <a:t>efine </a:t>
            </a:r>
            <a:r>
              <a:rPr lang="en-US" sz="2000" dirty="0" smtClean="0"/>
              <a:t>matching </a:t>
            </a:r>
            <a:r>
              <a:rPr lang="en-US" sz="2000" dirty="0" err="1" smtClean="0"/>
              <a:t>NumPy</a:t>
            </a:r>
            <a:r>
              <a:rPr lang="en-US" sz="2000" dirty="0" smtClean="0"/>
              <a:t> </a:t>
            </a:r>
            <a:r>
              <a:rPr lang="en-US" sz="2000" dirty="0" err="1" smtClean="0"/>
              <a:t>dtype</a:t>
            </a:r>
            <a:endParaRPr lang="en-US" sz="2000" dirty="0"/>
          </a:p>
        </p:txBody>
      </p:sp>
      <p:pic>
        <p:nvPicPr>
          <p:cNvPr id="13" name="Picture 12" descr="Screen Shot 2020-08-11 at 5.15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7" y="4383112"/>
            <a:ext cx="7341330" cy="215705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945255" y="2427272"/>
            <a:ext cx="0" cy="195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20236" y="510092"/>
            <a:ext cx="3227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directly supports 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3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524" y="465269"/>
            <a:ext cx="388517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Square Data:  Sample Code</a:t>
            </a:r>
            <a:endParaRPr lang="en-US" sz="2400" dirty="0"/>
          </a:p>
        </p:txBody>
      </p:sp>
      <p:pic>
        <p:nvPicPr>
          <p:cNvPr id="2" name="Picture 1" descr="Screen Shot 2020-08-11 at 5.2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11" y="1261841"/>
            <a:ext cx="7058189" cy="5103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566" y="1960650"/>
            <a:ext cx="2418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Define a </a:t>
            </a:r>
            <a:r>
              <a:rPr lang="en-US" sz="1600" dirty="0" err="1" smtClean="0"/>
              <a:t>NumPy</a:t>
            </a:r>
            <a:r>
              <a:rPr lang="en-US" sz="1600" dirty="0" smtClean="0"/>
              <a:t> </a:t>
            </a:r>
            <a:r>
              <a:rPr lang="en-US" sz="1600" dirty="0" err="1" smtClean="0"/>
              <a:t>dtype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38566" y="3032807"/>
            <a:ext cx="24183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 in file ( optionally read only part of file 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8566" y="3796150"/>
            <a:ext cx="24183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 err="1" smtClean="0"/>
              <a:t>NumPy</a:t>
            </a:r>
            <a:r>
              <a:rPr lang="en-US" sz="1600" dirty="0" smtClean="0"/>
              <a:t> array and Pandas </a:t>
            </a:r>
            <a:r>
              <a:rPr lang="en-US" sz="1600" dirty="0" err="1" smtClean="0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46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523" y="465269"/>
            <a:ext cx="559515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General Case:  Multiple Record Types</a:t>
            </a:r>
            <a:endParaRPr lang="en-US" sz="2400" dirty="0"/>
          </a:p>
        </p:txBody>
      </p:sp>
      <p:pic>
        <p:nvPicPr>
          <p:cNvPr id="2" name="Picture 1" descr="CollateMultipleRecor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5" y="861645"/>
            <a:ext cx="8542564" cy="2977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5" y="5692181"/>
            <a:ext cx="1389896" cy="816564"/>
          </a:xfrm>
          <a:prstGeom prst="rect">
            <a:avLst/>
          </a:prstGeom>
        </p:spPr>
      </p:pic>
      <p:pic>
        <p:nvPicPr>
          <p:cNvPr id="3" name="Picture 2" descr="FanOut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09" y="5471688"/>
            <a:ext cx="2594847" cy="125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168" y="5434846"/>
            <a:ext cx="1650289" cy="665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168" y="6100463"/>
            <a:ext cx="1650289" cy="74263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999965" y="6100463"/>
            <a:ext cx="11970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49536" y="6082229"/>
            <a:ext cx="1193412" cy="18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2684" y="4563106"/>
            <a:ext cx="284375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1) Fan the data out to a ‘square’ data format.  This code is specialized to YOUR data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97433" y="4563106"/>
            <a:ext cx="2594847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) Store the square data in objects that implement the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Python Buffer Protocol</a:t>
            </a:r>
            <a:r>
              <a:rPr lang="en-US" sz="1600" dirty="0" smtClean="0"/>
              <a:t>.  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98682" y="4563106"/>
            <a:ext cx="2697147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3) Create </a:t>
            </a:r>
            <a:r>
              <a:rPr lang="en-US" sz="1600" dirty="0" err="1" smtClean="0"/>
              <a:t>NumPy</a:t>
            </a:r>
            <a:r>
              <a:rPr lang="en-US" sz="1600" dirty="0" smtClean="0"/>
              <a:t> / Pandas data using </a:t>
            </a:r>
            <a:r>
              <a:rPr lang="en-US" sz="1600" dirty="0" err="1" smtClean="0"/>
              <a:t>numpy.frombuffer</a:t>
            </a:r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3265" y="3838969"/>
            <a:ext cx="8377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3268" y="3918851"/>
            <a:ext cx="438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General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6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524" y="465269"/>
            <a:ext cx="388517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Python Buffer Protocol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93918" y="1159032"/>
            <a:ext cx="833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Lets objects </a:t>
            </a:r>
            <a:r>
              <a:rPr lang="en-US" b="1" dirty="0" smtClean="0">
                <a:solidFill>
                  <a:srgbClr val="984807"/>
                </a:solidFill>
              </a:rPr>
              <a:t>share and access</a:t>
            </a:r>
            <a:r>
              <a:rPr lang="en-US" dirty="0" smtClean="0"/>
              <a:t> memory          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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Great! </a:t>
            </a:r>
            <a:r>
              <a:rPr lang="en-US" b="1" dirty="0">
                <a:solidFill>
                  <a:srgbClr val="008000"/>
                </a:solidFill>
              </a:rPr>
              <a:t> P</a:t>
            </a:r>
            <a:r>
              <a:rPr lang="en-US" b="1" dirty="0" smtClean="0">
                <a:solidFill>
                  <a:srgbClr val="008000"/>
                </a:solidFill>
              </a:rPr>
              <a:t>erformance gains ahead!</a:t>
            </a:r>
            <a:r>
              <a:rPr lang="en-US" dirty="0" smtClean="0"/>
              <a:t> 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available only at the C-API* level                 </a:t>
            </a:r>
            <a:r>
              <a:rPr lang="en-US" dirty="0" smtClean="0">
                <a:solidFill>
                  <a:srgbClr val="E46C0A"/>
                </a:solidFill>
                <a:sym typeface="Wingdings"/>
              </a:rPr>
              <a:t>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 native Python access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be easily implemented in </a:t>
            </a:r>
            <a:r>
              <a:rPr lang="en-US" dirty="0" err="1" smtClean="0"/>
              <a:t>Cython</a:t>
            </a:r>
            <a:r>
              <a:rPr lang="en-US" dirty="0" smtClean="0"/>
              <a:t>             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 Great!  We need </a:t>
            </a:r>
            <a:r>
              <a:rPr lang="en-US" b="1" dirty="0" err="1" smtClean="0">
                <a:solidFill>
                  <a:srgbClr val="008000"/>
                </a:solidFill>
                <a:sym typeface="Wingdings"/>
              </a:rPr>
              <a:t>Cython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 anyway</a:t>
            </a:r>
            <a:endParaRPr lang="en-US" b="1" dirty="0" smtClean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3522" y="6488061"/>
            <a:ext cx="779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The C-API is a doorway into the internals of Python but it’s not easy to use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88035" y="2623559"/>
            <a:ext cx="3018631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umpy.frombuffer</a:t>
            </a:r>
            <a:endParaRPr lang="en-US" dirty="0" smtClean="0"/>
          </a:p>
          <a:p>
            <a:pPr algn="ctr"/>
            <a:r>
              <a:rPr lang="en-US" dirty="0" smtClean="0"/>
              <a:t>( requests access to memory)</a:t>
            </a:r>
          </a:p>
          <a:p>
            <a:pPr algn="ctr"/>
            <a:r>
              <a:rPr lang="en-US" dirty="0" smtClean="0"/>
              <a:t>( calls </a:t>
            </a:r>
            <a:r>
              <a:rPr lang="en-US" dirty="0" err="1" smtClean="0"/>
              <a:t>getbuffer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1315" y="2616976"/>
            <a:ext cx="2567689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Buffer Object</a:t>
            </a:r>
          </a:p>
          <a:p>
            <a:pPr algn="ctr"/>
            <a:r>
              <a:rPr lang="en-US" dirty="0" smtClean="0"/>
              <a:t>( has data to share )</a:t>
            </a:r>
          </a:p>
          <a:p>
            <a:pPr algn="ctr"/>
            <a:r>
              <a:rPr lang="en-US" dirty="0" smtClean="0"/>
              <a:t>( implements </a:t>
            </a:r>
            <a:r>
              <a:rPr lang="en-US" dirty="0" err="1" smtClean="0"/>
              <a:t>getbuffer</a:t>
            </a:r>
            <a:r>
              <a:rPr lang="en-US" dirty="0" smtClean="0"/>
              <a:t> 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92522" y="3101281"/>
            <a:ext cx="17809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0249" y="3983615"/>
            <a:ext cx="34839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getbuffer</a:t>
            </a:r>
            <a:r>
              <a:rPr lang="en-US" dirty="0" smtClean="0"/>
              <a:t>(</a:t>
            </a:r>
            <a:r>
              <a:rPr lang="en-US" dirty="0" err="1" smtClean="0"/>
              <a:t>PyBuffer</a:t>
            </a:r>
            <a:r>
              <a:rPr lang="en-US" dirty="0" smtClean="0"/>
              <a:t> *view, </a:t>
            </a:r>
            <a:r>
              <a:rPr lang="en-US" dirty="0" err="1" smtClean="0"/>
              <a:t>int</a:t>
            </a:r>
            <a:r>
              <a:rPr lang="en-US" dirty="0" smtClean="0"/>
              <a:t> flags)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3522" y="5033167"/>
            <a:ext cx="443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PyBuffer</a:t>
            </a:r>
            <a:r>
              <a:rPr lang="en-US" dirty="0" smtClean="0"/>
              <a:t> is a simple C </a:t>
            </a:r>
            <a:r>
              <a:rPr lang="en-US" dirty="0" err="1" smtClean="0"/>
              <a:t>struct</a:t>
            </a:r>
            <a:r>
              <a:rPr lang="en-US" dirty="0" smtClean="0"/>
              <a:t>.  The buffer object needs to fill in details about its memory ( </a:t>
            </a:r>
            <a:r>
              <a:rPr lang="en-US" dirty="0" err="1" smtClean="0"/>
              <a:t>ie</a:t>
            </a:r>
            <a:r>
              <a:rPr lang="en-US" dirty="0" smtClean="0"/>
              <a:t>, pointer to data, data format 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72167" y="5149961"/>
            <a:ext cx="3401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flags is passed by the Requestor.  It tells what format the data is expected to be in. ( e.g. dimensions, strides,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10599" y="4431070"/>
            <a:ext cx="2830931" cy="801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</p:cNvCxnSpPr>
          <p:nvPr/>
        </p:nvCxnSpPr>
        <p:spPr>
          <a:xfrm flipV="1">
            <a:off x="7072868" y="4431070"/>
            <a:ext cx="1147572" cy="718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408" y="3983615"/>
            <a:ext cx="320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at C-API level.  Not accessible from Python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25935" y="4213159"/>
            <a:ext cx="1562699" cy="128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523" y="465269"/>
            <a:ext cx="592190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DIY </a:t>
            </a:r>
            <a:r>
              <a:rPr lang="en-US" sz="2400" dirty="0" err="1" smtClean="0"/>
              <a:t>Cython</a:t>
            </a:r>
            <a:r>
              <a:rPr lang="en-US" sz="2400" dirty="0" smtClean="0"/>
              <a:t> Buffer:  Minimal Sample Code</a:t>
            </a:r>
            <a:endParaRPr lang="en-US" sz="2400" dirty="0"/>
          </a:p>
        </p:txBody>
      </p:sp>
      <p:pic>
        <p:nvPicPr>
          <p:cNvPr id="6" name="Picture 5" descr="Screen Shot 2020-08-11 at 10.4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3" y="1146753"/>
            <a:ext cx="8324577" cy="52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524" y="465269"/>
            <a:ext cx="472450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Put it all together!!    (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 )</a:t>
            </a:r>
            <a:endParaRPr lang="en-US" sz="2400" dirty="0"/>
          </a:p>
        </p:txBody>
      </p:sp>
      <p:pic>
        <p:nvPicPr>
          <p:cNvPr id="2" name="Picture 1" descr="Screen Shot 2020-08-11 at 6.4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1107394"/>
            <a:ext cx="7226384" cy="55855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984" y="2099939"/>
            <a:ext cx="208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previously defined.  This is generic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5984" y="3056369"/>
            <a:ext cx="1853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Pseudo-Code.  Specialized to YOUR data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45984" y="4440833"/>
            <a:ext cx="185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the buffers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0978" y="4911065"/>
            <a:ext cx="185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Define </a:t>
            </a:r>
            <a:r>
              <a:rPr lang="en-US" sz="1400" dirty="0" err="1" smtClean="0"/>
              <a:t>dtypes</a:t>
            </a:r>
            <a:r>
              <a:rPr lang="en-US" sz="1400" dirty="0" smtClean="0"/>
              <a:t> for the square data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0978" y="5489363"/>
            <a:ext cx="185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 the </a:t>
            </a:r>
            <a:r>
              <a:rPr lang="en-US" sz="1400" dirty="0" err="1" smtClean="0"/>
              <a:t>datafile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0571" y="6094340"/>
            <a:ext cx="206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the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!!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46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524" y="465269"/>
            <a:ext cx="388517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Final Remarks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3523" y="1747423"/>
            <a:ext cx="803903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sz="2000" dirty="0" smtClean="0"/>
              <a:t>Need more details?  See the article ‘Loading Binary Data to </a:t>
            </a:r>
            <a:r>
              <a:rPr lang="en-US" sz="2000" dirty="0" err="1" smtClean="0"/>
              <a:t>NumPy</a:t>
            </a:r>
            <a:r>
              <a:rPr lang="en-US" sz="2000" dirty="0" smtClean="0"/>
              <a:t>/Pandas’ on Towards Data Science.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 smtClean="0"/>
              <a:t>Sample code / notebooks?  See the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repo linked in the TDS article.</a:t>
            </a:r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r>
              <a:rPr lang="en-US" sz="2000" dirty="0" smtClean="0"/>
              <a:t>The buffer we made is not memory safe.  See the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notebooks and the Towards Data Science article for a better version.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 smtClean="0"/>
              <a:t>What about irregular non-binary data?  Use the same methods.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 smtClean="0"/>
              <a:t>Feel free to reach out with any questions if you’d like help.</a:t>
            </a:r>
            <a:endParaRPr lang="en-US" sz="2000" dirty="0"/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6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439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Super-fast Custom NumPy Data Loaders for Binary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Super-fast Custom NumPy Data Loaders for Binary Data  </dc:title>
  <dc:creator>Christopher Maierle</dc:creator>
  <cp:lastModifiedBy>Christopher Maierle</cp:lastModifiedBy>
  <cp:revision>24</cp:revision>
  <dcterms:created xsi:type="dcterms:W3CDTF">2020-08-11T21:14:57Z</dcterms:created>
  <dcterms:modified xsi:type="dcterms:W3CDTF">2020-08-12T23:03:32Z</dcterms:modified>
</cp:coreProperties>
</file>