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7" r:id="rId3"/>
    <p:sldId id="348" r:id="rId4"/>
    <p:sldId id="349" r:id="rId5"/>
    <p:sldId id="325" r:id="rId6"/>
    <p:sldId id="326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50" r:id="rId18"/>
    <p:sldId id="338" r:id="rId19"/>
    <p:sldId id="352" r:id="rId20"/>
    <p:sldId id="341" r:id="rId21"/>
    <p:sldId id="342" r:id="rId22"/>
    <p:sldId id="344" r:id="rId23"/>
    <p:sldId id="345" r:id="rId24"/>
    <p:sldId id="346" r:id="rId25"/>
    <p:sldId id="351" r:id="rId26"/>
    <p:sldId id="354" r:id="rId27"/>
    <p:sldId id="359" r:id="rId28"/>
    <p:sldId id="360" r:id="rId29"/>
    <p:sldId id="361" r:id="rId30"/>
    <p:sldId id="362" r:id="rId31"/>
    <p:sldId id="363" r:id="rId32"/>
    <p:sldId id="355" r:id="rId33"/>
    <p:sldId id="356" r:id="rId34"/>
    <p:sldId id="357" r:id="rId35"/>
    <p:sldId id="364" r:id="rId36"/>
    <p:sldId id="365" r:id="rId37"/>
    <p:sldId id="366" r:id="rId38"/>
    <p:sldId id="367" r:id="rId39"/>
    <p:sldId id="368" r:id="rId40"/>
    <p:sldId id="369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44" y="-72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6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115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defTabSz="950913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7975" y="0"/>
            <a:ext cx="32099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32115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defTabSz="950913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7975" y="9083675"/>
            <a:ext cx="32099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smtClean="0"/>
            </a:lvl1pPr>
          </a:lstStyle>
          <a:p>
            <a:pPr>
              <a:defRPr/>
            </a:pPr>
            <a:fld id="{D1F4BC9B-0C5B-468F-9AF1-CBAC8BF987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045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defTabSz="9509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defTabSz="9509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smtClean="0"/>
            </a:lvl1pPr>
          </a:lstStyle>
          <a:p>
            <a:pPr>
              <a:defRPr/>
            </a:pPr>
            <a:fld id="{C067F46B-5D57-4191-9232-FAD26A7A53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0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324FE-24AF-4507-8491-7C4088B27A21}" type="datetime1">
              <a:rPr lang="en-US"/>
              <a:pPr/>
              <a:t>11/16/2012</a:t>
            </a:fld>
            <a:r>
              <a:rPr lang="en-US"/>
              <a:t>UFRGS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Sérgio L. Cechin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76B8-9E05-4593-8F87-91356A3F3C1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81FB6-057F-4B58-890C-DA4D1E3752E5}" type="datetime1">
              <a:rPr lang="en-US"/>
              <a:pPr/>
              <a:t>11/16/2012</a:t>
            </a:fld>
            <a:r>
              <a:rPr lang="en-US"/>
              <a:t>UFRGS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Sérgio L. Cechin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BEADF-6496-4DC7-B3B3-1C29F01F2D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7CC504-8872-4975-B02E-4E7CADE4B513}" type="datetime1">
              <a:rPr lang="en-US"/>
              <a:pPr/>
              <a:t>11/16/2012</a:t>
            </a:fld>
            <a:r>
              <a:rPr lang="en-US"/>
              <a:t>UFRGS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Sérgio L. Cechin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828FB-6501-4180-9B55-A757637A58B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59B37-FA80-45E7-A766-1CE654C3ACDB}" type="datetime1">
              <a:rPr lang="en-US"/>
              <a:pPr/>
              <a:t>11/16/2012</a:t>
            </a:fld>
            <a:r>
              <a:rPr lang="en-US"/>
              <a:t>UFRGS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Sérgio L. Cechin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358D-0BAC-46C3-99EE-03173FD9DA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1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DCCB1-1273-40EF-8CC6-595146815B3A}" type="datetime1">
              <a:rPr lang="en-US"/>
              <a:pPr/>
              <a:t>11/16/2012</a:t>
            </a:fld>
            <a:r>
              <a:rPr lang="en-US"/>
              <a:t>UFRGS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Sérgio L. Cechin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B8817-DCD2-46EF-9E31-33911EFE29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6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427A9-E990-4D87-A7C2-2FFC0A80B670}" type="datetime1">
              <a:rPr lang="en-US"/>
              <a:pPr/>
              <a:t>11/16/2012</a:t>
            </a:fld>
            <a:r>
              <a:rPr lang="en-US"/>
              <a:t>UFRGS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Sérgio L. Cechin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3855-AAE4-4A0F-ABA5-368137F2F03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7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837400-9FA2-415C-9769-A34A831C7056}" type="datetime1">
              <a:rPr lang="en-US"/>
              <a:pPr/>
              <a:t>11/16/2012</a:t>
            </a:fld>
            <a:r>
              <a:rPr lang="en-US"/>
              <a:t>UFRGS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Sérgio L. Cechin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D7189-ACA7-4249-A4E5-386DB2C052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BD223-884C-48D0-909A-877BAFD238DB}" type="datetime1">
              <a:rPr lang="en-US"/>
              <a:pPr/>
              <a:t>11/16/2012</a:t>
            </a:fld>
            <a:r>
              <a:rPr lang="en-US"/>
              <a:t>UFRGS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Sérgio L. Cechin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E2784-8868-45E5-8F6A-100C0C1BB1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9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746B4-7BA4-4FFB-BD5B-16A6D5313512}" type="datetime1">
              <a:rPr lang="en-US"/>
              <a:pPr/>
              <a:t>11/16/2012</a:t>
            </a:fld>
            <a:r>
              <a:rPr lang="en-US"/>
              <a:t>UFRGS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Sérgio L. Cechin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CF25D-6922-4BCA-BCC7-FA918EF22E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25EA2-20B7-4BDE-B280-E473251827B2}" type="datetime1">
              <a:rPr lang="en-US"/>
              <a:pPr/>
              <a:t>11/16/2012</a:t>
            </a:fld>
            <a:r>
              <a:rPr lang="en-US"/>
              <a:t>UFRGS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Sérgio L. Cechin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ADDE7-0F5C-439B-97B9-7D93CEC10EA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CA8FC-C775-43D5-B03F-FB7C1907AEE6}" type="datetime1">
              <a:rPr lang="en-US"/>
              <a:pPr/>
              <a:t>11/16/2012</a:t>
            </a:fld>
            <a:r>
              <a:rPr lang="en-US"/>
              <a:t>UFRGS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Sérgio L. Cechin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F27AD-95B5-4E74-A950-21294CB153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5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E691451-0F64-40A0-9C67-C9A5F8DFE861}" type="datetime1">
              <a:rPr lang="en-US"/>
              <a:pPr/>
              <a:t>11/16/2012</a:t>
            </a:fld>
            <a:r>
              <a:rPr lang="en-US"/>
              <a:t>UFRGS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Prof. Sérgio L. Cechin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9FA5190-76FF-4E7B-AA74-0289CD12F2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553200" y="1752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pt-BR" sz="1400"/>
          </a:p>
        </p:txBody>
      </p:sp>
      <p:pic>
        <p:nvPicPr>
          <p:cNvPr id="13320" name="Imagem 7" descr="marca principa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0"/>
            <a:ext cx="12604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pt-BR" dirty="0" smtClean="0"/>
              <a:t>Redes Fechadas de Filas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Cechin</a:t>
            </a:r>
            <a:r>
              <a:rPr lang="pt-BR" dirty="0" smtClean="0"/>
              <a:t>/Netto</a:t>
            </a:r>
          </a:p>
          <a:p>
            <a:r>
              <a:rPr lang="pt-BR" dirty="0" smtClean="0"/>
              <a:t>2012/2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Resumo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1) Determinar “</a:t>
            </a:r>
            <a:r>
              <a:rPr lang="pt-BR" i="1" smtClean="0"/>
              <a:t>a</a:t>
            </a:r>
            <a:r>
              <a:rPr lang="pt-BR" i="1" baseline="-25000" smtClean="0"/>
              <a:t>i</a:t>
            </a:r>
            <a:r>
              <a:rPr lang="pt-BR" smtClean="0"/>
              <a:t>”</a:t>
            </a:r>
          </a:p>
          <a:p>
            <a:pPr lvl="1"/>
            <a:r>
              <a:rPr lang="pt-BR" smtClean="0"/>
              <a:t>Solucionar o sistema de equações, usando um dos fluxos como referência</a:t>
            </a:r>
          </a:p>
          <a:p>
            <a:r>
              <a:rPr lang="pt-BR" smtClean="0"/>
              <a:t>2) Determinar </a:t>
            </a:r>
            <a:r>
              <a:rPr lang="pt-BR" i="1" smtClean="0"/>
              <a:t>B</a:t>
            </a:r>
            <a:r>
              <a:rPr lang="pt-BR" i="1" baseline="-25000" smtClean="0"/>
              <a:t>i</a:t>
            </a:r>
            <a:r>
              <a:rPr lang="pt-BR" smtClean="0"/>
              <a:t>=</a:t>
            </a:r>
            <a:r>
              <a:rPr lang="pt-BR" i="1" smtClean="0"/>
              <a:t>a</a:t>
            </a:r>
            <a:r>
              <a:rPr lang="pt-BR" i="1" baseline="-25000" smtClean="0"/>
              <a:t>i</a:t>
            </a:r>
            <a:r>
              <a:rPr lang="pt-BR" i="1" smtClean="0"/>
              <a:t>/</a:t>
            </a:r>
            <a:r>
              <a:rPr lang="pt-BR" i="1" smtClean="0">
                <a:sym typeface="Symbol" pitchFamily="18" charset="2"/>
              </a:rPr>
              <a:t></a:t>
            </a:r>
            <a:r>
              <a:rPr lang="pt-BR" i="1" baseline="-25000" smtClean="0"/>
              <a:t>i</a:t>
            </a:r>
            <a:r>
              <a:rPr lang="pt-BR" smtClean="0"/>
              <a:t>, para todos os nodos</a:t>
            </a:r>
          </a:p>
          <a:p>
            <a:r>
              <a:rPr lang="pt-BR" smtClean="0"/>
              <a:t>3) Calcular </a:t>
            </a:r>
            <a:r>
              <a:rPr lang="pt-BR" i="1" smtClean="0"/>
              <a:t>G</a:t>
            </a:r>
            <a:r>
              <a:rPr lang="pt-BR" smtClean="0"/>
              <a:t>(</a:t>
            </a:r>
            <a:r>
              <a:rPr lang="pt-BR" i="1" smtClean="0"/>
              <a:t>N</a:t>
            </a:r>
            <a:r>
              <a:rPr lang="pt-BR" smtClean="0"/>
              <a:t>)</a:t>
            </a:r>
          </a:p>
          <a:p>
            <a:r>
              <a:rPr lang="pt-BR" smtClean="0"/>
              <a:t>4) Calcular </a:t>
            </a:r>
            <a:r>
              <a:rPr lang="pt-BR" i="1" smtClean="0"/>
              <a:t>p</a:t>
            </a:r>
            <a:r>
              <a:rPr lang="pt-BR" smtClean="0"/>
              <a:t>(</a:t>
            </a:r>
            <a:r>
              <a:rPr lang="pt-BR" i="1" smtClean="0"/>
              <a:t>n</a:t>
            </a:r>
            <a:r>
              <a:rPr lang="pt-BR" smtClean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92263"/>
          </a:xfrm>
        </p:spPr>
        <p:txBody>
          <a:bodyPr/>
          <a:lstStyle/>
          <a:p>
            <a:r>
              <a:rPr lang="pt-BR" smtClean="0"/>
              <a:t>Dada a rede do desenho abaixo, com </a:t>
            </a:r>
            <a:r>
              <a:rPr lang="pt-BR" i="1" smtClean="0"/>
              <a:t>N</a:t>
            </a:r>
            <a:r>
              <a:rPr lang="pt-BR" smtClean="0"/>
              <a:t>=2, </a:t>
            </a:r>
            <a:r>
              <a:rPr lang="pt-BR" smtClean="0">
                <a:sym typeface="Symbol" pitchFamily="18" charset="2"/>
              </a:rPr>
              <a:t></a:t>
            </a:r>
            <a:r>
              <a:rPr lang="pt-BR" baseline="-25000" smtClean="0"/>
              <a:t>1</a:t>
            </a:r>
            <a:r>
              <a:rPr lang="pt-BR" smtClean="0"/>
              <a:t>=0,3, </a:t>
            </a:r>
            <a:r>
              <a:rPr lang="pt-BR" smtClean="0">
                <a:sym typeface="Symbol" pitchFamily="18" charset="2"/>
              </a:rPr>
              <a:t></a:t>
            </a:r>
            <a:r>
              <a:rPr lang="pt-BR" baseline="-25000" smtClean="0"/>
              <a:t>2</a:t>
            </a:r>
            <a:r>
              <a:rPr lang="pt-BR" smtClean="0"/>
              <a:t>=0,5 e </a:t>
            </a:r>
            <a:r>
              <a:rPr lang="pt-BR" smtClean="0">
                <a:sym typeface="Symbol" pitchFamily="18" charset="2"/>
              </a:rPr>
              <a:t></a:t>
            </a:r>
            <a:r>
              <a:rPr lang="pt-BR" baseline="-25000" smtClean="0"/>
              <a:t>3</a:t>
            </a:r>
            <a:r>
              <a:rPr lang="pt-BR" smtClean="0"/>
              <a:t>=0,25, calcular a </a:t>
            </a:r>
            <a:r>
              <a:rPr lang="pt-BR" i="1" smtClean="0"/>
              <a:t>p</a:t>
            </a:r>
            <a:r>
              <a:rPr lang="pt-BR" smtClean="0"/>
              <a:t>(0,2,0)</a:t>
            </a:r>
          </a:p>
        </p:txBody>
      </p:sp>
      <p:pic>
        <p:nvPicPr>
          <p:cNvPr id="17415" name="Picture 4" descr="RedesFechada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5402" r="56773" b="79306"/>
          <a:stretch>
            <a:fillRect/>
          </a:stretch>
        </p:blipFill>
        <p:spPr bwMode="auto">
          <a:xfrm>
            <a:off x="2951163" y="3573463"/>
            <a:ext cx="3240087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Passo 1</a:t>
            </a:r>
          </a:p>
        </p:txBody>
      </p:sp>
      <p:sp>
        <p:nvSpPr>
          <p:cNvPr id="5129" name="Text Box 4"/>
          <p:cNvSpPr txBox="1">
            <a:spLocks noChangeArrowheads="1"/>
          </p:cNvSpPr>
          <p:nvPr/>
        </p:nvSpPr>
        <p:spPr bwMode="auto">
          <a:xfrm>
            <a:off x="611188" y="1916113"/>
            <a:ext cx="7369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/>
              <a:t>Determinar </a:t>
            </a:r>
            <a:r>
              <a:rPr lang="pt-BR" i="1"/>
              <a:t>a</a:t>
            </a:r>
            <a:r>
              <a:rPr lang="pt-BR" i="1" baseline="-25000"/>
              <a:t>i</a:t>
            </a:r>
            <a:r>
              <a:rPr lang="pt-BR"/>
              <a:t>, solucionando o sistema de equações da rede</a:t>
            </a: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1692275" y="2420938"/>
          <a:ext cx="3679825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1587240" imgH="685800" progId="Equation.3">
                  <p:embed/>
                </p:oleObj>
              </mc:Choice>
              <mc:Fallback>
                <p:oleObj name="Equation" r:id="rId3" imgW="158724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20938"/>
                        <a:ext cx="3679825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611188" y="4076700"/>
            <a:ext cx="220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/>
              <a:t>Escolhe-se </a:t>
            </a:r>
            <a:r>
              <a:rPr lang="pt-BR" i="1"/>
              <a:t>F</a:t>
            </a:r>
            <a:r>
              <a:rPr lang="pt-BR" i="1" baseline="-25000"/>
              <a:t>2</a:t>
            </a:r>
            <a:r>
              <a:rPr lang="pt-BR"/>
              <a:t>=</a:t>
            </a:r>
            <a:r>
              <a:rPr lang="pt-BR">
                <a:sym typeface="Symbol" pitchFamily="18" charset="2"/>
              </a:rPr>
              <a:t></a:t>
            </a:r>
          </a:p>
        </p:txBody>
      </p:sp>
      <p:graphicFrame>
        <p:nvGraphicFramePr>
          <p:cNvPr id="5123" name="Object 11"/>
          <p:cNvGraphicFramePr>
            <a:graphicFrameLocks noChangeAspect="1"/>
          </p:cNvGraphicFramePr>
          <p:nvPr/>
        </p:nvGraphicFramePr>
        <p:xfrm>
          <a:off x="1692275" y="4652963"/>
          <a:ext cx="141287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5" imgW="609480" imgH="457200" progId="Equation.3">
                  <p:embed/>
                </p:oleObj>
              </mc:Choice>
              <mc:Fallback>
                <p:oleObj name="Equation" r:id="rId5" imgW="60948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52963"/>
                        <a:ext cx="141287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AutoShape 12"/>
          <p:cNvSpPr>
            <a:spLocks noChangeArrowheads="1"/>
          </p:cNvSpPr>
          <p:nvPr/>
        </p:nvSpPr>
        <p:spPr bwMode="auto">
          <a:xfrm>
            <a:off x="3635375" y="4976813"/>
            <a:ext cx="936625" cy="360362"/>
          </a:xfrm>
          <a:prstGeom prst="rightArrow">
            <a:avLst>
              <a:gd name="adj1" fmla="val 50000"/>
              <a:gd name="adj2" fmla="val 64978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5124" name="Object 15"/>
          <p:cNvGraphicFramePr>
            <a:graphicFrameLocks noChangeAspect="1"/>
          </p:cNvGraphicFramePr>
          <p:nvPr/>
        </p:nvGraphicFramePr>
        <p:xfrm>
          <a:off x="5148263" y="4581525"/>
          <a:ext cx="25304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7" imgW="1091880" imgH="457200" progId="Equation.3">
                  <p:embed/>
                </p:oleObj>
              </mc:Choice>
              <mc:Fallback>
                <p:oleObj name="Equation" r:id="rId7" imgW="109188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581525"/>
                        <a:ext cx="2530475" cy="10604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Passo 2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611188" y="191611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/>
              <a:t>Determinar </a:t>
            </a:r>
            <a:r>
              <a:rPr lang="pt-BR" i="1"/>
              <a:t>B</a:t>
            </a:r>
            <a:r>
              <a:rPr lang="pt-BR" i="1" baseline="-25000"/>
              <a:t>i</a:t>
            </a:r>
            <a:endParaRPr lang="pt-BR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692275" y="2492375"/>
          <a:ext cx="56229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2425680" imgH="431640" progId="Equation.3">
                  <p:embed/>
                </p:oleObj>
              </mc:Choice>
              <mc:Fallback>
                <p:oleObj name="Equation" r:id="rId3" imgW="24256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92375"/>
                        <a:ext cx="56229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Passo 3</a:t>
            </a:r>
          </a:p>
        </p:txBody>
      </p:sp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611188" y="1916113"/>
            <a:ext cx="227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/>
              <a:t>Determinar </a:t>
            </a:r>
            <a:r>
              <a:rPr lang="pt-BR" i="1"/>
              <a:t>G</a:t>
            </a:r>
            <a:r>
              <a:rPr lang="pt-BR"/>
              <a:t>(</a:t>
            </a:r>
            <a:r>
              <a:rPr lang="pt-BR" i="1"/>
              <a:t>N</a:t>
            </a:r>
            <a:r>
              <a:rPr lang="pt-BR"/>
              <a:t>)</a:t>
            </a: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1677988" y="2420938"/>
          <a:ext cx="2528887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3" imgW="1091880" imgH="1130040" progId="Equation.3">
                  <p:embed/>
                </p:oleObj>
              </mc:Choice>
              <mc:Fallback>
                <p:oleObj name="Equation" r:id="rId3" imgW="1091880" imgH="1130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420938"/>
                        <a:ext cx="2528887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1"/>
          <p:cNvGraphicFramePr>
            <a:graphicFrameLocks noChangeAspect="1"/>
          </p:cNvGraphicFramePr>
          <p:nvPr/>
        </p:nvGraphicFramePr>
        <p:xfrm>
          <a:off x="5180013" y="2420938"/>
          <a:ext cx="2293937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5" imgW="990360" imgH="1130040" progId="Equation.3">
                  <p:embed/>
                </p:oleObj>
              </mc:Choice>
              <mc:Fallback>
                <p:oleObj name="Equation" r:id="rId5" imgW="990360" imgH="1130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2420938"/>
                        <a:ext cx="2293937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4"/>
          <p:cNvGraphicFramePr>
            <a:graphicFrameLocks noChangeAspect="1"/>
          </p:cNvGraphicFramePr>
          <p:nvPr/>
        </p:nvGraphicFramePr>
        <p:xfrm>
          <a:off x="2484438" y="5300663"/>
          <a:ext cx="45926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7" imgW="1981080" imgH="203040" progId="Equation.3">
                  <p:embed/>
                </p:oleObj>
              </mc:Choice>
              <mc:Fallback>
                <p:oleObj name="Equation" r:id="rId7" imgW="198108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300663"/>
                        <a:ext cx="4592637" cy="4714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Passo 4</a:t>
            </a:r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611188" y="1916113"/>
            <a:ext cx="261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/>
              <a:t>Determinar </a:t>
            </a:r>
            <a:r>
              <a:rPr lang="pt-BR" i="1"/>
              <a:t>p</a:t>
            </a:r>
            <a:r>
              <a:rPr lang="pt-BR"/>
              <a:t>(0,2,0)</a:t>
            </a:r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/>
        </p:nvGraphicFramePr>
        <p:xfrm>
          <a:off x="1692275" y="2420938"/>
          <a:ext cx="23812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1028520" imgH="368280" progId="Equation.3">
                  <p:embed/>
                </p:oleObj>
              </mc:Choice>
              <mc:Fallback>
                <p:oleObj name="Equation" r:id="rId3" imgW="1028520" imgH="36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20938"/>
                        <a:ext cx="238125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11188" y="3429000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/>
              <a:t>Logo</a:t>
            </a:r>
          </a:p>
        </p:txBody>
      </p:sp>
      <p:graphicFrame>
        <p:nvGraphicFramePr>
          <p:cNvPr id="8195" name="Object 12"/>
          <p:cNvGraphicFramePr>
            <a:graphicFrameLocks noChangeAspect="1"/>
          </p:cNvGraphicFramePr>
          <p:nvPr/>
        </p:nvGraphicFramePr>
        <p:xfrm>
          <a:off x="1692275" y="4076700"/>
          <a:ext cx="31464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5" imgW="1358640" imgH="393480" progId="Equation.3">
                  <p:embed/>
                </p:oleObj>
              </mc:Choice>
              <mc:Fallback>
                <p:oleObj name="Equation" r:id="rId5" imgW="135864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76700"/>
                        <a:ext cx="3146425" cy="911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 de Buzen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16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mtClean="0"/>
              <a:t>Usado para o cálculo de </a:t>
            </a:r>
            <a:r>
              <a:rPr lang="pt-BR" i="1" smtClean="0"/>
              <a:t>G</a:t>
            </a:r>
            <a:r>
              <a:rPr lang="pt-BR" smtClean="0"/>
              <a:t>(</a:t>
            </a:r>
            <a:r>
              <a:rPr lang="pt-BR" i="1" smtClean="0"/>
              <a:t>N</a:t>
            </a:r>
            <a:r>
              <a:rPr lang="pt-BR" smtClean="0"/>
              <a:t>)</a:t>
            </a:r>
          </a:p>
          <a:p>
            <a:pPr>
              <a:lnSpc>
                <a:spcPct val="90000"/>
              </a:lnSpc>
            </a:pPr>
            <a:r>
              <a:rPr lang="pt-BR" smtClean="0"/>
              <a:t>Simplifica o cálculo, sendo útil quando N é grande</a:t>
            </a:r>
          </a:p>
          <a:p>
            <a:pPr>
              <a:lnSpc>
                <a:spcPct val="90000"/>
              </a:lnSpc>
            </a:pPr>
            <a:r>
              <a:rPr lang="pt-BR" smtClean="0"/>
              <a:t>Baseia-se nas expressões: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971550" y="4437063"/>
          <a:ext cx="438785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" imgW="1892160" imgH="698400" progId="Equation.3">
                  <p:embed/>
                </p:oleObj>
              </mc:Choice>
              <mc:Fallback>
                <p:oleObj name="Equation" r:id="rId3" imgW="1892160" imgH="69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4387850" cy="1616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80063" y="4797425"/>
            <a:ext cx="31210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Onde</a:t>
            </a:r>
          </a:p>
          <a:p>
            <a:r>
              <a:rPr lang="en-US" sz="1800" b="1" i="1"/>
              <a:t>m</a:t>
            </a:r>
            <a:r>
              <a:rPr lang="en-US" sz="1800" b="1"/>
              <a:t> = índice que identifica a fila</a:t>
            </a:r>
          </a:p>
          <a:p>
            <a:r>
              <a:rPr lang="en-US" sz="1800" b="1" i="1"/>
              <a:t>n</a:t>
            </a:r>
            <a:r>
              <a:rPr lang="en-US" sz="1800" b="1"/>
              <a:t> = número de tarefas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159768"/>
          </a:xfrm>
        </p:spPr>
        <p:txBody>
          <a:bodyPr/>
          <a:lstStyle/>
          <a:p>
            <a:r>
              <a:rPr lang="pt-BR" dirty="0" err="1" smtClean="0"/>
              <a:t>Buzzen</a:t>
            </a:r>
            <a:r>
              <a:rPr lang="pt-BR" dirty="0" smtClean="0"/>
              <a:t>: </a:t>
            </a:r>
            <a:r>
              <a:rPr lang="pt-BR" dirty="0" err="1" smtClean="0"/>
              <a:t>Coomunications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ACM, </a:t>
            </a:r>
            <a:r>
              <a:rPr lang="pt-BR" dirty="0" err="1" smtClean="0"/>
              <a:t>Sept</a:t>
            </a:r>
            <a:r>
              <a:rPr lang="pt-BR" dirty="0" smtClean="0"/>
              <a:t> 1973, v.16 n.9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9B37-FA80-45E7-A766-1CE654C3ACDB}" type="datetime1">
              <a:rPr lang="en-US" smtClean="0"/>
              <a:pPr/>
              <a:t>11/16/2012</a:t>
            </a:fld>
            <a:r>
              <a:rPr lang="en-US" smtClean="0"/>
              <a:t>UFRGS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Sérgio L. Cechin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358D-0BAC-46C3-99EE-03173FD9DAB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1187624" y="3175248"/>
            <a:ext cx="737413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M=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 Estações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N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 Requisições no sistema fechado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G[0]=1; G[1..N]=0;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B[M]={calculado no problema};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for(m=1;m&lt;=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M;m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for(n=1;n&lt;=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N;n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G[n]=G[n]+B[m]*G[n-1];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3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Outros cálculos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727272" y="1786405"/>
            <a:ext cx="382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Parâmetros dos nodos da rede</a:t>
            </a:r>
          </a:p>
        </p:txBody>
      </p:sp>
      <p:graphicFrame>
        <p:nvGraphicFramePr>
          <p:cNvPr id="1126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348305"/>
              </p:ext>
            </p:extLst>
          </p:nvPr>
        </p:nvGraphicFramePr>
        <p:xfrm>
          <a:off x="1612900" y="2420938"/>
          <a:ext cx="3398838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ção" r:id="rId3" imgW="1625400" imgH="1777680" progId="Equation.3">
                  <p:embed/>
                </p:oleObj>
              </mc:Choice>
              <mc:Fallback>
                <p:oleObj name="Equação" r:id="rId3" imgW="1625400" imgH="1777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420938"/>
                        <a:ext cx="3398838" cy="37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651500" y="2636838"/>
            <a:ext cx="2794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Utilização da </a:t>
            </a:r>
            <a:r>
              <a:rPr lang="pt-BR" dirty="0" smtClean="0"/>
              <a:t>estação</a:t>
            </a:r>
            <a:endParaRPr lang="pt-BR" dirty="0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4932363" y="2781300"/>
            <a:ext cx="576262" cy="215900"/>
          </a:xfrm>
          <a:prstGeom prst="leftArrow">
            <a:avLst>
              <a:gd name="adj1" fmla="val 50000"/>
              <a:gd name="adj2" fmla="val 66728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651500" y="3573463"/>
            <a:ext cx="33884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Taxa de tarefas na </a:t>
            </a:r>
            <a:r>
              <a:rPr lang="pt-BR" dirty="0" smtClean="0"/>
              <a:t>estação</a:t>
            </a:r>
            <a:endParaRPr lang="pt-BR" dirty="0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4932363" y="3717925"/>
            <a:ext cx="576262" cy="215900"/>
          </a:xfrm>
          <a:prstGeom prst="leftArrow">
            <a:avLst>
              <a:gd name="adj1" fmla="val 50000"/>
              <a:gd name="adj2" fmla="val 66728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651500" y="4365625"/>
            <a:ext cx="24048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Número médio de</a:t>
            </a:r>
          </a:p>
          <a:p>
            <a:r>
              <a:rPr lang="pt-BR" dirty="0"/>
              <a:t>tarefas na </a:t>
            </a:r>
            <a:r>
              <a:rPr lang="pt-BR" dirty="0" smtClean="0"/>
              <a:t>estação</a:t>
            </a:r>
            <a:endParaRPr lang="pt-BR" dirty="0"/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4932363" y="4652963"/>
            <a:ext cx="576262" cy="215900"/>
          </a:xfrm>
          <a:prstGeom prst="leftArrow">
            <a:avLst>
              <a:gd name="adj1" fmla="val 50000"/>
              <a:gd name="adj2" fmla="val 66728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262788" y="5445125"/>
            <a:ext cx="3834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Tempo de resposta da </a:t>
            </a:r>
            <a:r>
              <a:rPr lang="pt-BR" dirty="0" smtClean="0"/>
              <a:t>estação</a:t>
            </a:r>
            <a:endParaRPr lang="pt-BR" dirty="0"/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4547395" y="5589588"/>
            <a:ext cx="576262" cy="215900"/>
          </a:xfrm>
          <a:prstGeom prst="leftArrow">
            <a:avLst>
              <a:gd name="adj1" fmla="val 50000"/>
              <a:gd name="adj2" fmla="val 66728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Probabilidade de j tarefas na estação: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≥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+1)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[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04" t="-20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D223-884C-48D0-909A-877BAFD238DB}" type="datetime1">
              <a:rPr lang="en-US" smtClean="0"/>
              <a:pPr/>
              <a:t>11/16/2012</a:t>
            </a:fld>
            <a:r>
              <a:rPr lang="en-US" smtClean="0"/>
              <a:t>UFRGS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Sérgio L. Cechin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E2784-8868-45E5-8F6A-100C0C1BB1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7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6978" y="260648"/>
            <a:ext cx="7772400" cy="1143000"/>
          </a:xfrm>
        </p:spPr>
        <p:txBody>
          <a:bodyPr/>
          <a:lstStyle/>
          <a:p>
            <a:r>
              <a:rPr lang="pt-BR" dirty="0" smtClean="0"/>
              <a:t>Leis Operacionais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6978" y="1196752"/>
            <a:ext cx="7772400" cy="1663824"/>
          </a:xfrm>
        </p:spPr>
        <p:txBody>
          <a:bodyPr/>
          <a:lstStyle/>
          <a:p>
            <a:r>
              <a:rPr lang="pt-BR" dirty="0" smtClean="0"/>
              <a:t>Valores que podem ser observados independente do tipo de distribuição dos tempos de chegada e serviço.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358D-0BAC-46C3-99EE-03173FD9DAB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4397" y="2780928"/>
                <a:ext cx="8603317" cy="880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𝑇𝑎𝑥𝑎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𝑑𝑒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𝐶h𝑒𝑔𝑎𝑑𝑎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ú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𝑚𝑒𝑟𝑜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𝑑𝑒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𝑐h𝑒𝑔𝑎𝑑𝑎𝑠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𝑣𝑖𝑠𝑖𝑡𝑎𝑠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𝑇𝑒𝑚𝑝𝑜</m:t>
                          </m:r>
                        </m:den>
                      </m:f>
                      <m:r>
                        <a:rPr lang="pt-BR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97" y="2780928"/>
                <a:ext cx="8603317" cy="8803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982589" y="3661234"/>
                <a:ext cx="4871913" cy="66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itchFamily="18" charset="0"/>
                        <a:ea typeface="Cambria Math" pitchFamily="18" charset="0"/>
                      </a:rPr>
                      <m:t>𝑉𝑎𝑧</m:t>
                    </m:r>
                    <m:r>
                      <a:rPr lang="pt-BR" b="0" i="1" smtClean="0">
                        <a:latin typeface="Cambria Math" pitchFamily="18" charset="0"/>
                        <a:ea typeface="Cambria Math" pitchFamily="18" charset="0"/>
                      </a:rPr>
                      <m:t>ã</m:t>
                    </m:r>
                    <m:r>
                      <a:rPr lang="pt-BR" b="0" i="1" smtClean="0">
                        <a:latin typeface="Cambria Math" pitchFamily="18" charset="0"/>
                        <a:ea typeface="Cambria Math" pitchFamily="18" charset="0"/>
                      </a:rPr>
                      <m:t>𝑜</m:t>
                    </m:r>
                    <m:r>
                      <a:rPr lang="pt-BR" b="0" i="1" smtClean="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itchFamily="18" charset="0"/>
                            <a:ea typeface="Cambria Math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itchFamily="18" charset="0"/>
                            <a:ea typeface="Cambria Math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itchFamily="18" charset="0"/>
                            <a:ea typeface="Cambria Math" pitchFamily="18" charset="0"/>
                          </a:rPr>
                          <m:t>𝑅𝑒𝑞</m:t>
                        </m:r>
                        <m:r>
                          <a:rPr lang="pt-BR" b="0" i="1" smtClean="0">
                            <a:latin typeface="Cambria Math" pitchFamily="18" charset="0"/>
                            <a:ea typeface="Cambria Math" pitchFamily="18" charset="0"/>
                          </a:rPr>
                          <m:t>. </m:t>
                        </m:r>
                        <m:r>
                          <a:rPr lang="pt-BR" b="0" i="1" smtClean="0">
                            <a:latin typeface="Cambria Math" pitchFamily="18" charset="0"/>
                            <a:ea typeface="Cambria Math" pitchFamily="18" charset="0"/>
                          </a:rPr>
                          <m:t>𝐶𝑜𝑚𝑝𝑙𝑒𝑡𝑎𝑑𝑎𝑠</m:t>
                        </m:r>
                      </m:num>
                      <m:den>
                        <m:r>
                          <a:rPr lang="pt-BR" b="0" i="1" smtClean="0">
                            <a:latin typeface="Cambria Math" pitchFamily="18" charset="0"/>
                            <a:ea typeface="Cambria Math" pitchFamily="18" charset="0"/>
                          </a:rPr>
                          <m:t>𝑇𝑒𝑚𝑝𝑜</m:t>
                        </m:r>
                      </m:den>
                    </m:f>
                    <m:r>
                      <a:rPr lang="pt-BR" b="0" i="1" smtClean="0">
                        <a:latin typeface="Cambria Math" pitchFamily="18" charset="0"/>
                        <a:ea typeface="Cambria Math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 pitchFamily="18" charset="0"/>
                            <a:ea typeface="Cambria Math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endParaRPr lang="pt-BR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89" y="3661234"/>
                <a:ext cx="4871913" cy="6648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523457" y="4372402"/>
                <a:ext cx="5790175" cy="880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𝑈𝑡𝑖𝑙𝑖𝑧𝑎</m:t>
                      </m:r>
                      <m:r>
                        <a:rPr lang="pt-BR" b="0" i="1" smtClean="0">
                          <a:latin typeface="Cambria Math"/>
                        </a:rPr>
                        <m:t>çã</m:t>
                      </m:r>
                      <m:r>
                        <a:rPr lang="pt-BR" b="0" i="1" smtClean="0">
                          <a:latin typeface="Cambria Math"/>
                        </a:rPr>
                        <m:t>𝑜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𝑇𝑒𝑚𝑝𝑜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𝑂𝑐𝑢𝑝𝑎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çã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𝑜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𝑇𝑒𝑚𝑝𝑜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𝑡𝑜𝑡𝑎𝑙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57" y="4372402"/>
                <a:ext cx="5790175" cy="8803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45219" y="5377358"/>
                <a:ext cx="8459432" cy="880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𝑇𝑒𝑚𝑝𝑜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𝑚</m:t>
                      </m:r>
                      <m:r>
                        <a:rPr lang="pt-BR" b="0" i="1" smtClean="0">
                          <a:latin typeface="Cambria Math"/>
                        </a:rPr>
                        <m:t>é</m:t>
                      </m:r>
                      <m:r>
                        <a:rPr lang="pt-BR" b="0" i="1" smtClean="0">
                          <a:latin typeface="Cambria Math"/>
                        </a:rPr>
                        <m:t>𝑑𝑖𝑜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𝑑𝑒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𝑠𝑒𝑟𝑣𝑖</m:t>
                      </m:r>
                      <m:r>
                        <a:rPr lang="pt-BR" b="0" i="1" smtClean="0">
                          <a:latin typeface="Cambria Math"/>
                        </a:rPr>
                        <m:t>ç</m:t>
                      </m:r>
                      <m:r>
                        <a:rPr lang="pt-BR" b="0" i="1" smtClean="0">
                          <a:latin typeface="Cambria Math"/>
                        </a:rPr>
                        <m:t>𝑜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𝑇𝑒𝑚𝑝𝑜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𝑡𝑜𝑡𝑎𝑙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𝑑𝑒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𝑠𝑒𝑟𝑣𝑖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ç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𝑜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𝑅𝑒𝑞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.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𝐶𝑜𝑚𝑝𝑙𝑒𝑡𝑎𝑑𝑎𝑠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9" y="5377358"/>
                <a:ext cx="8459432" cy="8803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145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2600325"/>
          </a:xfrm>
        </p:spPr>
        <p:txBody>
          <a:bodyPr/>
          <a:lstStyle/>
          <a:p>
            <a:r>
              <a:rPr lang="en-US" sz="2800" smtClean="0"/>
              <a:t>Dada a rede da figura abaixo, determinar:</a:t>
            </a:r>
          </a:p>
          <a:p>
            <a:pPr lvl="1"/>
            <a:r>
              <a:rPr lang="en-US" sz="2400" smtClean="0"/>
              <a:t>a) a tabela das funções “</a:t>
            </a:r>
            <a:r>
              <a:rPr lang="en-US" sz="2400" i="1" smtClean="0"/>
              <a:t>g</a:t>
            </a:r>
            <a:r>
              <a:rPr lang="en-US" sz="2400" smtClean="0"/>
              <a:t>” (para n=4)</a:t>
            </a:r>
          </a:p>
          <a:p>
            <a:pPr lvl="1"/>
            <a:r>
              <a:rPr lang="en-US" sz="2400" smtClean="0"/>
              <a:t>b) os valores de </a:t>
            </a:r>
            <a:r>
              <a:rPr lang="el-GR" sz="2400" i="1" smtClean="0">
                <a:cs typeface="Times New Roman" pitchFamily="18" charset="0"/>
              </a:rPr>
              <a:t>ρ</a:t>
            </a:r>
            <a:r>
              <a:rPr lang="en-US" sz="2400" i="1" baseline="-25000" smtClean="0">
                <a:cs typeface="Times New Roman" pitchFamily="18" charset="0"/>
              </a:rPr>
              <a:t>i</a:t>
            </a:r>
            <a:endParaRPr lang="el-GR" sz="2400" i="1" baseline="-25000" smtClean="0">
              <a:cs typeface="Times New Roman" pitchFamily="18" charset="0"/>
            </a:endParaRPr>
          </a:p>
          <a:p>
            <a:pPr lvl="1"/>
            <a:r>
              <a:rPr lang="en-US" sz="2400" smtClean="0"/>
              <a:t>c) os valores dos fluxos de entrada em cada fila (nodo)</a:t>
            </a:r>
          </a:p>
          <a:p>
            <a:r>
              <a:rPr lang="en-US" sz="2800" smtClean="0"/>
              <a:t>Considere o vetor 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3779838" y="3759200"/>
          <a:ext cx="3860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3" imgW="1612800" imgH="253800" progId="Equation.3">
                  <p:embed/>
                </p:oleObj>
              </mc:Choice>
              <mc:Fallback>
                <p:oleObj name="Equation" r:id="rId3" imgW="161280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759200"/>
                        <a:ext cx="38608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1" name="Picture 9" descr="RedesFechadas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" t="5737" r="53592" b="78368"/>
          <a:stretch>
            <a:fillRect/>
          </a:stretch>
        </p:blipFill>
        <p:spPr bwMode="auto">
          <a:xfrm>
            <a:off x="2771775" y="4437063"/>
            <a:ext cx="3497263" cy="17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Solução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55650" y="2997200"/>
            <a:ext cx="776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Se o tráfego de entrada na fila 1 for o tráfego de referência (</a:t>
            </a:r>
            <a:r>
              <a:rPr lang="en-US" i="1">
                <a:sym typeface="Symbol" pitchFamily="18" charset="2"/>
              </a:rPr>
              <a:t>)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30175" y="2852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graphicFrame>
        <p:nvGraphicFramePr>
          <p:cNvPr id="33798" name="Object 11"/>
          <p:cNvGraphicFramePr>
            <a:graphicFrameLocks noChangeAspect="1"/>
          </p:cNvGraphicFramePr>
          <p:nvPr/>
        </p:nvGraphicFramePr>
        <p:xfrm>
          <a:off x="2627313" y="1908175"/>
          <a:ext cx="10620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3" imgW="507960" imgH="431640" progId="Equation.3">
                  <p:embed/>
                </p:oleObj>
              </mc:Choice>
              <mc:Fallback>
                <p:oleObj name="Equation" r:id="rId3" imgW="50796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08175"/>
                        <a:ext cx="106203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1"/>
          <p:cNvGraphicFramePr>
            <a:graphicFrameLocks noChangeAspect="1"/>
          </p:cNvGraphicFramePr>
          <p:nvPr/>
        </p:nvGraphicFramePr>
        <p:xfrm>
          <a:off x="5148263" y="2122488"/>
          <a:ext cx="11144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5" imgW="533160" imgH="228600" progId="Equation.3">
                  <p:embed/>
                </p:oleObj>
              </mc:Choice>
              <mc:Fallback>
                <p:oleObj name="Equation" r:id="rId5" imgW="5331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122488"/>
                        <a:ext cx="11144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55650" y="2133600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Sabe-se que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068763" y="2133600"/>
            <a:ext cx="83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 que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55650" y="3860800"/>
            <a:ext cx="89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Então</a:t>
            </a: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1979613" y="3860800"/>
          <a:ext cx="1938337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7" imgW="927000" imgH="1143000" progId="Equation.3">
                  <p:embed/>
                </p:oleObj>
              </mc:Choice>
              <mc:Fallback>
                <p:oleObj name="Equation" r:id="rId7" imgW="927000" imgH="1143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60800"/>
                        <a:ext cx="1938337" cy="239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076825" y="38608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graphicFrame>
        <p:nvGraphicFramePr>
          <p:cNvPr id="33805" name="Object 11"/>
          <p:cNvGraphicFramePr>
            <a:graphicFrameLocks noChangeAspect="1"/>
          </p:cNvGraphicFramePr>
          <p:nvPr/>
        </p:nvGraphicFramePr>
        <p:xfrm>
          <a:off x="5956300" y="3860800"/>
          <a:ext cx="1328738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9" imgW="634680" imgH="1143000" progId="Equation.3">
                  <p:embed/>
                </p:oleObj>
              </mc:Choice>
              <mc:Fallback>
                <p:oleObj name="Equation" r:id="rId9" imgW="634680" imgH="1143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3860800"/>
                        <a:ext cx="1328738" cy="239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Aplicação</a:t>
            </a:r>
            <a:r>
              <a:rPr lang="en-US" dirty="0" smtClean="0"/>
              <a:t> G(N)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55650" y="1844675"/>
            <a:ext cx="79089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Qual é o valor de </a:t>
            </a:r>
            <a:r>
              <a:rPr lang="en-US" i="1"/>
              <a:t>p</a:t>
            </a:r>
            <a:r>
              <a:rPr lang="en-US"/>
              <a:t>(4,0,0,0,0), ou seja,</a:t>
            </a:r>
          </a:p>
          <a:p>
            <a:pPr>
              <a:spcBef>
                <a:spcPct val="20000"/>
              </a:spcBef>
            </a:pPr>
            <a:r>
              <a:rPr lang="en-US"/>
              <a:t>qual é a probabilidade de que todas as tarefas estejam na fila 1?</a:t>
            </a:r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3132138" y="2781300"/>
          <a:ext cx="29733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3" imgW="1282680" imgH="431640" progId="Equation.3">
                  <p:embed/>
                </p:oleObj>
              </mc:Choice>
              <mc:Fallback>
                <p:oleObj name="Equation" r:id="rId3" imgW="12826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81300"/>
                        <a:ext cx="297338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124075" y="4292600"/>
          <a:ext cx="4797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5" imgW="2070000" imgH="241200" progId="Equation.3">
                  <p:embed/>
                </p:oleObj>
              </mc:Choice>
              <mc:Fallback>
                <p:oleObj name="Equation" r:id="rId5" imgW="20700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292600"/>
                        <a:ext cx="47974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755650" y="3789363"/>
            <a:ext cx="458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 matriz, temos que G(N) = g</a:t>
            </a:r>
            <a:r>
              <a:rPr lang="en-US" baseline="-25000"/>
              <a:t>M</a:t>
            </a:r>
            <a:r>
              <a:rPr lang="en-US"/>
              <a:t>(N)</a:t>
            </a:r>
          </a:p>
        </p:txBody>
      </p:sp>
      <p:graphicFrame>
        <p:nvGraphicFramePr>
          <p:cNvPr id="37896" name="Object 6"/>
          <p:cNvGraphicFramePr>
            <a:graphicFrameLocks noChangeAspect="1"/>
          </p:cNvGraphicFramePr>
          <p:nvPr/>
        </p:nvGraphicFramePr>
        <p:xfrm>
          <a:off x="1042988" y="5373688"/>
          <a:ext cx="68564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7" imgW="2958840" imgH="431640" progId="Equation.3">
                  <p:embed/>
                </p:oleObj>
              </mc:Choice>
              <mc:Fallback>
                <p:oleObj name="Equation" r:id="rId7" imgW="29588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73688"/>
                        <a:ext cx="685641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755650" y="4868863"/>
            <a:ext cx="419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 dos valores encontrados para </a:t>
            </a:r>
            <a:r>
              <a:rPr lang="el-GR" i="1">
                <a:cs typeface="Times New Roman" pitchFamily="18" charset="0"/>
              </a:rPr>
              <a:t>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Logo…</a:t>
            </a:r>
          </a:p>
        </p:txBody>
      </p:sp>
      <p:graphicFrame>
        <p:nvGraphicFramePr>
          <p:cNvPr id="39941" name="Object 6"/>
          <p:cNvGraphicFramePr>
            <a:graphicFrameLocks noChangeAspect="1"/>
          </p:cNvGraphicFramePr>
          <p:nvPr/>
        </p:nvGraphicFramePr>
        <p:xfrm>
          <a:off x="2584450" y="2997200"/>
          <a:ext cx="39735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3" imgW="1714320" imgH="419040" progId="Equation.3">
                  <p:embed/>
                </p:oleObj>
              </mc:Choice>
              <mc:Fallback>
                <p:oleObj name="Equation" r:id="rId3" imgW="17143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2997200"/>
                        <a:ext cx="397351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084513" y="1773238"/>
          <a:ext cx="29733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Equation" r:id="rId5" imgW="1282680" imgH="431640" progId="Equation.3">
                  <p:embed/>
                </p:oleObj>
              </mc:Choice>
              <mc:Fallback>
                <p:oleObj name="Equation" r:id="rId5" imgW="12826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1773238"/>
                        <a:ext cx="297338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6"/>
          <p:cNvGraphicFramePr>
            <a:graphicFrameLocks noChangeAspect="1"/>
          </p:cNvGraphicFramePr>
          <p:nvPr/>
        </p:nvGraphicFramePr>
        <p:xfrm>
          <a:off x="3128963" y="4581525"/>
          <a:ext cx="28844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7" imgW="1244520" imgH="203040" progId="Equation.3">
                  <p:embed/>
                </p:oleObj>
              </mc:Choice>
              <mc:Fallback>
                <p:oleObj name="Equation" r:id="rId7" imgW="12445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4581525"/>
                        <a:ext cx="2884487" cy="4714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 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apresentado</a:t>
            </a:r>
            <a:r>
              <a:rPr lang="en-US" dirty="0" smtClean="0"/>
              <a:t>, </a:t>
            </a:r>
            <a:r>
              <a:rPr lang="en-US" dirty="0" err="1" smtClean="0"/>
              <a:t>determinar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vazão</a:t>
            </a:r>
            <a:r>
              <a:rPr lang="en-US" dirty="0" smtClean="0"/>
              <a:t> real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: X</a:t>
            </a:r>
            <a:r>
              <a:rPr lang="en-US" baseline="-25000" dirty="0" smtClean="0"/>
              <a:t>i</a:t>
            </a:r>
            <a:r>
              <a:rPr lang="en-US" dirty="0" smtClean="0"/>
              <a:t>(4)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fator</a:t>
            </a:r>
            <a:r>
              <a:rPr lang="en-US" dirty="0" smtClean="0"/>
              <a:t> de </a:t>
            </a:r>
            <a:r>
              <a:rPr lang="en-US" dirty="0" err="1" smtClean="0"/>
              <a:t>utilização</a:t>
            </a:r>
            <a:r>
              <a:rPr lang="en-US" dirty="0" smtClean="0"/>
              <a:t> do </a:t>
            </a:r>
            <a:r>
              <a:rPr lang="en-US" dirty="0" err="1" smtClean="0"/>
              <a:t>nodo</a:t>
            </a:r>
            <a:r>
              <a:rPr lang="en-US" dirty="0" smtClean="0"/>
              <a:t>: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(4)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: N</a:t>
            </a:r>
            <a:r>
              <a:rPr lang="en-US" baseline="-25000" dirty="0" smtClean="0"/>
              <a:t>i</a:t>
            </a:r>
            <a:r>
              <a:rPr lang="en-US" dirty="0" smtClean="0"/>
              <a:t>(4)</a:t>
            </a:r>
          </a:p>
          <a:p>
            <a:pPr lvl="1"/>
            <a:r>
              <a:rPr lang="en-US" dirty="0" smtClean="0"/>
              <a:t>O tempo de </a:t>
            </a:r>
            <a:r>
              <a:rPr lang="en-US" dirty="0" err="1" smtClean="0"/>
              <a:t>resposta</a:t>
            </a:r>
            <a:r>
              <a:rPr lang="en-US" dirty="0" smtClean="0"/>
              <a:t>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(4)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100811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Considere um sistema computacional com um processador e dois discos, fazendo um sistema fechado.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9B37-FA80-45E7-A766-1CE654C3ACDB}" type="datetime1">
              <a:rPr lang="en-US" smtClean="0"/>
              <a:pPr/>
              <a:t>11/16/2012</a:t>
            </a:fld>
            <a:r>
              <a:rPr lang="en-US" smtClean="0"/>
              <a:t>UFRGS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358D-0BAC-46C3-99EE-03173FD9DAB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Retângulo 7"/>
          <p:cNvSpPr/>
          <p:nvPr/>
        </p:nvSpPr>
        <p:spPr bwMode="auto">
          <a:xfrm>
            <a:off x="1451067" y="3292226"/>
            <a:ext cx="792088" cy="18002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4153116" y="2764744"/>
            <a:ext cx="792088" cy="18002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4153116" y="3729039"/>
            <a:ext cx="792088" cy="18002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Fluxograma: Conector 13"/>
          <p:cNvSpPr/>
          <p:nvPr/>
        </p:nvSpPr>
        <p:spPr bwMode="auto">
          <a:xfrm>
            <a:off x="2352916" y="3147925"/>
            <a:ext cx="1042367" cy="468623"/>
          </a:xfrm>
          <a:prstGeom prst="flowChartConnector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CPU</a:t>
            </a:r>
          </a:p>
        </p:txBody>
      </p:sp>
      <p:sp>
        <p:nvSpPr>
          <p:cNvPr id="15" name="Fluxograma: Conector 14"/>
          <p:cNvSpPr/>
          <p:nvPr/>
        </p:nvSpPr>
        <p:spPr bwMode="auto">
          <a:xfrm>
            <a:off x="5023537" y="2617676"/>
            <a:ext cx="1540098" cy="468623"/>
          </a:xfrm>
          <a:prstGeom prst="flowChartConnector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 smtClean="0"/>
              <a:t>Disco A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luxograma: Conector 15"/>
          <p:cNvSpPr/>
          <p:nvPr/>
        </p:nvSpPr>
        <p:spPr bwMode="auto">
          <a:xfrm>
            <a:off x="5041272" y="3584737"/>
            <a:ext cx="1522363" cy="468623"/>
          </a:xfrm>
          <a:prstGeom prst="flowChartConnector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 smtClean="0"/>
              <a:t>Disco B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Conector reto 17"/>
          <p:cNvCxnSpPr>
            <a:stCxn id="14" idx="6"/>
          </p:cNvCxnSpPr>
          <p:nvPr/>
        </p:nvCxnSpPr>
        <p:spPr bwMode="auto">
          <a:xfrm flipV="1">
            <a:off x="3395283" y="3382236"/>
            <a:ext cx="504056" cy="1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ector angulado 19"/>
          <p:cNvCxnSpPr>
            <a:endCxn id="10" idx="1"/>
          </p:cNvCxnSpPr>
          <p:nvPr/>
        </p:nvCxnSpPr>
        <p:spPr bwMode="auto">
          <a:xfrm rot="5400000" flipH="1" flipV="1">
            <a:off x="3762486" y="2991607"/>
            <a:ext cx="527482" cy="253777"/>
          </a:xfrm>
          <a:prstGeom prst="bentConnector2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Conector angulado 21"/>
          <p:cNvCxnSpPr>
            <a:endCxn id="12" idx="1"/>
          </p:cNvCxnSpPr>
          <p:nvPr/>
        </p:nvCxnSpPr>
        <p:spPr bwMode="auto">
          <a:xfrm rot="16200000" flipH="1">
            <a:off x="3807821" y="3473754"/>
            <a:ext cx="436812" cy="253778"/>
          </a:xfrm>
          <a:prstGeom prst="bentConnector2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Conector angulado 23"/>
          <p:cNvCxnSpPr>
            <a:endCxn id="8" idx="1"/>
          </p:cNvCxnSpPr>
          <p:nvPr/>
        </p:nvCxnSpPr>
        <p:spPr bwMode="auto">
          <a:xfrm rot="10800000">
            <a:off x="1451067" y="3382236"/>
            <a:ext cx="2196244" cy="12700"/>
          </a:xfrm>
          <a:prstGeom prst="bentConnector5">
            <a:avLst>
              <a:gd name="adj1" fmla="val -584"/>
              <a:gd name="adj2" fmla="val 4428740"/>
              <a:gd name="adj3" fmla="val 110409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onector angulado 28"/>
          <p:cNvCxnSpPr>
            <a:stCxn id="15" idx="6"/>
          </p:cNvCxnSpPr>
          <p:nvPr/>
        </p:nvCxnSpPr>
        <p:spPr bwMode="auto">
          <a:xfrm flipH="1">
            <a:off x="1221710" y="2851988"/>
            <a:ext cx="5341925" cy="1705716"/>
          </a:xfrm>
          <a:prstGeom prst="bentConnector3">
            <a:avLst>
              <a:gd name="adj1" fmla="val -4279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ector angulado 34"/>
          <p:cNvCxnSpPr/>
          <p:nvPr/>
        </p:nvCxnSpPr>
        <p:spPr bwMode="auto">
          <a:xfrm rot="5400000" flipH="1" flipV="1">
            <a:off x="735638" y="3868309"/>
            <a:ext cx="1175467" cy="203323"/>
          </a:xfrm>
          <a:prstGeom prst="bentConnector2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Espaço Reservado para Conteúdo 2"/>
          <p:cNvSpPr txBox="1">
            <a:spLocks/>
          </p:cNvSpPr>
          <p:nvPr/>
        </p:nvSpPr>
        <p:spPr bwMode="auto">
          <a:xfrm>
            <a:off x="802251" y="4725144"/>
            <a:ext cx="777240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000" dirty="0" smtClean="0"/>
              <a:t>Tempo de serviço: CPU = 39ms; Disco A = 180ms; Disco B = 260ms.</a:t>
            </a:r>
          </a:p>
          <a:p>
            <a:r>
              <a:rPr lang="pt-BR" sz="2000" dirty="0" smtClean="0"/>
              <a:t>Cada tarefa faz 13 requisições para disco A e 6 requisições para disco B. Após o término a tarefa é reiniciada (cíclica).</a:t>
            </a:r>
          </a:p>
          <a:p>
            <a:r>
              <a:rPr lang="pt-BR" sz="2000" dirty="0" smtClean="0"/>
              <a:t>Calcule as métricas para 3 tarefas, 4 tarefas e 10 tarefas.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06898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ctr"/>
            <a:r>
              <a:rPr lang="pt-BR" altLang="en-US"/>
              <a:t>Mean Value 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91000"/>
          </a:xfrm>
        </p:spPr>
        <p:txBody>
          <a:bodyPr/>
          <a:lstStyle/>
          <a:p>
            <a:r>
              <a:rPr lang="pt-BR" altLang="en-US" sz="2800" dirty="0"/>
              <a:t>Método iterativo para solução de sistemas fechados</a:t>
            </a:r>
          </a:p>
          <a:p>
            <a:r>
              <a:rPr lang="pt-BR" altLang="en-US" sz="2800" dirty="0"/>
              <a:t>Teorema da Chegada: para um sistema com população N, o tempo médio de residência em qualquer centro de serviço i é dado por</a:t>
            </a:r>
          </a:p>
          <a:p>
            <a:pPr>
              <a:buFontTx/>
              <a:buNone/>
            </a:pPr>
            <a:r>
              <a:rPr lang="pt-BR" altLang="en-US" dirty="0"/>
              <a:t>		</a:t>
            </a:r>
            <a:r>
              <a:rPr lang="pt-BR" altLang="en-US" sz="2800" dirty="0"/>
              <a:t>R</a:t>
            </a:r>
            <a:r>
              <a:rPr lang="pt-BR" altLang="en-US" sz="2800" baseline="-25000" dirty="0"/>
              <a:t>i</a:t>
            </a:r>
            <a:r>
              <a:rPr lang="pt-BR" altLang="en-US" sz="2800" dirty="0"/>
              <a:t>(N) = S</a:t>
            </a:r>
            <a:r>
              <a:rPr lang="pt-BR" altLang="en-US" sz="2800" baseline="-25000" dirty="0"/>
              <a:t>i</a:t>
            </a:r>
            <a:r>
              <a:rPr lang="pt-BR" altLang="en-US" sz="2800" dirty="0"/>
              <a:t> [1+ </a:t>
            </a:r>
            <a:r>
              <a:rPr lang="pt-BR" altLang="en-US" sz="2800" dirty="0" err="1"/>
              <a:t>Q</a:t>
            </a:r>
            <a:r>
              <a:rPr lang="pt-BR" altLang="en-US" sz="2800" baseline="-25000" dirty="0" err="1"/>
              <a:t>i</a:t>
            </a:r>
            <a:r>
              <a:rPr lang="pt-BR" altLang="en-US" sz="2800" dirty="0"/>
              <a:t>(N – 1)]</a:t>
            </a:r>
          </a:p>
          <a:p>
            <a:pPr lvl="1"/>
            <a:r>
              <a:rPr lang="pt-BR" altLang="en-US" sz="2400" dirty="0"/>
              <a:t>onde </a:t>
            </a:r>
            <a:r>
              <a:rPr lang="pt-BR" altLang="en-US" sz="2400" dirty="0" err="1"/>
              <a:t>Q</a:t>
            </a:r>
            <a:r>
              <a:rPr lang="pt-BR" altLang="en-US" sz="2400" baseline="-25000" dirty="0" err="1"/>
              <a:t>i</a:t>
            </a:r>
            <a:r>
              <a:rPr lang="pt-BR" altLang="en-US" sz="2400" dirty="0"/>
              <a:t>(N – 1) é o comprimento médio da fila no centro I quando haviam N-1 tarefas no sistema</a:t>
            </a:r>
          </a:p>
          <a:p>
            <a:r>
              <a:rPr lang="pt-BR" altLang="en-US" sz="2800" dirty="0"/>
              <a:t>Solução exata exige iteração de 1 a N tarefas</a:t>
            </a:r>
          </a:p>
          <a:p>
            <a:pPr lvl="1"/>
            <a:r>
              <a:rPr lang="pt-BR" altLang="en-US" sz="2400" dirty="0"/>
              <a:t>algoritmos aproximados evitam iterações, estimando diretamente comprimentos das filas em cada centro </a:t>
            </a:r>
          </a:p>
          <a:p>
            <a:pPr>
              <a:buFontTx/>
              <a:buNone/>
            </a:pPr>
            <a:r>
              <a:rPr lang="pt-BR" altLang="en-US" sz="2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82713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pt-BR"/>
              <a:t>Modelagem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09800"/>
            <a:ext cx="7696200" cy="3429000"/>
          </a:xfrm>
        </p:spPr>
        <p:txBody>
          <a:bodyPr/>
          <a:lstStyle/>
          <a:p>
            <a:r>
              <a:rPr lang="pt-BR" sz="2800"/>
              <a:t>A equação </a:t>
            </a:r>
            <a:r>
              <a:rPr lang="pt-BR" sz="2400" b="1" i="1">
                <a:solidFill>
                  <a:schemeClr val="accent2"/>
                </a:solidFill>
              </a:rPr>
              <a:t>Ri (N) = Si [ 1 + Qi (N – 1) ]</a:t>
            </a:r>
            <a:r>
              <a:rPr lang="pt-BR" sz="2800"/>
              <a:t> é semelhante a  </a:t>
            </a:r>
            <a:r>
              <a:rPr lang="pt-BR" sz="2400" b="1" i="1">
                <a:solidFill>
                  <a:schemeClr val="accent2"/>
                </a:solidFill>
              </a:rPr>
              <a:t>Ri = Si (1 + Qi)</a:t>
            </a:r>
            <a:r>
              <a:rPr lang="pt-BR" sz="2800"/>
              <a:t>, que caracteriza redes de filas abertas. Assim podemos analisar o que acontece quando adicionarmos um N-ésimo processo em uma rede com N-1 processos. </a:t>
            </a:r>
            <a:endParaRPr lang="pt-BR" sz="24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6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pt-BR"/>
              <a:t>Modelagem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09800"/>
            <a:ext cx="7696200" cy="3429000"/>
          </a:xfrm>
        </p:spPr>
        <p:txBody>
          <a:bodyPr/>
          <a:lstStyle/>
          <a:p>
            <a:r>
              <a:rPr lang="pt-BR" sz="2800"/>
              <a:t>Na chegada do i-ésimo serviço no servidor o processo vê </a:t>
            </a:r>
            <a:r>
              <a:rPr lang="pt-BR" sz="2400" b="1" i="1">
                <a:solidFill>
                  <a:schemeClr val="accent2"/>
                </a:solidFill>
              </a:rPr>
              <a:t>Qi (N – 1)</a:t>
            </a:r>
            <a:r>
              <a:rPr lang="pt-BR" sz="2400" i="1">
                <a:solidFill>
                  <a:srgbClr val="FF0000"/>
                </a:solidFill>
              </a:rPr>
              <a:t> </a:t>
            </a:r>
            <a:r>
              <a:rPr lang="pt-BR" sz="2800"/>
              <a:t>processos na frente (incluindo o que está sendo servido) e a espera de  segundos antes de receber o serviço. Incluindo o tempo de seu serviço, o processo tem uma expectativa total de tempo de resposta de:</a:t>
            </a:r>
          </a:p>
          <a:p>
            <a:r>
              <a:rPr lang="pt-BR" sz="2400" b="1" i="1">
                <a:solidFill>
                  <a:schemeClr val="accent2"/>
                </a:solidFill>
              </a:rPr>
              <a:t>Si [1 + Qi (N – 1)]</a:t>
            </a:r>
            <a:endParaRPr lang="pt-BR" i="1"/>
          </a:p>
        </p:txBody>
      </p:sp>
    </p:spTree>
    <p:extLst>
      <p:ext uri="{BB962C8B-B14F-4D97-AF65-F5344CB8AC3E}">
        <p14:creationId xmlns:p14="http://schemas.microsoft.com/office/powerpoint/2010/main" val="3534948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pt-BR"/>
              <a:t>Modelagem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09800"/>
            <a:ext cx="7696200" cy="3429000"/>
          </a:xfrm>
        </p:spPr>
        <p:txBody>
          <a:bodyPr/>
          <a:lstStyle/>
          <a:p>
            <a:r>
              <a:rPr lang="pt-BR" sz="2800"/>
              <a:t>Dado o tempo de resposta de um dispositivo individual, o tempo de resposta do sistema usando a lei de tempo de resposta geral é:</a:t>
            </a:r>
          </a:p>
          <a:p>
            <a:r>
              <a:rPr lang="pt-BR" sz="2000" b="1">
                <a:solidFill>
                  <a:schemeClr val="accent2"/>
                </a:solidFill>
              </a:rPr>
              <a:t>M</a:t>
            </a:r>
            <a:endParaRPr lang="pt-BR" sz="2400" b="1">
              <a:solidFill>
                <a:schemeClr val="accent2"/>
              </a:solidFill>
            </a:endParaRPr>
          </a:p>
          <a:p>
            <a:r>
              <a:rPr lang="pt-BR" sz="2800" b="1">
                <a:solidFill>
                  <a:schemeClr val="accent2"/>
                </a:solidFill>
              </a:rPr>
              <a:t>R ( N ) = </a:t>
            </a:r>
            <a:r>
              <a:rPr lang="pt-BR" sz="2800" b="1">
                <a:solidFill>
                  <a:schemeClr val="accent2"/>
                </a:solidFill>
                <a:sym typeface="Symbol" pitchFamily="18" charset="2"/>
              </a:rPr>
              <a:t> </a:t>
            </a:r>
            <a:r>
              <a:rPr lang="pt-BR" sz="2800" b="1">
                <a:solidFill>
                  <a:schemeClr val="accent2"/>
                </a:solidFill>
              </a:rPr>
              <a:t>Vi Ri ( N )</a:t>
            </a:r>
          </a:p>
          <a:p>
            <a:r>
              <a:rPr lang="pt-BR" sz="2000" b="1">
                <a:solidFill>
                  <a:schemeClr val="accent2"/>
                </a:solidFill>
              </a:rPr>
              <a:t>i = 1</a:t>
            </a:r>
            <a:endParaRPr lang="pt-BR" b="1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64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Utilização</a:t>
                </a:r>
              </a:p>
              <a:p>
                <a:pPr marL="0" indent="0">
                  <a:buNone/>
                </a:pPr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err="1" smtClean="0"/>
                  <a:t>Forced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Flow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Filas fechadas, com Vi = taxa de visitas da estação i e Di o tempo total de demanda.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𝑋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𝑋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04" t="-20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9B37-FA80-45E7-A766-1CE654C3ACDB}" type="datetime1">
              <a:rPr lang="en-US" smtClean="0"/>
              <a:pPr/>
              <a:t>11/16/2012</a:t>
            </a:fld>
            <a:r>
              <a:rPr lang="en-US" smtClean="0"/>
              <a:t>UFRGS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Sérgio L. Cechin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358D-0BAC-46C3-99EE-03173FD9DAB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57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pt-BR"/>
              <a:t>Modelagem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09800"/>
            <a:ext cx="7696200" cy="3429000"/>
          </a:xfrm>
        </p:spPr>
        <p:txBody>
          <a:bodyPr/>
          <a:lstStyle/>
          <a:p>
            <a:r>
              <a:rPr lang="pt-BR" sz="2800"/>
              <a:t>O throughput do sistema usando a lei de tempo de resposta interativo é:</a:t>
            </a:r>
          </a:p>
          <a:p>
            <a:r>
              <a:rPr lang="pt-BR" sz="2400" b="1" i="1">
                <a:solidFill>
                  <a:schemeClr val="accent2"/>
                </a:solidFill>
              </a:rPr>
              <a:t>X(N) = N/[R(N)+Z]</a:t>
            </a:r>
            <a:endParaRPr lang="pt-BR" sz="2400" i="1">
              <a:solidFill>
                <a:srgbClr val="FF0000"/>
              </a:solidFill>
            </a:endParaRPr>
          </a:p>
          <a:p>
            <a:r>
              <a:rPr lang="pt-BR" sz="2800"/>
              <a:t>O throughput do dispositivo medido em tarefas por segundo é: </a:t>
            </a:r>
          </a:p>
          <a:p>
            <a:r>
              <a:rPr lang="pt-BR" sz="2400" b="1" i="1">
                <a:solidFill>
                  <a:schemeClr val="accent2"/>
                </a:solidFill>
              </a:rPr>
              <a:t>X i ( N ) = X ( N ) Vi</a:t>
            </a:r>
            <a:endParaRPr lang="pt-BR" sz="24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30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pt-BR"/>
              <a:t>Modelagem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09800"/>
            <a:ext cx="7696200" cy="3429000"/>
          </a:xfrm>
        </p:spPr>
        <p:txBody>
          <a:bodyPr/>
          <a:lstStyle/>
          <a:p>
            <a:r>
              <a:rPr lang="pt-BR" sz="2800"/>
              <a:t>O comprimento da fila do dispositivo com N tarefas na rede usando a lei de Little:</a:t>
            </a:r>
          </a:p>
          <a:p>
            <a:r>
              <a:rPr lang="pt-BR" sz="2400" b="1" i="1">
                <a:solidFill>
                  <a:schemeClr val="accent2"/>
                </a:solidFill>
              </a:rPr>
              <a:t>Q i ( N ) = X i ( N ) R i ( N ) = X ( N ) V i R i ( N )</a:t>
            </a:r>
            <a:endParaRPr lang="pt-BR" sz="2400" i="1">
              <a:solidFill>
                <a:srgbClr val="FF0000"/>
              </a:solidFill>
            </a:endParaRPr>
          </a:p>
          <a:p>
            <a:r>
              <a:rPr lang="pt-BR" sz="2800"/>
              <a:t>As equações desenvolvidas assumem que todos os dispositivos são centros de capacidade fixa. Se o dispositivo é um </a:t>
            </a:r>
            <a:r>
              <a:rPr lang="pt-BR" sz="2800" i="1"/>
              <a:t>delay center</a:t>
            </a:r>
            <a:r>
              <a:rPr lang="pt-BR" sz="2800"/>
              <a:t>, o tempo de resposta é igual ao tempo de serviço.</a:t>
            </a:r>
          </a:p>
          <a:p>
            <a:r>
              <a:rPr lang="pt-BR" sz="2400" b="1" i="1">
                <a:solidFill>
                  <a:schemeClr val="accent2"/>
                </a:solidFill>
              </a:rPr>
              <a:t>R i ( N ) = S i</a:t>
            </a:r>
            <a:endParaRPr lang="pt-BR" i="1"/>
          </a:p>
        </p:txBody>
      </p:sp>
    </p:spTree>
    <p:extLst>
      <p:ext uri="{BB962C8B-B14F-4D97-AF65-F5344CB8AC3E}">
        <p14:creationId xmlns:p14="http://schemas.microsoft.com/office/powerpoint/2010/main" val="257349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algn="ctr"/>
            <a:r>
              <a:rPr lang="pt-BR" altLang="en-US"/>
              <a:t>MVA - solução exata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sz="2800"/>
              <a:t>Entradas do algoritmo</a:t>
            </a:r>
          </a:p>
          <a:p>
            <a:pPr lvl="1">
              <a:lnSpc>
                <a:spcPct val="90000"/>
              </a:lnSpc>
            </a:pPr>
            <a:r>
              <a:rPr lang="pt-BR" altLang="en-US" sz="2000"/>
              <a:t>N = número de tarefas</a:t>
            </a:r>
          </a:p>
          <a:p>
            <a:pPr lvl="1">
              <a:lnSpc>
                <a:spcPct val="90000"/>
              </a:lnSpc>
            </a:pPr>
            <a:r>
              <a:rPr lang="pt-BR" altLang="en-US" sz="2000"/>
              <a:t>Z = thinking time</a:t>
            </a:r>
          </a:p>
          <a:p>
            <a:pPr lvl="1">
              <a:lnSpc>
                <a:spcPct val="90000"/>
              </a:lnSpc>
            </a:pPr>
            <a:r>
              <a:rPr lang="pt-BR" altLang="en-US" sz="2000"/>
              <a:t>M = número de centros</a:t>
            </a:r>
          </a:p>
          <a:p>
            <a:pPr lvl="1">
              <a:lnSpc>
                <a:spcPct val="90000"/>
              </a:lnSpc>
            </a:pPr>
            <a:r>
              <a:rPr lang="pt-BR" altLang="en-US" sz="2000"/>
              <a:t>S</a:t>
            </a:r>
            <a:r>
              <a:rPr lang="pt-BR" altLang="en-US" sz="2000" baseline="-25000"/>
              <a:t>i</a:t>
            </a:r>
            <a:r>
              <a:rPr lang="pt-BR" altLang="en-US" sz="2000"/>
              <a:t> = tempo de serviço por visita ao centro i</a:t>
            </a:r>
          </a:p>
          <a:p>
            <a:pPr lvl="1">
              <a:lnSpc>
                <a:spcPct val="90000"/>
              </a:lnSpc>
            </a:pPr>
            <a:r>
              <a:rPr lang="pt-BR" altLang="en-US" sz="2000"/>
              <a:t>V</a:t>
            </a:r>
            <a:r>
              <a:rPr lang="pt-BR" altLang="en-US" sz="2000" baseline="-25000"/>
              <a:t>i</a:t>
            </a:r>
            <a:r>
              <a:rPr lang="pt-BR" altLang="en-US" sz="2000"/>
              <a:t> = número de visitas aso centro i</a:t>
            </a:r>
          </a:p>
          <a:p>
            <a:pPr>
              <a:lnSpc>
                <a:spcPct val="90000"/>
              </a:lnSpc>
            </a:pPr>
            <a:r>
              <a:rPr lang="pt-BR" altLang="en-US" sz="2400"/>
              <a:t>Saídas do algoritmo</a:t>
            </a:r>
          </a:p>
          <a:p>
            <a:pPr lvl="1">
              <a:lnSpc>
                <a:spcPct val="90000"/>
              </a:lnSpc>
            </a:pPr>
            <a:r>
              <a:rPr lang="pt-BR" altLang="en-US" sz="2000"/>
              <a:t>X = throughput</a:t>
            </a:r>
          </a:p>
          <a:p>
            <a:pPr lvl="1">
              <a:lnSpc>
                <a:spcPct val="90000"/>
              </a:lnSpc>
            </a:pPr>
            <a:r>
              <a:rPr lang="pt-BR" altLang="en-US" sz="2000"/>
              <a:t>Q</a:t>
            </a:r>
            <a:r>
              <a:rPr lang="pt-BR" altLang="en-US" sz="2000" baseline="-25000"/>
              <a:t>i</a:t>
            </a:r>
            <a:r>
              <a:rPr lang="pt-BR" altLang="en-US" sz="2000"/>
              <a:t> = número médio de tarefas no centro i</a:t>
            </a:r>
          </a:p>
          <a:p>
            <a:pPr lvl="1">
              <a:lnSpc>
                <a:spcPct val="90000"/>
              </a:lnSpc>
            </a:pPr>
            <a:r>
              <a:rPr lang="pt-BR" altLang="en-US" sz="2000"/>
              <a:t>R</a:t>
            </a:r>
            <a:r>
              <a:rPr lang="pt-BR" altLang="en-US" sz="2000" baseline="-25000"/>
              <a:t>i</a:t>
            </a:r>
            <a:r>
              <a:rPr lang="pt-BR" altLang="en-US" sz="2000"/>
              <a:t> = tempo de resposta médio no centro i</a:t>
            </a:r>
          </a:p>
          <a:p>
            <a:pPr lvl="1">
              <a:lnSpc>
                <a:spcPct val="90000"/>
              </a:lnSpc>
            </a:pPr>
            <a:r>
              <a:rPr lang="pt-BR" altLang="en-US" sz="2000"/>
              <a:t>R = tempo de resposta médio do sistema</a:t>
            </a:r>
          </a:p>
          <a:p>
            <a:pPr lvl="1">
              <a:lnSpc>
                <a:spcPct val="90000"/>
              </a:lnSpc>
            </a:pPr>
            <a:r>
              <a:rPr lang="pt-BR" altLang="en-US" sz="2000">
                <a:latin typeface="Symbol" pitchFamily="18" charset="2"/>
              </a:rPr>
              <a:t>r</a:t>
            </a:r>
            <a:r>
              <a:rPr lang="pt-BR" altLang="en-US" sz="2000" baseline="-25000"/>
              <a:t>i</a:t>
            </a:r>
            <a:r>
              <a:rPr lang="pt-BR" altLang="en-US" sz="2400">
                <a:latin typeface="Symbol" pitchFamily="18" charset="2"/>
              </a:rPr>
              <a:t> = </a:t>
            </a:r>
            <a:r>
              <a:rPr lang="pt-BR" altLang="en-US" sz="2000"/>
              <a:t>utilização do centro i</a:t>
            </a:r>
            <a:endParaRPr lang="pt-BR" altLang="en-US" sz="240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5285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ctr"/>
            <a:r>
              <a:rPr lang="pt-BR" altLang="en-US"/>
              <a:t>MVA - solução exata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5672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en-US" sz="2000" dirty="0"/>
              <a:t>inicialização: for  i=1  </a:t>
            </a:r>
            <a:r>
              <a:rPr lang="pt-BR" altLang="en-US" sz="2000" dirty="0" err="1"/>
              <a:t>to</a:t>
            </a:r>
            <a:r>
              <a:rPr lang="pt-BR" altLang="en-US" sz="2000" dirty="0"/>
              <a:t>  M  do  </a:t>
            </a:r>
            <a:r>
              <a:rPr lang="pt-BR" altLang="en-US" sz="2000" dirty="0" err="1"/>
              <a:t>Q</a:t>
            </a:r>
            <a:r>
              <a:rPr lang="pt-BR" altLang="en-US" sz="2000" baseline="-25000" dirty="0" err="1"/>
              <a:t>i</a:t>
            </a:r>
            <a:r>
              <a:rPr lang="pt-BR" altLang="en-US" sz="2000" dirty="0"/>
              <a:t>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000" dirty="0"/>
              <a:t>iterações: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000" dirty="0"/>
              <a:t>	for  n=1  </a:t>
            </a:r>
            <a:r>
              <a:rPr lang="pt-BR" altLang="en-US" sz="2000" dirty="0" err="1"/>
              <a:t>to</a:t>
            </a:r>
            <a:r>
              <a:rPr lang="pt-BR" altLang="en-US" sz="2000" dirty="0"/>
              <a:t>  N 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000" dirty="0"/>
              <a:t>	</a:t>
            </a:r>
            <a:r>
              <a:rPr lang="pt-BR" altLang="en-US" sz="2000" dirty="0" err="1"/>
              <a:t>begin</a:t>
            </a:r>
            <a:endParaRPr lang="pt-BR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000" dirty="0"/>
              <a:t>		for  i=1  </a:t>
            </a:r>
            <a:r>
              <a:rPr lang="pt-BR" altLang="en-US" sz="2000" dirty="0" err="1"/>
              <a:t>to</a:t>
            </a:r>
            <a:r>
              <a:rPr lang="pt-BR" altLang="en-US" sz="2000" dirty="0"/>
              <a:t>  M  do  R</a:t>
            </a:r>
            <a:r>
              <a:rPr lang="pt-BR" altLang="en-US" sz="2000" baseline="-25000" dirty="0"/>
              <a:t>i</a:t>
            </a:r>
            <a:r>
              <a:rPr lang="pt-BR" altLang="en-US" sz="2000" dirty="0"/>
              <a:t> = </a:t>
            </a:r>
            <a:r>
              <a:rPr lang="pt-BR" altLang="en-US" sz="2000" dirty="0" smtClean="0"/>
              <a:t>S</a:t>
            </a:r>
            <a:r>
              <a:rPr lang="pt-BR" altLang="en-US" sz="2000" baseline="-25000" dirty="0" smtClean="0"/>
              <a:t>i</a:t>
            </a:r>
            <a:r>
              <a:rPr lang="pt-BR" altLang="en-US" sz="2000" dirty="0" smtClean="0"/>
              <a:t>(1+Q</a:t>
            </a:r>
            <a:r>
              <a:rPr lang="pt-BR" altLang="en-US" sz="2000" baseline="-25000" dirty="0" smtClean="0"/>
              <a:t>i(n-1)</a:t>
            </a:r>
            <a:r>
              <a:rPr lang="pt-BR" altLang="en-US" sz="2000" dirty="0" smtClean="0"/>
              <a:t>)</a:t>
            </a:r>
            <a:endParaRPr lang="pt-BR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000" dirty="0"/>
              <a:t>		R = </a:t>
            </a:r>
            <a:r>
              <a:rPr lang="pt-BR" altLang="en-US" sz="2800" dirty="0">
                <a:latin typeface="Symbol" pitchFamily="18" charset="2"/>
              </a:rPr>
              <a:t>S </a:t>
            </a:r>
            <a:r>
              <a:rPr lang="pt-BR" altLang="en-US" sz="2000" dirty="0"/>
              <a:t>R</a:t>
            </a:r>
            <a:r>
              <a:rPr lang="pt-BR" altLang="en-US" sz="2000" baseline="-25000" dirty="0"/>
              <a:t>i</a:t>
            </a:r>
            <a:r>
              <a:rPr lang="pt-BR" altLang="en-US" sz="2000" dirty="0"/>
              <a:t> V</a:t>
            </a:r>
            <a:r>
              <a:rPr lang="pt-BR" altLang="en-US" sz="2000" baseline="-25000" dirty="0"/>
              <a:t>i</a:t>
            </a:r>
            <a:r>
              <a:rPr lang="pt-BR" altLang="en-US" sz="2000" dirty="0"/>
              <a:t>  (para i de 1 a 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000" dirty="0"/>
              <a:t>		X </a:t>
            </a:r>
            <a:r>
              <a:rPr lang="pt-BR" altLang="en-US" sz="2000"/>
              <a:t>= </a:t>
            </a:r>
            <a:r>
              <a:rPr lang="pt-BR" altLang="en-US" sz="2000" dirty="0"/>
              <a:t>n</a:t>
            </a:r>
            <a:r>
              <a:rPr lang="pt-BR" altLang="en-US" sz="2000" smtClean="0"/>
              <a:t> </a:t>
            </a:r>
            <a:r>
              <a:rPr lang="pt-BR" altLang="en-US" sz="2000" dirty="0" smtClean="0"/>
              <a:t>/ </a:t>
            </a:r>
            <a:r>
              <a:rPr lang="pt-BR" altLang="en-US" sz="2000" dirty="0"/>
              <a:t>(Z + 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000" dirty="0"/>
              <a:t>		for  i=1  </a:t>
            </a:r>
            <a:r>
              <a:rPr lang="pt-BR" altLang="en-US" sz="2000" dirty="0" err="1"/>
              <a:t>to</a:t>
            </a:r>
            <a:r>
              <a:rPr lang="pt-BR" altLang="en-US" sz="2000" dirty="0"/>
              <a:t>  M  do  </a:t>
            </a:r>
            <a:r>
              <a:rPr lang="pt-BR" altLang="en-US" sz="2000" dirty="0" err="1"/>
              <a:t>Q</a:t>
            </a:r>
            <a:r>
              <a:rPr lang="pt-BR" altLang="en-US" sz="2000" baseline="-25000" dirty="0" err="1"/>
              <a:t>i</a:t>
            </a:r>
            <a:r>
              <a:rPr lang="pt-BR" altLang="en-US" sz="2000" dirty="0"/>
              <a:t> = X V</a:t>
            </a:r>
            <a:r>
              <a:rPr lang="pt-BR" altLang="en-US" sz="2000" baseline="-25000" dirty="0"/>
              <a:t>i</a:t>
            </a:r>
            <a:r>
              <a:rPr lang="pt-BR" altLang="en-US" sz="2000" dirty="0"/>
              <a:t> R</a:t>
            </a:r>
            <a:r>
              <a:rPr lang="pt-BR" altLang="en-US" sz="2000" baseline="-25000" dirty="0"/>
              <a:t>i</a:t>
            </a:r>
            <a:endParaRPr lang="pt-BR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000" dirty="0"/>
              <a:t>	</a:t>
            </a:r>
            <a:r>
              <a:rPr lang="pt-BR" altLang="en-US" sz="2000" dirty="0" err="1"/>
              <a:t>end</a:t>
            </a:r>
            <a:endParaRPr lang="pt-BR" alt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pt-BR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000" dirty="0" err="1"/>
              <a:t>throughput</a:t>
            </a:r>
            <a:r>
              <a:rPr lang="pt-BR" altLang="en-US" sz="2000" dirty="0"/>
              <a:t> de cada centro: X</a:t>
            </a:r>
            <a:r>
              <a:rPr lang="pt-BR" altLang="en-US" sz="2000" baseline="-25000" dirty="0"/>
              <a:t>i</a:t>
            </a:r>
            <a:r>
              <a:rPr lang="pt-BR" altLang="en-US" sz="2000" dirty="0"/>
              <a:t> = X V</a:t>
            </a:r>
            <a:r>
              <a:rPr lang="pt-BR" altLang="en-US" sz="2000" baseline="-25000" dirty="0"/>
              <a:t>i</a:t>
            </a:r>
            <a:endParaRPr lang="pt-BR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n-US" sz="2000" dirty="0"/>
              <a:t>utilização de cada centro: </a:t>
            </a:r>
            <a:r>
              <a:rPr lang="pt-BR" altLang="en-US" sz="2000" dirty="0">
                <a:latin typeface="Symbol" pitchFamily="18" charset="2"/>
              </a:rPr>
              <a:t>r</a:t>
            </a:r>
            <a:r>
              <a:rPr lang="pt-BR" altLang="en-US" sz="2000" baseline="-25000" dirty="0"/>
              <a:t>i</a:t>
            </a:r>
            <a:r>
              <a:rPr lang="pt-BR" altLang="en-US" sz="2000" dirty="0">
                <a:latin typeface="Symbol" pitchFamily="18" charset="2"/>
              </a:rPr>
              <a:t> </a:t>
            </a:r>
            <a:r>
              <a:rPr lang="pt-BR" altLang="en-US" sz="2000" dirty="0"/>
              <a:t>=</a:t>
            </a:r>
            <a:r>
              <a:rPr lang="pt-BR" altLang="en-US" sz="2800" dirty="0"/>
              <a:t> </a:t>
            </a:r>
            <a:r>
              <a:rPr lang="pt-BR" altLang="en-US" sz="2000" dirty="0"/>
              <a:t>X S</a:t>
            </a:r>
            <a:r>
              <a:rPr lang="pt-BR" altLang="en-US" sz="2000" baseline="-25000" dirty="0"/>
              <a:t>i</a:t>
            </a:r>
            <a:r>
              <a:rPr lang="pt-BR" altLang="en-US" sz="2000" dirty="0"/>
              <a:t> V</a:t>
            </a:r>
            <a:r>
              <a:rPr lang="pt-BR" altLang="en-US" sz="2000" baseline="-25000" dirty="0"/>
              <a:t>i</a:t>
            </a:r>
            <a:endParaRPr lang="pt-BR" altLang="en-US" sz="2800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2390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algn="ctr"/>
            <a:r>
              <a:rPr lang="pt-BR" altLang="en-US"/>
              <a:t>Exemplo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219200" y="4191000"/>
            <a:ext cx="727075" cy="54133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62" name="Freeform 6"/>
          <p:cNvSpPr>
            <a:spLocks/>
          </p:cNvSpPr>
          <p:nvPr/>
        </p:nvSpPr>
        <p:spPr bwMode="auto">
          <a:xfrm>
            <a:off x="1951038" y="4194175"/>
            <a:ext cx="546100" cy="539750"/>
          </a:xfrm>
          <a:custGeom>
            <a:avLst/>
            <a:gdLst>
              <a:gd name="T0" fmla="*/ 184 w 344"/>
              <a:gd name="T1" fmla="*/ 0 h 340"/>
              <a:gd name="T2" fmla="*/ 212 w 344"/>
              <a:gd name="T3" fmla="*/ 6 h 340"/>
              <a:gd name="T4" fmla="*/ 235 w 344"/>
              <a:gd name="T5" fmla="*/ 11 h 340"/>
              <a:gd name="T6" fmla="*/ 260 w 344"/>
              <a:gd name="T7" fmla="*/ 23 h 340"/>
              <a:gd name="T8" fmla="*/ 279 w 344"/>
              <a:gd name="T9" fmla="*/ 34 h 340"/>
              <a:gd name="T10" fmla="*/ 294 w 344"/>
              <a:gd name="T11" fmla="*/ 49 h 340"/>
              <a:gd name="T12" fmla="*/ 309 w 344"/>
              <a:gd name="T13" fmla="*/ 66 h 340"/>
              <a:gd name="T14" fmla="*/ 321 w 344"/>
              <a:gd name="T15" fmla="*/ 85 h 340"/>
              <a:gd name="T16" fmla="*/ 334 w 344"/>
              <a:gd name="T17" fmla="*/ 110 h 340"/>
              <a:gd name="T18" fmla="*/ 340 w 344"/>
              <a:gd name="T19" fmla="*/ 131 h 340"/>
              <a:gd name="T20" fmla="*/ 344 w 344"/>
              <a:gd name="T21" fmla="*/ 159 h 340"/>
              <a:gd name="T22" fmla="*/ 344 w 344"/>
              <a:gd name="T23" fmla="*/ 176 h 340"/>
              <a:gd name="T24" fmla="*/ 342 w 344"/>
              <a:gd name="T25" fmla="*/ 199 h 340"/>
              <a:gd name="T26" fmla="*/ 336 w 344"/>
              <a:gd name="T27" fmla="*/ 227 h 340"/>
              <a:gd name="T28" fmla="*/ 327 w 344"/>
              <a:gd name="T29" fmla="*/ 248 h 340"/>
              <a:gd name="T30" fmla="*/ 313 w 344"/>
              <a:gd name="T31" fmla="*/ 272 h 340"/>
              <a:gd name="T32" fmla="*/ 298 w 344"/>
              <a:gd name="T33" fmla="*/ 287 h 340"/>
              <a:gd name="T34" fmla="*/ 287 w 344"/>
              <a:gd name="T35" fmla="*/ 301 h 340"/>
              <a:gd name="T36" fmla="*/ 266 w 344"/>
              <a:gd name="T37" fmla="*/ 316 h 340"/>
              <a:gd name="T38" fmla="*/ 245 w 344"/>
              <a:gd name="T39" fmla="*/ 325 h 340"/>
              <a:gd name="T40" fmla="*/ 218 w 344"/>
              <a:gd name="T41" fmla="*/ 335 h 340"/>
              <a:gd name="T42" fmla="*/ 195 w 344"/>
              <a:gd name="T43" fmla="*/ 340 h 340"/>
              <a:gd name="T44" fmla="*/ 172 w 344"/>
              <a:gd name="T45" fmla="*/ 340 h 340"/>
              <a:gd name="T46" fmla="*/ 149 w 344"/>
              <a:gd name="T47" fmla="*/ 340 h 340"/>
              <a:gd name="T48" fmla="*/ 126 w 344"/>
              <a:gd name="T49" fmla="*/ 335 h 340"/>
              <a:gd name="T50" fmla="*/ 102 w 344"/>
              <a:gd name="T51" fmla="*/ 325 h 340"/>
              <a:gd name="T52" fmla="*/ 83 w 344"/>
              <a:gd name="T53" fmla="*/ 316 h 340"/>
              <a:gd name="T54" fmla="*/ 60 w 344"/>
              <a:gd name="T55" fmla="*/ 301 h 340"/>
              <a:gd name="T56" fmla="*/ 46 w 344"/>
              <a:gd name="T57" fmla="*/ 287 h 340"/>
              <a:gd name="T58" fmla="*/ 33 w 344"/>
              <a:gd name="T59" fmla="*/ 272 h 340"/>
              <a:gd name="T60" fmla="*/ 20 w 344"/>
              <a:gd name="T61" fmla="*/ 248 h 340"/>
              <a:gd name="T62" fmla="*/ 10 w 344"/>
              <a:gd name="T63" fmla="*/ 227 h 340"/>
              <a:gd name="T64" fmla="*/ 4 w 344"/>
              <a:gd name="T65" fmla="*/ 199 h 340"/>
              <a:gd name="T66" fmla="*/ 0 w 344"/>
              <a:gd name="T67" fmla="*/ 176 h 340"/>
              <a:gd name="T68" fmla="*/ 0 w 344"/>
              <a:gd name="T69" fmla="*/ 159 h 340"/>
              <a:gd name="T70" fmla="*/ 6 w 344"/>
              <a:gd name="T71" fmla="*/ 131 h 340"/>
              <a:gd name="T72" fmla="*/ 12 w 344"/>
              <a:gd name="T73" fmla="*/ 110 h 340"/>
              <a:gd name="T74" fmla="*/ 23 w 344"/>
              <a:gd name="T75" fmla="*/ 85 h 340"/>
              <a:gd name="T76" fmla="*/ 37 w 344"/>
              <a:gd name="T77" fmla="*/ 66 h 340"/>
              <a:gd name="T78" fmla="*/ 50 w 344"/>
              <a:gd name="T79" fmla="*/ 49 h 340"/>
              <a:gd name="T80" fmla="*/ 67 w 344"/>
              <a:gd name="T81" fmla="*/ 34 h 340"/>
              <a:gd name="T82" fmla="*/ 86 w 344"/>
              <a:gd name="T83" fmla="*/ 23 h 340"/>
              <a:gd name="T84" fmla="*/ 111 w 344"/>
              <a:gd name="T85" fmla="*/ 11 h 340"/>
              <a:gd name="T86" fmla="*/ 132 w 344"/>
              <a:gd name="T87" fmla="*/ 6 h 340"/>
              <a:gd name="T88" fmla="*/ 161 w 344"/>
              <a:gd name="T89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44" h="340">
                <a:moveTo>
                  <a:pt x="172" y="0"/>
                </a:moveTo>
                <a:lnTo>
                  <a:pt x="178" y="0"/>
                </a:lnTo>
                <a:lnTo>
                  <a:pt x="184" y="0"/>
                </a:lnTo>
                <a:lnTo>
                  <a:pt x="195" y="2"/>
                </a:lnTo>
                <a:lnTo>
                  <a:pt x="201" y="4"/>
                </a:lnTo>
                <a:lnTo>
                  <a:pt x="212" y="6"/>
                </a:lnTo>
                <a:lnTo>
                  <a:pt x="218" y="6"/>
                </a:lnTo>
                <a:lnTo>
                  <a:pt x="229" y="9"/>
                </a:lnTo>
                <a:lnTo>
                  <a:pt x="235" y="11"/>
                </a:lnTo>
                <a:lnTo>
                  <a:pt x="245" y="15"/>
                </a:lnTo>
                <a:lnTo>
                  <a:pt x="250" y="17"/>
                </a:lnTo>
                <a:lnTo>
                  <a:pt x="260" y="23"/>
                </a:lnTo>
                <a:lnTo>
                  <a:pt x="266" y="26"/>
                </a:lnTo>
                <a:lnTo>
                  <a:pt x="275" y="32"/>
                </a:lnTo>
                <a:lnTo>
                  <a:pt x="279" y="34"/>
                </a:lnTo>
                <a:lnTo>
                  <a:pt x="287" y="42"/>
                </a:lnTo>
                <a:lnTo>
                  <a:pt x="290" y="45"/>
                </a:lnTo>
                <a:lnTo>
                  <a:pt x="294" y="49"/>
                </a:lnTo>
                <a:lnTo>
                  <a:pt x="298" y="55"/>
                </a:lnTo>
                <a:lnTo>
                  <a:pt x="302" y="59"/>
                </a:lnTo>
                <a:lnTo>
                  <a:pt x="309" y="66"/>
                </a:lnTo>
                <a:lnTo>
                  <a:pt x="313" y="72"/>
                </a:lnTo>
                <a:lnTo>
                  <a:pt x="319" y="81"/>
                </a:lnTo>
                <a:lnTo>
                  <a:pt x="321" y="85"/>
                </a:lnTo>
                <a:lnTo>
                  <a:pt x="327" y="95"/>
                </a:lnTo>
                <a:lnTo>
                  <a:pt x="329" y="100"/>
                </a:lnTo>
                <a:lnTo>
                  <a:pt x="334" y="110"/>
                </a:lnTo>
                <a:lnTo>
                  <a:pt x="336" y="115"/>
                </a:lnTo>
                <a:lnTo>
                  <a:pt x="338" y="125"/>
                </a:lnTo>
                <a:lnTo>
                  <a:pt x="340" y="131"/>
                </a:lnTo>
                <a:lnTo>
                  <a:pt x="342" y="142"/>
                </a:lnTo>
                <a:lnTo>
                  <a:pt x="344" y="148"/>
                </a:lnTo>
                <a:lnTo>
                  <a:pt x="344" y="159"/>
                </a:lnTo>
                <a:lnTo>
                  <a:pt x="344" y="165"/>
                </a:lnTo>
                <a:lnTo>
                  <a:pt x="344" y="170"/>
                </a:lnTo>
                <a:lnTo>
                  <a:pt x="344" y="176"/>
                </a:lnTo>
                <a:lnTo>
                  <a:pt x="344" y="182"/>
                </a:lnTo>
                <a:lnTo>
                  <a:pt x="344" y="193"/>
                </a:lnTo>
                <a:lnTo>
                  <a:pt x="342" y="199"/>
                </a:lnTo>
                <a:lnTo>
                  <a:pt x="340" y="210"/>
                </a:lnTo>
                <a:lnTo>
                  <a:pt x="338" y="216"/>
                </a:lnTo>
                <a:lnTo>
                  <a:pt x="336" y="227"/>
                </a:lnTo>
                <a:lnTo>
                  <a:pt x="334" y="233"/>
                </a:lnTo>
                <a:lnTo>
                  <a:pt x="329" y="242"/>
                </a:lnTo>
                <a:lnTo>
                  <a:pt x="327" y="248"/>
                </a:lnTo>
                <a:lnTo>
                  <a:pt x="321" y="257"/>
                </a:lnTo>
                <a:lnTo>
                  <a:pt x="319" y="263"/>
                </a:lnTo>
                <a:lnTo>
                  <a:pt x="313" y="272"/>
                </a:lnTo>
                <a:lnTo>
                  <a:pt x="309" y="276"/>
                </a:lnTo>
                <a:lnTo>
                  <a:pt x="302" y="284"/>
                </a:lnTo>
                <a:lnTo>
                  <a:pt x="298" y="287"/>
                </a:lnTo>
                <a:lnTo>
                  <a:pt x="294" y="291"/>
                </a:lnTo>
                <a:lnTo>
                  <a:pt x="290" y="297"/>
                </a:lnTo>
                <a:lnTo>
                  <a:pt x="287" y="301"/>
                </a:lnTo>
                <a:lnTo>
                  <a:pt x="279" y="306"/>
                </a:lnTo>
                <a:lnTo>
                  <a:pt x="275" y="310"/>
                </a:lnTo>
                <a:lnTo>
                  <a:pt x="266" y="316"/>
                </a:lnTo>
                <a:lnTo>
                  <a:pt x="260" y="320"/>
                </a:lnTo>
                <a:lnTo>
                  <a:pt x="250" y="323"/>
                </a:lnTo>
                <a:lnTo>
                  <a:pt x="245" y="325"/>
                </a:lnTo>
                <a:lnTo>
                  <a:pt x="235" y="331"/>
                </a:lnTo>
                <a:lnTo>
                  <a:pt x="229" y="333"/>
                </a:lnTo>
                <a:lnTo>
                  <a:pt x="218" y="335"/>
                </a:lnTo>
                <a:lnTo>
                  <a:pt x="212" y="337"/>
                </a:lnTo>
                <a:lnTo>
                  <a:pt x="201" y="339"/>
                </a:lnTo>
                <a:lnTo>
                  <a:pt x="195" y="340"/>
                </a:lnTo>
                <a:lnTo>
                  <a:pt x="184" y="340"/>
                </a:lnTo>
                <a:lnTo>
                  <a:pt x="178" y="340"/>
                </a:lnTo>
                <a:lnTo>
                  <a:pt x="172" y="340"/>
                </a:lnTo>
                <a:lnTo>
                  <a:pt x="166" y="340"/>
                </a:lnTo>
                <a:lnTo>
                  <a:pt x="161" y="340"/>
                </a:lnTo>
                <a:lnTo>
                  <a:pt x="149" y="340"/>
                </a:lnTo>
                <a:lnTo>
                  <a:pt x="144" y="339"/>
                </a:lnTo>
                <a:lnTo>
                  <a:pt x="132" y="337"/>
                </a:lnTo>
                <a:lnTo>
                  <a:pt x="126" y="335"/>
                </a:lnTo>
                <a:lnTo>
                  <a:pt x="117" y="333"/>
                </a:lnTo>
                <a:lnTo>
                  <a:pt x="111" y="331"/>
                </a:lnTo>
                <a:lnTo>
                  <a:pt x="102" y="325"/>
                </a:lnTo>
                <a:lnTo>
                  <a:pt x="96" y="323"/>
                </a:lnTo>
                <a:lnTo>
                  <a:pt x="86" y="320"/>
                </a:lnTo>
                <a:lnTo>
                  <a:pt x="83" y="316"/>
                </a:lnTo>
                <a:lnTo>
                  <a:pt x="73" y="310"/>
                </a:lnTo>
                <a:lnTo>
                  <a:pt x="67" y="306"/>
                </a:lnTo>
                <a:lnTo>
                  <a:pt x="60" y="301"/>
                </a:lnTo>
                <a:lnTo>
                  <a:pt x="56" y="297"/>
                </a:lnTo>
                <a:lnTo>
                  <a:pt x="50" y="291"/>
                </a:lnTo>
                <a:lnTo>
                  <a:pt x="46" y="287"/>
                </a:lnTo>
                <a:lnTo>
                  <a:pt x="42" y="284"/>
                </a:lnTo>
                <a:lnTo>
                  <a:pt x="37" y="276"/>
                </a:lnTo>
                <a:lnTo>
                  <a:pt x="33" y="272"/>
                </a:lnTo>
                <a:lnTo>
                  <a:pt x="27" y="263"/>
                </a:lnTo>
                <a:lnTo>
                  <a:pt x="23" y="257"/>
                </a:lnTo>
                <a:lnTo>
                  <a:pt x="20" y="248"/>
                </a:lnTo>
                <a:lnTo>
                  <a:pt x="18" y="242"/>
                </a:lnTo>
                <a:lnTo>
                  <a:pt x="12" y="233"/>
                </a:lnTo>
                <a:lnTo>
                  <a:pt x="10" y="227"/>
                </a:lnTo>
                <a:lnTo>
                  <a:pt x="6" y="216"/>
                </a:lnTo>
                <a:lnTo>
                  <a:pt x="6" y="210"/>
                </a:lnTo>
                <a:lnTo>
                  <a:pt x="4" y="199"/>
                </a:lnTo>
                <a:lnTo>
                  <a:pt x="2" y="193"/>
                </a:lnTo>
                <a:lnTo>
                  <a:pt x="0" y="182"/>
                </a:lnTo>
                <a:lnTo>
                  <a:pt x="0" y="176"/>
                </a:lnTo>
                <a:lnTo>
                  <a:pt x="0" y="170"/>
                </a:lnTo>
                <a:lnTo>
                  <a:pt x="0" y="165"/>
                </a:lnTo>
                <a:lnTo>
                  <a:pt x="0" y="159"/>
                </a:lnTo>
                <a:lnTo>
                  <a:pt x="2" y="148"/>
                </a:lnTo>
                <a:lnTo>
                  <a:pt x="4" y="142"/>
                </a:lnTo>
                <a:lnTo>
                  <a:pt x="6" y="131"/>
                </a:lnTo>
                <a:lnTo>
                  <a:pt x="6" y="125"/>
                </a:lnTo>
                <a:lnTo>
                  <a:pt x="10" y="115"/>
                </a:lnTo>
                <a:lnTo>
                  <a:pt x="12" y="110"/>
                </a:lnTo>
                <a:lnTo>
                  <a:pt x="18" y="100"/>
                </a:lnTo>
                <a:lnTo>
                  <a:pt x="20" y="95"/>
                </a:lnTo>
                <a:lnTo>
                  <a:pt x="23" y="85"/>
                </a:lnTo>
                <a:lnTo>
                  <a:pt x="27" y="81"/>
                </a:lnTo>
                <a:lnTo>
                  <a:pt x="33" y="72"/>
                </a:lnTo>
                <a:lnTo>
                  <a:pt x="37" y="66"/>
                </a:lnTo>
                <a:lnTo>
                  <a:pt x="42" y="59"/>
                </a:lnTo>
                <a:lnTo>
                  <a:pt x="46" y="55"/>
                </a:lnTo>
                <a:lnTo>
                  <a:pt x="50" y="49"/>
                </a:lnTo>
                <a:lnTo>
                  <a:pt x="56" y="45"/>
                </a:lnTo>
                <a:lnTo>
                  <a:pt x="60" y="42"/>
                </a:lnTo>
                <a:lnTo>
                  <a:pt x="67" y="34"/>
                </a:lnTo>
                <a:lnTo>
                  <a:pt x="73" y="32"/>
                </a:lnTo>
                <a:lnTo>
                  <a:pt x="83" y="26"/>
                </a:lnTo>
                <a:lnTo>
                  <a:pt x="86" y="23"/>
                </a:lnTo>
                <a:lnTo>
                  <a:pt x="96" y="17"/>
                </a:lnTo>
                <a:lnTo>
                  <a:pt x="102" y="15"/>
                </a:lnTo>
                <a:lnTo>
                  <a:pt x="111" y="11"/>
                </a:lnTo>
                <a:lnTo>
                  <a:pt x="117" y="9"/>
                </a:lnTo>
                <a:lnTo>
                  <a:pt x="126" y="6"/>
                </a:lnTo>
                <a:lnTo>
                  <a:pt x="132" y="6"/>
                </a:lnTo>
                <a:lnTo>
                  <a:pt x="144" y="4"/>
                </a:lnTo>
                <a:lnTo>
                  <a:pt x="149" y="2"/>
                </a:lnTo>
                <a:lnTo>
                  <a:pt x="161" y="0"/>
                </a:lnTo>
                <a:lnTo>
                  <a:pt x="166" y="0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63" name="Freeform 7"/>
          <p:cNvSpPr>
            <a:spLocks/>
          </p:cNvSpPr>
          <p:nvPr/>
        </p:nvSpPr>
        <p:spPr bwMode="auto">
          <a:xfrm>
            <a:off x="1943100" y="4184650"/>
            <a:ext cx="544513" cy="541338"/>
          </a:xfrm>
          <a:custGeom>
            <a:avLst/>
            <a:gdLst>
              <a:gd name="T0" fmla="*/ 183 w 343"/>
              <a:gd name="T1" fmla="*/ 0 h 341"/>
              <a:gd name="T2" fmla="*/ 211 w 343"/>
              <a:gd name="T3" fmla="*/ 6 h 341"/>
              <a:gd name="T4" fmla="*/ 234 w 343"/>
              <a:gd name="T5" fmla="*/ 12 h 341"/>
              <a:gd name="T6" fmla="*/ 259 w 343"/>
              <a:gd name="T7" fmla="*/ 23 h 341"/>
              <a:gd name="T8" fmla="*/ 278 w 343"/>
              <a:gd name="T9" fmla="*/ 34 h 341"/>
              <a:gd name="T10" fmla="*/ 293 w 343"/>
              <a:gd name="T11" fmla="*/ 50 h 341"/>
              <a:gd name="T12" fmla="*/ 309 w 343"/>
              <a:gd name="T13" fmla="*/ 67 h 341"/>
              <a:gd name="T14" fmla="*/ 320 w 343"/>
              <a:gd name="T15" fmla="*/ 85 h 341"/>
              <a:gd name="T16" fmla="*/ 334 w 343"/>
              <a:gd name="T17" fmla="*/ 110 h 341"/>
              <a:gd name="T18" fmla="*/ 339 w 343"/>
              <a:gd name="T19" fmla="*/ 131 h 341"/>
              <a:gd name="T20" fmla="*/ 343 w 343"/>
              <a:gd name="T21" fmla="*/ 159 h 341"/>
              <a:gd name="T22" fmla="*/ 343 w 343"/>
              <a:gd name="T23" fmla="*/ 176 h 341"/>
              <a:gd name="T24" fmla="*/ 341 w 343"/>
              <a:gd name="T25" fmla="*/ 199 h 341"/>
              <a:gd name="T26" fmla="*/ 335 w 343"/>
              <a:gd name="T27" fmla="*/ 227 h 341"/>
              <a:gd name="T28" fmla="*/ 326 w 343"/>
              <a:gd name="T29" fmla="*/ 248 h 341"/>
              <a:gd name="T30" fmla="*/ 313 w 343"/>
              <a:gd name="T31" fmla="*/ 273 h 341"/>
              <a:gd name="T32" fmla="*/ 297 w 343"/>
              <a:gd name="T33" fmla="*/ 288 h 341"/>
              <a:gd name="T34" fmla="*/ 286 w 343"/>
              <a:gd name="T35" fmla="*/ 301 h 341"/>
              <a:gd name="T36" fmla="*/ 265 w 343"/>
              <a:gd name="T37" fmla="*/ 316 h 341"/>
              <a:gd name="T38" fmla="*/ 244 w 343"/>
              <a:gd name="T39" fmla="*/ 326 h 341"/>
              <a:gd name="T40" fmla="*/ 217 w 343"/>
              <a:gd name="T41" fmla="*/ 335 h 341"/>
              <a:gd name="T42" fmla="*/ 194 w 343"/>
              <a:gd name="T43" fmla="*/ 341 h 341"/>
              <a:gd name="T44" fmla="*/ 171 w 343"/>
              <a:gd name="T45" fmla="*/ 341 h 341"/>
              <a:gd name="T46" fmla="*/ 149 w 343"/>
              <a:gd name="T47" fmla="*/ 341 h 341"/>
              <a:gd name="T48" fmla="*/ 126 w 343"/>
              <a:gd name="T49" fmla="*/ 335 h 341"/>
              <a:gd name="T50" fmla="*/ 101 w 343"/>
              <a:gd name="T51" fmla="*/ 326 h 341"/>
              <a:gd name="T52" fmla="*/ 82 w 343"/>
              <a:gd name="T53" fmla="*/ 316 h 341"/>
              <a:gd name="T54" fmla="*/ 59 w 343"/>
              <a:gd name="T55" fmla="*/ 301 h 341"/>
              <a:gd name="T56" fmla="*/ 46 w 343"/>
              <a:gd name="T57" fmla="*/ 288 h 341"/>
              <a:gd name="T58" fmla="*/ 32 w 343"/>
              <a:gd name="T59" fmla="*/ 273 h 341"/>
              <a:gd name="T60" fmla="*/ 19 w 343"/>
              <a:gd name="T61" fmla="*/ 248 h 341"/>
              <a:gd name="T62" fmla="*/ 9 w 343"/>
              <a:gd name="T63" fmla="*/ 227 h 341"/>
              <a:gd name="T64" fmla="*/ 4 w 343"/>
              <a:gd name="T65" fmla="*/ 199 h 341"/>
              <a:gd name="T66" fmla="*/ 0 w 343"/>
              <a:gd name="T67" fmla="*/ 176 h 341"/>
              <a:gd name="T68" fmla="*/ 0 w 343"/>
              <a:gd name="T69" fmla="*/ 159 h 341"/>
              <a:gd name="T70" fmla="*/ 5 w 343"/>
              <a:gd name="T71" fmla="*/ 131 h 341"/>
              <a:gd name="T72" fmla="*/ 11 w 343"/>
              <a:gd name="T73" fmla="*/ 110 h 341"/>
              <a:gd name="T74" fmla="*/ 23 w 343"/>
              <a:gd name="T75" fmla="*/ 85 h 341"/>
              <a:gd name="T76" fmla="*/ 36 w 343"/>
              <a:gd name="T77" fmla="*/ 67 h 341"/>
              <a:gd name="T78" fmla="*/ 49 w 343"/>
              <a:gd name="T79" fmla="*/ 50 h 341"/>
              <a:gd name="T80" fmla="*/ 67 w 343"/>
              <a:gd name="T81" fmla="*/ 34 h 341"/>
              <a:gd name="T82" fmla="*/ 86 w 343"/>
              <a:gd name="T83" fmla="*/ 23 h 341"/>
              <a:gd name="T84" fmla="*/ 110 w 343"/>
              <a:gd name="T85" fmla="*/ 12 h 341"/>
              <a:gd name="T86" fmla="*/ 131 w 343"/>
              <a:gd name="T87" fmla="*/ 6 h 341"/>
              <a:gd name="T88" fmla="*/ 160 w 343"/>
              <a:gd name="T89" fmla="*/ 0 h 341"/>
              <a:gd name="T90" fmla="*/ 171 w 343"/>
              <a:gd name="T91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3" h="341">
                <a:moveTo>
                  <a:pt x="171" y="0"/>
                </a:moveTo>
                <a:lnTo>
                  <a:pt x="177" y="0"/>
                </a:lnTo>
                <a:lnTo>
                  <a:pt x="183" y="0"/>
                </a:lnTo>
                <a:lnTo>
                  <a:pt x="194" y="2"/>
                </a:lnTo>
                <a:lnTo>
                  <a:pt x="200" y="4"/>
                </a:lnTo>
                <a:lnTo>
                  <a:pt x="211" y="6"/>
                </a:lnTo>
                <a:lnTo>
                  <a:pt x="217" y="6"/>
                </a:lnTo>
                <a:lnTo>
                  <a:pt x="229" y="10"/>
                </a:lnTo>
                <a:lnTo>
                  <a:pt x="234" y="12"/>
                </a:lnTo>
                <a:lnTo>
                  <a:pt x="244" y="15"/>
                </a:lnTo>
                <a:lnTo>
                  <a:pt x="250" y="17"/>
                </a:lnTo>
                <a:lnTo>
                  <a:pt x="259" y="23"/>
                </a:lnTo>
                <a:lnTo>
                  <a:pt x="265" y="27"/>
                </a:lnTo>
                <a:lnTo>
                  <a:pt x="274" y="32"/>
                </a:lnTo>
                <a:lnTo>
                  <a:pt x="278" y="34"/>
                </a:lnTo>
                <a:lnTo>
                  <a:pt x="286" y="42"/>
                </a:lnTo>
                <a:lnTo>
                  <a:pt x="290" y="46"/>
                </a:lnTo>
                <a:lnTo>
                  <a:pt x="293" y="50"/>
                </a:lnTo>
                <a:lnTo>
                  <a:pt x="297" y="55"/>
                </a:lnTo>
                <a:lnTo>
                  <a:pt x="301" y="59"/>
                </a:lnTo>
                <a:lnTo>
                  <a:pt x="309" y="67"/>
                </a:lnTo>
                <a:lnTo>
                  <a:pt x="313" y="72"/>
                </a:lnTo>
                <a:lnTo>
                  <a:pt x="318" y="82"/>
                </a:lnTo>
                <a:lnTo>
                  <a:pt x="320" y="85"/>
                </a:lnTo>
                <a:lnTo>
                  <a:pt x="326" y="95"/>
                </a:lnTo>
                <a:lnTo>
                  <a:pt x="328" y="101"/>
                </a:lnTo>
                <a:lnTo>
                  <a:pt x="334" y="110"/>
                </a:lnTo>
                <a:lnTo>
                  <a:pt x="335" y="116"/>
                </a:lnTo>
                <a:lnTo>
                  <a:pt x="337" y="125"/>
                </a:lnTo>
                <a:lnTo>
                  <a:pt x="339" y="131"/>
                </a:lnTo>
                <a:lnTo>
                  <a:pt x="341" y="142"/>
                </a:lnTo>
                <a:lnTo>
                  <a:pt x="343" y="148"/>
                </a:lnTo>
                <a:lnTo>
                  <a:pt x="343" y="159"/>
                </a:lnTo>
                <a:lnTo>
                  <a:pt x="343" y="165"/>
                </a:lnTo>
                <a:lnTo>
                  <a:pt x="343" y="171"/>
                </a:lnTo>
                <a:lnTo>
                  <a:pt x="343" y="176"/>
                </a:lnTo>
                <a:lnTo>
                  <a:pt x="343" y="182"/>
                </a:lnTo>
                <a:lnTo>
                  <a:pt x="343" y="193"/>
                </a:lnTo>
                <a:lnTo>
                  <a:pt x="341" y="199"/>
                </a:lnTo>
                <a:lnTo>
                  <a:pt x="339" y="210"/>
                </a:lnTo>
                <a:lnTo>
                  <a:pt x="337" y="216"/>
                </a:lnTo>
                <a:lnTo>
                  <a:pt x="335" y="227"/>
                </a:lnTo>
                <a:lnTo>
                  <a:pt x="334" y="233"/>
                </a:lnTo>
                <a:lnTo>
                  <a:pt x="328" y="242"/>
                </a:lnTo>
                <a:lnTo>
                  <a:pt x="326" y="248"/>
                </a:lnTo>
                <a:lnTo>
                  <a:pt x="320" y="258"/>
                </a:lnTo>
                <a:lnTo>
                  <a:pt x="318" y="263"/>
                </a:lnTo>
                <a:lnTo>
                  <a:pt x="313" y="273"/>
                </a:lnTo>
                <a:lnTo>
                  <a:pt x="309" y="276"/>
                </a:lnTo>
                <a:lnTo>
                  <a:pt x="301" y="284"/>
                </a:lnTo>
                <a:lnTo>
                  <a:pt x="297" y="288"/>
                </a:lnTo>
                <a:lnTo>
                  <a:pt x="293" y="292"/>
                </a:lnTo>
                <a:lnTo>
                  <a:pt x="290" y="297"/>
                </a:lnTo>
                <a:lnTo>
                  <a:pt x="286" y="301"/>
                </a:lnTo>
                <a:lnTo>
                  <a:pt x="278" y="307"/>
                </a:lnTo>
                <a:lnTo>
                  <a:pt x="274" y="310"/>
                </a:lnTo>
                <a:lnTo>
                  <a:pt x="265" y="316"/>
                </a:lnTo>
                <a:lnTo>
                  <a:pt x="259" y="320"/>
                </a:lnTo>
                <a:lnTo>
                  <a:pt x="250" y="324"/>
                </a:lnTo>
                <a:lnTo>
                  <a:pt x="244" y="326"/>
                </a:lnTo>
                <a:lnTo>
                  <a:pt x="234" y="331"/>
                </a:lnTo>
                <a:lnTo>
                  <a:pt x="229" y="333"/>
                </a:lnTo>
                <a:lnTo>
                  <a:pt x="217" y="335"/>
                </a:lnTo>
                <a:lnTo>
                  <a:pt x="211" y="337"/>
                </a:lnTo>
                <a:lnTo>
                  <a:pt x="200" y="339"/>
                </a:lnTo>
                <a:lnTo>
                  <a:pt x="194" y="341"/>
                </a:lnTo>
                <a:lnTo>
                  <a:pt x="183" y="341"/>
                </a:lnTo>
                <a:lnTo>
                  <a:pt x="177" y="341"/>
                </a:lnTo>
                <a:lnTo>
                  <a:pt x="171" y="341"/>
                </a:lnTo>
                <a:lnTo>
                  <a:pt x="166" y="341"/>
                </a:lnTo>
                <a:lnTo>
                  <a:pt x="160" y="341"/>
                </a:lnTo>
                <a:lnTo>
                  <a:pt x="149" y="341"/>
                </a:lnTo>
                <a:lnTo>
                  <a:pt x="143" y="339"/>
                </a:lnTo>
                <a:lnTo>
                  <a:pt x="131" y="337"/>
                </a:lnTo>
                <a:lnTo>
                  <a:pt x="126" y="335"/>
                </a:lnTo>
                <a:lnTo>
                  <a:pt x="116" y="333"/>
                </a:lnTo>
                <a:lnTo>
                  <a:pt x="110" y="331"/>
                </a:lnTo>
                <a:lnTo>
                  <a:pt x="101" y="326"/>
                </a:lnTo>
                <a:lnTo>
                  <a:pt x="95" y="324"/>
                </a:lnTo>
                <a:lnTo>
                  <a:pt x="86" y="320"/>
                </a:lnTo>
                <a:lnTo>
                  <a:pt x="82" y="316"/>
                </a:lnTo>
                <a:lnTo>
                  <a:pt x="72" y="310"/>
                </a:lnTo>
                <a:lnTo>
                  <a:pt x="67" y="307"/>
                </a:lnTo>
                <a:lnTo>
                  <a:pt x="59" y="301"/>
                </a:lnTo>
                <a:lnTo>
                  <a:pt x="55" y="297"/>
                </a:lnTo>
                <a:lnTo>
                  <a:pt x="49" y="292"/>
                </a:lnTo>
                <a:lnTo>
                  <a:pt x="46" y="288"/>
                </a:lnTo>
                <a:lnTo>
                  <a:pt x="42" y="284"/>
                </a:lnTo>
                <a:lnTo>
                  <a:pt x="36" y="276"/>
                </a:lnTo>
                <a:lnTo>
                  <a:pt x="32" y="273"/>
                </a:lnTo>
                <a:lnTo>
                  <a:pt x="26" y="263"/>
                </a:lnTo>
                <a:lnTo>
                  <a:pt x="23" y="258"/>
                </a:lnTo>
                <a:lnTo>
                  <a:pt x="19" y="248"/>
                </a:lnTo>
                <a:lnTo>
                  <a:pt x="17" y="242"/>
                </a:lnTo>
                <a:lnTo>
                  <a:pt x="11" y="233"/>
                </a:lnTo>
                <a:lnTo>
                  <a:pt x="9" y="227"/>
                </a:lnTo>
                <a:lnTo>
                  <a:pt x="5" y="216"/>
                </a:lnTo>
                <a:lnTo>
                  <a:pt x="5" y="210"/>
                </a:lnTo>
                <a:lnTo>
                  <a:pt x="4" y="199"/>
                </a:lnTo>
                <a:lnTo>
                  <a:pt x="2" y="193"/>
                </a:lnTo>
                <a:lnTo>
                  <a:pt x="0" y="182"/>
                </a:lnTo>
                <a:lnTo>
                  <a:pt x="0" y="176"/>
                </a:lnTo>
                <a:lnTo>
                  <a:pt x="0" y="171"/>
                </a:lnTo>
                <a:lnTo>
                  <a:pt x="0" y="165"/>
                </a:lnTo>
                <a:lnTo>
                  <a:pt x="0" y="159"/>
                </a:lnTo>
                <a:lnTo>
                  <a:pt x="2" y="148"/>
                </a:lnTo>
                <a:lnTo>
                  <a:pt x="4" y="142"/>
                </a:lnTo>
                <a:lnTo>
                  <a:pt x="5" y="131"/>
                </a:lnTo>
                <a:lnTo>
                  <a:pt x="5" y="125"/>
                </a:lnTo>
                <a:lnTo>
                  <a:pt x="9" y="116"/>
                </a:lnTo>
                <a:lnTo>
                  <a:pt x="11" y="110"/>
                </a:lnTo>
                <a:lnTo>
                  <a:pt x="17" y="101"/>
                </a:lnTo>
                <a:lnTo>
                  <a:pt x="19" y="95"/>
                </a:lnTo>
                <a:lnTo>
                  <a:pt x="23" y="85"/>
                </a:lnTo>
                <a:lnTo>
                  <a:pt x="26" y="82"/>
                </a:lnTo>
                <a:lnTo>
                  <a:pt x="32" y="72"/>
                </a:lnTo>
                <a:lnTo>
                  <a:pt x="36" y="67"/>
                </a:lnTo>
                <a:lnTo>
                  <a:pt x="42" y="59"/>
                </a:lnTo>
                <a:lnTo>
                  <a:pt x="46" y="55"/>
                </a:lnTo>
                <a:lnTo>
                  <a:pt x="49" y="50"/>
                </a:lnTo>
                <a:lnTo>
                  <a:pt x="55" y="46"/>
                </a:lnTo>
                <a:lnTo>
                  <a:pt x="59" y="42"/>
                </a:lnTo>
                <a:lnTo>
                  <a:pt x="67" y="34"/>
                </a:lnTo>
                <a:lnTo>
                  <a:pt x="72" y="32"/>
                </a:lnTo>
                <a:lnTo>
                  <a:pt x="82" y="27"/>
                </a:lnTo>
                <a:lnTo>
                  <a:pt x="86" y="23"/>
                </a:lnTo>
                <a:lnTo>
                  <a:pt x="95" y="17"/>
                </a:lnTo>
                <a:lnTo>
                  <a:pt x="101" y="15"/>
                </a:lnTo>
                <a:lnTo>
                  <a:pt x="110" y="12"/>
                </a:lnTo>
                <a:lnTo>
                  <a:pt x="116" y="10"/>
                </a:lnTo>
                <a:lnTo>
                  <a:pt x="126" y="6"/>
                </a:lnTo>
                <a:lnTo>
                  <a:pt x="131" y="6"/>
                </a:lnTo>
                <a:lnTo>
                  <a:pt x="143" y="4"/>
                </a:lnTo>
                <a:lnTo>
                  <a:pt x="149" y="2"/>
                </a:lnTo>
                <a:lnTo>
                  <a:pt x="160" y="0"/>
                </a:lnTo>
                <a:lnTo>
                  <a:pt x="166" y="0"/>
                </a:lnTo>
                <a:lnTo>
                  <a:pt x="171" y="0"/>
                </a:lnTo>
                <a:lnTo>
                  <a:pt x="171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1763713" y="4191000"/>
            <a:ext cx="1587" cy="5413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582738" y="4191000"/>
            <a:ext cx="1587" cy="5413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1400175" y="4191000"/>
            <a:ext cx="1588" cy="5413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4144963" y="3578225"/>
            <a:ext cx="727075" cy="54133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68" name="Freeform 12"/>
          <p:cNvSpPr>
            <a:spLocks/>
          </p:cNvSpPr>
          <p:nvPr/>
        </p:nvSpPr>
        <p:spPr bwMode="auto">
          <a:xfrm>
            <a:off x="4876800" y="3581400"/>
            <a:ext cx="546100" cy="539750"/>
          </a:xfrm>
          <a:custGeom>
            <a:avLst/>
            <a:gdLst>
              <a:gd name="T0" fmla="*/ 184 w 344"/>
              <a:gd name="T1" fmla="*/ 0 h 340"/>
              <a:gd name="T2" fmla="*/ 212 w 344"/>
              <a:gd name="T3" fmla="*/ 6 h 340"/>
              <a:gd name="T4" fmla="*/ 235 w 344"/>
              <a:gd name="T5" fmla="*/ 11 h 340"/>
              <a:gd name="T6" fmla="*/ 260 w 344"/>
              <a:gd name="T7" fmla="*/ 23 h 340"/>
              <a:gd name="T8" fmla="*/ 279 w 344"/>
              <a:gd name="T9" fmla="*/ 34 h 340"/>
              <a:gd name="T10" fmla="*/ 294 w 344"/>
              <a:gd name="T11" fmla="*/ 49 h 340"/>
              <a:gd name="T12" fmla="*/ 309 w 344"/>
              <a:gd name="T13" fmla="*/ 66 h 340"/>
              <a:gd name="T14" fmla="*/ 321 w 344"/>
              <a:gd name="T15" fmla="*/ 85 h 340"/>
              <a:gd name="T16" fmla="*/ 334 w 344"/>
              <a:gd name="T17" fmla="*/ 110 h 340"/>
              <a:gd name="T18" fmla="*/ 340 w 344"/>
              <a:gd name="T19" fmla="*/ 131 h 340"/>
              <a:gd name="T20" fmla="*/ 344 w 344"/>
              <a:gd name="T21" fmla="*/ 159 h 340"/>
              <a:gd name="T22" fmla="*/ 344 w 344"/>
              <a:gd name="T23" fmla="*/ 176 h 340"/>
              <a:gd name="T24" fmla="*/ 342 w 344"/>
              <a:gd name="T25" fmla="*/ 199 h 340"/>
              <a:gd name="T26" fmla="*/ 336 w 344"/>
              <a:gd name="T27" fmla="*/ 227 h 340"/>
              <a:gd name="T28" fmla="*/ 327 w 344"/>
              <a:gd name="T29" fmla="*/ 248 h 340"/>
              <a:gd name="T30" fmla="*/ 313 w 344"/>
              <a:gd name="T31" fmla="*/ 272 h 340"/>
              <a:gd name="T32" fmla="*/ 298 w 344"/>
              <a:gd name="T33" fmla="*/ 287 h 340"/>
              <a:gd name="T34" fmla="*/ 287 w 344"/>
              <a:gd name="T35" fmla="*/ 301 h 340"/>
              <a:gd name="T36" fmla="*/ 266 w 344"/>
              <a:gd name="T37" fmla="*/ 316 h 340"/>
              <a:gd name="T38" fmla="*/ 245 w 344"/>
              <a:gd name="T39" fmla="*/ 325 h 340"/>
              <a:gd name="T40" fmla="*/ 218 w 344"/>
              <a:gd name="T41" fmla="*/ 335 h 340"/>
              <a:gd name="T42" fmla="*/ 195 w 344"/>
              <a:gd name="T43" fmla="*/ 340 h 340"/>
              <a:gd name="T44" fmla="*/ 172 w 344"/>
              <a:gd name="T45" fmla="*/ 340 h 340"/>
              <a:gd name="T46" fmla="*/ 149 w 344"/>
              <a:gd name="T47" fmla="*/ 340 h 340"/>
              <a:gd name="T48" fmla="*/ 126 w 344"/>
              <a:gd name="T49" fmla="*/ 335 h 340"/>
              <a:gd name="T50" fmla="*/ 102 w 344"/>
              <a:gd name="T51" fmla="*/ 325 h 340"/>
              <a:gd name="T52" fmla="*/ 83 w 344"/>
              <a:gd name="T53" fmla="*/ 316 h 340"/>
              <a:gd name="T54" fmla="*/ 60 w 344"/>
              <a:gd name="T55" fmla="*/ 301 h 340"/>
              <a:gd name="T56" fmla="*/ 46 w 344"/>
              <a:gd name="T57" fmla="*/ 287 h 340"/>
              <a:gd name="T58" fmla="*/ 33 w 344"/>
              <a:gd name="T59" fmla="*/ 272 h 340"/>
              <a:gd name="T60" fmla="*/ 20 w 344"/>
              <a:gd name="T61" fmla="*/ 248 h 340"/>
              <a:gd name="T62" fmla="*/ 10 w 344"/>
              <a:gd name="T63" fmla="*/ 227 h 340"/>
              <a:gd name="T64" fmla="*/ 4 w 344"/>
              <a:gd name="T65" fmla="*/ 199 h 340"/>
              <a:gd name="T66" fmla="*/ 0 w 344"/>
              <a:gd name="T67" fmla="*/ 176 h 340"/>
              <a:gd name="T68" fmla="*/ 0 w 344"/>
              <a:gd name="T69" fmla="*/ 159 h 340"/>
              <a:gd name="T70" fmla="*/ 6 w 344"/>
              <a:gd name="T71" fmla="*/ 131 h 340"/>
              <a:gd name="T72" fmla="*/ 12 w 344"/>
              <a:gd name="T73" fmla="*/ 110 h 340"/>
              <a:gd name="T74" fmla="*/ 23 w 344"/>
              <a:gd name="T75" fmla="*/ 85 h 340"/>
              <a:gd name="T76" fmla="*/ 37 w 344"/>
              <a:gd name="T77" fmla="*/ 66 h 340"/>
              <a:gd name="T78" fmla="*/ 50 w 344"/>
              <a:gd name="T79" fmla="*/ 49 h 340"/>
              <a:gd name="T80" fmla="*/ 67 w 344"/>
              <a:gd name="T81" fmla="*/ 34 h 340"/>
              <a:gd name="T82" fmla="*/ 86 w 344"/>
              <a:gd name="T83" fmla="*/ 23 h 340"/>
              <a:gd name="T84" fmla="*/ 111 w 344"/>
              <a:gd name="T85" fmla="*/ 11 h 340"/>
              <a:gd name="T86" fmla="*/ 132 w 344"/>
              <a:gd name="T87" fmla="*/ 6 h 340"/>
              <a:gd name="T88" fmla="*/ 161 w 344"/>
              <a:gd name="T89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44" h="340">
                <a:moveTo>
                  <a:pt x="172" y="0"/>
                </a:moveTo>
                <a:lnTo>
                  <a:pt x="178" y="0"/>
                </a:lnTo>
                <a:lnTo>
                  <a:pt x="184" y="0"/>
                </a:lnTo>
                <a:lnTo>
                  <a:pt x="195" y="2"/>
                </a:lnTo>
                <a:lnTo>
                  <a:pt x="201" y="4"/>
                </a:lnTo>
                <a:lnTo>
                  <a:pt x="212" y="6"/>
                </a:lnTo>
                <a:lnTo>
                  <a:pt x="218" y="6"/>
                </a:lnTo>
                <a:lnTo>
                  <a:pt x="229" y="9"/>
                </a:lnTo>
                <a:lnTo>
                  <a:pt x="235" y="11"/>
                </a:lnTo>
                <a:lnTo>
                  <a:pt x="245" y="15"/>
                </a:lnTo>
                <a:lnTo>
                  <a:pt x="250" y="17"/>
                </a:lnTo>
                <a:lnTo>
                  <a:pt x="260" y="23"/>
                </a:lnTo>
                <a:lnTo>
                  <a:pt x="266" y="26"/>
                </a:lnTo>
                <a:lnTo>
                  <a:pt x="275" y="32"/>
                </a:lnTo>
                <a:lnTo>
                  <a:pt x="279" y="34"/>
                </a:lnTo>
                <a:lnTo>
                  <a:pt x="287" y="42"/>
                </a:lnTo>
                <a:lnTo>
                  <a:pt x="290" y="45"/>
                </a:lnTo>
                <a:lnTo>
                  <a:pt x="294" y="49"/>
                </a:lnTo>
                <a:lnTo>
                  <a:pt x="298" y="55"/>
                </a:lnTo>
                <a:lnTo>
                  <a:pt x="302" y="59"/>
                </a:lnTo>
                <a:lnTo>
                  <a:pt x="309" y="66"/>
                </a:lnTo>
                <a:lnTo>
                  <a:pt x="313" y="72"/>
                </a:lnTo>
                <a:lnTo>
                  <a:pt x="319" y="81"/>
                </a:lnTo>
                <a:lnTo>
                  <a:pt x="321" y="85"/>
                </a:lnTo>
                <a:lnTo>
                  <a:pt x="327" y="95"/>
                </a:lnTo>
                <a:lnTo>
                  <a:pt x="329" y="100"/>
                </a:lnTo>
                <a:lnTo>
                  <a:pt x="334" y="110"/>
                </a:lnTo>
                <a:lnTo>
                  <a:pt x="336" y="115"/>
                </a:lnTo>
                <a:lnTo>
                  <a:pt x="338" y="125"/>
                </a:lnTo>
                <a:lnTo>
                  <a:pt x="340" y="131"/>
                </a:lnTo>
                <a:lnTo>
                  <a:pt x="342" y="142"/>
                </a:lnTo>
                <a:lnTo>
                  <a:pt x="344" y="148"/>
                </a:lnTo>
                <a:lnTo>
                  <a:pt x="344" y="159"/>
                </a:lnTo>
                <a:lnTo>
                  <a:pt x="344" y="165"/>
                </a:lnTo>
                <a:lnTo>
                  <a:pt x="344" y="170"/>
                </a:lnTo>
                <a:lnTo>
                  <a:pt x="344" y="176"/>
                </a:lnTo>
                <a:lnTo>
                  <a:pt x="344" y="182"/>
                </a:lnTo>
                <a:lnTo>
                  <a:pt x="344" y="193"/>
                </a:lnTo>
                <a:lnTo>
                  <a:pt x="342" y="199"/>
                </a:lnTo>
                <a:lnTo>
                  <a:pt x="340" y="210"/>
                </a:lnTo>
                <a:lnTo>
                  <a:pt x="338" y="216"/>
                </a:lnTo>
                <a:lnTo>
                  <a:pt x="336" y="227"/>
                </a:lnTo>
                <a:lnTo>
                  <a:pt x="334" y="233"/>
                </a:lnTo>
                <a:lnTo>
                  <a:pt x="329" y="242"/>
                </a:lnTo>
                <a:lnTo>
                  <a:pt x="327" y="248"/>
                </a:lnTo>
                <a:lnTo>
                  <a:pt x="321" y="257"/>
                </a:lnTo>
                <a:lnTo>
                  <a:pt x="319" y="263"/>
                </a:lnTo>
                <a:lnTo>
                  <a:pt x="313" y="272"/>
                </a:lnTo>
                <a:lnTo>
                  <a:pt x="309" y="276"/>
                </a:lnTo>
                <a:lnTo>
                  <a:pt x="302" y="284"/>
                </a:lnTo>
                <a:lnTo>
                  <a:pt x="298" y="287"/>
                </a:lnTo>
                <a:lnTo>
                  <a:pt x="294" y="291"/>
                </a:lnTo>
                <a:lnTo>
                  <a:pt x="290" y="297"/>
                </a:lnTo>
                <a:lnTo>
                  <a:pt x="287" y="301"/>
                </a:lnTo>
                <a:lnTo>
                  <a:pt x="279" y="306"/>
                </a:lnTo>
                <a:lnTo>
                  <a:pt x="275" y="310"/>
                </a:lnTo>
                <a:lnTo>
                  <a:pt x="266" y="316"/>
                </a:lnTo>
                <a:lnTo>
                  <a:pt x="260" y="320"/>
                </a:lnTo>
                <a:lnTo>
                  <a:pt x="250" y="323"/>
                </a:lnTo>
                <a:lnTo>
                  <a:pt x="245" y="325"/>
                </a:lnTo>
                <a:lnTo>
                  <a:pt x="235" y="331"/>
                </a:lnTo>
                <a:lnTo>
                  <a:pt x="229" y="333"/>
                </a:lnTo>
                <a:lnTo>
                  <a:pt x="218" y="335"/>
                </a:lnTo>
                <a:lnTo>
                  <a:pt x="212" y="337"/>
                </a:lnTo>
                <a:lnTo>
                  <a:pt x="201" y="339"/>
                </a:lnTo>
                <a:lnTo>
                  <a:pt x="195" y="340"/>
                </a:lnTo>
                <a:lnTo>
                  <a:pt x="184" y="340"/>
                </a:lnTo>
                <a:lnTo>
                  <a:pt x="178" y="340"/>
                </a:lnTo>
                <a:lnTo>
                  <a:pt x="172" y="340"/>
                </a:lnTo>
                <a:lnTo>
                  <a:pt x="166" y="340"/>
                </a:lnTo>
                <a:lnTo>
                  <a:pt x="161" y="340"/>
                </a:lnTo>
                <a:lnTo>
                  <a:pt x="149" y="340"/>
                </a:lnTo>
                <a:lnTo>
                  <a:pt x="144" y="339"/>
                </a:lnTo>
                <a:lnTo>
                  <a:pt x="132" y="337"/>
                </a:lnTo>
                <a:lnTo>
                  <a:pt x="126" y="335"/>
                </a:lnTo>
                <a:lnTo>
                  <a:pt x="117" y="333"/>
                </a:lnTo>
                <a:lnTo>
                  <a:pt x="111" y="331"/>
                </a:lnTo>
                <a:lnTo>
                  <a:pt x="102" y="325"/>
                </a:lnTo>
                <a:lnTo>
                  <a:pt x="96" y="323"/>
                </a:lnTo>
                <a:lnTo>
                  <a:pt x="86" y="320"/>
                </a:lnTo>
                <a:lnTo>
                  <a:pt x="83" y="316"/>
                </a:lnTo>
                <a:lnTo>
                  <a:pt x="73" y="310"/>
                </a:lnTo>
                <a:lnTo>
                  <a:pt x="67" y="306"/>
                </a:lnTo>
                <a:lnTo>
                  <a:pt x="60" y="301"/>
                </a:lnTo>
                <a:lnTo>
                  <a:pt x="56" y="297"/>
                </a:lnTo>
                <a:lnTo>
                  <a:pt x="50" y="291"/>
                </a:lnTo>
                <a:lnTo>
                  <a:pt x="46" y="287"/>
                </a:lnTo>
                <a:lnTo>
                  <a:pt x="42" y="284"/>
                </a:lnTo>
                <a:lnTo>
                  <a:pt x="37" y="276"/>
                </a:lnTo>
                <a:lnTo>
                  <a:pt x="33" y="272"/>
                </a:lnTo>
                <a:lnTo>
                  <a:pt x="27" y="263"/>
                </a:lnTo>
                <a:lnTo>
                  <a:pt x="23" y="257"/>
                </a:lnTo>
                <a:lnTo>
                  <a:pt x="20" y="248"/>
                </a:lnTo>
                <a:lnTo>
                  <a:pt x="18" y="242"/>
                </a:lnTo>
                <a:lnTo>
                  <a:pt x="12" y="233"/>
                </a:lnTo>
                <a:lnTo>
                  <a:pt x="10" y="227"/>
                </a:lnTo>
                <a:lnTo>
                  <a:pt x="6" y="216"/>
                </a:lnTo>
                <a:lnTo>
                  <a:pt x="6" y="210"/>
                </a:lnTo>
                <a:lnTo>
                  <a:pt x="4" y="199"/>
                </a:lnTo>
                <a:lnTo>
                  <a:pt x="2" y="193"/>
                </a:lnTo>
                <a:lnTo>
                  <a:pt x="0" y="182"/>
                </a:lnTo>
                <a:lnTo>
                  <a:pt x="0" y="176"/>
                </a:lnTo>
                <a:lnTo>
                  <a:pt x="0" y="170"/>
                </a:lnTo>
                <a:lnTo>
                  <a:pt x="0" y="165"/>
                </a:lnTo>
                <a:lnTo>
                  <a:pt x="0" y="159"/>
                </a:lnTo>
                <a:lnTo>
                  <a:pt x="2" y="148"/>
                </a:lnTo>
                <a:lnTo>
                  <a:pt x="4" y="142"/>
                </a:lnTo>
                <a:lnTo>
                  <a:pt x="6" y="131"/>
                </a:lnTo>
                <a:lnTo>
                  <a:pt x="6" y="125"/>
                </a:lnTo>
                <a:lnTo>
                  <a:pt x="10" y="115"/>
                </a:lnTo>
                <a:lnTo>
                  <a:pt x="12" y="110"/>
                </a:lnTo>
                <a:lnTo>
                  <a:pt x="18" y="100"/>
                </a:lnTo>
                <a:lnTo>
                  <a:pt x="20" y="95"/>
                </a:lnTo>
                <a:lnTo>
                  <a:pt x="23" y="85"/>
                </a:lnTo>
                <a:lnTo>
                  <a:pt x="27" y="81"/>
                </a:lnTo>
                <a:lnTo>
                  <a:pt x="33" y="72"/>
                </a:lnTo>
                <a:lnTo>
                  <a:pt x="37" y="66"/>
                </a:lnTo>
                <a:lnTo>
                  <a:pt x="42" y="59"/>
                </a:lnTo>
                <a:lnTo>
                  <a:pt x="46" y="55"/>
                </a:lnTo>
                <a:lnTo>
                  <a:pt x="50" y="49"/>
                </a:lnTo>
                <a:lnTo>
                  <a:pt x="56" y="45"/>
                </a:lnTo>
                <a:lnTo>
                  <a:pt x="60" y="42"/>
                </a:lnTo>
                <a:lnTo>
                  <a:pt x="67" y="34"/>
                </a:lnTo>
                <a:lnTo>
                  <a:pt x="73" y="32"/>
                </a:lnTo>
                <a:lnTo>
                  <a:pt x="83" y="26"/>
                </a:lnTo>
                <a:lnTo>
                  <a:pt x="86" y="23"/>
                </a:lnTo>
                <a:lnTo>
                  <a:pt x="96" y="17"/>
                </a:lnTo>
                <a:lnTo>
                  <a:pt x="102" y="15"/>
                </a:lnTo>
                <a:lnTo>
                  <a:pt x="111" y="11"/>
                </a:lnTo>
                <a:lnTo>
                  <a:pt x="117" y="9"/>
                </a:lnTo>
                <a:lnTo>
                  <a:pt x="126" y="6"/>
                </a:lnTo>
                <a:lnTo>
                  <a:pt x="132" y="6"/>
                </a:lnTo>
                <a:lnTo>
                  <a:pt x="144" y="4"/>
                </a:lnTo>
                <a:lnTo>
                  <a:pt x="149" y="2"/>
                </a:lnTo>
                <a:lnTo>
                  <a:pt x="161" y="0"/>
                </a:lnTo>
                <a:lnTo>
                  <a:pt x="166" y="0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69" name="Freeform 13"/>
          <p:cNvSpPr>
            <a:spLocks/>
          </p:cNvSpPr>
          <p:nvPr/>
        </p:nvSpPr>
        <p:spPr bwMode="auto">
          <a:xfrm>
            <a:off x="4868863" y="3571875"/>
            <a:ext cx="544512" cy="541338"/>
          </a:xfrm>
          <a:custGeom>
            <a:avLst/>
            <a:gdLst>
              <a:gd name="T0" fmla="*/ 183 w 343"/>
              <a:gd name="T1" fmla="*/ 0 h 341"/>
              <a:gd name="T2" fmla="*/ 211 w 343"/>
              <a:gd name="T3" fmla="*/ 6 h 341"/>
              <a:gd name="T4" fmla="*/ 234 w 343"/>
              <a:gd name="T5" fmla="*/ 12 h 341"/>
              <a:gd name="T6" fmla="*/ 259 w 343"/>
              <a:gd name="T7" fmla="*/ 23 h 341"/>
              <a:gd name="T8" fmla="*/ 278 w 343"/>
              <a:gd name="T9" fmla="*/ 34 h 341"/>
              <a:gd name="T10" fmla="*/ 293 w 343"/>
              <a:gd name="T11" fmla="*/ 50 h 341"/>
              <a:gd name="T12" fmla="*/ 309 w 343"/>
              <a:gd name="T13" fmla="*/ 67 h 341"/>
              <a:gd name="T14" fmla="*/ 320 w 343"/>
              <a:gd name="T15" fmla="*/ 85 h 341"/>
              <a:gd name="T16" fmla="*/ 334 w 343"/>
              <a:gd name="T17" fmla="*/ 110 h 341"/>
              <a:gd name="T18" fmla="*/ 339 w 343"/>
              <a:gd name="T19" fmla="*/ 131 h 341"/>
              <a:gd name="T20" fmla="*/ 343 w 343"/>
              <a:gd name="T21" fmla="*/ 159 h 341"/>
              <a:gd name="T22" fmla="*/ 343 w 343"/>
              <a:gd name="T23" fmla="*/ 176 h 341"/>
              <a:gd name="T24" fmla="*/ 341 w 343"/>
              <a:gd name="T25" fmla="*/ 199 h 341"/>
              <a:gd name="T26" fmla="*/ 335 w 343"/>
              <a:gd name="T27" fmla="*/ 227 h 341"/>
              <a:gd name="T28" fmla="*/ 326 w 343"/>
              <a:gd name="T29" fmla="*/ 248 h 341"/>
              <a:gd name="T30" fmla="*/ 313 w 343"/>
              <a:gd name="T31" fmla="*/ 273 h 341"/>
              <a:gd name="T32" fmla="*/ 297 w 343"/>
              <a:gd name="T33" fmla="*/ 288 h 341"/>
              <a:gd name="T34" fmla="*/ 286 w 343"/>
              <a:gd name="T35" fmla="*/ 301 h 341"/>
              <a:gd name="T36" fmla="*/ 265 w 343"/>
              <a:gd name="T37" fmla="*/ 316 h 341"/>
              <a:gd name="T38" fmla="*/ 244 w 343"/>
              <a:gd name="T39" fmla="*/ 326 h 341"/>
              <a:gd name="T40" fmla="*/ 217 w 343"/>
              <a:gd name="T41" fmla="*/ 335 h 341"/>
              <a:gd name="T42" fmla="*/ 194 w 343"/>
              <a:gd name="T43" fmla="*/ 341 h 341"/>
              <a:gd name="T44" fmla="*/ 171 w 343"/>
              <a:gd name="T45" fmla="*/ 341 h 341"/>
              <a:gd name="T46" fmla="*/ 149 w 343"/>
              <a:gd name="T47" fmla="*/ 341 h 341"/>
              <a:gd name="T48" fmla="*/ 126 w 343"/>
              <a:gd name="T49" fmla="*/ 335 h 341"/>
              <a:gd name="T50" fmla="*/ 101 w 343"/>
              <a:gd name="T51" fmla="*/ 326 h 341"/>
              <a:gd name="T52" fmla="*/ 82 w 343"/>
              <a:gd name="T53" fmla="*/ 316 h 341"/>
              <a:gd name="T54" fmla="*/ 59 w 343"/>
              <a:gd name="T55" fmla="*/ 301 h 341"/>
              <a:gd name="T56" fmla="*/ 46 w 343"/>
              <a:gd name="T57" fmla="*/ 288 h 341"/>
              <a:gd name="T58" fmla="*/ 32 w 343"/>
              <a:gd name="T59" fmla="*/ 273 h 341"/>
              <a:gd name="T60" fmla="*/ 19 w 343"/>
              <a:gd name="T61" fmla="*/ 248 h 341"/>
              <a:gd name="T62" fmla="*/ 9 w 343"/>
              <a:gd name="T63" fmla="*/ 227 h 341"/>
              <a:gd name="T64" fmla="*/ 4 w 343"/>
              <a:gd name="T65" fmla="*/ 199 h 341"/>
              <a:gd name="T66" fmla="*/ 0 w 343"/>
              <a:gd name="T67" fmla="*/ 176 h 341"/>
              <a:gd name="T68" fmla="*/ 0 w 343"/>
              <a:gd name="T69" fmla="*/ 159 h 341"/>
              <a:gd name="T70" fmla="*/ 5 w 343"/>
              <a:gd name="T71" fmla="*/ 131 h 341"/>
              <a:gd name="T72" fmla="*/ 11 w 343"/>
              <a:gd name="T73" fmla="*/ 110 h 341"/>
              <a:gd name="T74" fmla="*/ 23 w 343"/>
              <a:gd name="T75" fmla="*/ 85 h 341"/>
              <a:gd name="T76" fmla="*/ 36 w 343"/>
              <a:gd name="T77" fmla="*/ 67 h 341"/>
              <a:gd name="T78" fmla="*/ 49 w 343"/>
              <a:gd name="T79" fmla="*/ 50 h 341"/>
              <a:gd name="T80" fmla="*/ 67 w 343"/>
              <a:gd name="T81" fmla="*/ 34 h 341"/>
              <a:gd name="T82" fmla="*/ 86 w 343"/>
              <a:gd name="T83" fmla="*/ 23 h 341"/>
              <a:gd name="T84" fmla="*/ 110 w 343"/>
              <a:gd name="T85" fmla="*/ 12 h 341"/>
              <a:gd name="T86" fmla="*/ 131 w 343"/>
              <a:gd name="T87" fmla="*/ 6 h 341"/>
              <a:gd name="T88" fmla="*/ 160 w 343"/>
              <a:gd name="T89" fmla="*/ 0 h 341"/>
              <a:gd name="T90" fmla="*/ 171 w 343"/>
              <a:gd name="T91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3" h="341">
                <a:moveTo>
                  <a:pt x="171" y="0"/>
                </a:moveTo>
                <a:lnTo>
                  <a:pt x="177" y="0"/>
                </a:lnTo>
                <a:lnTo>
                  <a:pt x="183" y="0"/>
                </a:lnTo>
                <a:lnTo>
                  <a:pt x="194" y="2"/>
                </a:lnTo>
                <a:lnTo>
                  <a:pt x="200" y="4"/>
                </a:lnTo>
                <a:lnTo>
                  <a:pt x="211" y="6"/>
                </a:lnTo>
                <a:lnTo>
                  <a:pt x="217" y="6"/>
                </a:lnTo>
                <a:lnTo>
                  <a:pt x="229" y="10"/>
                </a:lnTo>
                <a:lnTo>
                  <a:pt x="234" y="12"/>
                </a:lnTo>
                <a:lnTo>
                  <a:pt x="244" y="15"/>
                </a:lnTo>
                <a:lnTo>
                  <a:pt x="250" y="17"/>
                </a:lnTo>
                <a:lnTo>
                  <a:pt x="259" y="23"/>
                </a:lnTo>
                <a:lnTo>
                  <a:pt x="265" y="27"/>
                </a:lnTo>
                <a:lnTo>
                  <a:pt x="274" y="32"/>
                </a:lnTo>
                <a:lnTo>
                  <a:pt x="278" y="34"/>
                </a:lnTo>
                <a:lnTo>
                  <a:pt x="286" y="42"/>
                </a:lnTo>
                <a:lnTo>
                  <a:pt x="290" y="46"/>
                </a:lnTo>
                <a:lnTo>
                  <a:pt x="293" y="50"/>
                </a:lnTo>
                <a:lnTo>
                  <a:pt x="297" y="55"/>
                </a:lnTo>
                <a:lnTo>
                  <a:pt x="301" y="59"/>
                </a:lnTo>
                <a:lnTo>
                  <a:pt x="309" y="67"/>
                </a:lnTo>
                <a:lnTo>
                  <a:pt x="313" y="72"/>
                </a:lnTo>
                <a:lnTo>
                  <a:pt x="318" y="82"/>
                </a:lnTo>
                <a:lnTo>
                  <a:pt x="320" y="85"/>
                </a:lnTo>
                <a:lnTo>
                  <a:pt x="326" y="95"/>
                </a:lnTo>
                <a:lnTo>
                  <a:pt x="328" y="101"/>
                </a:lnTo>
                <a:lnTo>
                  <a:pt x="334" y="110"/>
                </a:lnTo>
                <a:lnTo>
                  <a:pt x="335" y="116"/>
                </a:lnTo>
                <a:lnTo>
                  <a:pt x="337" y="125"/>
                </a:lnTo>
                <a:lnTo>
                  <a:pt x="339" y="131"/>
                </a:lnTo>
                <a:lnTo>
                  <a:pt x="341" y="142"/>
                </a:lnTo>
                <a:lnTo>
                  <a:pt x="343" y="148"/>
                </a:lnTo>
                <a:lnTo>
                  <a:pt x="343" y="159"/>
                </a:lnTo>
                <a:lnTo>
                  <a:pt x="343" y="165"/>
                </a:lnTo>
                <a:lnTo>
                  <a:pt x="343" y="171"/>
                </a:lnTo>
                <a:lnTo>
                  <a:pt x="343" y="176"/>
                </a:lnTo>
                <a:lnTo>
                  <a:pt x="343" y="182"/>
                </a:lnTo>
                <a:lnTo>
                  <a:pt x="343" y="193"/>
                </a:lnTo>
                <a:lnTo>
                  <a:pt x="341" y="199"/>
                </a:lnTo>
                <a:lnTo>
                  <a:pt x="339" y="210"/>
                </a:lnTo>
                <a:lnTo>
                  <a:pt x="337" y="216"/>
                </a:lnTo>
                <a:lnTo>
                  <a:pt x="335" y="227"/>
                </a:lnTo>
                <a:lnTo>
                  <a:pt x="334" y="233"/>
                </a:lnTo>
                <a:lnTo>
                  <a:pt x="328" y="242"/>
                </a:lnTo>
                <a:lnTo>
                  <a:pt x="326" y="248"/>
                </a:lnTo>
                <a:lnTo>
                  <a:pt x="320" y="258"/>
                </a:lnTo>
                <a:lnTo>
                  <a:pt x="318" y="263"/>
                </a:lnTo>
                <a:lnTo>
                  <a:pt x="313" y="273"/>
                </a:lnTo>
                <a:lnTo>
                  <a:pt x="309" y="276"/>
                </a:lnTo>
                <a:lnTo>
                  <a:pt x="301" y="284"/>
                </a:lnTo>
                <a:lnTo>
                  <a:pt x="297" y="288"/>
                </a:lnTo>
                <a:lnTo>
                  <a:pt x="293" y="292"/>
                </a:lnTo>
                <a:lnTo>
                  <a:pt x="290" y="297"/>
                </a:lnTo>
                <a:lnTo>
                  <a:pt x="286" y="301"/>
                </a:lnTo>
                <a:lnTo>
                  <a:pt x="278" y="307"/>
                </a:lnTo>
                <a:lnTo>
                  <a:pt x="274" y="310"/>
                </a:lnTo>
                <a:lnTo>
                  <a:pt x="265" y="316"/>
                </a:lnTo>
                <a:lnTo>
                  <a:pt x="259" y="320"/>
                </a:lnTo>
                <a:lnTo>
                  <a:pt x="250" y="324"/>
                </a:lnTo>
                <a:lnTo>
                  <a:pt x="244" y="326"/>
                </a:lnTo>
                <a:lnTo>
                  <a:pt x="234" y="331"/>
                </a:lnTo>
                <a:lnTo>
                  <a:pt x="229" y="333"/>
                </a:lnTo>
                <a:lnTo>
                  <a:pt x="217" y="335"/>
                </a:lnTo>
                <a:lnTo>
                  <a:pt x="211" y="337"/>
                </a:lnTo>
                <a:lnTo>
                  <a:pt x="200" y="339"/>
                </a:lnTo>
                <a:lnTo>
                  <a:pt x="194" y="341"/>
                </a:lnTo>
                <a:lnTo>
                  <a:pt x="183" y="341"/>
                </a:lnTo>
                <a:lnTo>
                  <a:pt x="177" y="341"/>
                </a:lnTo>
                <a:lnTo>
                  <a:pt x="171" y="341"/>
                </a:lnTo>
                <a:lnTo>
                  <a:pt x="166" y="341"/>
                </a:lnTo>
                <a:lnTo>
                  <a:pt x="160" y="341"/>
                </a:lnTo>
                <a:lnTo>
                  <a:pt x="149" y="341"/>
                </a:lnTo>
                <a:lnTo>
                  <a:pt x="143" y="339"/>
                </a:lnTo>
                <a:lnTo>
                  <a:pt x="131" y="337"/>
                </a:lnTo>
                <a:lnTo>
                  <a:pt x="126" y="335"/>
                </a:lnTo>
                <a:lnTo>
                  <a:pt x="116" y="333"/>
                </a:lnTo>
                <a:lnTo>
                  <a:pt x="110" y="331"/>
                </a:lnTo>
                <a:lnTo>
                  <a:pt x="101" y="326"/>
                </a:lnTo>
                <a:lnTo>
                  <a:pt x="95" y="324"/>
                </a:lnTo>
                <a:lnTo>
                  <a:pt x="86" y="320"/>
                </a:lnTo>
                <a:lnTo>
                  <a:pt x="82" y="316"/>
                </a:lnTo>
                <a:lnTo>
                  <a:pt x="72" y="310"/>
                </a:lnTo>
                <a:lnTo>
                  <a:pt x="67" y="307"/>
                </a:lnTo>
                <a:lnTo>
                  <a:pt x="59" y="301"/>
                </a:lnTo>
                <a:lnTo>
                  <a:pt x="55" y="297"/>
                </a:lnTo>
                <a:lnTo>
                  <a:pt x="49" y="292"/>
                </a:lnTo>
                <a:lnTo>
                  <a:pt x="46" y="288"/>
                </a:lnTo>
                <a:lnTo>
                  <a:pt x="42" y="284"/>
                </a:lnTo>
                <a:lnTo>
                  <a:pt x="36" y="276"/>
                </a:lnTo>
                <a:lnTo>
                  <a:pt x="32" y="273"/>
                </a:lnTo>
                <a:lnTo>
                  <a:pt x="26" y="263"/>
                </a:lnTo>
                <a:lnTo>
                  <a:pt x="23" y="258"/>
                </a:lnTo>
                <a:lnTo>
                  <a:pt x="19" y="248"/>
                </a:lnTo>
                <a:lnTo>
                  <a:pt x="17" y="242"/>
                </a:lnTo>
                <a:lnTo>
                  <a:pt x="11" y="233"/>
                </a:lnTo>
                <a:lnTo>
                  <a:pt x="9" y="227"/>
                </a:lnTo>
                <a:lnTo>
                  <a:pt x="5" y="216"/>
                </a:lnTo>
                <a:lnTo>
                  <a:pt x="5" y="210"/>
                </a:lnTo>
                <a:lnTo>
                  <a:pt x="4" y="199"/>
                </a:lnTo>
                <a:lnTo>
                  <a:pt x="2" y="193"/>
                </a:lnTo>
                <a:lnTo>
                  <a:pt x="0" y="182"/>
                </a:lnTo>
                <a:lnTo>
                  <a:pt x="0" y="176"/>
                </a:lnTo>
                <a:lnTo>
                  <a:pt x="0" y="171"/>
                </a:lnTo>
                <a:lnTo>
                  <a:pt x="0" y="165"/>
                </a:lnTo>
                <a:lnTo>
                  <a:pt x="0" y="159"/>
                </a:lnTo>
                <a:lnTo>
                  <a:pt x="2" y="148"/>
                </a:lnTo>
                <a:lnTo>
                  <a:pt x="4" y="142"/>
                </a:lnTo>
                <a:lnTo>
                  <a:pt x="5" y="131"/>
                </a:lnTo>
                <a:lnTo>
                  <a:pt x="5" y="125"/>
                </a:lnTo>
                <a:lnTo>
                  <a:pt x="9" y="116"/>
                </a:lnTo>
                <a:lnTo>
                  <a:pt x="11" y="110"/>
                </a:lnTo>
                <a:lnTo>
                  <a:pt x="17" y="101"/>
                </a:lnTo>
                <a:lnTo>
                  <a:pt x="19" y="95"/>
                </a:lnTo>
                <a:lnTo>
                  <a:pt x="23" y="85"/>
                </a:lnTo>
                <a:lnTo>
                  <a:pt x="26" y="82"/>
                </a:lnTo>
                <a:lnTo>
                  <a:pt x="32" y="72"/>
                </a:lnTo>
                <a:lnTo>
                  <a:pt x="36" y="67"/>
                </a:lnTo>
                <a:lnTo>
                  <a:pt x="42" y="59"/>
                </a:lnTo>
                <a:lnTo>
                  <a:pt x="46" y="55"/>
                </a:lnTo>
                <a:lnTo>
                  <a:pt x="49" y="50"/>
                </a:lnTo>
                <a:lnTo>
                  <a:pt x="55" y="46"/>
                </a:lnTo>
                <a:lnTo>
                  <a:pt x="59" y="42"/>
                </a:lnTo>
                <a:lnTo>
                  <a:pt x="67" y="34"/>
                </a:lnTo>
                <a:lnTo>
                  <a:pt x="72" y="32"/>
                </a:lnTo>
                <a:lnTo>
                  <a:pt x="82" y="27"/>
                </a:lnTo>
                <a:lnTo>
                  <a:pt x="86" y="23"/>
                </a:lnTo>
                <a:lnTo>
                  <a:pt x="95" y="17"/>
                </a:lnTo>
                <a:lnTo>
                  <a:pt x="101" y="15"/>
                </a:lnTo>
                <a:lnTo>
                  <a:pt x="110" y="12"/>
                </a:lnTo>
                <a:lnTo>
                  <a:pt x="116" y="10"/>
                </a:lnTo>
                <a:lnTo>
                  <a:pt x="126" y="6"/>
                </a:lnTo>
                <a:lnTo>
                  <a:pt x="131" y="6"/>
                </a:lnTo>
                <a:lnTo>
                  <a:pt x="143" y="4"/>
                </a:lnTo>
                <a:lnTo>
                  <a:pt x="149" y="2"/>
                </a:lnTo>
                <a:lnTo>
                  <a:pt x="160" y="0"/>
                </a:lnTo>
                <a:lnTo>
                  <a:pt x="166" y="0"/>
                </a:lnTo>
                <a:lnTo>
                  <a:pt x="171" y="0"/>
                </a:lnTo>
                <a:lnTo>
                  <a:pt x="171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>
            <a:off x="4689475" y="3578225"/>
            <a:ext cx="1588" cy="5413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4508500" y="3578225"/>
            <a:ext cx="1588" cy="5413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4325938" y="3578225"/>
            <a:ext cx="1587" cy="5413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4144963" y="4797425"/>
            <a:ext cx="727075" cy="54133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74" name="Freeform 18"/>
          <p:cNvSpPr>
            <a:spLocks/>
          </p:cNvSpPr>
          <p:nvPr/>
        </p:nvSpPr>
        <p:spPr bwMode="auto">
          <a:xfrm>
            <a:off x="4876800" y="4800600"/>
            <a:ext cx="546100" cy="539750"/>
          </a:xfrm>
          <a:custGeom>
            <a:avLst/>
            <a:gdLst>
              <a:gd name="T0" fmla="*/ 184 w 344"/>
              <a:gd name="T1" fmla="*/ 0 h 340"/>
              <a:gd name="T2" fmla="*/ 212 w 344"/>
              <a:gd name="T3" fmla="*/ 6 h 340"/>
              <a:gd name="T4" fmla="*/ 235 w 344"/>
              <a:gd name="T5" fmla="*/ 11 h 340"/>
              <a:gd name="T6" fmla="*/ 260 w 344"/>
              <a:gd name="T7" fmla="*/ 23 h 340"/>
              <a:gd name="T8" fmla="*/ 279 w 344"/>
              <a:gd name="T9" fmla="*/ 34 h 340"/>
              <a:gd name="T10" fmla="*/ 294 w 344"/>
              <a:gd name="T11" fmla="*/ 49 h 340"/>
              <a:gd name="T12" fmla="*/ 309 w 344"/>
              <a:gd name="T13" fmla="*/ 66 h 340"/>
              <a:gd name="T14" fmla="*/ 321 w 344"/>
              <a:gd name="T15" fmla="*/ 85 h 340"/>
              <a:gd name="T16" fmla="*/ 334 w 344"/>
              <a:gd name="T17" fmla="*/ 110 h 340"/>
              <a:gd name="T18" fmla="*/ 340 w 344"/>
              <a:gd name="T19" fmla="*/ 131 h 340"/>
              <a:gd name="T20" fmla="*/ 344 w 344"/>
              <a:gd name="T21" fmla="*/ 159 h 340"/>
              <a:gd name="T22" fmla="*/ 344 w 344"/>
              <a:gd name="T23" fmla="*/ 176 h 340"/>
              <a:gd name="T24" fmla="*/ 342 w 344"/>
              <a:gd name="T25" fmla="*/ 199 h 340"/>
              <a:gd name="T26" fmla="*/ 336 w 344"/>
              <a:gd name="T27" fmla="*/ 227 h 340"/>
              <a:gd name="T28" fmla="*/ 327 w 344"/>
              <a:gd name="T29" fmla="*/ 248 h 340"/>
              <a:gd name="T30" fmla="*/ 313 w 344"/>
              <a:gd name="T31" fmla="*/ 272 h 340"/>
              <a:gd name="T32" fmla="*/ 298 w 344"/>
              <a:gd name="T33" fmla="*/ 287 h 340"/>
              <a:gd name="T34" fmla="*/ 287 w 344"/>
              <a:gd name="T35" fmla="*/ 301 h 340"/>
              <a:gd name="T36" fmla="*/ 266 w 344"/>
              <a:gd name="T37" fmla="*/ 316 h 340"/>
              <a:gd name="T38" fmla="*/ 245 w 344"/>
              <a:gd name="T39" fmla="*/ 325 h 340"/>
              <a:gd name="T40" fmla="*/ 218 w 344"/>
              <a:gd name="T41" fmla="*/ 335 h 340"/>
              <a:gd name="T42" fmla="*/ 195 w 344"/>
              <a:gd name="T43" fmla="*/ 340 h 340"/>
              <a:gd name="T44" fmla="*/ 172 w 344"/>
              <a:gd name="T45" fmla="*/ 340 h 340"/>
              <a:gd name="T46" fmla="*/ 149 w 344"/>
              <a:gd name="T47" fmla="*/ 340 h 340"/>
              <a:gd name="T48" fmla="*/ 126 w 344"/>
              <a:gd name="T49" fmla="*/ 335 h 340"/>
              <a:gd name="T50" fmla="*/ 102 w 344"/>
              <a:gd name="T51" fmla="*/ 325 h 340"/>
              <a:gd name="T52" fmla="*/ 83 w 344"/>
              <a:gd name="T53" fmla="*/ 316 h 340"/>
              <a:gd name="T54" fmla="*/ 60 w 344"/>
              <a:gd name="T55" fmla="*/ 301 h 340"/>
              <a:gd name="T56" fmla="*/ 46 w 344"/>
              <a:gd name="T57" fmla="*/ 287 h 340"/>
              <a:gd name="T58" fmla="*/ 33 w 344"/>
              <a:gd name="T59" fmla="*/ 272 h 340"/>
              <a:gd name="T60" fmla="*/ 20 w 344"/>
              <a:gd name="T61" fmla="*/ 248 h 340"/>
              <a:gd name="T62" fmla="*/ 10 w 344"/>
              <a:gd name="T63" fmla="*/ 227 h 340"/>
              <a:gd name="T64" fmla="*/ 4 w 344"/>
              <a:gd name="T65" fmla="*/ 199 h 340"/>
              <a:gd name="T66" fmla="*/ 0 w 344"/>
              <a:gd name="T67" fmla="*/ 176 h 340"/>
              <a:gd name="T68" fmla="*/ 0 w 344"/>
              <a:gd name="T69" fmla="*/ 159 h 340"/>
              <a:gd name="T70" fmla="*/ 6 w 344"/>
              <a:gd name="T71" fmla="*/ 131 h 340"/>
              <a:gd name="T72" fmla="*/ 12 w 344"/>
              <a:gd name="T73" fmla="*/ 110 h 340"/>
              <a:gd name="T74" fmla="*/ 23 w 344"/>
              <a:gd name="T75" fmla="*/ 85 h 340"/>
              <a:gd name="T76" fmla="*/ 37 w 344"/>
              <a:gd name="T77" fmla="*/ 66 h 340"/>
              <a:gd name="T78" fmla="*/ 50 w 344"/>
              <a:gd name="T79" fmla="*/ 49 h 340"/>
              <a:gd name="T80" fmla="*/ 67 w 344"/>
              <a:gd name="T81" fmla="*/ 34 h 340"/>
              <a:gd name="T82" fmla="*/ 86 w 344"/>
              <a:gd name="T83" fmla="*/ 23 h 340"/>
              <a:gd name="T84" fmla="*/ 111 w 344"/>
              <a:gd name="T85" fmla="*/ 11 h 340"/>
              <a:gd name="T86" fmla="*/ 132 w 344"/>
              <a:gd name="T87" fmla="*/ 6 h 340"/>
              <a:gd name="T88" fmla="*/ 161 w 344"/>
              <a:gd name="T89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44" h="340">
                <a:moveTo>
                  <a:pt x="172" y="0"/>
                </a:moveTo>
                <a:lnTo>
                  <a:pt x="178" y="0"/>
                </a:lnTo>
                <a:lnTo>
                  <a:pt x="184" y="0"/>
                </a:lnTo>
                <a:lnTo>
                  <a:pt x="195" y="2"/>
                </a:lnTo>
                <a:lnTo>
                  <a:pt x="201" y="4"/>
                </a:lnTo>
                <a:lnTo>
                  <a:pt x="212" y="6"/>
                </a:lnTo>
                <a:lnTo>
                  <a:pt x="218" y="6"/>
                </a:lnTo>
                <a:lnTo>
                  <a:pt x="229" y="9"/>
                </a:lnTo>
                <a:lnTo>
                  <a:pt x="235" y="11"/>
                </a:lnTo>
                <a:lnTo>
                  <a:pt x="245" y="15"/>
                </a:lnTo>
                <a:lnTo>
                  <a:pt x="250" y="17"/>
                </a:lnTo>
                <a:lnTo>
                  <a:pt x="260" y="23"/>
                </a:lnTo>
                <a:lnTo>
                  <a:pt x="266" y="26"/>
                </a:lnTo>
                <a:lnTo>
                  <a:pt x="275" y="32"/>
                </a:lnTo>
                <a:lnTo>
                  <a:pt x="279" y="34"/>
                </a:lnTo>
                <a:lnTo>
                  <a:pt x="287" y="42"/>
                </a:lnTo>
                <a:lnTo>
                  <a:pt x="290" y="45"/>
                </a:lnTo>
                <a:lnTo>
                  <a:pt x="294" y="49"/>
                </a:lnTo>
                <a:lnTo>
                  <a:pt x="298" y="55"/>
                </a:lnTo>
                <a:lnTo>
                  <a:pt x="302" y="59"/>
                </a:lnTo>
                <a:lnTo>
                  <a:pt x="309" y="66"/>
                </a:lnTo>
                <a:lnTo>
                  <a:pt x="313" y="72"/>
                </a:lnTo>
                <a:lnTo>
                  <a:pt x="319" y="81"/>
                </a:lnTo>
                <a:lnTo>
                  <a:pt x="321" y="85"/>
                </a:lnTo>
                <a:lnTo>
                  <a:pt x="327" y="95"/>
                </a:lnTo>
                <a:lnTo>
                  <a:pt x="329" y="100"/>
                </a:lnTo>
                <a:lnTo>
                  <a:pt x="334" y="110"/>
                </a:lnTo>
                <a:lnTo>
                  <a:pt x="336" y="115"/>
                </a:lnTo>
                <a:lnTo>
                  <a:pt x="338" y="125"/>
                </a:lnTo>
                <a:lnTo>
                  <a:pt x="340" y="131"/>
                </a:lnTo>
                <a:lnTo>
                  <a:pt x="342" y="142"/>
                </a:lnTo>
                <a:lnTo>
                  <a:pt x="344" y="148"/>
                </a:lnTo>
                <a:lnTo>
                  <a:pt x="344" y="159"/>
                </a:lnTo>
                <a:lnTo>
                  <a:pt x="344" y="165"/>
                </a:lnTo>
                <a:lnTo>
                  <a:pt x="344" y="170"/>
                </a:lnTo>
                <a:lnTo>
                  <a:pt x="344" y="176"/>
                </a:lnTo>
                <a:lnTo>
                  <a:pt x="344" y="182"/>
                </a:lnTo>
                <a:lnTo>
                  <a:pt x="344" y="193"/>
                </a:lnTo>
                <a:lnTo>
                  <a:pt x="342" y="199"/>
                </a:lnTo>
                <a:lnTo>
                  <a:pt x="340" y="210"/>
                </a:lnTo>
                <a:lnTo>
                  <a:pt x="338" y="216"/>
                </a:lnTo>
                <a:lnTo>
                  <a:pt x="336" y="227"/>
                </a:lnTo>
                <a:lnTo>
                  <a:pt x="334" y="233"/>
                </a:lnTo>
                <a:lnTo>
                  <a:pt x="329" y="242"/>
                </a:lnTo>
                <a:lnTo>
                  <a:pt x="327" y="248"/>
                </a:lnTo>
                <a:lnTo>
                  <a:pt x="321" y="257"/>
                </a:lnTo>
                <a:lnTo>
                  <a:pt x="319" y="263"/>
                </a:lnTo>
                <a:lnTo>
                  <a:pt x="313" y="272"/>
                </a:lnTo>
                <a:lnTo>
                  <a:pt x="309" y="276"/>
                </a:lnTo>
                <a:lnTo>
                  <a:pt x="302" y="284"/>
                </a:lnTo>
                <a:lnTo>
                  <a:pt x="298" y="287"/>
                </a:lnTo>
                <a:lnTo>
                  <a:pt x="294" y="291"/>
                </a:lnTo>
                <a:lnTo>
                  <a:pt x="290" y="297"/>
                </a:lnTo>
                <a:lnTo>
                  <a:pt x="287" y="301"/>
                </a:lnTo>
                <a:lnTo>
                  <a:pt x="279" y="306"/>
                </a:lnTo>
                <a:lnTo>
                  <a:pt x="275" y="310"/>
                </a:lnTo>
                <a:lnTo>
                  <a:pt x="266" y="316"/>
                </a:lnTo>
                <a:lnTo>
                  <a:pt x="260" y="320"/>
                </a:lnTo>
                <a:lnTo>
                  <a:pt x="250" y="323"/>
                </a:lnTo>
                <a:lnTo>
                  <a:pt x="245" y="325"/>
                </a:lnTo>
                <a:lnTo>
                  <a:pt x="235" y="331"/>
                </a:lnTo>
                <a:lnTo>
                  <a:pt x="229" y="333"/>
                </a:lnTo>
                <a:lnTo>
                  <a:pt x="218" y="335"/>
                </a:lnTo>
                <a:lnTo>
                  <a:pt x="212" y="337"/>
                </a:lnTo>
                <a:lnTo>
                  <a:pt x="201" y="339"/>
                </a:lnTo>
                <a:lnTo>
                  <a:pt x="195" y="340"/>
                </a:lnTo>
                <a:lnTo>
                  <a:pt x="184" y="340"/>
                </a:lnTo>
                <a:lnTo>
                  <a:pt x="178" y="340"/>
                </a:lnTo>
                <a:lnTo>
                  <a:pt x="172" y="340"/>
                </a:lnTo>
                <a:lnTo>
                  <a:pt x="166" y="340"/>
                </a:lnTo>
                <a:lnTo>
                  <a:pt x="161" y="340"/>
                </a:lnTo>
                <a:lnTo>
                  <a:pt x="149" y="340"/>
                </a:lnTo>
                <a:lnTo>
                  <a:pt x="144" y="339"/>
                </a:lnTo>
                <a:lnTo>
                  <a:pt x="132" y="337"/>
                </a:lnTo>
                <a:lnTo>
                  <a:pt x="126" y="335"/>
                </a:lnTo>
                <a:lnTo>
                  <a:pt x="117" y="333"/>
                </a:lnTo>
                <a:lnTo>
                  <a:pt x="111" y="331"/>
                </a:lnTo>
                <a:lnTo>
                  <a:pt x="102" y="325"/>
                </a:lnTo>
                <a:lnTo>
                  <a:pt x="96" y="323"/>
                </a:lnTo>
                <a:lnTo>
                  <a:pt x="86" y="320"/>
                </a:lnTo>
                <a:lnTo>
                  <a:pt x="83" y="316"/>
                </a:lnTo>
                <a:lnTo>
                  <a:pt x="73" y="310"/>
                </a:lnTo>
                <a:lnTo>
                  <a:pt x="67" y="306"/>
                </a:lnTo>
                <a:lnTo>
                  <a:pt x="60" y="301"/>
                </a:lnTo>
                <a:lnTo>
                  <a:pt x="56" y="297"/>
                </a:lnTo>
                <a:lnTo>
                  <a:pt x="50" y="291"/>
                </a:lnTo>
                <a:lnTo>
                  <a:pt x="46" y="287"/>
                </a:lnTo>
                <a:lnTo>
                  <a:pt x="42" y="284"/>
                </a:lnTo>
                <a:lnTo>
                  <a:pt x="37" y="276"/>
                </a:lnTo>
                <a:lnTo>
                  <a:pt x="33" y="272"/>
                </a:lnTo>
                <a:lnTo>
                  <a:pt x="27" y="263"/>
                </a:lnTo>
                <a:lnTo>
                  <a:pt x="23" y="257"/>
                </a:lnTo>
                <a:lnTo>
                  <a:pt x="20" y="248"/>
                </a:lnTo>
                <a:lnTo>
                  <a:pt x="18" y="242"/>
                </a:lnTo>
                <a:lnTo>
                  <a:pt x="12" y="233"/>
                </a:lnTo>
                <a:lnTo>
                  <a:pt x="10" y="227"/>
                </a:lnTo>
                <a:lnTo>
                  <a:pt x="6" y="216"/>
                </a:lnTo>
                <a:lnTo>
                  <a:pt x="6" y="210"/>
                </a:lnTo>
                <a:lnTo>
                  <a:pt x="4" y="199"/>
                </a:lnTo>
                <a:lnTo>
                  <a:pt x="2" y="193"/>
                </a:lnTo>
                <a:lnTo>
                  <a:pt x="0" y="182"/>
                </a:lnTo>
                <a:lnTo>
                  <a:pt x="0" y="176"/>
                </a:lnTo>
                <a:lnTo>
                  <a:pt x="0" y="170"/>
                </a:lnTo>
                <a:lnTo>
                  <a:pt x="0" y="165"/>
                </a:lnTo>
                <a:lnTo>
                  <a:pt x="0" y="159"/>
                </a:lnTo>
                <a:lnTo>
                  <a:pt x="2" y="148"/>
                </a:lnTo>
                <a:lnTo>
                  <a:pt x="4" y="142"/>
                </a:lnTo>
                <a:lnTo>
                  <a:pt x="6" y="131"/>
                </a:lnTo>
                <a:lnTo>
                  <a:pt x="6" y="125"/>
                </a:lnTo>
                <a:lnTo>
                  <a:pt x="10" y="115"/>
                </a:lnTo>
                <a:lnTo>
                  <a:pt x="12" y="110"/>
                </a:lnTo>
                <a:lnTo>
                  <a:pt x="18" y="100"/>
                </a:lnTo>
                <a:lnTo>
                  <a:pt x="20" y="95"/>
                </a:lnTo>
                <a:lnTo>
                  <a:pt x="23" y="85"/>
                </a:lnTo>
                <a:lnTo>
                  <a:pt x="27" y="81"/>
                </a:lnTo>
                <a:lnTo>
                  <a:pt x="33" y="72"/>
                </a:lnTo>
                <a:lnTo>
                  <a:pt x="37" y="66"/>
                </a:lnTo>
                <a:lnTo>
                  <a:pt x="42" y="59"/>
                </a:lnTo>
                <a:lnTo>
                  <a:pt x="46" y="55"/>
                </a:lnTo>
                <a:lnTo>
                  <a:pt x="50" y="49"/>
                </a:lnTo>
                <a:lnTo>
                  <a:pt x="56" y="45"/>
                </a:lnTo>
                <a:lnTo>
                  <a:pt x="60" y="42"/>
                </a:lnTo>
                <a:lnTo>
                  <a:pt x="67" y="34"/>
                </a:lnTo>
                <a:lnTo>
                  <a:pt x="73" y="32"/>
                </a:lnTo>
                <a:lnTo>
                  <a:pt x="83" y="26"/>
                </a:lnTo>
                <a:lnTo>
                  <a:pt x="86" y="23"/>
                </a:lnTo>
                <a:lnTo>
                  <a:pt x="96" y="17"/>
                </a:lnTo>
                <a:lnTo>
                  <a:pt x="102" y="15"/>
                </a:lnTo>
                <a:lnTo>
                  <a:pt x="111" y="11"/>
                </a:lnTo>
                <a:lnTo>
                  <a:pt x="117" y="9"/>
                </a:lnTo>
                <a:lnTo>
                  <a:pt x="126" y="6"/>
                </a:lnTo>
                <a:lnTo>
                  <a:pt x="132" y="6"/>
                </a:lnTo>
                <a:lnTo>
                  <a:pt x="144" y="4"/>
                </a:lnTo>
                <a:lnTo>
                  <a:pt x="149" y="2"/>
                </a:lnTo>
                <a:lnTo>
                  <a:pt x="161" y="0"/>
                </a:lnTo>
                <a:lnTo>
                  <a:pt x="166" y="0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75" name="Freeform 19"/>
          <p:cNvSpPr>
            <a:spLocks/>
          </p:cNvSpPr>
          <p:nvPr/>
        </p:nvSpPr>
        <p:spPr bwMode="auto">
          <a:xfrm>
            <a:off x="4868863" y="4791075"/>
            <a:ext cx="544512" cy="541338"/>
          </a:xfrm>
          <a:custGeom>
            <a:avLst/>
            <a:gdLst>
              <a:gd name="T0" fmla="*/ 183 w 343"/>
              <a:gd name="T1" fmla="*/ 0 h 341"/>
              <a:gd name="T2" fmla="*/ 211 w 343"/>
              <a:gd name="T3" fmla="*/ 6 h 341"/>
              <a:gd name="T4" fmla="*/ 234 w 343"/>
              <a:gd name="T5" fmla="*/ 12 h 341"/>
              <a:gd name="T6" fmla="*/ 259 w 343"/>
              <a:gd name="T7" fmla="*/ 23 h 341"/>
              <a:gd name="T8" fmla="*/ 278 w 343"/>
              <a:gd name="T9" fmla="*/ 34 h 341"/>
              <a:gd name="T10" fmla="*/ 293 w 343"/>
              <a:gd name="T11" fmla="*/ 50 h 341"/>
              <a:gd name="T12" fmla="*/ 309 w 343"/>
              <a:gd name="T13" fmla="*/ 67 h 341"/>
              <a:gd name="T14" fmla="*/ 320 w 343"/>
              <a:gd name="T15" fmla="*/ 85 h 341"/>
              <a:gd name="T16" fmla="*/ 334 w 343"/>
              <a:gd name="T17" fmla="*/ 110 h 341"/>
              <a:gd name="T18" fmla="*/ 339 w 343"/>
              <a:gd name="T19" fmla="*/ 131 h 341"/>
              <a:gd name="T20" fmla="*/ 343 w 343"/>
              <a:gd name="T21" fmla="*/ 159 h 341"/>
              <a:gd name="T22" fmla="*/ 343 w 343"/>
              <a:gd name="T23" fmla="*/ 176 h 341"/>
              <a:gd name="T24" fmla="*/ 341 w 343"/>
              <a:gd name="T25" fmla="*/ 199 h 341"/>
              <a:gd name="T26" fmla="*/ 335 w 343"/>
              <a:gd name="T27" fmla="*/ 227 h 341"/>
              <a:gd name="T28" fmla="*/ 326 w 343"/>
              <a:gd name="T29" fmla="*/ 248 h 341"/>
              <a:gd name="T30" fmla="*/ 313 w 343"/>
              <a:gd name="T31" fmla="*/ 273 h 341"/>
              <a:gd name="T32" fmla="*/ 297 w 343"/>
              <a:gd name="T33" fmla="*/ 288 h 341"/>
              <a:gd name="T34" fmla="*/ 286 w 343"/>
              <a:gd name="T35" fmla="*/ 301 h 341"/>
              <a:gd name="T36" fmla="*/ 265 w 343"/>
              <a:gd name="T37" fmla="*/ 316 h 341"/>
              <a:gd name="T38" fmla="*/ 244 w 343"/>
              <a:gd name="T39" fmla="*/ 326 h 341"/>
              <a:gd name="T40" fmla="*/ 217 w 343"/>
              <a:gd name="T41" fmla="*/ 335 h 341"/>
              <a:gd name="T42" fmla="*/ 194 w 343"/>
              <a:gd name="T43" fmla="*/ 341 h 341"/>
              <a:gd name="T44" fmla="*/ 171 w 343"/>
              <a:gd name="T45" fmla="*/ 341 h 341"/>
              <a:gd name="T46" fmla="*/ 149 w 343"/>
              <a:gd name="T47" fmla="*/ 341 h 341"/>
              <a:gd name="T48" fmla="*/ 126 w 343"/>
              <a:gd name="T49" fmla="*/ 335 h 341"/>
              <a:gd name="T50" fmla="*/ 101 w 343"/>
              <a:gd name="T51" fmla="*/ 326 h 341"/>
              <a:gd name="T52" fmla="*/ 82 w 343"/>
              <a:gd name="T53" fmla="*/ 316 h 341"/>
              <a:gd name="T54" fmla="*/ 59 w 343"/>
              <a:gd name="T55" fmla="*/ 301 h 341"/>
              <a:gd name="T56" fmla="*/ 46 w 343"/>
              <a:gd name="T57" fmla="*/ 288 h 341"/>
              <a:gd name="T58" fmla="*/ 32 w 343"/>
              <a:gd name="T59" fmla="*/ 273 h 341"/>
              <a:gd name="T60" fmla="*/ 19 w 343"/>
              <a:gd name="T61" fmla="*/ 248 h 341"/>
              <a:gd name="T62" fmla="*/ 9 w 343"/>
              <a:gd name="T63" fmla="*/ 227 h 341"/>
              <a:gd name="T64" fmla="*/ 4 w 343"/>
              <a:gd name="T65" fmla="*/ 199 h 341"/>
              <a:gd name="T66" fmla="*/ 0 w 343"/>
              <a:gd name="T67" fmla="*/ 176 h 341"/>
              <a:gd name="T68" fmla="*/ 0 w 343"/>
              <a:gd name="T69" fmla="*/ 159 h 341"/>
              <a:gd name="T70" fmla="*/ 5 w 343"/>
              <a:gd name="T71" fmla="*/ 131 h 341"/>
              <a:gd name="T72" fmla="*/ 11 w 343"/>
              <a:gd name="T73" fmla="*/ 110 h 341"/>
              <a:gd name="T74" fmla="*/ 23 w 343"/>
              <a:gd name="T75" fmla="*/ 85 h 341"/>
              <a:gd name="T76" fmla="*/ 36 w 343"/>
              <a:gd name="T77" fmla="*/ 67 h 341"/>
              <a:gd name="T78" fmla="*/ 49 w 343"/>
              <a:gd name="T79" fmla="*/ 50 h 341"/>
              <a:gd name="T80" fmla="*/ 67 w 343"/>
              <a:gd name="T81" fmla="*/ 34 h 341"/>
              <a:gd name="T82" fmla="*/ 86 w 343"/>
              <a:gd name="T83" fmla="*/ 23 h 341"/>
              <a:gd name="T84" fmla="*/ 110 w 343"/>
              <a:gd name="T85" fmla="*/ 12 h 341"/>
              <a:gd name="T86" fmla="*/ 131 w 343"/>
              <a:gd name="T87" fmla="*/ 6 h 341"/>
              <a:gd name="T88" fmla="*/ 160 w 343"/>
              <a:gd name="T89" fmla="*/ 0 h 341"/>
              <a:gd name="T90" fmla="*/ 171 w 343"/>
              <a:gd name="T91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3" h="341">
                <a:moveTo>
                  <a:pt x="171" y="0"/>
                </a:moveTo>
                <a:lnTo>
                  <a:pt x="177" y="0"/>
                </a:lnTo>
                <a:lnTo>
                  <a:pt x="183" y="0"/>
                </a:lnTo>
                <a:lnTo>
                  <a:pt x="194" y="2"/>
                </a:lnTo>
                <a:lnTo>
                  <a:pt x="200" y="4"/>
                </a:lnTo>
                <a:lnTo>
                  <a:pt x="211" y="6"/>
                </a:lnTo>
                <a:lnTo>
                  <a:pt x="217" y="6"/>
                </a:lnTo>
                <a:lnTo>
                  <a:pt x="229" y="10"/>
                </a:lnTo>
                <a:lnTo>
                  <a:pt x="234" y="12"/>
                </a:lnTo>
                <a:lnTo>
                  <a:pt x="244" y="15"/>
                </a:lnTo>
                <a:lnTo>
                  <a:pt x="250" y="17"/>
                </a:lnTo>
                <a:lnTo>
                  <a:pt x="259" y="23"/>
                </a:lnTo>
                <a:lnTo>
                  <a:pt x="265" y="27"/>
                </a:lnTo>
                <a:lnTo>
                  <a:pt x="274" y="32"/>
                </a:lnTo>
                <a:lnTo>
                  <a:pt x="278" y="34"/>
                </a:lnTo>
                <a:lnTo>
                  <a:pt x="286" y="42"/>
                </a:lnTo>
                <a:lnTo>
                  <a:pt x="290" y="46"/>
                </a:lnTo>
                <a:lnTo>
                  <a:pt x="293" y="50"/>
                </a:lnTo>
                <a:lnTo>
                  <a:pt x="297" y="55"/>
                </a:lnTo>
                <a:lnTo>
                  <a:pt x="301" y="59"/>
                </a:lnTo>
                <a:lnTo>
                  <a:pt x="309" y="67"/>
                </a:lnTo>
                <a:lnTo>
                  <a:pt x="313" y="72"/>
                </a:lnTo>
                <a:lnTo>
                  <a:pt x="318" y="82"/>
                </a:lnTo>
                <a:lnTo>
                  <a:pt x="320" y="85"/>
                </a:lnTo>
                <a:lnTo>
                  <a:pt x="326" y="95"/>
                </a:lnTo>
                <a:lnTo>
                  <a:pt x="328" y="101"/>
                </a:lnTo>
                <a:lnTo>
                  <a:pt x="334" y="110"/>
                </a:lnTo>
                <a:lnTo>
                  <a:pt x="335" y="116"/>
                </a:lnTo>
                <a:lnTo>
                  <a:pt x="337" y="125"/>
                </a:lnTo>
                <a:lnTo>
                  <a:pt x="339" y="131"/>
                </a:lnTo>
                <a:lnTo>
                  <a:pt x="341" y="142"/>
                </a:lnTo>
                <a:lnTo>
                  <a:pt x="343" y="148"/>
                </a:lnTo>
                <a:lnTo>
                  <a:pt x="343" y="159"/>
                </a:lnTo>
                <a:lnTo>
                  <a:pt x="343" y="165"/>
                </a:lnTo>
                <a:lnTo>
                  <a:pt x="343" y="171"/>
                </a:lnTo>
                <a:lnTo>
                  <a:pt x="343" y="176"/>
                </a:lnTo>
                <a:lnTo>
                  <a:pt x="343" y="182"/>
                </a:lnTo>
                <a:lnTo>
                  <a:pt x="343" y="193"/>
                </a:lnTo>
                <a:lnTo>
                  <a:pt x="341" y="199"/>
                </a:lnTo>
                <a:lnTo>
                  <a:pt x="339" y="210"/>
                </a:lnTo>
                <a:lnTo>
                  <a:pt x="337" y="216"/>
                </a:lnTo>
                <a:lnTo>
                  <a:pt x="335" y="227"/>
                </a:lnTo>
                <a:lnTo>
                  <a:pt x="334" y="233"/>
                </a:lnTo>
                <a:lnTo>
                  <a:pt x="328" y="242"/>
                </a:lnTo>
                <a:lnTo>
                  <a:pt x="326" y="248"/>
                </a:lnTo>
                <a:lnTo>
                  <a:pt x="320" y="258"/>
                </a:lnTo>
                <a:lnTo>
                  <a:pt x="318" y="263"/>
                </a:lnTo>
                <a:lnTo>
                  <a:pt x="313" y="273"/>
                </a:lnTo>
                <a:lnTo>
                  <a:pt x="309" y="276"/>
                </a:lnTo>
                <a:lnTo>
                  <a:pt x="301" y="284"/>
                </a:lnTo>
                <a:lnTo>
                  <a:pt x="297" y="288"/>
                </a:lnTo>
                <a:lnTo>
                  <a:pt x="293" y="292"/>
                </a:lnTo>
                <a:lnTo>
                  <a:pt x="290" y="297"/>
                </a:lnTo>
                <a:lnTo>
                  <a:pt x="286" y="301"/>
                </a:lnTo>
                <a:lnTo>
                  <a:pt x="278" y="307"/>
                </a:lnTo>
                <a:lnTo>
                  <a:pt x="274" y="310"/>
                </a:lnTo>
                <a:lnTo>
                  <a:pt x="265" y="316"/>
                </a:lnTo>
                <a:lnTo>
                  <a:pt x="259" y="320"/>
                </a:lnTo>
                <a:lnTo>
                  <a:pt x="250" y="324"/>
                </a:lnTo>
                <a:lnTo>
                  <a:pt x="244" y="326"/>
                </a:lnTo>
                <a:lnTo>
                  <a:pt x="234" y="331"/>
                </a:lnTo>
                <a:lnTo>
                  <a:pt x="229" y="333"/>
                </a:lnTo>
                <a:lnTo>
                  <a:pt x="217" y="335"/>
                </a:lnTo>
                <a:lnTo>
                  <a:pt x="211" y="337"/>
                </a:lnTo>
                <a:lnTo>
                  <a:pt x="200" y="339"/>
                </a:lnTo>
                <a:lnTo>
                  <a:pt x="194" y="341"/>
                </a:lnTo>
                <a:lnTo>
                  <a:pt x="183" y="341"/>
                </a:lnTo>
                <a:lnTo>
                  <a:pt x="177" y="341"/>
                </a:lnTo>
                <a:lnTo>
                  <a:pt x="171" y="341"/>
                </a:lnTo>
                <a:lnTo>
                  <a:pt x="166" y="341"/>
                </a:lnTo>
                <a:lnTo>
                  <a:pt x="160" y="341"/>
                </a:lnTo>
                <a:lnTo>
                  <a:pt x="149" y="341"/>
                </a:lnTo>
                <a:lnTo>
                  <a:pt x="143" y="339"/>
                </a:lnTo>
                <a:lnTo>
                  <a:pt x="131" y="337"/>
                </a:lnTo>
                <a:lnTo>
                  <a:pt x="126" y="335"/>
                </a:lnTo>
                <a:lnTo>
                  <a:pt x="116" y="333"/>
                </a:lnTo>
                <a:lnTo>
                  <a:pt x="110" y="331"/>
                </a:lnTo>
                <a:lnTo>
                  <a:pt x="101" y="326"/>
                </a:lnTo>
                <a:lnTo>
                  <a:pt x="95" y="324"/>
                </a:lnTo>
                <a:lnTo>
                  <a:pt x="86" y="320"/>
                </a:lnTo>
                <a:lnTo>
                  <a:pt x="82" y="316"/>
                </a:lnTo>
                <a:lnTo>
                  <a:pt x="72" y="310"/>
                </a:lnTo>
                <a:lnTo>
                  <a:pt x="67" y="307"/>
                </a:lnTo>
                <a:lnTo>
                  <a:pt x="59" y="301"/>
                </a:lnTo>
                <a:lnTo>
                  <a:pt x="55" y="297"/>
                </a:lnTo>
                <a:lnTo>
                  <a:pt x="49" y="292"/>
                </a:lnTo>
                <a:lnTo>
                  <a:pt x="46" y="288"/>
                </a:lnTo>
                <a:lnTo>
                  <a:pt x="42" y="284"/>
                </a:lnTo>
                <a:lnTo>
                  <a:pt x="36" y="276"/>
                </a:lnTo>
                <a:lnTo>
                  <a:pt x="32" y="273"/>
                </a:lnTo>
                <a:lnTo>
                  <a:pt x="26" y="263"/>
                </a:lnTo>
                <a:lnTo>
                  <a:pt x="23" y="258"/>
                </a:lnTo>
                <a:lnTo>
                  <a:pt x="19" y="248"/>
                </a:lnTo>
                <a:lnTo>
                  <a:pt x="17" y="242"/>
                </a:lnTo>
                <a:lnTo>
                  <a:pt x="11" y="233"/>
                </a:lnTo>
                <a:lnTo>
                  <a:pt x="9" y="227"/>
                </a:lnTo>
                <a:lnTo>
                  <a:pt x="5" y="216"/>
                </a:lnTo>
                <a:lnTo>
                  <a:pt x="5" y="210"/>
                </a:lnTo>
                <a:lnTo>
                  <a:pt x="4" y="199"/>
                </a:lnTo>
                <a:lnTo>
                  <a:pt x="2" y="193"/>
                </a:lnTo>
                <a:lnTo>
                  <a:pt x="0" y="182"/>
                </a:lnTo>
                <a:lnTo>
                  <a:pt x="0" y="176"/>
                </a:lnTo>
                <a:lnTo>
                  <a:pt x="0" y="171"/>
                </a:lnTo>
                <a:lnTo>
                  <a:pt x="0" y="165"/>
                </a:lnTo>
                <a:lnTo>
                  <a:pt x="0" y="159"/>
                </a:lnTo>
                <a:lnTo>
                  <a:pt x="2" y="148"/>
                </a:lnTo>
                <a:lnTo>
                  <a:pt x="4" y="142"/>
                </a:lnTo>
                <a:lnTo>
                  <a:pt x="5" y="131"/>
                </a:lnTo>
                <a:lnTo>
                  <a:pt x="5" y="125"/>
                </a:lnTo>
                <a:lnTo>
                  <a:pt x="9" y="116"/>
                </a:lnTo>
                <a:lnTo>
                  <a:pt x="11" y="110"/>
                </a:lnTo>
                <a:lnTo>
                  <a:pt x="17" y="101"/>
                </a:lnTo>
                <a:lnTo>
                  <a:pt x="19" y="95"/>
                </a:lnTo>
                <a:lnTo>
                  <a:pt x="23" y="85"/>
                </a:lnTo>
                <a:lnTo>
                  <a:pt x="26" y="82"/>
                </a:lnTo>
                <a:lnTo>
                  <a:pt x="32" y="72"/>
                </a:lnTo>
                <a:lnTo>
                  <a:pt x="36" y="67"/>
                </a:lnTo>
                <a:lnTo>
                  <a:pt x="42" y="59"/>
                </a:lnTo>
                <a:lnTo>
                  <a:pt x="46" y="55"/>
                </a:lnTo>
                <a:lnTo>
                  <a:pt x="49" y="50"/>
                </a:lnTo>
                <a:lnTo>
                  <a:pt x="55" y="46"/>
                </a:lnTo>
                <a:lnTo>
                  <a:pt x="59" y="42"/>
                </a:lnTo>
                <a:lnTo>
                  <a:pt x="67" y="34"/>
                </a:lnTo>
                <a:lnTo>
                  <a:pt x="72" y="32"/>
                </a:lnTo>
                <a:lnTo>
                  <a:pt x="82" y="27"/>
                </a:lnTo>
                <a:lnTo>
                  <a:pt x="86" y="23"/>
                </a:lnTo>
                <a:lnTo>
                  <a:pt x="95" y="17"/>
                </a:lnTo>
                <a:lnTo>
                  <a:pt x="101" y="15"/>
                </a:lnTo>
                <a:lnTo>
                  <a:pt x="110" y="12"/>
                </a:lnTo>
                <a:lnTo>
                  <a:pt x="116" y="10"/>
                </a:lnTo>
                <a:lnTo>
                  <a:pt x="126" y="6"/>
                </a:lnTo>
                <a:lnTo>
                  <a:pt x="131" y="6"/>
                </a:lnTo>
                <a:lnTo>
                  <a:pt x="143" y="4"/>
                </a:lnTo>
                <a:lnTo>
                  <a:pt x="149" y="2"/>
                </a:lnTo>
                <a:lnTo>
                  <a:pt x="160" y="0"/>
                </a:lnTo>
                <a:lnTo>
                  <a:pt x="166" y="0"/>
                </a:lnTo>
                <a:lnTo>
                  <a:pt x="171" y="0"/>
                </a:lnTo>
                <a:lnTo>
                  <a:pt x="171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76" name="Line 20"/>
          <p:cNvSpPr>
            <a:spLocks noChangeShapeType="1"/>
          </p:cNvSpPr>
          <p:nvPr/>
        </p:nvSpPr>
        <p:spPr bwMode="auto">
          <a:xfrm>
            <a:off x="4689475" y="4797425"/>
            <a:ext cx="1588" cy="5413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>
            <a:off x="4508500" y="4797425"/>
            <a:ext cx="1588" cy="5413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4325938" y="4797425"/>
            <a:ext cx="1587" cy="5413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281" name="Oval 25"/>
          <p:cNvSpPr>
            <a:spLocks noChangeArrowheads="1"/>
          </p:cNvSpPr>
          <p:nvPr/>
        </p:nvSpPr>
        <p:spPr bwMode="auto">
          <a:xfrm>
            <a:off x="1524000" y="2590800"/>
            <a:ext cx="609600" cy="609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>
            <a:off x="25146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84" name="Line 28"/>
          <p:cNvSpPr>
            <a:spLocks noChangeShapeType="1"/>
          </p:cNvSpPr>
          <p:nvPr/>
        </p:nvSpPr>
        <p:spPr bwMode="auto">
          <a:xfrm flipV="1">
            <a:off x="3200400" y="38100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>
            <a:off x="3200400" y="4495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86" name="Line 30"/>
          <p:cNvSpPr>
            <a:spLocks noChangeShapeType="1"/>
          </p:cNvSpPr>
          <p:nvPr/>
        </p:nvSpPr>
        <p:spPr bwMode="auto">
          <a:xfrm flipV="1">
            <a:off x="2971800" y="2895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87" name="Line 31"/>
          <p:cNvSpPr>
            <a:spLocks noChangeShapeType="1"/>
          </p:cNvSpPr>
          <p:nvPr/>
        </p:nvSpPr>
        <p:spPr bwMode="auto">
          <a:xfrm flipH="1">
            <a:off x="21336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88" name="Line 32"/>
          <p:cNvSpPr>
            <a:spLocks noChangeShapeType="1"/>
          </p:cNvSpPr>
          <p:nvPr/>
        </p:nvSpPr>
        <p:spPr bwMode="auto">
          <a:xfrm flipH="1">
            <a:off x="6096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89" name="Line 33"/>
          <p:cNvSpPr>
            <a:spLocks noChangeShapeType="1"/>
          </p:cNvSpPr>
          <p:nvPr/>
        </p:nvSpPr>
        <p:spPr bwMode="auto">
          <a:xfrm>
            <a:off x="609600" y="2895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90" name="Line 34"/>
          <p:cNvSpPr>
            <a:spLocks noChangeShapeType="1"/>
          </p:cNvSpPr>
          <p:nvPr/>
        </p:nvSpPr>
        <p:spPr bwMode="auto">
          <a:xfrm>
            <a:off x="6096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91" name="Line 35"/>
          <p:cNvSpPr>
            <a:spLocks noChangeShapeType="1"/>
          </p:cNvSpPr>
          <p:nvPr/>
        </p:nvSpPr>
        <p:spPr bwMode="auto">
          <a:xfrm>
            <a:off x="541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>
            <a:off x="5867400" y="3810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93" name="Line 37"/>
          <p:cNvSpPr>
            <a:spLocks noChangeShapeType="1"/>
          </p:cNvSpPr>
          <p:nvPr/>
        </p:nvSpPr>
        <p:spPr bwMode="auto">
          <a:xfrm flipH="1">
            <a:off x="609600" y="60198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94" name="Line 38"/>
          <p:cNvSpPr>
            <a:spLocks noChangeShapeType="1"/>
          </p:cNvSpPr>
          <p:nvPr/>
        </p:nvSpPr>
        <p:spPr bwMode="auto">
          <a:xfrm>
            <a:off x="609600" y="4648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95" name="Line 39"/>
          <p:cNvSpPr>
            <a:spLocks noChangeShapeType="1"/>
          </p:cNvSpPr>
          <p:nvPr/>
        </p:nvSpPr>
        <p:spPr bwMode="auto">
          <a:xfrm>
            <a:off x="6096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96" name="Line 40"/>
          <p:cNvSpPr>
            <a:spLocks noChangeShapeType="1"/>
          </p:cNvSpPr>
          <p:nvPr/>
        </p:nvSpPr>
        <p:spPr bwMode="auto">
          <a:xfrm>
            <a:off x="5410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97" name="Text Box 41"/>
          <p:cNvSpPr txBox="1">
            <a:spLocks noChangeArrowheads="1"/>
          </p:cNvSpPr>
          <p:nvPr/>
        </p:nvSpPr>
        <p:spPr bwMode="auto">
          <a:xfrm>
            <a:off x="1508125" y="4754563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" charset="0"/>
              </a:rPr>
              <a:t>CPU</a:t>
            </a:r>
            <a:endParaRPr lang="en-US" altLang="en-US">
              <a:latin typeface="Times" charset="0"/>
            </a:endParaRPr>
          </a:p>
        </p:txBody>
      </p:sp>
      <p:sp>
        <p:nvSpPr>
          <p:cNvPr id="96298" name="Text Box 42"/>
          <p:cNvSpPr txBox="1">
            <a:spLocks noChangeArrowheads="1"/>
          </p:cNvSpPr>
          <p:nvPr/>
        </p:nvSpPr>
        <p:spPr bwMode="auto">
          <a:xfrm>
            <a:off x="1143000" y="3200400"/>
            <a:ext cx="1385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" charset="0"/>
              </a:rPr>
              <a:t>m terminais</a:t>
            </a:r>
            <a:endParaRPr lang="en-US" altLang="en-US">
              <a:latin typeface="Times" charset="0"/>
            </a:endParaRPr>
          </a:p>
        </p:txBody>
      </p:sp>
      <p:sp>
        <p:nvSpPr>
          <p:cNvPr id="96299" name="Text Box 43"/>
          <p:cNvSpPr txBox="1">
            <a:spLocks noChangeArrowheads="1"/>
          </p:cNvSpPr>
          <p:nvPr/>
        </p:nvSpPr>
        <p:spPr bwMode="auto">
          <a:xfrm>
            <a:off x="4175125" y="3154363"/>
            <a:ext cx="909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" charset="0"/>
              </a:rPr>
              <a:t>disco 1</a:t>
            </a:r>
          </a:p>
        </p:txBody>
      </p:sp>
      <p:sp>
        <p:nvSpPr>
          <p:cNvPr id="96301" name="Text Box 45"/>
          <p:cNvSpPr txBox="1">
            <a:spLocks noChangeArrowheads="1"/>
          </p:cNvSpPr>
          <p:nvPr/>
        </p:nvSpPr>
        <p:spPr bwMode="auto">
          <a:xfrm>
            <a:off x="4267200" y="5410200"/>
            <a:ext cx="909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" charset="0"/>
              </a:rPr>
              <a:t>disco 2</a:t>
            </a:r>
          </a:p>
        </p:txBody>
      </p:sp>
      <p:sp>
        <p:nvSpPr>
          <p:cNvPr id="96302" name="Text Box 46"/>
          <p:cNvSpPr txBox="1">
            <a:spLocks noChangeArrowheads="1"/>
          </p:cNvSpPr>
          <p:nvPr/>
        </p:nvSpPr>
        <p:spPr bwMode="auto">
          <a:xfrm>
            <a:off x="6248400" y="1752600"/>
            <a:ext cx="27908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 charset="0"/>
              </a:rPr>
              <a:t>S</a:t>
            </a:r>
            <a:r>
              <a:rPr lang="en-US" altLang="en-US" baseline="-25000">
                <a:latin typeface="Times" charset="0"/>
              </a:rPr>
              <a:t>A </a:t>
            </a:r>
            <a:r>
              <a:rPr lang="en-US" altLang="en-US">
                <a:latin typeface="Times" charset="0"/>
              </a:rPr>
              <a:t>= 0.3 s, V</a:t>
            </a:r>
            <a:r>
              <a:rPr lang="en-US" altLang="en-US" baseline="-25000">
                <a:latin typeface="Times" charset="0"/>
              </a:rPr>
              <a:t>A </a:t>
            </a:r>
            <a:r>
              <a:rPr lang="en-US" altLang="en-US">
                <a:latin typeface="Times" charset="0"/>
              </a:rPr>
              <a:t>= 10</a:t>
            </a:r>
          </a:p>
          <a:p>
            <a:r>
              <a:rPr lang="en-US" altLang="en-US">
                <a:latin typeface="Times" charset="0"/>
              </a:rPr>
              <a:t>=&gt; D</a:t>
            </a:r>
            <a:r>
              <a:rPr lang="en-US" altLang="en-US" baseline="-25000">
                <a:latin typeface="Times" charset="0"/>
              </a:rPr>
              <a:t>A </a:t>
            </a:r>
            <a:r>
              <a:rPr lang="en-US" altLang="en-US">
                <a:latin typeface="Times" charset="0"/>
              </a:rPr>
              <a:t>= 3 s</a:t>
            </a:r>
          </a:p>
          <a:p>
            <a:endParaRPr lang="en-US" altLang="en-US">
              <a:latin typeface="Times" charset="0"/>
            </a:endParaRPr>
          </a:p>
          <a:p>
            <a:r>
              <a:rPr lang="en-US" altLang="en-US">
                <a:latin typeface="Times" charset="0"/>
              </a:rPr>
              <a:t>S</a:t>
            </a:r>
            <a:r>
              <a:rPr lang="en-US" altLang="en-US" baseline="-25000">
                <a:latin typeface="Times" charset="0"/>
              </a:rPr>
              <a:t>B </a:t>
            </a:r>
            <a:r>
              <a:rPr lang="en-US" altLang="en-US">
                <a:latin typeface="Times" charset="0"/>
              </a:rPr>
              <a:t>= 0.2 s, V</a:t>
            </a:r>
            <a:r>
              <a:rPr lang="en-US" altLang="en-US" baseline="-25000">
                <a:latin typeface="Times" charset="0"/>
              </a:rPr>
              <a:t>B </a:t>
            </a:r>
            <a:r>
              <a:rPr lang="en-US" altLang="en-US">
                <a:latin typeface="Times" charset="0"/>
              </a:rPr>
              <a:t>= 5</a:t>
            </a:r>
          </a:p>
          <a:p>
            <a:r>
              <a:rPr lang="en-US" altLang="en-US">
                <a:latin typeface="Times" charset="0"/>
              </a:rPr>
              <a:t>=&gt; D</a:t>
            </a:r>
            <a:r>
              <a:rPr lang="en-US" altLang="en-US" baseline="-25000">
                <a:latin typeface="Times" charset="0"/>
              </a:rPr>
              <a:t>B </a:t>
            </a:r>
            <a:r>
              <a:rPr lang="en-US" altLang="en-US">
                <a:latin typeface="Times" charset="0"/>
              </a:rPr>
              <a:t>= 1 s</a:t>
            </a:r>
          </a:p>
          <a:p>
            <a:endParaRPr lang="en-US" altLang="en-US">
              <a:latin typeface="Times" charset="0"/>
            </a:endParaRPr>
          </a:p>
          <a:p>
            <a:r>
              <a:rPr lang="en-US" altLang="en-US">
                <a:latin typeface="Times" charset="0"/>
              </a:rPr>
              <a:t>D</a:t>
            </a:r>
            <a:r>
              <a:rPr lang="en-US" altLang="en-US" baseline="-25000">
                <a:latin typeface="Times" charset="0"/>
              </a:rPr>
              <a:t>CPU</a:t>
            </a:r>
            <a:r>
              <a:rPr lang="en-US" altLang="en-US">
                <a:latin typeface="Times" charset="0"/>
              </a:rPr>
              <a:t> = 2 s</a:t>
            </a:r>
          </a:p>
          <a:p>
            <a:r>
              <a:rPr lang="en-US" altLang="en-US">
                <a:latin typeface="Times" charset="0"/>
              </a:rPr>
              <a:t>V</a:t>
            </a:r>
            <a:r>
              <a:rPr lang="en-US" altLang="en-US" baseline="-25000">
                <a:latin typeface="Times" charset="0"/>
              </a:rPr>
              <a:t>CPU </a:t>
            </a:r>
            <a:r>
              <a:rPr lang="en-US" altLang="en-US">
                <a:latin typeface="Times" charset="0"/>
              </a:rPr>
              <a:t>= V</a:t>
            </a:r>
            <a:r>
              <a:rPr lang="en-US" altLang="en-US" baseline="-25000">
                <a:latin typeface="Times" charset="0"/>
              </a:rPr>
              <a:t>A</a:t>
            </a:r>
            <a:r>
              <a:rPr lang="en-US" altLang="en-US">
                <a:latin typeface="Times" charset="0"/>
              </a:rPr>
              <a:t>+V</a:t>
            </a:r>
            <a:r>
              <a:rPr lang="en-US" altLang="en-US" baseline="-25000">
                <a:latin typeface="Times" charset="0"/>
              </a:rPr>
              <a:t>B</a:t>
            </a:r>
            <a:r>
              <a:rPr lang="en-US" altLang="en-US">
                <a:latin typeface="Times" charset="0"/>
              </a:rPr>
              <a:t>+1=16</a:t>
            </a:r>
          </a:p>
          <a:p>
            <a:r>
              <a:rPr lang="en-US" altLang="en-US">
                <a:latin typeface="Times" charset="0"/>
              </a:rPr>
              <a:t>=&gt;S</a:t>
            </a:r>
            <a:r>
              <a:rPr lang="en-US" altLang="en-US" baseline="-25000">
                <a:latin typeface="Times" charset="0"/>
              </a:rPr>
              <a:t>CPU </a:t>
            </a:r>
            <a:r>
              <a:rPr lang="en-US" altLang="en-US">
                <a:latin typeface="Times" charset="0"/>
              </a:rPr>
              <a:t>= 0.125 s</a:t>
            </a:r>
          </a:p>
          <a:p>
            <a:endParaRPr lang="en-US" altLang="en-US">
              <a:latin typeface="Times" charset="0"/>
            </a:endParaRPr>
          </a:p>
          <a:p>
            <a:r>
              <a:rPr lang="en-US" altLang="en-US">
                <a:latin typeface="Times" charset="0"/>
              </a:rPr>
              <a:t>Z = 4 s</a:t>
            </a:r>
          </a:p>
          <a:p>
            <a:endParaRPr lang="en-US" altLang="en-US">
              <a:latin typeface="Times" charset="0"/>
            </a:endParaRPr>
          </a:p>
          <a:p>
            <a:r>
              <a:rPr lang="en-US" altLang="en-US">
                <a:latin typeface="Times" charset="0"/>
              </a:rPr>
              <a:t>N = 20</a:t>
            </a:r>
          </a:p>
        </p:txBody>
      </p:sp>
    </p:spTree>
    <p:extLst>
      <p:ext uri="{BB962C8B-B14F-4D97-AF65-F5344CB8AC3E}">
        <p14:creationId xmlns:p14="http://schemas.microsoft.com/office/powerpoint/2010/main" val="1169830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"/>
            <a:ext cx="8077200" cy="3429000"/>
          </a:xfrm>
        </p:spPr>
        <p:txBody>
          <a:bodyPr/>
          <a:lstStyle/>
          <a:p>
            <a:r>
              <a:rPr lang="pt-BR" sz="2800" b="1" dirty="0"/>
              <a:t>Iteração 1</a:t>
            </a:r>
          </a:p>
          <a:p>
            <a:pPr algn="l"/>
            <a:r>
              <a:rPr lang="pt-BR" sz="2400" dirty="0"/>
              <a:t>Número de usuários:</a:t>
            </a:r>
            <a:r>
              <a:rPr lang="pt-BR" sz="2800" dirty="0"/>
              <a:t> N = 1</a:t>
            </a:r>
          </a:p>
          <a:p>
            <a:pPr algn="l"/>
            <a:r>
              <a:rPr lang="pt-BR" sz="2400" dirty="0"/>
              <a:t>Tempo de resposta do dispositivo:</a:t>
            </a:r>
            <a:endParaRPr lang="pt-BR" sz="2800" dirty="0"/>
          </a:p>
          <a:p>
            <a:r>
              <a:rPr lang="pt-BR" sz="2800" dirty="0"/>
              <a:t>R</a:t>
            </a:r>
            <a:r>
              <a:rPr lang="pt-BR" sz="2800" baseline="-25000" dirty="0"/>
              <a:t>CPU</a:t>
            </a:r>
            <a:r>
              <a:rPr lang="pt-BR" sz="2800" dirty="0"/>
              <a:t> = S</a:t>
            </a:r>
            <a:r>
              <a:rPr lang="pt-BR" sz="2800" baseline="-25000" dirty="0"/>
              <a:t>CPU</a:t>
            </a:r>
            <a:r>
              <a:rPr lang="pt-BR" sz="2800" dirty="0"/>
              <a:t> ( 1 + Q</a:t>
            </a:r>
            <a:r>
              <a:rPr lang="pt-BR" sz="2800" baseline="-25000" dirty="0"/>
              <a:t>CPU</a:t>
            </a:r>
            <a:r>
              <a:rPr lang="pt-BR" sz="2800" dirty="0"/>
              <a:t> ) = 0,125 (1 + 0 ) = 0,125</a:t>
            </a:r>
          </a:p>
          <a:p>
            <a:r>
              <a:rPr lang="pt-BR" sz="2800" dirty="0"/>
              <a:t>R</a:t>
            </a:r>
            <a:r>
              <a:rPr lang="pt-BR" sz="2800" baseline="-25000" dirty="0"/>
              <a:t>A</a:t>
            </a:r>
            <a:r>
              <a:rPr lang="pt-BR" sz="2800" dirty="0"/>
              <a:t> = S</a:t>
            </a:r>
            <a:r>
              <a:rPr lang="pt-BR" sz="2800" baseline="-25000" dirty="0"/>
              <a:t>A</a:t>
            </a:r>
            <a:r>
              <a:rPr lang="pt-BR" sz="2800" dirty="0"/>
              <a:t> (1 + Q</a:t>
            </a:r>
            <a:r>
              <a:rPr lang="pt-BR" sz="2800" baseline="-25000" dirty="0"/>
              <a:t>A</a:t>
            </a:r>
            <a:r>
              <a:rPr lang="pt-BR" sz="2800" dirty="0"/>
              <a:t> ) = 0,3 (1 + 0 ) = 0,3</a:t>
            </a:r>
          </a:p>
          <a:p>
            <a:r>
              <a:rPr lang="pt-BR" sz="2800" dirty="0"/>
              <a:t>R</a:t>
            </a:r>
            <a:r>
              <a:rPr lang="pt-BR" sz="2800" baseline="-25000" dirty="0"/>
              <a:t>B</a:t>
            </a:r>
            <a:r>
              <a:rPr lang="pt-BR" sz="2800" dirty="0"/>
              <a:t> = S</a:t>
            </a:r>
            <a:r>
              <a:rPr lang="pt-BR" sz="2800" baseline="-25000" dirty="0"/>
              <a:t>B</a:t>
            </a:r>
            <a:r>
              <a:rPr lang="pt-BR" sz="2800" dirty="0"/>
              <a:t> (1 + Q</a:t>
            </a:r>
            <a:r>
              <a:rPr lang="pt-BR" sz="2800" baseline="-25000" dirty="0"/>
              <a:t>B</a:t>
            </a:r>
            <a:r>
              <a:rPr lang="pt-BR" sz="2800" dirty="0"/>
              <a:t> ) = 0,2 (1 + 0 ) = 0,2</a:t>
            </a:r>
          </a:p>
          <a:p>
            <a:pPr algn="l"/>
            <a:r>
              <a:rPr lang="pt-BR" sz="2400" dirty="0"/>
              <a:t>Tempo de resposta do sistema:</a:t>
            </a:r>
            <a:endParaRPr lang="pt-BR" sz="2800" dirty="0"/>
          </a:p>
          <a:p>
            <a:r>
              <a:rPr lang="pt-BR" sz="2800" dirty="0"/>
              <a:t>R = R</a:t>
            </a:r>
            <a:r>
              <a:rPr lang="pt-BR" sz="2800" baseline="-25000" dirty="0"/>
              <a:t>CPU</a:t>
            </a:r>
            <a:r>
              <a:rPr lang="pt-BR" sz="2800" dirty="0"/>
              <a:t> V</a:t>
            </a:r>
            <a:r>
              <a:rPr lang="pt-BR" sz="2800" baseline="-25000" dirty="0"/>
              <a:t>CPU</a:t>
            </a:r>
            <a:r>
              <a:rPr lang="pt-BR" sz="2800" dirty="0"/>
              <a:t> + R</a:t>
            </a:r>
            <a:r>
              <a:rPr lang="pt-BR" sz="2800" baseline="-25000" dirty="0"/>
              <a:t>A</a:t>
            </a:r>
            <a:r>
              <a:rPr lang="pt-BR" sz="2800" dirty="0"/>
              <a:t> V</a:t>
            </a:r>
            <a:r>
              <a:rPr lang="pt-BR" sz="2800" baseline="-25000" dirty="0"/>
              <a:t>A</a:t>
            </a:r>
            <a:r>
              <a:rPr lang="pt-BR" sz="2800" dirty="0"/>
              <a:t> + R</a:t>
            </a:r>
            <a:r>
              <a:rPr lang="pt-BR" sz="2800" baseline="-25000" dirty="0"/>
              <a:t>B</a:t>
            </a:r>
            <a:r>
              <a:rPr lang="pt-BR" sz="2800" dirty="0"/>
              <a:t> V</a:t>
            </a:r>
            <a:r>
              <a:rPr lang="pt-BR" sz="2800" baseline="-25000" dirty="0"/>
              <a:t>B</a:t>
            </a:r>
            <a:r>
              <a:rPr lang="pt-BR" sz="2800" dirty="0"/>
              <a:t> =  6</a:t>
            </a:r>
          </a:p>
          <a:p>
            <a:pPr algn="l"/>
            <a:r>
              <a:rPr lang="pt-BR" sz="2400" i="1" dirty="0" err="1"/>
              <a:t>Throughput</a:t>
            </a:r>
            <a:r>
              <a:rPr lang="pt-BR" sz="2400" i="1" dirty="0"/>
              <a:t> </a:t>
            </a:r>
            <a:r>
              <a:rPr lang="pt-BR" sz="2400" dirty="0"/>
              <a:t>do sistema: </a:t>
            </a:r>
            <a:r>
              <a:rPr lang="pt-BR" sz="2800" dirty="0"/>
              <a:t>X = N / ( R + Z ) = 0,1</a:t>
            </a:r>
          </a:p>
          <a:p>
            <a:pPr algn="l"/>
            <a:r>
              <a:rPr lang="pt-BR" sz="2400" dirty="0"/>
              <a:t>Tamanho da fila do dispositivo</a:t>
            </a:r>
            <a:r>
              <a:rPr lang="pt-BR" sz="2800" dirty="0"/>
              <a:t>:</a:t>
            </a:r>
          </a:p>
          <a:p>
            <a:r>
              <a:rPr lang="pt-BR" sz="2800" dirty="0"/>
              <a:t>Q</a:t>
            </a:r>
            <a:r>
              <a:rPr lang="pt-BR" sz="2800" baseline="-25000" dirty="0"/>
              <a:t>CPU</a:t>
            </a:r>
            <a:r>
              <a:rPr lang="pt-BR" sz="2800" dirty="0"/>
              <a:t> = X R</a:t>
            </a:r>
            <a:r>
              <a:rPr lang="pt-BR" sz="2800" baseline="-25000" dirty="0"/>
              <a:t>CPU</a:t>
            </a:r>
            <a:r>
              <a:rPr lang="pt-BR" sz="2800" dirty="0"/>
              <a:t> V</a:t>
            </a:r>
            <a:r>
              <a:rPr lang="pt-BR" sz="2800" baseline="-25000" dirty="0"/>
              <a:t>CPU</a:t>
            </a:r>
            <a:r>
              <a:rPr lang="pt-BR" sz="2800" dirty="0"/>
              <a:t> = 0,2</a:t>
            </a:r>
          </a:p>
          <a:p>
            <a:r>
              <a:rPr lang="pt-BR" sz="2800" dirty="0"/>
              <a:t>Q</a:t>
            </a:r>
            <a:r>
              <a:rPr lang="pt-BR" sz="2800" baseline="-25000" dirty="0"/>
              <a:t>A</a:t>
            </a:r>
            <a:r>
              <a:rPr lang="pt-BR" sz="2800" dirty="0"/>
              <a:t> = X R</a:t>
            </a:r>
            <a:r>
              <a:rPr lang="pt-BR" sz="2800" baseline="-25000" dirty="0"/>
              <a:t>A</a:t>
            </a:r>
            <a:r>
              <a:rPr lang="pt-BR" sz="2800" dirty="0"/>
              <a:t> V</a:t>
            </a:r>
            <a:r>
              <a:rPr lang="pt-BR" sz="2800" baseline="-25000" dirty="0"/>
              <a:t>A</a:t>
            </a:r>
            <a:r>
              <a:rPr lang="pt-BR" sz="2800" dirty="0"/>
              <a:t> = 0,3     Q</a:t>
            </a:r>
            <a:r>
              <a:rPr lang="pt-BR" sz="2800" baseline="-25000" dirty="0"/>
              <a:t>B</a:t>
            </a:r>
            <a:r>
              <a:rPr lang="pt-BR" sz="2800" dirty="0"/>
              <a:t> = X R</a:t>
            </a:r>
            <a:r>
              <a:rPr lang="pt-BR" sz="2800" baseline="-25000" dirty="0"/>
              <a:t>B</a:t>
            </a:r>
            <a:r>
              <a:rPr lang="pt-BR" sz="2800" dirty="0"/>
              <a:t> V</a:t>
            </a:r>
            <a:r>
              <a:rPr lang="pt-BR" sz="2800" baseline="-25000" dirty="0"/>
              <a:t>B</a:t>
            </a:r>
            <a:r>
              <a:rPr lang="pt-BR" sz="2800" dirty="0"/>
              <a:t> = 0,1</a:t>
            </a:r>
          </a:p>
        </p:txBody>
      </p:sp>
    </p:spTree>
    <p:extLst>
      <p:ext uri="{BB962C8B-B14F-4D97-AF65-F5344CB8AC3E}">
        <p14:creationId xmlns:p14="http://schemas.microsoft.com/office/powerpoint/2010/main" val="2110705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"/>
            <a:ext cx="8077200" cy="3429000"/>
          </a:xfrm>
        </p:spPr>
        <p:txBody>
          <a:bodyPr/>
          <a:lstStyle/>
          <a:p>
            <a:r>
              <a:rPr lang="pt-BR" sz="2800" b="1"/>
              <a:t>Iteração 2</a:t>
            </a:r>
          </a:p>
          <a:p>
            <a:pPr algn="l"/>
            <a:r>
              <a:rPr lang="pt-BR" sz="2400"/>
              <a:t>Número de usuários:</a:t>
            </a:r>
            <a:r>
              <a:rPr lang="pt-BR" sz="2800"/>
              <a:t> N = 2</a:t>
            </a:r>
          </a:p>
          <a:p>
            <a:pPr algn="l"/>
            <a:r>
              <a:rPr lang="pt-BR" sz="2400"/>
              <a:t>Tempo de resposta do dispositivo:</a:t>
            </a:r>
            <a:endParaRPr lang="pt-BR" sz="2800"/>
          </a:p>
          <a:p>
            <a:r>
              <a:rPr lang="pt-BR" sz="2800"/>
              <a:t>R</a:t>
            </a:r>
            <a:r>
              <a:rPr lang="pt-BR" sz="2800" baseline="-25000"/>
              <a:t>CPU</a:t>
            </a:r>
            <a:r>
              <a:rPr lang="pt-BR" sz="2800"/>
              <a:t> = S</a:t>
            </a:r>
            <a:r>
              <a:rPr lang="pt-BR" sz="2800" baseline="-25000"/>
              <a:t>CPU</a:t>
            </a:r>
            <a:r>
              <a:rPr lang="pt-BR" sz="2800"/>
              <a:t> ( 1 + Q</a:t>
            </a:r>
            <a:r>
              <a:rPr lang="pt-BR" sz="2800" baseline="-25000"/>
              <a:t>CPU</a:t>
            </a:r>
            <a:r>
              <a:rPr lang="pt-BR" sz="2800"/>
              <a:t> ) = 0,125 (1 + 0,2 ) = 0,15</a:t>
            </a:r>
          </a:p>
          <a:p>
            <a:r>
              <a:rPr lang="pt-BR" sz="2800"/>
              <a:t>R</a:t>
            </a:r>
            <a:r>
              <a:rPr lang="pt-BR" sz="2800" baseline="-25000"/>
              <a:t>A</a:t>
            </a:r>
            <a:r>
              <a:rPr lang="pt-BR" sz="2800"/>
              <a:t> = S</a:t>
            </a:r>
            <a:r>
              <a:rPr lang="pt-BR" sz="2800" baseline="-25000"/>
              <a:t>A</a:t>
            </a:r>
            <a:r>
              <a:rPr lang="pt-BR" sz="2800"/>
              <a:t> (1 + Q</a:t>
            </a:r>
            <a:r>
              <a:rPr lang="pt-BR" sz="2800" baseline="-25000"/>
              <a:t>A</a:t>
            </a:r>
            <a:r>
              <a:rPr lang="pt-BR" sz="2800"/>
              <a:t> ) = 0,3 (1 + 0,3 ) = 0,39</a:t>
            </a:r>
          </a:p>
          <a:p>
            <a:r>
              <a:rPr lang="pt-BR" sz="2800"/>
              <a:t>R</a:t>
            </a:r>
            <a:r>
              <a:rPr lang="pt-BR" sz="2800" baseline="-25000"/>
              <a:t>B</a:t>
            </a:r>
            <a:r>
              <a:rPr lang="pt-BR" sz="2800"/>
              <a:t> = S</a:t>
            </a:r>
            <a:r>
              <a:rPr lang="pt-BR" sz="2800" baseline="-25000"/>
              <a:t>B</a:t>
            </a:r>
            <a:r>
              <a:rPr lang="pt-BR" sz="2800"/>
              <a:t> (1 + Q</a:t>
            </a:r>
            <a:r>
              <a:rPr lang="pt-BR" sz="2800" baseline="-25000"/>
              <a:t>B</a:t>
            </a:r>
            <a:r>
              <a:rPr lang="pt-BR" sz="2800"/>
              <a:t> ) = 0,2 (1 + 0,1 ) = 0,22</a:t>
            </a:r>
          </a:p>
          <a:p>
            <a:pPr algn="l"/>
            <a:r>
              <a:rPr lang="pt-BR" sz="2400"/>
              <a:t>Tempo de resposta do sistema:</a:t>
            </a:r>
            <a:endParaRPr lang="pt-BR" sz="2800"/>
          </a:p>
          <a:p>
            <a:r>
              <a:rPr lang="pt-BR" sz="2800"/>
              <a:t>R = R</a:t>
            </a:r>
            <a:r>
              <a:rPr lang="pt-BR" sz="2800" baseline="-25000"/>
              <a:t>CPU</a:t>
            </a:r>
            <a:r>
              <a:rPr lang="pt-BR" sz="2800"/>
              <a:t> V</a:t>
            </a:r>
            <a:r>
              <a:rPr lang="pt-BR" sz="2800" baseline="-25000"/>
              <a:t>CPU</a:t>
            </a:r>
            <a:r>
              <a:rPr lang="pt-BR" sz="2800"/>
              <a:t> + R</a:t>
            </a:r>
            <a:r>
              <a:rPr lang="pt-BR" sz="2800" baseline="-25000"/>
              <a:t>A</a:t>
            </a:r>
            <a:r>
              <a:rPr lang="pt-BR" sz="2800"/>
              <a:t> V</a:t>
            </a:r>
            <a:r>
              <a:rPr lang="pt-BR" sz="2800" baseline="-25000"/>
              <a:t>A</a:t>
            </a:r>
            <a:r>
              <a:rPr lang="pt-BR" sz="2800"/>
              <a:t> + R</a:t>
            </a:r>
            <a:r>
              <a:rPr lang="pt-BR" sz="2800" baseline="-25000"/>
              <a:t>B</a:t>
            </a:r>
            <a:r>
              <a:rPr lang="pt-BR" sz="2800"/>
              <a:t> V</a:t>
            </a:r>
            <a:r>
              <a:rPr lang="pt-BR" sz="2800" baseline="-25000"/>
              <a:t>B</a:t>
            </a:r>
            <a:r>
              <a:rPr lang="pt-BR" sz="2800"/>
              <a:t> =  7,4</a:t>
            </a:r>
          </a:p>
          <a:p>
            <a:pPr algn="l"/>
            <a:r>
              <a:rPr lang="pt-BR" sz="2400" i="1"/>
              <a:t>Throughput </a:t>
            </a:r>
            <a:r>
              <a:rPr lang="pt-BR" sz="2400"/>
              <a:t>do sistema: </a:t>
            </a:r>
            <a:r>
              <a:rPr lang="pt-BR" sz="2800"/>
              <a:t>X = N / ( R + Z ) = 0,175</a:t>
            </a:r>
          </a:p>
          <a:p>
            <a:pPr algn="l"/>
            <a:r>
              <a:rPr lang="pt-BR" sz="2400"/>
              <a:t>Tamanho da fila do dispositivo</a:t>
            </a:r>
            <a:r>
              <a:rPr lang="pt-BR" sz="2800"/>
              <a:t>:</a:t>
            </a:r>
          </a:p>
          <a:p>
            <a:r>
              <a:rPr lang="pt-BR" sz="2800"/>
              <a:t>Q</a:t>
            </a:r>
            <a:r>
              <a:rPr lang="pt-BR" sz="2800" baseline="-25000"/>
              <a:t>CPU</a:t>
            </a:r>
            <a:r>
              <a:rPr lang="pt-BR" sz="2800"/>
              <a:t> = X R</a:t>
            </a:r>
            <a:r>
              <a:rPr lang="pt-BR" sz="2800" baseline="-25000"/>
              <a:t>CPU</a:t>
            </a:r>
            <a:r>
              <a:rPr lang="pt-BR" sz="2800"/>
              <a:t> V</a:t>
            </a:r>
            <a:r>
              <a:rPr lang="pt-BR" sz="2800" baseline="-25000"/>
              <a:t>CPU</a:t>
            </a:r>
            <a:r>
              <a:rPr lang="pt-BR" sz="2800"/>
              <a:t> = 0,421</a:t>
            </a:r>
          </a:p>
          <a:p>
            <a:r>
              <a:rPr lang="pt-BR" sz="2800"/>
              <a:t>Q</a:t>
            </a:r>
            <a:r>
              <a:rPr lang="pt-BR" sz="2800" baseline="-25000"/>
              <a:t>A</a:t>
            </a:r>
            <a:r>
              <a:rPr lang="pt-BR" sz="2800"/>
              <a:t> = X R</a:t>
            </a:r>
            <a:r>
              <a:rPr lang="pt-BR" sz="2800" baseline="-25000"/>
              <a:t>A</a:t>
            </a:r>
            <a:r>
              <a:rPr lang="pt-BR" sz="2800"/>
              <a:t> V</a:t>
            </a:r>
            <a:r>
              <a:rPr lang="pt-BR" sz="2800" baseline="-25000"/>
              <a:t>A</a:t>
            </a:r>
            <a:r>
              <a:rPr lang="pt-BR" sz="2800"/>
              <a:t> = 0,684     Q</a:t>
            </a:r>
            <a:r>
              <a:rPr lang="pt-BR" sz="2800" baseline="-25000"/>
              <a:t>B</a:t>
            </a:r>
            <a:r>
              <a:rPr lang="pt-BR" sz="2800"/>
              <a:t> = X R</a:t>
            </a:r>
            <a:r>
              <a:rPr lang="pt-BR" sz="2800" baseline="-25000"/>
              <a:t>B</a:t>
            </a:r>
            <a:r>
              <a:rPr lang="pt-BR" sz="2800"/>
              <a:t> V</a:t>
            </a:r>
            <a:r>
              <a:rPr lang="pt-BR" sz="2800" baseline="-25000"/>
              <a:t>B</a:t>
            </a:r>
            <a:r>
              <a:rPr lang="pt-BR" sz="2800"/>
              <a:t> = 0,193</a:t>
            </a:r>
          </a:p>
        </p:txBody>
      </p:sp>
    </p:spTree>
    <p:extLst>
      <p:ext uri="{BB962C8B-B14F-4D97-AF65-F5344CB8AC3E}">
        <p14:creationId xmlns:p14="http://schemas.microsoft.com/office/powerpoint/2010/main" val="1714976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pt-BR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85800"/>
            <a:ext cx="8077200" cy="3429000"/>
          </a:xfrm>
        </p:spPr>
        <p:txBody>
          <a:bodyPr/>
          <a:lstStyle/>
          <a:p>
            <a:r>
              <a:rPr lang="pt-BR" sz="2800" b="1"/>
              <a:t>Ao final de 20 iterações (onde N=20</a:t>
            </a:r>
            <a:r>
              <a:rPr lang="pt-BR" sz="2800"/>
              <a:t>), chegou-se aos seguintes resultados:</a:t>
            </a:r>
          </a:p>
          <a:p>
            <a:endParaRPr lang="pt-BR" sz="2800"/>
          </a:p>
          <a:p>
            <a:r>
              <a:rPr lang="pt-BR" sz="2800"/>
              <a:t>Tempo de resposta dos dispositivos:</a:t>
            </a:r>
          </a:p>
          <a:p>
            <a:r>
              <a:rPr lang="pt-BR" sz="2800"/>
              <a:t>R</a:t>
            </a:r>
            <a:r>
              <a:rPr lang="pt-BR" sz="2800" baseline="-25000"/>
              <a:t>CPU</a:t>
            </a:r>
            <a:r>
              <a:rPr lang="pt-BR" sz="2800"/>
              <a:t>=0,373  R</a:t>
            </a:r>
            <a:r>
              <a:rPr lang="pt-BR" sz="2800" baseline="-25000"/>
              <a:t>A</a:t>
            </a:r>
            <a:r>
              <a:rPr lang="pt-BR" sz="2800"/>
              <a:t>=4,854  R</a:t>
            </a:r>
            <a:r>
              <a:rPr lang="pt-BR" sz="2800" baseline="-25000"/>
              <a:t>B</a:t>
            </a:r>
            <a:r>
              <a:rPr lang="pt-BR" sz="2800"/>
              <a:t>=0,300  </a:t>
            </a:r>
            <a:r>
              <a:rPr lang="pt-BR" sz="2800" b="1"/>
              <a:t>R=56,016</a:t>
            </a:r>
          </a:p>
          <a:p>
            <a:r>
              <a:rPr lang="pt-BR" sz="2800"/>
              <a:t>Onde o tempo de resposta do sistema é igual a 56,016.</a:t>
            </a:r>
          </a:p>
          <a:p>
            <a:endParaRPr lang="pt-BR" sz="2800"/>
          </a:p>
          <a:p>
            <a:r>
              <a:rPr lang="pt-BR" sz="2800"/>
              <a:t>Tamanho da Fila nos Dispositivos:</a:t>
            </a:r>
          </a:p>
          <a:p>
            <a:r>
              <a:rPr lang="pt-BR" sz="2800"/>
              <a:t>Q</a:t>
            </a:r>
            <a:r>
              <a:rPr lang="pt-BR" sz="2800" baseline="-25000"/>
              <a:t>CPU</a:t>
            </a:r>
            <a:r>
              <a:rPr lang="pt-BR" sz="2800"/>
              <a:t>=1,991 Q</a:t>
            </a:r>
            <a:r>
              <a:rPr lang="pt-BR" sz="2800" baseline="-25000"/>
              <a:t>A</a:t>
            </a:r>
            <a:r>
              <a:rPr lang="pt-BR" sz="2800"/>
              <a:t>=16,177  Q</a:t>
            </a:r>
            <a:r>
              <a:rPr lang="pt-BR" sz="2800" baseline="-25000"/>
              <a:t>B</a:t>
            </a:r>
            <a:r>
              <a:rPr lang="pt-BR" sz="2800"/>
              <a:t>=0,500  </a:t>
            </a:r>
            <a:r>
              <a:rPr lang="pt-BR" sz="2800" b="1"/>
              <a:t>X=0,333</a:t>
            </a:r>
          </a:p>
          <a:p>
            <a:r>
              <a:rPr lang="pt-BR" sz="2800"/>
              <a:t>Onde o </a:t>
            </a:r>
            <a:r>
              <a:rPr lang="pt-BR" sz="2800" i="1"/>
              <a:t>throughput </a:t>
            </a:r>
            <a:r>
              <a:rPr lang="pt-BR" sz="2800"/>
              <a:t>do sistema é 0,333.</a:t>
            </a:r>
          </a:p>
        </p:txBody>
      </p:sp>
    </p:spTree>
    <p:extLst>
      <p:ext uri="{BB962C8B-B14F-4D97-AF65-F5344CB8AC3E}">
        <p14:creationId xmlns:p14="http://schemas.microsoft.com/office/powerpoint/2010/main" val="2607146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pt-BR"/>
              <a:t>Observações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09800"/>
            <a:ext cx="7696200" cy="3429000"/>
          </a:xfrm>
        </p:spPr>
        <p:txBody>
          <a:bodyPr/>
          <a:lstStyle/>
          <a:p>
            <a:r>
              <a:rPr lang="pt-BR" sz="2800"/>
              <a:t>Observa-se nos resultados, que o número médio na fila do disco A (Q</a:t>
            </a:r>
            <a:r>
              <a:rPr lang="pt-BR" sz="2800" baseline="-25000"/>
              <a:t>A</a:t>
            </a:r>
            <a:r>
              <a:rPr lang="pt-BR" sz="2800"/>
              <a:t> ) está tendo um tempo de utilização bem acima dos demais, o que caracteriza-se como um dos gargalos do sistema. Além do T</a:t>
            </a:r>
            <a:r>
              <a:rPr lang="pt-BR" sz="2800" i="1"/>
              <a:t>hroughput </a:t>
            </a:r>
            <a:r>
              <a:rPr lang="pt-BR" sz="2800"/>
              <a:t>do sistema (Q) e do Tempo de resposta do sistema (R), também podemos verificar o Tempo de resposta de cada um dos dispositivos do sistema (R</a:t>
            </a:r>
            <a:r>
              <a:rPr lang="pt-BR" sz="2800" baseline="-25000"/>
              <a:t>CPU</a:t>
            </a:r>
            <a:r>
              <a:rPr lang="pt-BR" sz="2800"/>
              <a:t>, R</a:t>
            </a:r>
            <a:r>
              <a:rPr lang="pt-BR" sz="2800" baseline="-25000"/>
              <a:t>A</a:t>
            </a:r>
            <a:r>
              <a:rPr lang="pt-BR" sz="2800"/>
              <a:t>, R</a:t>
            </a:r>
            <a:r>
              <a:rPr lang="pt-BR" sz="2800" baseline="-25000"/>
              <a:t>B</a:t>
            </a:r>
            <a:r>
              <a:rPr lang="pt-BR" sz="2800"/>
              <a:t>) e o Número médio na fila (Q</a:t>
            </a:r>
            <a:r>
              <a:rPr lang="pt-BR" sz="2800" baseline="-25000"/>
              <a:t>CPU</a:t>
            </a:r>
            <a:r>
              <a:rPr lang="pt-BR" sz="2800"/>
              <a:t>, Q</a:t>
            </a:r>
            <a:r>
              <a:rPr lang="pt-BR" sz="2800" baseline="-25000"/>
              <a:t>A</a:t>
            </a:r>
            <a:r>
              <a:rPr lang="pt-BR" sz="2800"/>
              <a:t>, Q</a:t>
            </a:r>
            <a:r>
              <a:rPr lang="pt-BR" sz="2800" baseline="-25000"/>
              <a:t>B</a:t>
            </a:r>
            <a:r>
              <a:rPr lang="pt-BR" sz="2800"/>
              <a:t>), assim como o </a:t>
            </a:r>
            <a:r>
              <a:rPr lang="pt-BR" sz="2800" i="1"/>
              <a:t>Throughput </a:t>
            </a:r>
            <a:r>
              <a:rPr lang="pt-BR" sz="2800"/>
              <a:t>e a Utilização de cada um dos dispositivos do sistema.</a:t>
            </a:r>
          </a:p>
        </p:txBody>
      </p:sp>
    </p:spTree>
    <p:extLst>
      <p:ext uri="{BB962C8B-B14F-4D97-AF65-F5344CB8AC3E}">
        <p14:creationId xmlns:p14="http://schemas.microsoft.com/office/powerpoint/2010/main" val="2325326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pt-BR"/>
              <a:t>Observações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09800"/>
            <a:ext cx="7696200" cy="3429000"/>
          </a:xfrm>
        </p:spPr>
        <p:txBody>
          <a:bodyPr/>
          <a:lstStyle/>
          <a:p>
            <a:r>
              <a:rPr lang="pt-BR" sz="2800"/>
              <a:t>Note que MVA é aplicado somente para redes. Isto significa que a rede deve satisfazer a</a:t>
            </a:r>
          </a:p>
          <a:p>
            <a:r>
              <a:rPr lang="pt-BR" sz="2800"/>
              <a:t>condição de equilíbrio no fluxo de tarefas, a cada passo, e homogeneidade dos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5127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5441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Lei de Little</a:t>
                </a:r>
              </a:p>
              <a:p>
                <a:pPr lvl="1"/>
                <a:r>
                  <a:rPr lang="pt-BR" dirty="0" err="1" smtClean="0"/>
                  <a:t>Qi</a:t>
                </a:r>
                <a:r>
                  <a:rPr lang="pt-BR" dirty="0" smtClean="0"/>
                  <a:t> corresponde ao </a:t>
                </a:r>
                <a:r>
                  <a:rPr lang="pt-BR" dirty="0" err="1" smtClean="0"/>
                  <a:t>nro</a:t>
                </a:r>
                <a:r>
                  <a:rPr lang="pt-BR" dirty="0" smtClean="0"/>
                  <a:t>. </a:t>
                </a:r>
                <a:r>
                  <a:rPr lang="pt-BR" dirty="0" err="1" smtClean="0"/>
                  <a:t>Req</a:t>
                </a:r>
                <a:r>
                  <a:rPr lang="pt-BR" dirty="0" smtClean="0"/>
                  <a:t>. Na estação i</a:t>
                </a:r>
              </a:p>
              <a:p>
                <a:pPr marL="0" indent="0">
                  <a:buNone/>
                </a:pPr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smtClean="0"/>
                  <a:t>Filas fechadas – Tempo de resposta global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𝑅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 ; M=</a:t>
                </a:r>
                <a:r>
                  <a:rPr lang="pt-BR" dirty="0" err="1" smtClean="0"/>
                  <a:t>nro</a:t>
                </a:r>
                <a:r>
                  <a:rPr lang="pt-BR" dirty="0" smtClean="0"/>
                  <a:t>. Estações</a:t>
                </a:r>
              </a:p>
              <a:p>
                <a:r>
                  <a:rPr lang="pt-BR" dirty="0" smtClean="0"/>
                  <a:t>Tempo de resposta Interativo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𝑅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𝑋</m:t>
                        </m:r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den>
                    </m:f>
                  </m:oMath>
                </a14:m>
                <a:r>
                  <a:rPr lang="pt-BR" dirty="0" smtClean="0"/>
                  <a:t> ; </a:t>
                </a:r>
                <a:r>
                  <a:rPr lang="pt-BR" sz="2000" dirty="0" smtClean="0"/>
                  <a:t>X = vazão sistema e Z = “</a:t>
                </a:r>
                <a:r>
                  <a:rPr lang="pt-BR" sz="2000" dirty="0" err="1" smtClean="0"/>
                  <a:t>think</a:t>
                </a:r>
                <a:r>
                  <a:rPr lang="pt-BR" sz="2000" dirty="0" smtClean="0"/>
                  <a:t> time”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544144"/>
              </a:xfrm>
              <a:blipFill rotWithShape="1">
                <a:blip r:embed="rId2"/>
                <a:stretch>
                  <a:fillRect l="-1804" t="-18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9B37-FA80-45E7-A766-1CE654C3ACDB}" type="datetime1">
              <a:rPr lang="en-US" smtClean="0"/>
              <a:pPr/>
              <a:t>11/16/2012</a:t>
            </a:fld>
            <a:r>
              <a:rPr lang="en-US" smtClean="0"/>
              <a:t>UFRGS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358D-0BAC-46C3-99EE-03173FD9DAB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80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Aplique sobre o problema resolvido por </a:t>
            </a:r>
            <a:r>
              <a:rPr lang="pt-BR" dirty="0" err="1" smtClean="0"/>
              <a:t>Buzzen</a:t>
            </a:r>
            <a:r>
              <a:rPr lang="pt-BR" dirty="0" smtClean="0"/>
              <a:t> o algoritmos MVA.</a:t>
            </a:r>
          </a:p>
          <a:p>
            <a:r>
              <a:rPr lang="pt-BR" dirty="0" smtClean="0"/>
              <a:t>Compare </a:t>
            </a:r>
            <a:r>
              <a:rPr lang="pt-BR" smtClean="0"/>
              <a:t>os resultados.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9B37-FA80-45E7-A766-1CE654C3ACDB}" type="datetime1">
              <a:rPr lang="en-US" smtClean="0"/>
              <a:pPr/>
              <a:t>11/16/2012</a:t>
            </a:fld>
            <a:r>
              <a:rPr lang="en-US" smtClean="0"/>
              <a:t>UFRGS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Sérgio L. Cechin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358D-0BAC-46C3-99EE-03173FD9DAB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1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– Filas Fechadas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há fluxo de entrada ou saída da rede</a:t>
            </a:r>
          </a:p>
          <a:p>
            <a:pPr lvl="1"/>
            <a:r>
              <a:rPr lang="pt-BR" dirty="0" smtClean="0"/>
              <a:t>N: Número de tarefas que circulam na rede</a:t>
            </a:r>
          </a:p>
          <a:p>
            <a:r>
              <a:rPr lang="pt-BR" dirty="0" smtClean="0"/>
              <a:t>Análise proposta por Gordon e </a:t>
            </a:r>
            <a:r>
              <a:rPr lang="pt-BR" dirty="0" err="1" smtClean="0"/>
              <a:t>Newell</a:t>
            </a:r>
            <a:r>
              <a:rPr lang="pt-BR" dirty="0" smtClean="0"/>
              <a:t>, para nodos M/M/1</a:t>
            </a:r>
          </a:p>
          <a:p>
            <a:pPr lvl="1"/>
            <a:r>
              <a:rPr lang="pt-BR" dirty="0" smtClean="0"/>
              <a:t>M: Número de nodos da rede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Expressões Básicas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543188"/>
              </p:ext>
            </p:extLst>
          </p:nvPr>
        </p:nvGraphicFramePr>
        <p:xfrm>
          <a:off x="3084513" y="2636838"/>
          <a:ext cx="29733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ção" r:id="rId3" imgW="1282680" imgH="431640" progId="Equation.3">
                  <p:embed/>
                </p:oleObj>
              </mc:Choice>
              <mc:Fallback>
                <p:oleObj name="Equação" r:id="rId3" imgW="12826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2636838"/>
                        <a:ext cx="297338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827088" y="2060575"/>
            <a:ext cx="284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/>
              <a:t>Foi demonstrado que:</a:t>
            </a:r>
          </a:p>
        </p:txBody>
      </p:sp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2525713" y="3951288"/>
          <a:ext cx="409257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1765080" imgH="469800" progId="Equation.3">
                  <p:embed/>
                </p:oleObj>
              </mc:Choice>
              <mc:Fallback>
                <p:oleObj name="Equation" r:id="rId5" imgW="176508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951288"/>
                        <a:ext cx="409257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900113" y="5013325"/>
            <a:ext cx="3024187" cy="998538"/>
            <a:chOff x="567" y="3158"/>
            <a:chExt cx="1905" cy="629"/>
          </a:xfrm>
        </p:grpSpPr>
        <p:sp>
          <p:nvSpPr>
            <p:cNvPr id="1034" name="Line 12"/>
            <p:cNvSpPr>
              <a:spLocks noChangeShapeType="1"/>
            </p:cNvSpPr>
            <p:nvPr/>
          </p:nvSpPr>
          <p:spPr bwMode="auto">
            <a:xfrm flipV="1">
              <a:off x="1701" y="3158"/>
              <a:ext cx="771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567" y="3339"/>
              <a:ext cx="1830" cy="4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sz="2000"/>
                <a:t>Somatório dos números de</a:t>
              </a:r>
            </a:p>
            <a:p>
              <a:pPr algn="ctr"/>
              <a:r>
                <a:rPr lang="pt-BR" sz="2000"/>
                <a:t>tarefas nos nodos da rede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 de tarefas entre nodos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Não é possível calcular</a:t>
            </a:r>
          </a:p>
          <a:p>
            <a:pPr lvl="1"/>
            <a:r>
              <a:rPr lang="pt-BR" smtClean="0"/>
              <a:t>O sistema de equações é indeterminado</a:t>
            </a:r>
          </a:p>
          <a:p>
            <a:r>
              <a:rPr lang="pt-BR" smtClean="0"/>
              <a:t>Solução (temporária)</a:t>
            </a:r>
          </a:p>
          <a:p>
            <a:pPr lvl="1"/>
            <a:r>
              <a:rPr lang="pt-BR" smtClean="0"/>
              <a:t>Escolhe-se um dos fluxos como referência</a:t>
            </a:r>
          </a:p>
          <a:p>
            <a:pPr lvl="1"/>
            <a:r>
              <a:rPr lang="pt-BR" smtClean="0"/>
              <a:t>Calcula-se os outros fluxos em função do fluxo de referência (</a:t>
            </a:r>
            <a:r>
              <a:rPr lang="pt-BR" smtClean="0">
                <a:sym typeface="Symbol" pitchFamily="18" charset="2"/>
              </a:rPr>
              <a:t>)</a:t>
            </a:r>
            <a:endParaRPr lang="pt-BR" smtClean="0"/>
          </a:p>
          <a:p>
            <a:pPr lvl="2"/>
            <a:r>
              <a:rPr lang="pt-BR" smtClean="0"/>
              <a:t>Assim, </a:t>
            </a:r>
            <a:r>
              <a:rPr lang="pt-BR" i="1" smtClean="0"/>
              <a:t>F</a:t>
            </a:r>
            <a:r>
              <a:rPr lang="pt-BR" i="1" baseline="-25000" smtClean="0"/>
              <a:t>i</a:t>
            </a:r>
            <a:r>
              <a:rPr lang="pt-BR" smtClean="0"/>
              <a:t>=</a:t>
            </a:r>
            <a:r>
              <a:rPr lang="pt-BR" i="1" smtClean="0"/>
              <a:t>a</a:t>
            </a:r>
            <a:r>
              <a:rPr lang="pt-BR" i="1" baseline="-25000" smtClean="0"/>
              <a:t>i</a:t>
            </a:r>
            <a:r>
              <a:rPr lang="pt-BR" smtClean="0">
                <a:sym typeface="Symbol" pitchFamily="18" charset="2"/>
              </a:rPr>
              <a:t></a:t>
            </a:r>
          </a:p>
          <a:p>
            <a:pPr lvl="2"/>
            <a:r>
              <a:rPr lang="pt-BR" i="1" smtClean="0"/>
              <a:t>a</a:t>
            </a:r>
            <a:r>
              <a:rPr lang="pt-BR" i="1" baseline="-25000" smtClean="0"/>
              <a:t>i</a:t>
            </a:r>
            <a:r>
              <a:rPr lang="pt-BR" smtClean="0">
                <a:sym typeface="Symbol" pitchFamily="18" charset="2"/>
              </a:rPr>
              <a:t> é o fator de proporção dos fluxos, em relação a 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7235825" y="2420938"/>
          <a:ext cx="16573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914400" imgH="444240" progId="Equation.3">
                  <p:embed/>
                </p:oleObj>
              </mc:Choice>
              <mc:Fallback>
                <p:oleObj name="Equation" r:id="rId3" imgW="9144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420938"/>
                        <a:ext cx="1657350" cy="8064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Cálculo de </a:t>
            </a:r>
            <a:r>
              <a:rPr lang="pt-BR" i="1" smtClean="0"/>
              <a:t>p</a:t>
            </a:r>
            <a:r>
              <a:rPr lang="pt-BR" smtClean="0"/>
              <a:t>(</a:t>
            </a:r>
            <a:r>
              <a:rPr lang="pt-BR" i="1" smtClean="0"/>
              <a:t>n</a:t>
            </a:r>
            <a:r>
              <a:rPr lang="pt-BR" smtClean="0"/>
              <a:t>)</a:t>
            </a:r>
          </a:p>
        </p:txBody>
      </p:sp>
      <p:sp>
        <p:nvSpPr>
          <p:cNvPr id="30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Uma vez calculados os </a:t>
            </a:r>
            <a:r>
              <a:rPr lang="pt-BR" i="1" smtClean="0"/>
              <a:t>F</a:t>
            </a:r>
            <a:r>
              <a:rPr lang="pt-BR" i="1" baseline="-25000" smtClean="0"/>
              <a:t>i</a:t>
            </a:r>
            <a:r>
              <a:rPr lang="pt-BR" smtClean="0"/>
              <a:t>...</a:t>
            </a:r>
          </a:p>
          <a:p>
            <a:pPr lvl="1"/>
            <a:r>
              <a:rPr lang="pt-BR" smtClean="0"/>
              <a:t>Determinar </a:t>
            </a:r>
            <a:r>
              <a:rPr lang="pt-BR" i="1" smtClean="0">
                <a:sym typeface="Symbol" pitchFamily="18" charset="2"/>
              </a:rPr>
              <a:t></a:t>
            </a:r>
            <a:r>
              <a:rPr lang="pt-BR" i="1" baseline="-25000" smtClean="0"/>
              <a:t>i</a:t>
            </a:r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/>
            <a:r>
              <a:rPr lang="pt-BR" smtClean="0"/>
              <a:t>Substituir </a:t>
            </a:r>
            <a:r>
              <a:rPr lang="pt-BR" i="1" smtClean="0">
                <a:sym typeface="Symbol" pitchFamily="18" charset="2"/>
              </a:rPr>
              <a:t></a:t>
            </a:r>
            <a:r>
              <a:rPr lang="pt-BR" i="1" baseline="-25000" smtClean="0"/>
              <a:t>i</a:t>
            </a:r>
            <a:r>
              <a:rPr lang="pt-BR" smtClean="0"/>
              <a:t> em </a:t>
            </a:r>
            <a:r>
              <a:rPr lang="pt-BR" i="1" smtClean="0"/>
              <a:t>G</a:t>
            </a:r>
            <a:r>
              <a:rPr lang="pt-BR" smtClean="0"/>
              <a:t>(</a:t>
            </a:r>
            <a:r>
              <a:rPr lang="pt-BR" i="1" smtClean="0"/>
              <a:t>N</a:t>
            </a:r>
            <a:r>
              <a:rPr lang="pt-BR" smtClean="0"/>
              <a:t>) e, então, em </a:t>
            </a:r>
            <a:r>
              <a:rPr lang="pt-BR" i="1" smtClean="0"/>
              <a:t>p</a:t>
            </a:r>
            <a:r>
              <a:rPr lang="pt-BR" smtClean="0"/>
              <a:t>(</a:t>
            </a:r>
            <a:r>
              <a:rPr lang="pt-BR" i="1" smtClean="0"/>
              <a:t>n</a:t>
            </a:r>
            <a:r>
              <a:rPr lang="pt-BR" smtClean="0"/>
              <a:t>)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3432175" y="3224213"/>
          <a:ext cx="22780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3" imgW="1257120" imgH="431640" progId="Equation.3">
                  <p:embed/>
                </p:oleObj>
              </mc:Choice>
              <mc:Fallback>
                <p:oleObj name="Equation" r:id="rId3" imgW="12571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224213"/>
                        <a:ext cx="2278063" cy="784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479425" y="4829175"/>
          <a:ext cx="40925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5" imgW="1765080" imgH="469800" progId="Equation.3">
                  <p:embed/>
                </p:oleObj>
              </mc:Choice>
              <mc:Fallback>
                <p:oleObj name="Equation" r:id="rId5" imgW="176508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4829175"/>
                        <a:ext cx="4092575" cy="10874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2"/>
          <p:cNvGraphicFramePr>
            <a:graphicFrameLocks noChangeAspect="1"/>
          </p:cNvGraphicFramePr>
          <p:nvPr/>
        </p:nvGraphicFramePr>
        <p:xfrm>
          <a:off x="5292725" y="4873625"/>
          <a:ext cx="29733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7" imgW="1282680" imgH="431640" progId="Equation.3">
                  <p:embed/>
                </p:oleObj>
              </mc:Choice>
              <mc:Fallback>
                <p:oleObj name="Equation" r:id="rId7" imgW="12826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873625"/>
                        <a:ext cx="2973388" cy="1000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Solução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11400"/>
          </a:xfrm>
        </p:spPr>
        <p:txBody>
          <a:bodyPr/>
          <a:lstStyle/>
          <a:p>
            <a:r>
              <a:rPr lang="pt-BR" dirty="0" smtClean="0">
                <a:sym typeface="Symbol" pitchFamily="18" charset="2"/>
              </a:rPr>
              <a:t>Pode-se usar qualquer valor para o fluxo de referência e G(N) garante que a soma das probabilidades é 1.</a:t>
            </a:r>
          </a:p>
          <a:p>
            <a:r>
              <a:rPr lang="pt-BR" dirty="0" smtClean="0">
                <a:sym typeface="Symbol" pitchFamily="18" charset="2"/>
              </a:rPr>
              <a:t>A solução final, fica: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79425" y="4829175"/>
          <a:ext cx="40925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3" imgW="1765080" imgH="469800" progId="Equation.3">
                  <p:embed/>
                </p:oleObj>
              </mc:Choice>
              <mc:Fallback>
                <p:oleObj name="Equation" r:id="rId3" imgW="17650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4829175"/>
                        <a:ext cx="4092575" cy="10874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5292725" y="4873625"/>
          <a:ext cx="29733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5" imgW="1282680" imgH="431640" progId="Equation.3">
                  <p:embed/>
                </p:oleObj>
              </mc:Choice>
              <mc:Fallback>
                <p:oleObj name="Equation" r:id="rId5" imgW="12826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873625"/>
                        <a:ext cx="2973388" cy="1000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spec">
  <a:themeElements>
    <a:clrScheme name="espe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pec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p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pe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pe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pe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pe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pe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pe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Office\Modelos\espec.pot</Template>
  <TotalTime>1065</TotalTime>
  <Words>1817</Words>
  <Application>Microsoft Office PowerPoint</Application>
  <PresentationFormat>Apresentação na tela (4:3)</PresentationFormat>
  <Paragraphs>257</Paragraphs>
  <Slides>40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40</vt:i4>
      </vt:variant>
    </vt:vector>
  </HeadingPairs>
  <TitlesOfParts>
    <vt:vector size="43" baseType="lpstr">
      <vt:lpstr>espec</vt:lpstr>
      <vt:lpstr>Equação</vt:lpstr>
      <vt:lpstr>Equation</vt:lpstr>
      <vt:lpstr>Redes Fechadas de Filas</vt:lpstr>
      <vt:lpstr>Leis Operacionais</vt:lpstr>
      <vt:lpstr>Apresentação do PowerPoint</vt:lpstr>
      <vt:lpstr>Apresentação do PowerPoint</vt:lpstr>
      <vt:lpstr>Características – Filas Fechadas</vt:lpstr>
      <vt:lpstr>Expressões Básicas</vt:lpstr>
      <vt:lpstr>Fluxo de tarefas entre nodos</vt:lpstr>
      <vt:lpstr>Cálculo de p(n)</vt:lpstr>
      <vt:lpstr>Solução</vt:lpstr>
      <vt:lpstr>Resumo</vt:lpstr>
      <vt:lpstr>Exemplo</vt:lpstr>
      <vt:lpstr>Passo 1</vt:lpstr>
      <vt:lpstr>Passo 2</vt:lpstr>
      <vt:lpstr>Passo 3</vt:lpstr>
      <vt:lpstr>Passo 4</vt:lpstr>
      <vt:lpstr>Algoritmo de Buzen</vt:lpstr>
      <vt:lpstr>O algoritmo</vt:lpstr>
      <vt:lpstr>Outros cálculos</vt:lpstr>
      <vt:lpstr>Apresentação do PowerPoint</vt:lpstr>
      <vt:lpstr>Exemplo</vt:lpstr>
      <vt:lpstr>Solução</vt:lpstr>
      <vt:lpstr>Aplicação G(N)</vt:lpstr>
      <vt:lpstr>Logo…</vt:lpstr>
      <vt:lpstr>Exercício</vt:lpstr>
      <vt:lpstr>Exercícios</vt:lpstr>
      <vt:lpstr>Mean Value Analysis</vt:lpstr>
      <vt:lpstr>Modelagem</vt:lpstr>
      <vt:lpstr>Modelagem</vt:lpstr>
      <vt:lpstr>Modelagem</vt:lpstr>
      <vt:lpstr>Modelagem</vt:lpstr>
      <vt:lpstr>Modelagem</vt:lpstr>
      <vt:lpstr>MVA - solução exata</vt:lpstr>
      <vt:lpstr>MVA - solução exata</vt:lpstr>
      <vt:lpstr>Exemplo</vt:lpstr>
      <vt:lpstr> </vt:lpstr>
      <vt:lpstr> </vt:lpstr>
      <vt:lpstr> </vt:lpstr>
      <vt:lpstr>Observações</vt:lpstr>
      <vt:lpstr>Observações</vt:lpstr>
      <vt:lpstr>Exercício</vt:lpstr>
    </vt:vector>
  </TitlesOfParts>
  <Company>UFRGS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Avaliação de Desempenho</dc:title>
  <dc:creator>Sérgio Luis Cechin</dc:creator>
  <cp:lastModifiedBy>Netto</cp:lastModifiedBy>
  <cp:revision>118</cp:revision>
  <cp:lastPrinted>2002-06-14T12:48:33Z</cp:lastPrinted>
  <dcterms:created xsi:type="dcterms:W3CDTF">2002-02-28T12:43:46Z</dcterms:created>
  <dcterms:modified xsi:type="dcterms:W3CDTF">2012-11-16T19:08:51Z</dcterms:modified>
</cp:coreProperties>
</file>