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97" r:id="rId4"/>
    <p:sldId id="284" r:id="rId5"/>
    <p:sldId id="264" r:id="rId6"/>
    <p:sldId id="285" r:id="rId7"/>
    <p:sldId id="286" r:id="rId8"/>
    <p:sldId id="287" r:id="rId9"/>
    <p:sldId id="289" r:id="rId10"/>
    <p:sldId id="288" r:id="rId11"/>
    <p:sldId id="290" r:id="rId12"/>
    <p:sldId id="291" r:id="rId13"/>
    <p:sldId id="292" r:id="rId14"/>
    <p:sldId id="293" r:id="rId15"/>
    <p:sldId id="294" r:id="rId16"/>
    <p:sldId id="261" r:id="rId17"/>
    <p:sldId id="295" r:id="rId18"/>
    <p:sldId id="283" r:id="rId19"/>
    <p:sldId id="296" r:id="rId20"/>
    <p:sldId id="269" r:id="rId21"/>
    <p:sldId id="259" r:id="rId22"/>
    <p:sldId id="267" r:id="rId23"/>
    <p:sldId id="266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1" r:id="rId35"/>
    <p:sldId id="298" r:id="rId36"/>
    <p:sldId id="280" r:id="rId37"/>
    <p:sldId id="299" r:id="rId38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6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3333B-AD3D-004D-8327-3A5824DD3C50}" type="datetimeFigureOut">
              <a:rPr lang="pt-BR" smtClean="0"/>
              <a:t>25/08/13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9F78-A9F7-9349-AE72-536C87547A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46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C9F78-A9F7-9349-AE72-536C87547A9B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C9F78-A9F7-9349-AE72-536C87547A9B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C9F78-A9F7-9349-AE72-536C87547A9B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EC8B-3879-BC4A-87FB-577DC5C8CACA}" type="datetimeFigureOut">
              <a:rPr lang="pt-BR" smtClean="0"/>
              <a:t>25/08/13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C6F3-44C0-AD41-A731-574C1CB00CA9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EC8B-3879-BC4A-87FB-577DC5C8CACA}" type="datetimeFigureOut">
              <a:rPr lang="pt-BR" smtClean="0"/>
              <a:t>25/08/13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C6F3-44C0-AD41-A731-574C1CB00CA9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EC8B-3879-BC4A-87FB-577DC5C8CACA}" type="datetimeFigureOut">
              <a:rPr lang="pt-BR" smtClean="0"/>
              <a:t>25/08/13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C6F3-44C0-AD41-A731-574C1CB00CA9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EC8B-3879-BC4A-87FB-577DC5C8CACA}" type="datetimeFigureOut">
              <a:rPr lang="pt-BR" smtClean="0"/>
              <a:t>25/08/13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C6F3-44C0-AD41-A731-574C1CB00CA9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EC8B-3879-BC4A-87FB-577DC5C8CACA}" type="datetimeFigureOut">
              <a:rPr lang="pt-BR" smtClean="0"/>
              <a:t>25/08/13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C6F3-44C0-AD41-A731-574C1CB00CA9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EC8B-3879-BC4A-87FB-577DC5C8CACA}" type="datetimeFigureOut">
              <a:rPr lang="pt-BR" smtClean="0"/>
              <a:t>25/08/13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C6F3-44C0-AD41-A731-574C1CB00CA9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EC8B-3879-BC4A-87FB-577DC5C8CACA}" type="datetimeFigureOut">
              <a:rPr lang="pt-BR" smtClean="0"/>
              <a:t>25/08/13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C6F3-44C0-AD41-A731-574C1CB00CA9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EC8B-3879-BC4A-87FB-577DC5C8CACA}" type="datetimeFigureOut">
              <a:rPr lang="pt-BR" smtClean="0"/>
              <a:t>25/08/13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C6F3-44C0-AD41-A731-574C1CB00CA9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EC8B-3879-BC4A-87FB-577DC5C8CACA}" type="datetimeFigureOut">
              <a:rPr lang="pt-BR" smtClean="0"/>
              <a:t>25/08/13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C6F3-44C0-AD41-A731-574C1CB00CA9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EC8B-3879-BC4A-87FB-577DC5C8CACA}" type="datetimeFigureOut">
              <a:rPr lang="pt-BR" smtClean="0"/>
              <a:t>25/08/13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C6F3-44C0-AD41-A731-574C1CB00CA9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EC8B-3879-BC4A-87FB-577DC5C8CACA}" type="datetimeFigureOut">
              <a:rPr lang="pt-BR" smtClean="0"/>
              <a:t>25/08/13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C6F3-44C0-AD41-A731-574C1CB00CA9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EC8B-3879-BC4A-87FB-577DC5C8CACA}" type="datetimeFigureOut">
              <a:rPr lang="pt-BR" smtClean="0"/>
              <a:t>25/08/13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4C6F3-44C0-AD41-A731-574C1CB00CA9}" type="slidenum">
              <a:rPr lang="pt-BR" smtClean="0"/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426" y="1546863"/>
            <a:ext cx="7151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err="1" smtClean="0">
                <a:latin typeface="Synchro LET"/>
                <a:cs typeface="Synchro LET"/>
              </a:rPr>
              <a:t>Reinforcement</a:t>
            </a:r>
            <a:r>
              <a:rPr lang="pt-BR" sz="8000" dirty="0" smtClean="0">
                <a:latin typeface="Synchro LET"/>
                <a:cs typeface="Synchro LET"/>
              </a:rPr>
              <a:t> Learning</a:t>
            </a:r>
            <a:endParaRPr lang="pt-BR" sz="8000" dirty="0">
              <a:latin typeface="Synchro LET"/>
              <a:cs typeface="Synchro LE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031" y="735950"/>
            <a:ext cx="6279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>
              <a:latin typeface="Helvetica"/>
              <a:cs typeface="Helvetica"/>
            </a:endParaRPr>
          </a:p>
          <a:p>
            <a:r>
              <a:rPr lang="pt-BR" sz="3600" dirty="0" smtClean="0">
                <a:solidFill>
                  <a:srgbClr val="FFFF00"/>
                </a:solidFill>
                <a:latin typeface="Impact"/>
                <a:cs typeface="Impact"/>
              </a:rPr>
              <a:t>Exemplos de MDP</a:t>
            </a:r>
          </a:p>
          <a:p>
            <a:endParaRPr lang="pt-BR" sz="3600" dirty="0" smtClean="0">
              <a:solidFill>
                <a:srgbClr val="FFFF00"/>
              </a:solidFill>
              <a:latin typeface="Impact"/>
              <a:cs typeface="Impac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77160"/>
              </p:ext>
            </p:extLst>
          </p:nvPr>
        </p:nvGraphicFramePr>
        <p:xfrm>
          <a:off x="542675" y="1873199"/>
          <a:ext cx="7885176" cy="475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294"/>
                <a:gridCol w="1971294"/>
                <a:gridCol w="1971294"/>
                <a:gridCol w="1971294"/>
              </a:tblGrid>
              <a:tr h="42121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Problema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Estados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Ações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Recompensas</a:t>
                      </a:r>
                      <a:endParaRPr lang="en-US" dirty="0"/>
                    </a:p>
                  </a:txBody>
                  <a:tcPr/>
                </a:tc>
              </a:tr>
              <a:tr h="1682193">
                <a:tc>
                  <a:txBody>
                    <a:bodyPr/>
                    <a:lstStyle/>
                    <a:p>
                      <a:r>
                        <a:rPr lang="pt-BR" dirty="0" smtClean="0"/>
                        <a:t>Agente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jogador de damas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Configurações do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tabuleiro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Mover uma </a:t>
                      </a:r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determinada </a:t>
                      </a:r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peça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Capturas</a:t>
                      </a:r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Perdas </a:t>
                      </a:r>
                      <a:endParaRPr lang="en-US" dirty="0"/>
                    </a:p>
                  </a:txBody>
                  <a:tcPr/>
                </a:tc>
              </a:tr>
              <a:tr h="974604">
                <a:tc>
                  <a:txBody>
                    <a:bodyPr/>
                    <a:lstStyle/>
                    <a:p>
                      <a:r>
                        <a:rPr lang="pt-BR" dirty="0" smtClean="0"/>
                        <a:t>Agente em jogo de luta.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Posições/energia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dos lutadores,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se está sendo atacado/atacando, 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Mover-se em uma determinada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direção, lançar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magia, dar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porrada, etc...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Sangue tirado </a:t>
                      </a:r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Sangue perdido</a:t>
                      </a:r>
                      <a:endParaRPr lang="en-US" dirty="0"/>
                    </a:p>
                  </a:txBody>
                  <a:tcPr/>
                </a:tc>
              </a:tr>
              <a:tr h="974604">
                <a:tc>
                  <a:txBody>
                    <a:bodyPr/>
                    <a:lstStyle/>
                    <a:p>
                      <a:r>
                        <a:rPr lang="pt-BR" dirty="0" smtClean="0"/>
                        <a:t>Agente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err="1" smtClean="0"/>
                        <a:t>patrulhador</a:t>
                      </a:r>
                      <a:r>
                        <a:rPr lang="pt-BR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Posição atual</a:t>
                      </a:r>
                      <a:r>
                        <a:rPr lang="pt-BR" baseline="0" dirty="0" smtClean="0"/>
                        <a:t> e passada </a:t>
                      </a:r>
                      <a:r>
                        <a:rPr lang="pt-BR" dirty="0" smtClean="0"/>
                        <a:t>no mapa, ociosidade da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vizinhança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Ir para algum lugar vizinho do mapa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Ociosidade (tempo sem visitas) do lugar visitado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dirty="0" smtClean="0"/>
                        <a:t>atualmente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73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031" y="735950"/>
            <a:ext cx="7533616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>
              <a:latin typeface="Helvetica"/>
              <a:cs typeface="Helvetica"/>
            </a:endParaRPr>
          </a:p>
          <a:p>
            <a:r>
              <a:rPr lang="pt-BR" sz="3600" dirty="0">
                <a:solidFill>
                  <a:srgbClr val="FFFF00"/>
                </a:solidFill>
                <a:latin typeface="Impact"/>
                <a:cs typeface="Impact"/>
              </a:rPr>
              <a:t>Função valor dos estados </a:t>
            </a:r>
            <a:r>
              <a:rPr lang="pt-BR" sz="3600" i="1" dirty="0">
                <a:solidFill>
                  <a:srgbClr val="FFFF00"/>
                </a:solidFill>
                <a:latin typeface="Impact"/>
                <a:cs typeface="Impact"/>
              </a:rPr>
              <a:t>Vπ(</a:t>
            </a:r>
            <a:r>
              <a:rPr lang="pt-BR" sz="3600" i="1" dirty="0" err="1">
                <a:solidFill>
                  <a:srgbClr val="FFFF00"/>
                </a:solidFill>
                <a:latin typeface="Impact"/>
                <a:cs typeface="Impact"/>
              </a:rPr>
              <a:t>s</a:t>
            </a:r>
            <a:r>
              <a:rPr lang="pt-BR" sz="3600" i="1" dirty="0">
                <a:solidFill>
                  <a:srgbClr val="FFFF00"/>
                </a:solidFill>
                <a:latin typeface="Impact"/>
                <a:cs typeface="Impact"/>
              </a:rPr>
              <a:t>)</a:t>
            </a:r>
            <a:endParaRPr lang="pt-BR" sz="3600" i="1" dirty="0" smtClean="0">
              <a:solidFill>
                <a:srgbClr val="FFFF00"/>
              </a:solidFill>
              <a:latin typeface="Impact"/>
              <a:cs typeface="Impact"/>
            </a:endParaRPr>
          </a:p>
          <a:p>
            <a:r>
              <a:rPr lang="pt-BR" i="1" dirty="0">
                <a:latin typeface="Helvetica"/>
                <a:cs typeface="Helvetica"/>
              </a:rPr>
              <a:t>Como saber se um determinado estado é </a:t>
            </a:r>
            <a:r>
              <a:rPr lang="pt-BR" i="1" dirty="0" smtClean="0">
                <a:latin typeface="Helvetica"/>
                <a:cs typeface="Helvetica"/>
              </a:rPr>
              <a:t>bom </a:t>
            </a:r>
            <a:r>
              <a:rPr lang="pt-BR" i="1" dirty="0">
                <a:latin typeface="Helvetica"/>
                <a:cs typeface="Helvetica"/>
              </a:rPr>
              <a:t>ou </a:t>
            </a:r>
            <a:r>
              <a:rPr lang="pt-BR" i="1" dirty="0" smtClean="0">
                <a:latin typeface="Helvetica"/>
                <a:cs typeface="Helvetica"/>
              </a:rPr>
              <a:t>ruim?</a:t>
            </a:r>
          </a:p>
          <a:p>
            <a:endParaRPr lang="pt-BR" i="1" dirty="0" smtClean="0">
              <a:latin typeface="Helvetica"/>
              <a:cs typeface="Helvetica"/>
            </a:endParaRPr>
          </a:p>
          <a:p>
            <a:r>
              <a:rPr lang="pt-BR" i="1" dirty="0">
                <a:latin typeface="Helvetica"/>
                <a:cs typeface="Helvetica"/>
              </a:rPr>
              <a:t>	</a:t>
            </a:r>
            <a:r>
              <a:rPr lang="pt-BR" i="1" dirty="0" smtClean="0">
                <a:latin typeface="Helvetica"/>
                <a:cs typeface="Helvetica"/>
              </a:rPr>
              <a:t>	A </a:t>
            </a:r>
            <a:r>
              <a:rPr lang="pt-BR" i="1" dirty="0">
                <a:latin typeface="Helvetica"/>
                <a:cs typeface="Helvetica"/>
              </a:rPr>
              <a:t>função valor expressa esta noção, em termos </a:t>
            </a:r>
            <a:r>
              <a:rPr lang="pt-BR" i="1" dirty="0" smtClean="0">
                <a:latin typeface="Helvetica"/>
                <a:cs typeface="Helvetica"/>
              </a:rPr>
              <a:t>das recompensas </a:t>
            </a:r>
            <a:r>
              <a:rPr lang="pt-BR" i="1" dirty="0">
                <a:latin typeface="Helvetica"/>
                <a:cs typeface="Helvetica"/>
              </a:rPr>
              <a:t>e da política de </a:t>
            </a:r>
            <a:r>
              <a:rPr lang="pt-BR" i="1" dirty="0" smtClean="0">
                <a:latin typeface="Helvetica"/>
                <a:cs typeface="Helvetica"/>
              </a:rPr>
              <a:t>ações.</a:t>
            </a:r>
          </a:p>
          <a:p>
            <a:endParaRPr lang="pt-BR" i="1" dirty="0" smtClean="0">
              <a:latin typeface="Helvetica"/>
              <a:cs typeface="Helvetica"/>
            </a:endParaRPr>
          </a:p>
          <a:p>
            <a:r>
              <a:rPr lang="pt-BR" i="1" dirty="0" smtClean="0">
                <a:latin typeface="Helvetica"/>
                <a:cs typeface="Helvetica"/>
              </a:rPr>
              <a:t>		Representa </a:t>
            </a:r>
            <a:r>
              <a:rPr lang="pt-BR" i="1" dirty="0">
                <a:latin typeface="Helvetica"/>
                <a:cs typeface="Helvetica"/>
              </a:rPr>
              <a:t>a recompensa a receber em um </a:t>
            </a:r>
            <a:r>
              <a:rPr lang="pt-BR" i="1" dirty="0" smtClean="0">
                <a:latin typeface="Helvetica"/>
                <a:cs typeface="Helvetica"/>
              </a:rPr>
              <a:t>	estado </a:t>
            </a:r>
            <a:r>
              <a:rPr lang="pt-BR" i="1" dirty="0" err="1">
                <a:latin typeface="Helvetica"/>
                <a:cs typeface="Helvetica"/>
              </a:rPr>
              <a:t>s</a:t>
            </a:r>
            <a:r>
              <a:rPr lang="pt-BR" i="1" dirty="0">
                <a:latin typeface="Helvetica"/>
                <a:cs typeface="Helvetica"/>
              </a:rPr>
              <a:t>, </a:t>
            </a:r>
            <a:r>
              <a:rPr lang="pt-BR" i="1" dirty="0" smtClean="0">
                <a:latin typeface="Helvetica"/>
                <a:cs typeface="Helvetica"/>
              </a:rPr>
              <a:t>mais </a:t>
            </a:r>
            <a:r>
              <a:rPr lang="pt-BR" i="1" dirty="0">
                <a:latin typeface="Helvetica"/>
                <a:cs typeface="Helvetica"/>
              </a:rPr>
              <a:t>as recompensas futuras se seguir </a:t>
            </a:r>
            <a:r>
              <a:rPr lang="pt-BR" i="1" dirty="0" smtClean="0">
                <a:latin typeface="Helvetica"/>
                <a:cs typeface="Helvetica"/>
              </a:rPr>
              <a:t>	uma </a:t>
            </a:r>
            <a:r>
              <a:rPr lang="pt-BR" i="1" dirty="0">
                <a:latin typeface="Helvetica"/>
                <a:cs typeface="Helvetica"/>
              </a:rPr>
              <a:t>política de </a:t>
            </a:r>
            <a:r>
              <a:rPr lang="pt-BR" i="1" smtClean="0">
                <a:latin typeface="Helvetica"/>
                <a:cs typeface="Helvetica"/>
              </a:rPr>
              <a:t>ações π</a:t>
            </a:r>
          </a:p>
          <a:p>
            <a:endParaRPr lang="pt-BR" i="1" dirty="0" smtClean="0">
              <a:latin typeface="Helvetica"/>
              <a:cs typeface="Helvetica"/>
            </a:endParaRPr>
          </a:p>
          <a:p>
            <a:r>
              <a:rPr lang="pt-BR" i="1" dirty="0" smtClean="0">
                <a:latin typeface="Helvetica"/>
                <a:cs typeface="Helvetica"/>
              </a:rPr>
              <a:t>		Para </a:t>
            </a:r>
            <a:r>
              <a:rPr lang="pt-BR" i="1" dirty="0">
                <a:latin typeface="Helvetica"/>
                <a:cs typeface="Helvetica"/>
              </a:rPr>
              <a:t>garantir convergência e diferenciar </a:t>
            </a:r>
            <a:r>
              <a:rPr lang="pt-BR" i="1" dirty="0" smtClean="0">
                <a:latin typeface="Helvetica"/>
                <a:cs typeface="Helvetica"/>
              </a:rPr>
              <a:t>recompensas </a:t>
            </a:r>
            <a:r>
              <a:rPr lang="pt-BR" i="1" dirty="0">
                <a:latin typeface="Helvetica"/>
                <a:cs typeface="Helvetica"/>
              </a:rPr>
              <a:t>distantes do estado atual, usa-se um </a:t>
            </a:r>
            <a:r>
              <a:rPr lang="pt-BR" i="1" dirty="0" smtClean="0">
                <a:latin typeface="Helvetica"/>
                <a:cs typeface="Helvetica"/>
              </a:rPr>
              <a:t>fator </a:t>
            </a:r>
            <a:r>
              <a:rPr lang="pt-BR" i="1" dirty="0">
                <a:latin typeface="Helvetica"/>
                <a:cs typeface="Helvetica"/>
              </a:rPr>
              <a:t>de desconto </a:t>
            </a:r>
            <a:r>
              <a:rPr lang="pt-BR" i="1" dirty="0" smtClean="0">
                <a:latin typeface="Helvetica"/>
                <a:cs typeface="Helvetica"/>
              </a:rPr>
              <a:t>0 </a:t>
            </a:r>
            <a:r>
              <a:rPr lang="pt-BR" i="1" dirty="0">
                <a:latin typeface="Helvetica"/>
                <a:cs typeface="Helvetica"/>
              </a:rPr>
              <a:t>≤ </a:t>
            </a:r>
            <a:r>
              <a:rPr lang="pt-BR" i="1" dirty="0" err="1">
                <a:latin typeface="Helvetica"/>
                <a:cs typeface="Helvetica"/>
              </a:rPr>
              <a:t>γ</a:t>
            </a:r>
            <a:r>
              <a:rPr lang="pt-BR" i="1" dirty="0">
                <a:latin typeface="Helvetica"/>
                <a:cs typeface="Helvetica"/>
              </a:rPr>
              <a:t> ≤ 1 </a:t>
            </a:r>
            <a:endParaRPr lang="pt-BR" i="1" dirty="0" smtClean="0">
              <a:latin typeface="Helvetica"/>
              <a:cs typeface="Helvetica"/>
            </a:endParaRPr>
          </a:p>
          <a:p>
            <a:endParaRPr lang="pt-BR" i="1" dirty="0" smtClean="0">
              <a:latin typeface="Helvetica"/>
              <a:cs typeface="Helvetica"/>
            </a:endParaRPr>
          </a:p>
          <a:p>
            <a:r>
              <a:rPr lang="pt-BR" i="1" dirty="0">
                <a:latin typeface="Helvetica"/>
                <a:cs typeface="Helvetica"/>
              </a:rPr>
              <a:t>Vπ(</a:t>
            </a:r>
            <a:r>
              <a:rPr lang="pt-BR" i="1" dirty="0" smtClean="0">
                <a:latin typeface="Helvetica"/>
                <a:cs typeface="Helvetica"/>
              </a:rPr>
              <a:t>s0) </a:t>
            </a:r>
            <a:r>
              <a:rPr lang="pt-BR" i="1" dirty="0">
                <a:latin typeface="Helvetica"/>
                <a:cs typeface="Helvetica"/>
              </a:rPr>
              <a:t>= </a:t>
            </a:r>
            <a:r>
              <a:rPr lang="pt-BR" i="1" dirty="0" smtClean="0">
                <a:latin typeface="Helvetica"/>
                <a:cs typeface="Helvetica"/>
              </a:rPr>
              <a:t>r0+ </a:t>
            </a:r>
            <a:r>
              <a:rPr lang="tr-TR" i="1" dirty="0" err="1" smtClean="0">
                <a:latin typeface="Helvetica"/>
                <a:cs typeface="Helvetica"/>
              </a:rPr>
              <a:t>γ</a:t>
            </a:r>
            <a:r>
              <a:rPr lang="pt-BR" i="1" dirty="0" smtClean="0">
                <a:latin typeface="Helvetica"/>
                <a:cs typeface="Helvetica"/>
              </a:rPr>
              <a:t>r1 </a:t>
            </a:r>
            <a:r>
              <a:rPr lang="pt-BR" i="1" dirty="0">
                <a:latin typeface="Helvetica"/>
                <a:cs typeface="Helvetica"/>
              </a:rPr>
              <a:t>+ </a:t>
            </a:r>
            <a:r>
              <a:rPr lang="tr-TR" i="1" dirty="0" smtClean="0">
                <a:latin typeface="Helvetica"/>
                <a:cs typeface="Helvetica"/>
              </a:rPr>
              <a:t>γ</a:t>
            </a:r>
            <a:r>
              <a:rPr lang="tr-TR" i="1" dirty="0" smtClean="0">
                <a:latin typeface="Helvetica"/>
                <a:cs typeface="Helvetica"/>
              </a:rPr>
              <a:t>ˆ2</a:t>
            </a:r>
            <a:r>
              <a:rPr lang="pt-BR" i="1" dirty="0" smtClean="0">
                <a:latin typeface="Helvetica"/>
                <a:cs typeface="Helvetica"/>
              </a:rPr>
              <a:t>r2+ </a:t>
            </a:r>
            <a:r>
              <a:rPr lang="tr-TR" i="1" dirty="0" smtClean="0">
                <a:latin typeface="Helvetica"/>
                <a:cs typeface="Helvetica"/>
              </a:rPr>
              <a:t>γ</a:t>
            </a:r>
            <a:r>
              <a:rPr lang="tr-TR" i="1" dirty="0" smtClean="0">
                <a:latin typeface="Helvetica"/>
                <a:cs typeface="Helvetica"/>
              </a:rPr>
              <a:t>ˆ3</a:t>
            </a:r>
            <a:r>
              <a:rPr lang="pt-BR" i="1" dirty="0" smtClean="0">
                <a:latin typeface="Helvetica"/>
                <a:cs typeface="Helvetica"/>
              </a:rPr>
              <a:t>r3 </a:t>
            </a:r>
            <a:r>
              <a:rPr lang="pt-BR" i="1" dirty="0">
                <a:latin typeface="Helvetica"/>
                <a:cs typeface="Helvetica"/>
              </a:rPr>
              <a:t>+ ... </a:t>
            </a:r>
          </a:p>
          <a:p>
            <a:r>
              <a:rPr lang="pt-BR" i="1" dirty="0" smtClean="0">
                <a:latin typeface="Helvetica"/>
                <a:cs typeface="Helvetica"/>
              </a:rPr>
              <a:t>		</a:t>
            </a:r>
            <a:endParaRPr lang="pt-BR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40640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031" y="735950"/>
            <a:ext cx="62791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>
              <a:latin typeface="Helvetica"/>
              <a:cs typeface="Helvetica"/>
            </a:endParaRPr>
          </a:p>
          <a:p>
            <a:r>
              <a:rPr lang="pt-BR" sz="3600" dirty="0">
                <a:solidFill>
                  <a:srgbClr val="FFFF00"/>
                </a:solidFill>
                <a:latin typeface="Impact"/>
                <a:cs typeface="Impact"/>
              </a:rPr>
              <a:t>Função valor </a:t>
            </a:r>
            <a:r>
              <a:rPr lang="pt-BR" sz="3600" dirty="0" smtClean="0">
                <a:solidFill>
                  <a:srgbClr val="FFFF00"/>
                </a:solidFill>
                <a:latin typeface="Impact"/>
                <a:cs typeface="Impact"/>
              </a:rPr>
              <a:t>das a</a:t>
            </a:r>
            <a:r>
              <a:rPr lang="pt-BR" sz="3600" dirty="0" smtClean="0">
                <a:solidFill>
                  <a:srgbClr val="FFFF00"/>
                </a:solidFill>
                <a:latin typeface="Impact"/>
                <a:cs typeface="Impact"/>
              </a:rPr>
              <a:t>ções </a:t>
            </a:r>
            <a:r>
              <a:rPr lang="pt-BR" sz="3600" i="1" dirty="0" err="1" smtClean="0">
                <a:solidFill>
                  <a:srgbClr val="FFFF00"/>
                </a:solidFill>
                <a:latin typeface="Impact"/>
                <a:cs typeface="Impact"/>
              </a:rPr>
              <a:t>Q</a:t>
            </a:r>
            <a:r>
              <a:rPr lang="pt-BR" sz="3600" i="1" dirty="0" smtClean="0">
                <a:solidFill>
                  <a:srgbClr val="FFFF00"/>
                </a:solidFill>
                <a:latin typeface="Impact"/>
                <a:cs typeface="Impact"/>
              </a:rPr>
              <a:t>π</a:t>
            </a:r>
            <a:r>
              <a:rPr lang="pt-BR" sz="3600" i="1" dirty="0">
                <a:solidFill>
                  <a:srgbClr val="FFFF00"/>
                </a:solidFill>
                <a:latin typeface="Impact"/>
                <a:cs typeface="Impact"/>
              </a:rPr>
              <a:t>(</a:t>
            </a:r>
            <a:r>
              <a:rPr lang="pt-BR" sz="3600" i="1" dirty="0" err="1" smtClean="0">
                <a:solidFill>
                  <a:srgbClr val="FFFF00"/>
                </a:solidFill>
                <a:latin typeface="Impact"/>
                <a:cs typeface="Impact"/>
              </a:rPr>
              <a:t>s,a</a:t>
            </a:r>
            <a:r>
              <a:rPr lang="pt-BR" sz="3600" i="1" dirty="0" smtClean="0">
                <a:solidFill>
                  <a:srgbClr val="FFFF00"/>
                </a:solidFill>
                <a:latin typeface="Impact"/>
                <a:cs typeface="Impact"/>
              </a:rPr>
              <a:t>)</a:t>
            </a:r>
            <a:endParaRPr lang="pt-BR" sz="3600" i="1" dirty="0" smtClean="0">
              <a:solidFill>
                <a:srgbClr val="FFFF00"/>
              </a:solidFill>
              <a:latin typeface="Impact"/>
              <a:cs typeface="Impact"/>
            </a:endParaRPr>
          </a:p>
          <a:p>
            <a:r>
              <a:rPr lang="pt-BR" i="1" dirty="0">
                <a:latin typeface="Helvetica"/>
                <a:cs typeface="Helvetica"/>
              </a:rPr>
              <a:t>Analogamente, ela diz a soma das </a:t>
            </a:r>
            <a:r>
              <a:rPr lang="pt-BR" i="1" dirty="0" smtClean="0">
                <a:latin typeface="Helvetica"/>
                <a:cs typeface="Helvetica"/>
              </a:rPr>
              <a:t>recompensas </a:t>
            </a:r>
            <a:r>
              <a:rPr lang="pt-BR" i="1" dirty="0">
                <a:latin typeface="Helvetica"/>
                <a:cs typeface="Helvetica"/>
              </a:rPr>
              <a:t>a obter dado </a:t>
            </a:r>
            <a:r>
              <a:rPr lang="pt-BR" i="1" dirty="0" smtClean="0">
                <a:latin typeface="Helvetica"/>
                <a:cs typeface="Helvetica"/>
              </a:rPr>
              <a:t>que:</a:t>
            </a:r>
          </a:p>
          <a:p>
            <a:r>
              <a:rPr lang="pt-BR" i="1" dirty="0" smtClean="0">
                <a:latin typeface="Helvetica"/>
                <a:cs typeface="Helvetica"/>
              </a:rPr>
              <a:t>	o </a:t>
            </a:r>
            <a:r>
              <a:rPr lang="pt-BR" i="1" dirty="0">
                <a:latin typeface="Helvetica"/>
                <a:cs typeface="Helvetica"/>
              </a:rPr>
              <a:t>agente está no estado </a:t>
            </a:r>
            <a:r>
              <a:rPr lang="pt-BR" i="1" dirty="0" err="1">
                <a:latin typeface="Helvetica"/>
                <a:cs typeface="Helvetica"/>
              </a:rPr>
              <a:t>s</a:t>
            </a:r>
            <a:r>
              <a:rPr lang="pt-BR" i="1" dirty="0">
                <a:latin typeface="Helvetica"/>
                <a:cs typeface="Helvetica"/>
              </a:rPr>
              <a:t> </a:t>
            </a:r>
          </a:p>
          <a:p>
            <a:r>
              <a:rPr lang="pt-BR" i="1" dirty="0" smtClean="0">
                <a:latin typeface="Helvetica"/>
                <a:cs typeface="Helvetica"/>
              </a:rPr>
              <a:t>	executou </a:t>
            </a:r>
            <a:r>
              <a:rPr lang="pt-BR" i="1" dirty="0">
                <a:latin typeface="Helvetica"/>
                <a:cs typeface="Helvetica"/>
              </a:rPr>
              <a:t>uma ação a </a:t>
            </a:r>
          </a:p>
          <a:p>
            <a:r>
              <a:rPr lang="pt-BR" i="1" dirty="0" smtClean="0">
                <a:latin typeface="Helvetica"/>
                <a:cs typeface="Helvetica"/>
              </a:rPr>
              <a:t>	a </a:t>
            </a:r>
            <a:r>
              <a:rPr lang="pt-BR" i="1" dirty="0">
                <a:latin typeface="Helvetica"/>
                <a:cs typeface="Helvetica"/>
              </a:rPr>
              <a:t>partir daí, seguiu uma política de ações </a:t>
            </a:r>
            <a:r>
              <a:rPr lang="pt-BR" i="1" dirty="0" smtClean="0">
                <a:latin typeface="Helvetica"/>
                <a:cs typeface="Helvetica"/>
              </a:rPr>
              <a:t>π</a:t>
            </a:r>
          </a:p>
          <a:p>
            <a:endParaRPr lang="pt-BR" i="1" dirty="0">
              <a:latin typeface="Helvetica"/>
              <a:cs typeface="Helvetica"/>
            </a:endParaRPr>
          </a:p>
          <a:p>
            <a:r>
              <a:rPr lang="el-GR" i="1" dirty="0">
                <a:latin typeface="Helvetica"/>
                <a:cs typeface="Helvetica"/>
              </a:rPr>
              <a:t>Qπ(s,a) = r(s,a) + γVπ(s’</a:t>
            </a:r>
            <a:r>
              <a:rPr lang="el-GR" i="1" dirty="0" smtClean="0">
                <a:latin typeface="Helvetica"/>
                <a:cs typeface="Helvetica"/>
              </a:rPr>
              <a:t>)</a:t>
            </a:r>
            <a:endParaRPr lang="pt-BR" i="1" dirty="0" smtClean="0">
              <a:latin typeface="Helvetica"/>
              <a:cs typeface="Helvetica"/>
            </a:endParaRPr>
          </a:p>
          <a:p>
            <a:endParaRPr lang="pt-BR" i="1" dirty="0">
              <a:latin typeface="Helvetica"/>
              <a:cs typeface="Helvetica"/>
            </a:endParaRPr>
          </a:p>
          <a:p>
            <a:endParaRPr lang="pt-BR" i="1" dirty="0">
              <a:latin typeface="Helvetica"/>
              <a:cs typeface="Helvetica"/>
            </a:endParaRPr>
          </a:p>
          <a:p>
            <a:r>
              <a:rPr lang="pt-BR" i="1" dirty="0">
                <a:latin typeface="Helvetica"/>
                <a:cs typeface="Helvetica"/>
              </a:rPr>
              <a:t>	</a:t>
            </a:r>
            <a:endParaRPr lang="pt-BR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7265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031" y="735950"/>
            <a:ext cx="627917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>
              <a:latin typeface="Helvetica"/>
              <a:cs typeface="Helvetica"/>
            </a:endParaRPr>
          </a:p>
          <a:p>
            <a:r>
              <a:rPr lang="pt-BR" sz="3000" dirty="0" smtClean="0">
                <a:solidFill>
                  <a:srgbClr val="FFFF00"/>
                </a:solidFill>
                <a:latin typeface="Impact"/>
                <a:cs typeface="Impact"/>
              </a:rPr>
              <a:t>Tarefa de aprendizagem por refor</a:t>
            </a:r>
            <a:r>
              <a:rPr lang="pt-BR" sz="3000" dirty="0" smtClean="0">
                <a:solidFill>
                  <a:srgbClr val="FFFF00"/>
                </a:solidFill>
                <a:latin typeface="Impact"/>
                <a:cs typeface="Impact"/>
              </a:rPr>
              <a:t>ço:</a:t>
            </a:r>
          </a:p>
          <a:p>
            <a:endParaRPr lang="pt-BR" i="1" dirty="0" smtClean="0">
              <a:latin typeface="Helvetica"/>
              <a:cs typeface="Helvetica"/>
            </a:endParaRPr>
          </a:p>
          <a:p>
            <a:r>
              <a:rPr lang="pt-BR" i="1" dirty="0" smtClean="0">
                <a:latin typeface="Helvetica"/>
                <a:cs typeface="Helvetica"/>
              </a:rPr>
              <a:t>Aprender </a:t>
            </a:r>
            <a:r>
              <a:rPr lang="pt-BR" i="1" dirty="0">
                <a:latin typeface="Helvetica"/>
                <a:cs typeface="Helvetica"/>
              </a:rPr>
              <a:t>uma política de ações π* ótima, </a:t>
            </a:r>
            <a:r>
              <a:rPr lang="pt-BR" i="1" dirty="0" smtClean="0">
                <a:latin typeface="Helvetica"/>
                <a:cs typeface="Helvetica"/>
              </a:rPr>
              <a:t>que </a:t>
            </a:r>
            <a:r>
              <a:rPr lang="pt-BR" i="1" dirty="0">
                <a:latin typeface="Helvetica"/>
                <a:cs typeface="Helvetica"/>
              </a:rPr>
              <a:t>maximiza a função Vπ (V*) ou a </a:t>
            </a:r>
            <a:r>
              <a:rPr lang="pt-BR" i="1" dirty="0" smtClean="0">
                <a:latin typeface="Helvetica"/>
                <a:cs typeface="Helvetica"/>
              </a:rPr>
              <a:t>função </a:t>
            </a:r>
            <a:r>
              <a:rPr lang="pt-BR" i="1" dirty="0" err="1">
                <a:latin typeface="Helvetica"/>
                <a:cs typeface="Helvetica"/>
              </a:rPr>
              <a:t>Q</a:t>
            </a:r>
            <a:r>
              <a:rPr lang="pt-BR" i="1" dirty="0">
                <a:latin typeface="Helvetica"/>
                <a:cs typeface="Helvetica"/>
              </a:rPr>
              <a:t>π (</a:t>
            </a:r>
            <a:r>
              <a:rPr lang="pt-BR" i="1" dirty="0" err="1">
                <a:latin typeface="Helvetica"/>
                <a:cs typeface="Helvetica"/>
              </a:rPr>
              <a:t>Q</a:t>
            </a:r>
            <a:r>
              <a:rPr lang="pt-BR" i="1" dirty="0">
                <a:latin typeface="Helvetica"/>
                <a:cs typeface="Helvetica"/>
              </a:rPr>
              <a:t>*) </a:t>
            </a:r>
            <a:r>
              <a:rPr lang="pt-BR" i="1" dirty="0" smtClean="0">
                <a:latin typeface="Helvetica"/>
                <a:cs typeface="Helvetica"/>
              </a:rPr>
              <a:t>:</a:t>
            </a:r>
          </a:p>
          <a:p>
            <a:endParaRPr lang="pt-BR" i="1" dirty="0" smtClean="0">
              <a:latin typeface="Helvetica"/>
              <a:cs typeface="Helvetica"/>
            </a:endParaRPr>
          </a:p>
          <a:p>
            <a:r>
              <a:rPr lang="el-GR" i="1" dirty="0" smtClean="0">
                <a:latin typeface="Helvetica"/>
                <a:cs typeface="Helvetica"/>
              </a:rPr>
              <a:t>	π</a:t>
            </a:r>
            <a:r>
              <a:rPr lang="el-GR" i="1" dirty="0">
                <a:latin typeface="Helvetica"/>
                <a:cs typeface="Helvetica"/>
              </a:rPr>
              <a:t>* = </a:t>
            </a:r>
            <a:r>
              <a:rPr lang="el-GR" i="1" dirty="0" smtClean="0">
                <a:latin typeface="Helvetica"/>
                <a:cs typeface="Helvetica"/>
              </a:rPr>
              <a:t>argmax [</a:t>
            </a:r>
            <a:r>
              <a:rPr lang="el-GR" i="1" dirty="0">
                <a:latin typeface="Helvetica"/>
                <a:cs typeface="Helvetica"/>
              </a:rPr>
              <a:t>Vπ(s)</a:t>
            </a:r>
            <a:r>
              <a:rPr lang="el-GR" i="1" dirty="0" smtClean="0">
                <a:latin typeface="Helvetica"/>
                <a:cs typeface="Helvetica"/>
              </a:rPr>
              <a:t>]</a:t>
            </a:r>
          </a:p>
          <a:p>
            <a:endParaRPr lang="el-GR" i="1" dirty="0" smtClean="0">
              <a:latin typeface="Helvetica"/>
              <a:cs typeface="Helvetica"/>
            </a:endParaRPr>
          </a:p>
          <a:p>
            <a:r>
              <a:rPr lang="pt-BR" i="1" dirty="0">
                <a:latin typeface="Helvetica"/>
                <a:cs typeface="Helvetica"/>
              </a:rPr>
              <a:t>Em outras palavras, de que maneira o </a:t>
            </a:r>
            <a:r>
              <a:rPr lang="pt-BR" i="1" dirty="0" smtClean="0">
                <a:latin typeface="Helvetica"/>
                <a:cs typeface="Helvetica"/>
              </a:rPr>
              <a:t>agente </a:t>
            </a:r>
            <a:r>
              <a:rPr lang="pt-BR" i="1" dirty="0">
                <a:latin typeface="Helvetica"/>
                <a:cs typeface="Helvetica"/>
              </a:rPr>
              <a:t>deve agir para maximizar as </a:t>
            </a:r>
            <a:r>
              <a:rPr lang="pt-BR" i="1" dirty="0" smtClean="0">
                <a:latin typeface="Helvetica"/>
                <a:cs typeface="Helvetica"/>
              </a:rPr>
              <a:t>suas </a:t>
            </a:r>
            <a:r>
              <a:rPr lang="pt-BR" i="1" dirty="0">
                <a:latin typeface="Helvetica"/>
                <a:cs typeface="Helvetica"/>
              </a:rPr>
              <a:t>recompensas futuras</a:t>
            </a:r>
            <a:endParaRPr lang="pt-BR" i="1" dirty="0" smtClean="0">
              <a:latin typeface="Helvetica"/>
              <a:cs typeface="Helvetica"/>
            </a:endParaRPr>
          </a:p>
          <a:p>
            <a:r>
              <a:rPr lang="pt-BR" i="1" dirty="0" smtClean="0">
                <a:latin typeface="Helvetica"/>
                <a:cs typeface="Helvetica"/>
              </a:rPr>
              <a:t>	</a:t>
            </a:r>
            <a:endParaRPr lang="pt-BR" i="1" dirty="0">
              <a:latin typeface="Helvetica"/>
              <a:cs typeface="Helvetica"/>
            </a:endParaRPr>
          </a:p>
          <a:p>
            <a:endParaRPr lang="pt-BR" i="1" dirty="0">
              <a:latin typeface="Helvetica"/>
              <a:cs typeface="Helvetica"/>
            </a:endParaRPr>
          </a:p>
          <a:p>
            <a:r>
              <a:rPr lang="pt-BR" i="1" dirty="0">
                <a:latin typeface="Helvetica"/>
                <a:cs typeface="Helvetica"/>
              </a:rPr>
              <a:t>	</a:t>
            </a:r>
            <a:endParaRPr lang="pt-BR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96565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031" y="735950"/>
            <a:ext cx="627917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>
              <a:latin typeface="Helvetica"/>
              <a:cs typeface="Helvetica"/>
            </a:endParaRPr>
          </a:p>
          <a:p>
            <a:pPr algn="ctr"/>
            <a:r>
              <a:rPr lang="pt-BR" sz="3600" dirty="0" smtClean="0">
                <a:solidFill>
                  <a:srgbClr val="FFFF00"/>
                </a:solidFill>
                <a:latin typeface="Impact"/>
                <a:cs typeface="Impact"/>
              </a:rPr>
              <a:t>Exemplo:</a:t>
            </a:r>
            <a:endParaRPr lang="pt-BR" sz="3600" dirty="0">
              <a:solidFill>
                <a:srgbClr val="FFFF00"/>
              </a:solidFill>
              <a:latin typeface="Impact"/>
              <a:cs typeface="Impact"/>
            </a:endParaRPr>
          </a:p>
          <a:p>
            <a:pPr algn="ctr"/>
            <a:r>
              <a:rPr lang="el-GR" i="1" dirty="0" smtClean="0">
                <a:latin typeface="Helvetica"/>
                <a:cs typeface="Helvetica"/>
              </a:rPr>
              <a:t>γ</a:t>
            </a:r>
            <a:r>
              <a:rPr lang="el-GR" i="1" dirty="0">
                <a:latin typeface="Helvetica"/>
                <a:cs typeface="Helvetica"/>
              </a:rPr>
              <a:t>=0.9</a:t>
            </a:r>
            <a:r>
              <a:rPr lang="pt-BR" i="1" dirty="0" smtClean="0">
                <a:latin typeface="Helvetica"/>
                <a:cs typeface="Helvetica"/>
              </a:rPr>
              <a:t>	</a:t>
            </a:r>
            <a:endParaRPr lang="pt-BR" i="1" dirty="0">
              <a:latin typeface="Helvetica"/>
              <a:cs typeface="Helvetica"/>
            </a:endParaRPr>
          </a:p>
          <a:p>
            <a:endParaRPr lang="pt-BR" i="1" dirty="0">
              <a:latin typeface="Helvetica"/>
              <a:cs typeface="Helvetica"/>
            </a:endParaRPr>
          </a:p>
          <a:p>
            <a:r>
              <a:rPr lang="pt-BR" i="1" dirty="0">
                <a:latin typeface="Helvetica"/>
                <a:cs typeface="Helvetica"/>
              </a:rPr>
              <a:t>	</a:t>
            </a:r>
            <a:endParaRPr lang="pt-BR" dirty="0">
              <a:latin typeface="Helvetica"/>
              <a:cs typeface="Helvetica"/>
            </a:endParaRPr>
          </a:p>
        </p:txBody>
      </p:sp>
      <p:pic>
        <p:nvPicPr>
          <p:cNvPr id="3" name="Picture 2" descr="Captura de Tela 2013-08-26 às 09.47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4" y="1966803"/>
            <a:ext cx="3403600" cy="2260600"/>
          </a:xfrm>
          <a:prstGeom prst="rect">
            <a:avLst/>
          </a:prstGeom>
        </p:spPr>
      </p:pic>
      <p:pic>
        <p:nvPicPr>
          <p:cNvPr id="4" name="Picture 3" descr="Captura de Tela 2013-08-26 às 09.48.3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872" y="4572791"/>
            <a:ext cx="3378200" cy="2222500"/>
          </a:xfrm>
          <a:prstGeom prst="rect">
            <a:avLst/>
          </a:prstGeom>
        </p:spPr>
      </p:pic>
      <p:pic>
        <p:nvPicPr>
          <p:cNvPr id="5" name="Picture 4" descr="Captura de Tela 2013-08-26 às 09.48.5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4" y="4548920"/>
            <a:ext cx="3327400" cy="2222500"/>
          </a:xfrm>
          <a:prstGeom prst="rect">
            <a:avLst/>
          </a:prstGeom>
        </p:spPr>
      </p:pic>
      <p:pic>
        <p:nvPicPr>
          <p:cNvPr id="6" name="Picture 5" descr="Captura de Tela 2013-08-26 às 09.49.1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594" y="2039798"/>
            <a:ext cx="3352800" cy="2197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2496" y="1611901"/>
            <a:ext cx="242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i="1" dirty="0" smtClean="0">
                <a:latin typeface="Helvetica"/>
                <a:cs typeface="Helvetica"/>
              </a:rPr>
              <a:t>Fun</a:t>
            </a:r>
            <a:r>
              <a:rPr lang="el-GR" i="1" dirty="0" smtClean="0">
                <a:latin typeface="Helvetica"/>
                <a:cs typeface="Helvetica"/>
              </a:rPr>
              <a:t>ção Recompensa</a:t>
            </a:r>
            <a:endParaRPr lang="pt-BR" i="1" dirty="0">
              <a:latin typeface="Helvetica"/>
              <a:cs typeface="Helvetic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79333" y="4217889"/>
            <a:ext cx="1311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i="1" dirty="0" smtClean="0">
                <a:latin typeface="Helvetica"/>
                <a:cs typeface="Helvetica"/>
              </a:rPr>
              <a:t>Fun</a:t>
            </a:r>
            <a:r>
              <a:rPr lang="el-GR" i="1" dirty="0" smtClean="0">
                <a:latin typeface="Helvetica"/>
                <a:cs typeface="Helvetica"/>
              </a:rPr>
              <a:t>ção V*</a:t>
            </a:r>
            <a:r>
              <a:rPr lang="pt-BR" i="1" dirty="0">
                <a:latin typeface="Helvetica"/>
                <a:cs typeface="Helvetica"/>
              </a:rPr>
              <a:t>	</a:t>
            </a:r>
            <a:endParaRPr lang="pt-BR" i="1" dirty="0">
              <a:latin typeface="Helvetica"/>
              <a:cs typeface="Helvetic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202" y="4270693"/>
            <a:ext cx="1618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i="1" dirty="0">
                <a:latin typeface="Helvetica"/>
                <a:cs typeface="Helvetica"/>
              </a:rPr>
              <a:t>Função </a:t>
            </a:r>
            <a:r>
              <a:rPr lang="el-GR" i="1" dirty="0" smtClean="0">
                <a:latin typeface="Helvetica"/>
                <a:cs typeface="Helvetica"/>
              </a:rPr>
              <a:t>Q*</a:t>
            </a:r>
            <a:r>
              <a:rPr lang="pt-BR" i="1" dirty="0">
                <a:latin typeface="Helvetica"/>
                <a:cs typeface="Helvetica"/>
              </a:rPr>
              <a:t>	</a:t>
            </a:r>
            <a:endParaRPr lang="pt-BR" i="1" dirty="0">
              <a:latin typeface="Helvetica"/>
              <a:cs typeface="Helvetic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51827" y="1667983"/>
            <a:ext cx="3261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x-none" i="1" dirty="0" smtClean="0">
                <a:latin typeface="Helvetica"/>
                <a:cs typeface="Helvetica"/>
              </a:rPr>
              <a:t>Uma pol</a:t>
            </a:r>
            <a:r>
              <a:rPr lang="x-none" i="1" dirty="0" smtClean="0">
                <a:latin typeface="Helvetica"/>
                <a:cs typeface="Helvetica"/>
              </a:rPr>
              <a:t>ítica de ações ótimas</a:t>
            </a:r>
            <a:endParaRPr lang="pt-BR" i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3879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031" y="735950"/>
            <a:ext cx="70405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>
              <a:latin typeface="Helvetica"/>
              <a:cs typeface="Helvetica"/>
            </a:endParaRPr>
          </a:p>
          <a:p>
            <a:pPr algn="ctr"/>
            <a:r>
              <a:rPr lang="pt-BR" sz="3600" dirty="0" smtClean="0">
                <a:solidFill>
                  <a:srgbClr val="FFFF00"/>
                </a:solidFill>
                <a:latin typeface="Impact"/>
                <a:cs typeface="Impact"/>
              </a:rPr>
              <a:t>Aprender uma pol</a:t>
            </a:r>
            <a:r>
              <a:rPr lang="pt-BR" sz="3600" dirty="0" smtClean="0">
                <a:solidFill>
                  <a:srgbClr val="FFFF00"/>
                </a:solidFill>
                <a:latin typeface="Impact"/>
                <a:cs typeface="Impact"/>
              </a:rPr>
              <a:t>ítica ótima</a:t>
            </a:r>
            <a:r>
              <a:rPr lang="pt-BR" sz="3600" dirty="0" smtClean="0">
                <a:solidFill>
                  <a:srgbClr val="FFFF00"/>
                </a:solidFill>
                <a:latin typeface="Impact"/>
                <a:cs typeface="Impact"/>
              </a:rPr>
              <a:t>:</a:t>
            </a:r>
          </a:p>
          <a:p>
            <a:pPr algn="ctr"/>
            <a:endParaRPr lang="pt-BR" sz="3600" dirty="0">
              <a:solidFill>
                <a:srgbClr val="FFFF00"/>
              </a:solidFill>
              <a:latin typeface="Impact"/>
              <a:cs typeface="Impact"/>
            </a:endParaRPr>
          </a:p>
          <a:p>
            <a:pPr algn="ctr"/>
            <a:r>
              <a:rPr lang="pt-BR" i="1" dirty="0" smtClean="0">
                <a:latin typeface="Helvetica"/>
                <a:cs typeface="Helvetica"/>
              </a:rPr>
              <a:t>Se </a:t>
            </a:r>
            <a:r>
              <a:rPr lang="pt-BR" i="1" dirty="0">
                <a:latin typeface="Helvetica"/>
                <a:cs typeface="Helvetica"/>
              </a:rPr>
              <a:t>o ambiente é determinístico (</a:t>
            </a:r>
            <a:r>
              <a:rPr lang="pt-BR" i="1" dirty="0" err="1">
                <a:latin typeface="Helvetica"/>
                <a:cs typeface="Helvetica"/>
              </a:rPr>
              <a:t>δ</a:t>
            </a:r>
            <a:r>
              <a:rPr lang="pt-BR" i="1" dirty="0">
                <a:latin typeface="Helvetica"/>
                <a:cs typeface="Helvetica"/>
              </a:rPr>
              <a:t>(</a:t>
            </a:r>
            <a:r>
              <a:rPr lang="pt-BR" i="1" dirty="0" err="1">
                <a:latin typeface="Helvetica"/>
                <a:cs typeface="Helvetica"/>
              </a:rPr>
              <a:t>s,a</a:t>
            </a:r>
            <a:r>
              <a:rPr lang="pt-BR" i="1" dirty="0">
                <a:latin typeface="Helvetica"/>
                <a:cs typeface="Helvetica"/>
              </a:rPr>
              <a:t>) = </a:t>
            </a:r>
            <a:r>
              <a:rPr lang="pt-BR" i="1" dirty="0" err="1">
                <a:latin typeface="Helvetica"/>
                <a:cs typeface="Helvetica"/>
              </a:rPr>
              <a:t>s</a:t>
            </a:r>
            <a:r>
              <a:rPr lang="pt-BR" i="1" dirty="0">
                <a:latin typeface="Helvetica"/>
                <a:cs typeface="Helvetica"/>
              </a:rPr>
              <a:t>’ é </a:t>
            </a:r>
            <a:r>
              <a:rPr lang="pt-BR" i="1" dirty="0" smtClean="0">
                <a:latin typeface="Helvetica"/>
                <a:cs typeface="Helvetica"/>
              </a:rPr>
              <a:t>conhecida</a:t>
            </a:r>
            <a:r>
              <a:rPr lang="pt-BR" i="1" dirty="0">
                <a:latin typeface="Helvetica"/>
                <a:cs typeface="Helvetica"/>
              </a:rPr>
              <a:t>) </a:t>
            </a:r>
            <a:r>
              <a:rPr lang="pt-BR" i="1" dirty="0" smtClean="0">
                <a:latin typeface="Helvetica"/>
                <a:cs typeface="Helvetica"/>
              </a:rPr>
              <a:t>e </a:t>
            </a:r>
            <a:r>
              <a:rPr lang="pt-BR" i="1" dirty="0" err="1" smtClean="0">
                <a:latin typeface="Helvetica"/>
                <a:cs typeface="Helvetica"/>
              </a:rPr>
              <a:t>r</a:t>
            </a:r>
            <a:r>
              <a:rPr lang="pt-BR" i="1" dirty="0">
                <a:latin typeface="Helvetica"/>
                <a:cs typeface="Helvetica"/>
              </a:rPr>
              <a:t>(</a:t>
            </a:r>
            <a:r>
              <a:rPr lang="pt-BR" i="1" dirty="0" err="1">
                <a:latin typeface="Helvetica"/>
                <a:cs typeface="Helvetica"/>
              </a:rPr>
              <a:t>s,a</a:t>
            </a:r>
            <a:r>
              <a:rPr lang="pt-BR" i="1" dirty="0">
                <a:latin typeface="Helvetica"/>
                <a:cs typeface="Helvetica"/>
              </a:rPr>
              <a:t>) é conhecida, a programação </a:t>
            </a:r>
            <a:r>
              <a:rPr lang="pt-BR" i="1" dirty="0" smtClean="0">
                <a:latin typeface="Helvetica"/>
                <a:cs typeface="Helvetica"/>
              </a:rPr>
              <a:t>dinâmica </a:t>
            </a:r>
            <a:r>
              <a:rPr lang="pt-BR" i="1" dirty="0">
                <a:latin typeface="Helvetica"/>
                <a:cs typeface="Helvetica"/>
              </a:rPr>
              <a:t>computa uma política </a:t>
            </a:r>
            <a:r>
              <a:rPr lang="pt-BR" i="1" dirty="0" smtClean="0">
                <a:latin typeface="Helvetica"/>
                <a:cs typeface="Helvetica"/>
              </a:rPr>
              <a:t>ótima:</a:t>
            </a:r>
          </a:p>
          <a:p>
            <a:pPr algn="ctr"/>
            <a:endParaRPr lang="pt-BR" i="1" dirty="0">
              <a:latin typeface="Helvetica"/>
              <a:cs typeface="Helvetica"/>
            </a:endParaRPr>
          </a:p>
          <a:p>
            <a:pPr algn="ctr"/>
            <a:endParaRPr lang="pt-BR" i="1" dirty="0" smtClean="0">
              <a:latin typeface="Helvetica"/>
              <a:cs typeface="Helvetica"/>
            </a:endParaRPr>
          </a:p>
          <a:p>
            <a:pPr algn="ctr"/>
            <a:r>
              <a:rPr lang="el-GR" i="1" dirty="0">
                <a:latin typeface="Helvetica"/>
                <a:cs typeface="Helvetica"/>
              </a:rPr>
              <a:t>V*(s) =</a:t>
            </a:r>
            <a:r>
              <a:rPr lang="el-GR" i="1" dirty="0" smtClean="0">
                <a:latin typeface="Helvetica"/>
                <a:cs typeface="Helvetica"/>
              </a:rPr>
              <a:t>max a[ </a:t>
            </a:r>
            <a:r>
              <a:rPr lang="el-GR" i="1" dirty="0">
                <a:latin typeface="Helvetica"/>
                <a:cs typeface="Helvetica"/>
              </a:rPr>
              <a:t>r(s,a) + γV*( δ(s,a) ) ] </a:t>
            </a:r>
            <a:endParaRPr lang="el-GR" i="1" dirty="0" smtClean="0">
              <a:latin typeface="Helvetica"/>
              <a:cs typeface="Helvetica"/>
            </a:endParaRPr>
          </a:p>
          <a:p>
            <a:pPr algn="ctr"/>
            <a:r>
              <a:rPr lang="el-GR" i="1" dirty="0" smtClean="0">
                <a:latin typeface="Helvetica"/>
                <a:cs typeface="Helvetica"/>
              </a:rPr>
              <a:t>π</a:t>
            </a:r>
            <a:r>
              <a:rPr lang="el-GR" i="1" dirty="0">
                <a:latin typeface="Helvetica"/>
                <a:cs typeface="Helvetica"/>
              </a:rPr>
              <a:t>*(s) = </a:t>
            </a:r>
            <a:r>
              <a:rPr lang="el-GR" i="1" dirty="0" smtClean="0">
                <a:latin typeface="Helvetica"/>
                <a:cs typeface="Helvetica"/>
              </a:rPr>
              <a:t>argmax a[</a:t>
            </a:r>
            <a:r>
              <a:rPr lang="el-GR" i="1" dirty="0">
                <a:latin typeface="Helvetica"/>
                <a:cs typeface="Helvetica"/>
              </a:rPr>
              <a:t>r(s,a) + γV*( δ(s,a) )] </a:t>
            </a:r>
            <a:endParaRPr lang="el-GR" i="1" dirty="0" smtClean="0">
              <a:latin typeface="Helvetica"/>
              <a:cs typeface="Helvetica"/>
            </a:endParaRPr>
          </a:p>
          <a:p>
            <a:pPr algn="ctr"/>
            <a:endParaRPr lang="pt-BR" i="1" dirty="0" smtClean="0">
              <a:latin typeface="Helvetica"/>
              <a:cs typeface="Helvetica"/>
            </a:endParaRPr>
          </a:p>
          <a:p>
            <a:endParaRPr lang="pt-BR" i="1" dirty="0">
              <a:latin typeface="Helvetica"/>
              <a:cs typeface="Helvetica"/>
            </a:endParaRPr>
          </a:p>
          <a:p>
            <a:r>
              <a:rPr lang="pt-BR" i="1" dirty="0">
                <a:latin typeface="Helvetica"/>
                <a:cs typeface="Helvetica"/>
              </a:rPr>
              <a:t>	</a:t>
            </a:r>
            <a:endParaRPr lang="pt-BR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531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459504"/>
            <a:ext cx="5969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Clr>
                <a:schemeClr val="accent2"/>
              </a:buClr>
            </a:pPr>
            <a:r>
              <a:rPr kumimoji="1" lang="pt-BR" dirty="0" smtClean="0">
                <a:latin typeface="Helvetica"/>
                <a:cs typeface="Helvetica"/>
              </a:rPr>
              <a:t>Pela </a:t>
            </a:r>
            <a:r>
              <a:rPr kumimoji="1" lang="pt-BR" sz="2800" dirty="0" smtClean="0">
                <a:solidFill>
                  <a:srgbClr val="FFFF00"/>
                </a:solidFill>
                <a:latin typeface="Helvetica"/>
                <a:cs typeface="Helvetica"/>
              </a:rPr>
              <a:t>aprendizagem</a:t>
            </a:r>
            <a:r>
              <a:rPr kumimoji="1" lang="pt-BR" dirty="0" smtClean="0">
                <a:latin typeface="Helvetica"/>
                <a:cs typeface="Helvetica"/>
              </a:rPr>
              <a:t>, o agente muda a sua política e </a:t>
            </a:r>
            <a:r>
              <a:rPr kumimoji="1" lang="pt-BR" sz="2800" dirty="0" smtClean="0">
                <a:solidFill>
                  <a:srgbClr val="FFFF00"/>
                </a:solidFill>
                <a:latin typeface="Helvetica"/>
                <a:cs typeface="Helvetica"/>
              </a:rPr>
              <a:t>otimiza a recompensa</a:t>
            </a:r>
            <a:r>
              <a:rPr kumimoji="1" lang="pt-BR" dirty="0" smtClean="0">
                <a:latin typeface="Helvetica"/>
                <a:cs typeface="Helvetica"/>
              </a:rPr>
              <a:t>.</a:t>
            </a:r>
            <a:endParaRPr kumimoji="1" lang="pt-BR" dirty="0"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031" y="735950"/>
            <a:ext cx="6279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>
              <a:latin typeface="Helvetica"/>
              <a:cs typeface="Helvetica"/>
            </a:endParaRPr>
          </a:p>
          <a:p>
            <a:pPr algn="ctr"/>
            <a:r>
              <a:rPr lang="pt-BR" sz="3600" dirty="0" smtClean="0">
                <a:solidFill>
                  <a:srgbClr val="FFFF00"/>
                </a:solidFill>
                <a:latin typeface="Impact"/>
                <a:cs typeface="Impact"/>
              </a:rPr>
              <a:t>Aprender uma pol</a:t>
            </a:r>
            <a:r>
              <a:rPr lang="pt-BR" sz="3600" dirty="0" smtClean="0">
                <a:solidFill>
                  <a:srgbClr val="FFFF00"/>
                </a:solidFill>
                <a:latin typeface="Impact"/>
                <a:cs typeface="Impact"/>
              </a:rPr>
              <a:t>ítica ótima</a:t>
            </a:r>
            <a:r>
              <a:rPr lang="pt-BR" sz="3600" dirty="0" smtClean="0">
                <a:solidFill>
                  <a:srgbClr val="FFFF00"/>
                </a:solidFill>
                <a:latin typeface="Impact"/>
                <a:cs typeface="Impact"/>
              </a:rPr>
              <a:t>:</a:t>
            </a:r>
          </a:p>
          <a:p>
            <a:pPr algn="ctr"/>
            <a:r>
              <a:rPr lang="pt-BR" i="1" dirty="0" smtClean="0">
                <a:latin typeface="Helvetica"/>
                <a:cs typeface="Helvetica"/>
              </a:rPr>
              <a:t>Considerando pol</a:t>
            </a:r>
            <a:r>
              <a:rPr lang="pt-BR" i="1" dirty="0" smtClean="0">
                <a:latin typeface="Helvetica"/>
                <a:cs typeface="Helvetica"/>
              </a:rPr>
              <a:t>ítica </a:t>
            </a:r>
            <a:r>
              <a:rPr lang="pt-BR" i="1" dirty="0" err="1" smtClean="0">
                <a:latin typeface="Helvetica"/>
                <a:cs typeface="Helvetica"/>
              </a:rPr>
              <a:t>determisítica</a:t>
            </a:r>
            <a:r>
              <a:rPr lang="pt-BR" i="1" dirty="0" smtClean="0">
                <a:latin typeface="Helvetica"/>
                <a:cs typeface="Helvetica"/>
              </a:rPr>
              <a:t> e </a:t>
            </a:r>
            <a:r>
              <a:rPr lang="el-GR" i="1" dirty="0" smtClean="0">
                <a:latin typeface="Helvetica"/>
                <a:cs typeface="Helvetica"/>
              </a:rPr>
              <a:t>γ=0.9</a:t>
            </a:r>
            <a:r>
              <a:rPr lang="pt-BR" i="1" dirty="0" smtClean="0">
                <a:latin typeface="Helvetica"/>
                <a:cs typeface="Helvetica"/>
              </a:rPr>
              <a:t> </a:t>
            </a:r>
            <a:r>
              <a:rPr lang="pt-BR" i="1" dirty="0">
                <a:latin typeface="Helvetica"/>
                <a:cs typeface="Helvetica"/>
              </a:rPr>
              <a:t>	</a:t>
            </a:r>
            <a:endParaRPr lang="pt-BR" dirty="0">
              <a:latin typeface="Helvetica"/>
              <a:cs typeface="Helvetica"/>
            </a:endParaRPr>
          </a:p>
        </p:txBody>
      </p:sp>
      <p:pic>
        <p:nvPicPr>
          <p:cNvPr id="3" name="Picture 2" descr="Captura de Tela 2013-08-19 às 10.45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40" y="1958034"/>
            <a:ext cx="6317232" cy="2645232"/>
          </a:xfrm>
          <a:prstGeom prst="rect">
            <a:avLst/>
          </a:prstGeom>
        </p:spPr>
      </p:pic>
      <p:pic>
        <p:nvPicPr>
          <p:cNvPr id="4" name="Picture 3" descr="Captura de Tela 2013-08-19 às 11.56.2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4"/>
          <a:stretch/>
        </p:blipFill>
        <p:spPr>
          <a:xfrm>
            <a:off x="938040" y="4603265"/>
            <a:ext cx="6317232" cy="21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93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1554" y="2427111"/>
            <a:ext cx="6180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err="1" smtClean="0">
                <a:solidFill>
                  <a:srgbClr val="FFFF00"/>
                </a:solidFill>
                <a:latin typeface="Synchro LET"/>
                <a:cs typeface="Synchro LET"/>
              </a:rPr>
              <a:t>Q</a:t>
            </a:r>
            <a:r>
              <a:rPr lang="pt-BR" sz="8000" dirty="0" smtClean="0">
                <a:latin typeface="Synchro LET"/>
                <a:cs typeface="Synchro LET"/>
              </a:rPr>
              <a:t>-Learning</a:t>
            </a:r>
            <a:endParaRPr lang="pt-BR" sz="8000" dirty="0">
              <a:latin typeface="Synchro LET"/>
              <a:cs typeface="Synchro LET"/>
            </a:endParaRPr>
          </a:p>
        </p:txBody>
      </p:sp>
    </p:spTree>
    <p:extLst>
      <p:ext uri="{BB962C8B-B14F-4D97-AF65-F5344CB8AC3E}">
        <p14:creationId xmlns:p14="http://schemas.microsoft.com/office/powerpoint/2010/main" val="244369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030" y="735950"/>
            <a:ext cx="7201193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>
              <a:latin typeface="Helvetica"/>
              <a:cs typeface="Helvetica"/>
            </a:endParaRPr>
          </a:p>
          <a:p>
            <a:pPr algn="ctr"/>
            <a:r>
              <a:rPr lang="pt-BR" sz="3600" dirty="0" err="1" smtClean="0">
                <a:solidFill>
                  <a:srgbClr val="FFFF00"/>
                </a:solidFill>
                <a:latin typeface="Impact"/>
                <a:cs typeface="Impact"/>
              </a:rPr>
              <a:t>Q</a:t>
            </a:r>
            <a:r>
              <a:rPr lang="pt-BR" sz="3600" dirty="0" smtClean="0">
                <a:solidFill>
                  <a:srgbClr val="FFFF00"/>
                </a:solidFill>
                <a:latin typeface="Impact"/>
                <a:cs typeface="Impact"/>
              </a:rPr>
              <a:t> </a:t>
            </a:r>
            <a:r>
              <a:rPr lang="pt-BR" sz="3600" dirty="0" err="1" smtClean="0">
                <a:solidFill>
                  <a:srgbClr val="FFFF00"/>
                </a:solidFill>
                <a:latin typeface="Impact"/>
                <a:cs typeface="Impact"/>
              </a:rPr>
              <a:t>learning</a:t>
            </a:r>
            <a:endParaRPr lang="pt-BR" sz="3600" dirty="0" smtClean="0">
              <a:solidFill>
                <a:srgbClr val="FFFF00"/>
              </a:solidFill>
              <a:latin typeface="Impact"/>
              <a:cs typeface="Impact"/>
            </a:endParaRPr>
          </a:p>
          <a:p>
            <a:pPr algn="ctr"/>
            <a:endParaRPr lang="pt-BR" sz="3600" dirty="0">
              <a:solidFill>
                <a:srgbClr val="FFFF00"/>
              </a:solidFill>
              <a:latin typeface="Impact"/>
              <a:cs typeface="Impact"/>
            </a:endParaRPr>
          </a:p>
          <a:p>
            <a:pPr algn="ctr"/>
            <a:r>
              <a:rPr lang="pt-BR" i="1" dirty="0" smtClean="0">
                <a:latin typeface="Helvetica"/>
                <a:cs typeface="Helvetica"/>
              </a:rPr>
              <a:t>É </a:t>
            </a:r>
            <a:r>
              <a:rPr lang="pt-BR" i="1" dirty="0">
                <a:latin typeface="Helvetica"/>
                <a:cs typeface="Helvetica"/>
              </a:rPr>
              <a:t>possível determinar π* se eu conheço </a:t>
            </a:r>
            <a:r>
              <a:rPr lang="pt-BR" i="1" dirty="0" err="1">
                <a:latin typeface="Helvetica"/>
                <a:cs typeface="Helvetica"/>
              </a:rPr>
              <a:t>Q</a:t>
            </a:r>
            <a:r>
              <a:rPr lang="pt-BR" i="1" dirty="0">
                <a:latin typeface="Helvetica"/>
                <a:cs typeface="Helvetica"/>
              </a:rPr>
              <a:t>* </a:t>
            </a:r>
          </a:p>
          <a:p>
            <a:pPr algn="ctr"/>
            <a:r>
              <a:rPr lang="pt-BR" i="1" dirty="0" smtClean="0">
                <a:latin typeface="Helvetica"/>
                <a:cs typeface="Helvetica"/>
              </a:rPr>
              <a:t>não </a:t>
            </a:r>
            <a:r>
              <a:rPr lang="pt-BR" i="1" dirty="0">
                <a:latin typeface="Helvetica"/>
                <a:cs typeface="Helvetica"/>
              </a:rPr>
              <a:t>precisando conhecer </a:t>
            </a:r>
            <a:r>
              <a:rPr lang="pt-BR" i="1" dirty="0" err="1">
                <a:latin typeface="Helvetica"/>
                <a:cs typeface="Helvetica"/>
              </a:rPr>
              <a:t>δ</a:t>
            </a:r>
            <a:r>
              <a:rPr lang="pt-BR" i="1" dirty="0">
                <a:latin typeface="Helvetica"/>
                <a:cs typeface="Helvetica"/>
              </a:rPr>
              <a:t> (função de transição </a:t>
            </a:r>
            <a:r>
              <a:rPr lang="pt-BR" i="1" dirty="0" smtClean="0">
                <a:latin typeface="Helvetica"/>
                <a:cs typeface="Helvetica"/>
              </a:rPr>
              <a:t>de estados</a:t>
            </a:r>
            <a:r>
              <a:rPr lang="pt-BR" i="1" dirty="0">
                <a:latin typeface="Helvetica"/>
                <a:cs typeface="Helvetica"/>
              </a:rPr>
              <a:t>) nem </a:t>
            </a:r>
            <a:r>
              <a:rPr lang="pt-BR" i="1" dirty="0" err="1">
                <a:latin typeface="Helvetica"/>
                <a:cs typeface="Helvetica"/>
              </a:rPr>
              <a:t>r</a:t>
            </a:r>
            <a:r>
              <a:rPr lang="pt-BR" i="1" dirty="0">
                <a:latin typeface="Helvetica"/>
                <a:cs typeface="Helvetica"/>
              </a:rPr>
              <a:t> </a:t>
            </a:r>
          </a:p>
          <a:p>
            <a:pPr algn="ctr"/>
            <a:endParaRPr lang="pt-BR" i="1" dirty="0">
              <a:latin typeface="Helvetica"/>
              <a:cs typeface="Helvetica"/>
            </a:endParaRPr>
          </a:p>
          <a:p>
            <a:pPr algn="ctr"/>
            <a:r>
              <a:rPr lang="pt-BR" i="1" dirty="0" smtClean="0">
                <a:latin typeface="Helvetica"/>
                <a:cs typeface="Helvetica"/>
              </a:rPr>
              <a:t>π</a:t>
            </a:r>
            <a:r>
              <a:rPr lang="pt-BR" i="1" dirty="0">
                <a:latin typeface="Helvetica"/>
                <a:cs typeface="Helvetica"/>
              </a:rPr>
              <a:t>*(</a:t>
            </a:r>
            <a:r>
              <a:rPr lang="pt-BR" i="1" dirty="0" err="1">
                <a:latin typeface="Helvetica"/>
                <a:cs typeface="Helvetica"/>
              </a:rPr>
              <a:t>s</a:t>
            </a:r>
            <a:r>
              <a:rPr lang="pt-BR" i="1" dirty="0">
                <a:latin typeface="Helvetica"/>
                <a:cs typeface="Helvetica"/>
              </a:rPr>
              <a:t>) = </a:t>
            </a:r>
            <a:r>
              <a:rPr lang="pt-BR" i="1" dirty="0" err="1" smtClean="0">
                <a:latin typeface="Helvetica"/>
                <a:cs typeface="Helvetica"/>
              </a:rPr>
              <a:t>argmax</a:t>
            </a:r>
            <a:r>
              <a:rPr lang="pt-BR" i="1" dirty="0" smtClean="0">
                <a:latin typeface="Helvetica"/>
                <a:cs typeface="Helvetica"/>
              </a:rPr>
              <a:t> a[</a:t>
            </a:r>
            <a:r>
              <a:rPr lang="pt-BR" i="1" dirty="0" err="1">
                <a:latin typeface="Helvetica"/>
                <a:cs typeface="Helvetica"/>
              </a:rPr>
              <a:t>Q</a:t>
            </a:r>
            <a:r>
              <a:rPr lang="pt-BR" i="1" dirty="0">
                <a:latin typeface="Helvetica"/>
                <a:cs typeface="Helvetica"/>
              </a:rPr>
              <a:t>(</a:t>
            </a:r>
            <a:r>
              <a:rPr lang="pt-BR" i="1" dirty="0" err="1">
                <a:latin typeface="Helvetica"/>
                <a:cs typeface="Helvetica"/>
              </a:rPr>
              <a:t>s,a</a:t>
            </a:r>
            <a:r>
              <a:rPr lang="pt-BR" i="1" dirty="0">
                <a:latin typeface="Helvetica"/>
                <a:cs typeface="Helvetica"/>
              </a:rPr>
              <a:t>)] </a:t>
            </a:r>
          </a:p>
          <a:p>
            <a:pPr algn="ctr"/>
            <a:endParaRPr lang="pt-BR" i="1" dirty="0" smtClean="0">
              <a:latin typeface="Helvetica"/>
              <a:cs typeface="Helvetica"/>
            </a:endParaRPr>
          </a:p>
          <a:p>
            <a:pPr algn="ctr"/>
            <a:r>
              <a:rPr lang="pt-BR" i="1" dirty="0">
                <a:latin typeface="Helvetica"/>
                <a:cs typeface="Helvetica"/>
              </a:rPr>
              <a:t>Então, vamos aprender a função </a:t>
            </a:r>
            <a:r>
              <a:rPr lang="pt-BR" i="1" dirty="0" err="1">
                <a:latin typeface="Helvetica"/>
                <a:cs typeface="Helvetica"/>
              </a:rPr>
              <a:t>Q</a:t>
            </a:r>
            <a:r>
              <a:rPr lang="pt-BR" i="1" dirty="0">
                <a:latin typeface="Helvetica"/>
                <a:cs typeface="Helvetica"/>
              </a:rPr>
              <a:t> ótima </a:t>
            </a:r>
            <a:r>
              <a:rPr lang="pt-BR" i="1" dirty="0" smtClean="0">
                <a:latin typeface="Helvetica"/>
                <a:cs typeface="Helvetica"/>
              </a:rPr>
              <a:t>(</a:t>
            </a:r>
            <a:r>
              <a:rPr lang="pt-BR" i="1" dirty="0">
                <a:latin typeface="Helvetica"/>
                <a:cs typeface="Helvetica"/>
              </a:rPr>
              <a:t>valor das ações) sem considerar </a:t>
            </a:r>
            <a:r>
              <a:rPr lang="pt-BR" i="1" dirty="0" smtClean="0">
                <a:latin typeface="Helvetica"/>
                <a:cs typeface="Helvetica"/>
              </a:rPr>
              <a:t>V</a:t>
            </a:r>
          </a:p>
          <a:p>
            <a:pPr algn="ctr"/>
            <a:r>
              <a:rPr lang="tr-TR" i="1" dirty="0" err="1">
                <a:latin typeface="Helvetica"/>
                <a:cs typeface="Helvetica"/>
              </a:rPr>
              <a:t>Q</a:t>
            </a:r>
            <a:r>
              <a:rPr lang="tr-TR" i="1" dirty="0">
                <a:latin typeface="Helvetica"/>
                <a:cs typeface="Helvetica"/>
              </a:rPr>
              <a:t>(</a:t>
            </a:r>
            <a:r>
              <a:rPr lang="tr-TR" i="1" dirty="0" err="1" smtClean="0">
                <a:latin typeface="Helvetica"/>
                <a:cs typeface="Helvetica"/>
              </a:rPr>
              <a:t>st,at</a:t>
            </a:r>
            <a:r>
              <a:rPr lang="tr-TR" i="1" dirty="0" smtClean="0">
                <a:latin typeface="Helvetica"/>
                <a:cs typeface="Helvetica"/>
              </a:rPr>
              <a:t>) = </a:t>
            </a:r>
            <a:r>
              <a:rPr lang="tr-TR" i="1" dirty="0">
                <a:latin typeface="Helvetica"/>
                <a:cs typeface="Helvetica"/>
              </a:rPr>
              <a:t>r(</a:t>
            </a:r>
            <a:r>
              <a:rPr lang="tr-TR" i="1" dirty="0" err="1" smtClean="0">
                <a:latin typeface="Helvetica"/>
                <a:cs typeface="Helvetica"/>
              </a:rPr>
              <a:t>st,at</a:t>
            </a:r>
            <a:r>
              <a:rPr lang="tr-TR" i="1" dirty="0" smtClean="0">
                <a:latin typeface="Helvetica"/>
                <a:cs typeface="Helvetica"/>
              </a:rPr>
              <a:t>) </a:t>
            </a:r>
            <a:r>
              <a:rPr lang="tr-TR" i="1" dirty="0">
                <a:latin typeface="Helvetica"/>
                <a:cs typeface="Helvetica"/>
              </a:rPr>
              <a:t>+ </a:t>
            </a:r>
            <a:r>
              <a:rPr lang="tr-TR" i="1" dirty="0" err="1">
                <a:latin typeface="Helvetica"/>
                <a:cs typeface="Helvetica"/>
              </a:rPr>
              <a:t>γ</a:t>
            </a:r>
            <a:r>
              <a:rPr lang="tr-TR" i="1" dirty="0">
                <a:latin typeface="Helvetica"/>
                <a:cs typeface="Helvetica"/>
              </a:rPr>
              <a:t> V*( </a:t>
            </a:r>
            <a:r>
              <a:rPr lang="tr-TR" i="1" dirty="0" err="1">
                <a:latin typeface="Helvetica"/>
                <a:cs typeface="Helvetica"/>
              </a:rPr>
              <a:t>δ</a:t>
            </a:r>
            <a:r>
              <a:rPr lang="tr-TR" i="1" dirty="0">
                <a:latin typeface="Helvetica"/>
                <a:cs typeface="Helvetica"/>
              </a:rPr>
              <a:t>(</a:t>
            </a:r>
            <a:r>
              <a:rPr lang="tr-TR" i="1" dirty="0" err="1" smtClean="0">
                <a:latin typeface="Helvetica"/>
                <a:cs typeface="Helvetica"/>
              </a:rPr>
              <a:t>st,at</a:t>
            </a:r>
            <a:r>
              <a:rPr lang="tr-TR" i="1" dirty="0" smtClean="0">
                <a:latin typeface="Helvetica"/>
                <a:cs typeface="Helvetica"/>
              </a:rPr>
              <a:t>) </a:t>
            </a:r>
            <a:r>
              <a:rPr lang="tr-TR" i="1" dirty="0">
                <a:latin typeface="Helvetica"/>
                <a:cs typeface="Helvetica"/>
              </a:rPr>
              <a:t>) </a:t>
            </a:r>
            <a:endParaRPr lang="tr-TR" i="1" dirty="0" smtClean="0">
              <a:latin typeface="Helvetica"/>
              <a:cs typeface="Helvetica"/>
            </a:endParaRPr>
          </a:p>
          <a:p>
            <a:pPr algn="ctr"/>
            <a:r>
              <a:rPr lang="tr-TR" i="1" dirty="0" smtClean="0">
                <a:latin typeface="Helvetica"/>
                <a:cs typeface="Helvetica"/>
              </a:rPr>
              <a:t>= </a:t>
            </a:r>
            <a:r>
              <a:rPr lang="tr-TR" i="1" dirty="0">
                <a:latin typeface="Helvetica"/>
                <a:cs typeface="Helvetica"/>
              </a:rPr>
              <a:t>r(</a:t>
            </a:r>
            <a:r>
              <a:rPr lang="tr-TR" i="1" dirty="0" err="1" smtClean="0">
                <a:latin typeface="Helvetica"/>
                <a:cs typeface="Helvetica"/>
              </a:rPr>
              <a:t>st,at</a:t>
            </a:r>
            <a:r>
              <a:rPr lang="tr-TR" i="1" dirty="0" smtClean="0">
                <a:latin typeface="Helvetica"/>
                <a:cs typeface="Helvetica"/>
              </a:rPr>
              <a:t>) </a:t>
            </a:r>
            <a:r>
              <a:rPr lang="tr-TR" i="1" dirty="0">
                <a:latin typeface="Helvetica"/>
                <a:cs typeface="Helvetica"/>
              </a:rPr>
              <a:t>+ </a:t>
            </a:r>
            <a:r>
              <a:rPr lang="tr-TR" i="1" dirty="0" err="1">
                <a:latin typeface="Helvetica"/>
                <a:cs typeface="Helvetica"/>
              </a:rPr>
              <a:t>γ</a:t>
            </a:r>
            <a:r>
              <a:rPr lang="tr-TR" i="1" dirty="0">
                <a:latin typeface="Helvetica"/>
                <a:cs typeface="Helvetica"/>
              </a:rPr>
              <a:t> </a:t>
            </a:r>
            <a:r>
              <a:rPr lang="tr-TR" i="1" dirty="0" err="1" smtClean="0">
                <a:latin typeface="Helvetica"/>
                <a:cs typeface="Helvetica"/>
              </a:rPr>
              <a:t>max</a:t>
            </a:r>
            <a:r>
              <a:rPr lang="tr-TR" i="1" dirty="0" smtClean="0">
                <a:latin typeface="Helvetica"/>
                <a:cs typeface="Helvetica"/>
              </a:rPr>
              <a:t> a’[</a:t>
            </a:r>
            <a:r>
              <a:rPr lang="tr-TR" i="1" dirty="0" err="1">
                <a:latin typeface="Helvetica"/>
                <a:cs typeface="Helvetica"/>
              </a:rPr>
              <a:t>Q</a:t>
            </a:r>
            <a:r>
              <a:rPr lang="tr-TR" i="1" dirty="0">
                <a:latin typeface="Helvetica"/>
                <a:cs typeface="Helvetica"/>
              </a:rPr>
              <a:t>(st+1,a’)</a:t>
            </a:r>
            <a:r>
              <a:rPr lang="tr-TR" i="1" dirty="0" smtClean="0">
                <a:latin typeface="Helvetica"/>
                <a:cs typeface="Helvetica"/>
              </a:rPr>
              <a:t>]</a:t>
            </a:r>
          </a:p>
          <a:p>
            <a:pPr algn="ctr"/>
            <a:endParaRPr lang="tr-TR" i="1" dirty="0" smtClean="0">
              <a:latin typeface="Helvetica"/>
              <a:cs typeface="Helvetica"/>
            </a:endParaRPr>
          </a:p>
          <a:p>
            <a:pPr algn="ctr"/>
            <a:r>
              <a:rPr lang="pt-BR" i="1" dirty="0">
                <a:latin typeface="Helvetica"/>
                <a:cs typeface="Helvetica"/>
              </a:rPr>
              <a:t>Atualiza-se </a:t>
            </a:r>
            <a:r>
              <a:rPr lang="pt-BR" i="1" dirty="0" err="1">
                <a:latin typeface="Helvetica"/>
                <a:cs typeface="Helvetica"/>
              </a:rPr>
              <a:t>Q</a:t>
            </a:r>
            <a:r>
              <a:rPr lang="pt-BR" i="1" dirty="0">
                <a:latin typeface="Helvetica"/>
                <a:cs typeface="Helvetica"/>
              </a:rPr>
              <a:t>(</a:t>
            </a:r>
            <a:r>
              <a:rPr lang="pt-BR" i="1" dirty="0" err="1" smtClean="0">
                <a:latin typeface="Helvetica"/>
                <a:cs typeface="Helvetica"/>
              </a:rPr>
              <a:t>st</a:t>
            </a:r>
            <a:r>
              <a:rPr lang="pt-BR" i="1" dirty="0" smtClean="0">
                <a:latin typeface="Helvetica"/>
                <a:cs typeface="Helvetica"/>
              </a:rPr>
              <a:t>) </a:t>
            </a:r>
            <a:r>
              <a:rPr lang="pt-BR" i="1" dirty="0">
                <a:latin typeface="Helvetica"/>
                <a:cs typeface="Helvetica"/>
              </a:rPr>
              <a:t>após observar o estado st+1 </a:t>
            </a:r>
            <a:r>
              <a:rPr lang="pt-BR" i="1" dirty="0" smtClean="0">
                <a:latin typeface="Helvetica"/>
                <a:cs typeface="Helvetica"/>
              </a:rPr>
              <a:t>e recompensa </a:t>
            </a:r>
            <a:r>
              <a:rPr lang="pt-BR" i="1" dirty="0">
                <a:latin typeface="Helvetica"/>
                <a:cs typeface="Helvetica"/>
              </a:rPr>
              <a:t>recebida </a:t>
            </a:r>
          </a:p>
          <a:p>
            <a:r>
              <a:rPr lang="pt-BR" i="1" dirty="0">
                <a:latin typeface="Helvetica"/>
                <a:cs typeface="Helvetica"/>
              </a:rPr>
              <a:t>	</a:t>
            </a:r>
            <a:endParaRPr lang="pt-BR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64700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2222" y="1199444"/>
            <a:ext cx="6392334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Clr>
                <a:schemeClr val="accent2"/>
              </a:buClr>
            </a:pPr>
            <a:r>
              <a:rPr kumimoji="1" lang="pt-BR" dirty="0" smtClean="0">
                <a:latin typeface="Helvetica"/>
                <a:cs typeface="Helvetica"/>
              </a:rPr>
              <a:t>Como </a:t>
            </a:r>
            <a:r>
              <a:rPr kumimoji="1" lang="pt-BR" dirty="0">
                <a:latin typeface="Helvetica"/>
                <a:cs typeface="Helvetica"/>
              </a:rPr>
              <a:t>um agente aprende a escolher ações </a:t>
            </a:r>
            <a:r>
              <a:rPr kumimoji="1" lang="pt-BR" dirty="0" smtClean="0">
                <a:latin typeface="Helvetica"/>
                <a:cs typeface="Helvetica"/>
              </a:rPr>
              <a:t>apenas interagindo </a:t>
            </a:r>
            <a:r>
              <a:rPr kumimoji="1" lang="pt-BR" dirty="0">
                <a:latin typeface="Helvetica"/>
                <a:cs typeface="Helvetica"/>
              </a:rPr>
              <a:t>com o ambiente</a:t>
            </a:r>
            <a:r>
              <a:rPr kumimoji="1" lang="pt-BR" dirty="0" smtClean="0">
                <a:latin typeface="Helvetica"/>
                <a:cs typeface="Helvetica"/>
              </a:rPr>
              <a:t>?</a:t>
            </a:r>
          </a:p>
          <a:p>
            <a:pPr eaLnBrk="0" hangingPunct="0">
              <a:buClr>
                <a:schemeClr val="accent2"/>
              </a:buClr>
            </a:pPr>
            <a:endParaRPr kumimoji="1" lang="pt-BR" dirty="0">
              <a:latin typeface="Helvetica"/>
              <a:cs typeface="Helvetica"/>
            </a:endParaRPr>
          </a:p>
          <a:p>
            <a:pPr eaLnBrk="0" hangingPunct="0">
              <a:buClr>
                <a:schemeClr val="accent2"/>
              </a:buClr>
            </a:pPr>
            <a:r>
              <a:rPr kumimoji="1" lang="pt-BR" dirty="0">
                <a:latin typeface="Helvetica"/>
                <a:cs typeface="Helvetica"/>
              </a:rPr>
              <a:t>Como obter exemplos do comportamento correto </a:t>
            </a:r>
            <a:r>
              <a:rPr kumimoji="1" lang="pt-BR" dirty="0" smtClean="0">
                <a:latin typeface="Helvetica"/>
                <a:cs typeface="Helvetica"/>
              </a:rPr>
              <a:t>e representativo </a:t>
            </a:r>
            <a:r>
              <a:rPr kumimoji="1" lang="pt-BR" dirty="0">
                <a:latin typeface="Helvetica"/>
                <a:cs typeface="Helvetica"/>
              </a:rPr>
              <a:t>para qualquer situação</a:t>
            </a:r>
            <a:r>
              <a:rPr kumimoji="1" lang="pt-BR" dirty="0" smtClean="0">
                <a:latin typeface="Helvetica"/>
                <a:cs typeface="Helvetica"/>
              </a:rPr>
              <a:t>?</a:t>
            </a:r>
          </a:p>
          <a:p>
            <a:pPr eaLnBrk="0" hangingPunct="0">
              <a:buClr>
                <a:schemeClr val="accent2"/>
              </a:buClr>
            </a:pPr>
            <a:endParaRPr kumimoji="1" lang="pt-BR" dirty="0">
              <a:latin typeface="Helvetica"/>
              <a:cs typeface="Helvetica"/>
            </a:endParaRPr>
          </a:p>
          <a:p>
            <a:pPr eaLnBrk="0" hangingPunct="0">
              <a:buClr>
                <a:schemeClr val="accent2"/>
              </a:buClr>
            </a:pPr>
            <a:r>
              <a:rPr kumimoji="1" lang="pt-BR" dirty="0">
                <a:latin typeface="Helvetica"/>
                <a:cs typeface="Helvetica"/>
              </a:rPr>
              <a:t>Muitas vezes, é impraticável o uso de aprendizagem supervisionada</a:t>
            </a:r>
            <a:r>
              <a:rPr kumimoji="1" lang="pt-BR" dirty="0" smtClean="0">
                <a:latin typeface="Helvetica"/>
                <a:cs typeface="Helvetica"/>
              </a:rPr>
              <a:t>.</a:t>
            </a:r>
            <a:endParaRPr kumimoji="1" lang="pt-BR" dirty="0" smtClean="0">
              <a:latin typeface="Helvetica"/>
              <a:cs typeface="Helvetica"/>
            </a:endParaRPr>
          </a:p>
          <a:p>
            <a:pPr eaLnBrk="0" hangingPunct="0">
              <a:buClr>
                <a:schemeClr val="accent2"/>
              </a:buClr>
            </a:pPr>
            <a:endParaRPr kumimoji="1" lang="pt-BR" dirty="0" smtClean="0">
              <a:latin typeface="Helvetica"/>
              <a:cs typeface="Helvetica"/>
            </a:endParaRPr>
          </a:p>
          <a:p>
            <a:pPr eaLnBrk="0" hangingPunct="0">
              <a:buClr>
                <a:schemeClr val="accent2"/>
              </a:buClr>
            </a:pPr>
            <a:endParaRPr kumimoji="1" lang="x-none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-56444"/>
            <a:ext cx="155222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700" dirty="0" smtClean="0">
                <a:solidFill>
                  <a:srgbClr val="FFFF00"/>
                </a:solidFill>
                <a:latin typeface="Impact"/>
                <a:cs typeface="Impact"/>
              </a:rPr>
              <a:t>“</a:t>
            </a:r>
            <a:endParaRPr lang="pt-BR" sz="28700" dirty="0">
              <a:solidFill>
                <a:srgbClr val="FFFF00"/>
              </a:solidFill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626533" y="118533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Para cada par Estado-Ação (s, a), inicializar a tabela Q(s,a) igual a zero.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Fazer até convergir: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 smtClean="0">
              <a:latin typeface="Helvetica"/>
              <a:cs typeface="Helvetica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1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Selecionar uma ação e fazer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>
                <a:solidFill>
                  <a:srgbClr val="FFFF00"/>
                </a:solidFill>
                <a:latin typeface="Helvetica"/>
                <a:cs typeface="Helvetica"/>
              </a:rPr>
              <a:t>2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Receber uma recompensa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459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3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Observar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pr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óximo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estado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s'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459" dirty="0" smtClean="0">
                <a:solidFill>
                  <a:srgbClr val="FFFF00"/>
                </a:solidFill>
                <a:latin typeface="Helvetica"/>
                <a:cs typeface="Helvetica"/>
              </a:rPr>
              <a:t>4</a:t>
            </a:r>
            <a:r>
              <a:rPr lang="en-US" dirty="0" smtClean="0">
                <a:latin typeface="Helvetica"/>
                <a:cs typeface="Helvetica"/>
              </a:rPr>
              <a:t> 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tualizar a tabela Q(s,a) como: Q(s,a)= r + γ max a’(Q(s’,a’))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765" dirty="0" smtClean="0">
                <a:solidFill>
                  <a:srgbClr val="FFFF00"/>
                </a:solidFill>
                <a:latin typeface="Helvetica"/>
                <a:cs typeface="Helvetica"/>
              </a:rPr>
              <a:t>5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s=s'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95222" y="255169"/>
            <a:ext cx="35277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FFFF00"/>
                </a:solidFill>
              </a:rPr>
              <a:t>Algorítmo</a:t>
            </a:r>
            <a:endParaRPr lang="pt-BR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777" y="2596894"/>
            <a:ext cx="80010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x-none" sz="2400" dirty="0" smtClean="0">
                <a:latin typeface="Helvetica"/>
                <a:cs typeface="Helvetica"/>
              </a:rPr>
              <a:t> Explorar novas ações </a:t>
            </a:r>
            <a:r>
              <a:rPr kumimoji="1" lang="x-none" sz="4000" dirty="0" smtClean="0">
                <a:solidFill>
                  <a:srgbClr val="FFFF00"/>
                </a:solidFill>
                <a:latin typeface="Helvetica"/>
                <a:cs typeface="Helvetica"/>
              </a:rPr>
              <a:t>x</a:t>
            </a:r>
            <a:r>
              <a:rPr kumimoji="1" lang="x-none" sz="2400" dirty="0" smtClean="0">
                <a:latin typeface="Helvetica"/>
                <a:cs typeface="Helvetica"/>
              </a:rPr>
              <a:t> aproveitar ações conhecidas?</a:t>
            </a:r>
            <a:endParaRPr lang="pt-BR" sz="2400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7110" y="309435"/>
            <a:ext cx="7253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solidFill>
                  <a:srgbClr val="FFFF00"/>
                </a:solidFill>
                <a:latin typeface="Impact"/>
                <a:cs typeface="Impact"/>
              </a:rPr>
              <a:t>{ Qual a ação tomar? }</a:t>
            </a:r>
            <a:endParaRPr lang="pt-BR" sz="6000" dirty="0">
              <a:solidFill>
                <a:srgbClr val="FFFF00"/>
              </a:solidFill>
              <a:latin typeface="Impact"/>
              <a:cs typeface="Impac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54082" y="2486376"/>
            <a:ext cx="4572000" cy="22529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pt-BR" dirty="0">
                <a:latin typeface="Helvetica"/>
                <a:cs typeface="Helvetica"/>
              </a:rPr>
              <a:t>Usufruir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dirty="0" smtClean="0">
                <a:latin typeface="Helvetica"/>
                <a:cs typeface="Helvetica"/>
              </a:rPr>
              <a:t>	Escolher </a:t>
            </a:r>
            <a:r>
              <a:rPr lang="pt-BR" dirty="0">
                <a:latin typeface="Helvetica"/>
                <a:cs typeface="Helvetica"/>
              </a:rPr>
              <a:t>a ação que atualmente está com maior </a:t>
            </a:r>
            <a:r>
              <a:rPr lang="pt-BR" dirty="0" smtClean="0">
                <a:latin typeface="Helvetica"/>
                <a:cs typeface="Helvetica"/>
              </a:rPr>
              <a:t>valor </a:t>
            </a:r>
            <a:r>
              <a:rPr lang="pt-BR" dirty="0" err="1">
                <a:latin typeface="Helvetica"/>
                <a:cs typeface="Helvetica"/>
              </a:rPr>
              <a:t>Q</a:t>
            </a:r>
            <a:r>
              <a:rPr lang="pt-BR" dirty="0">
                <a:latin typeface="Helvetica"/>
                <a:cs typeface="Helvetica"/>
              </a:rPr>
              <a:t>(</a:t>
            </a:r>
            <a:r>
              <a:rPr lang="pt-BR" dirty="0" err="1">
                <a:latin typeface="Helvetica"/>
                <a:cs typeface="Helvetica"/>
              </a:rPr>
              <a:t>s,a</a:t>
            </a:r>
            <a:r>
              <a:rPr lang="pt-BR" dirty="0">
                <a:latin typeface="Helvetica"/>
                <a:cs typeface="Helvetica"/>
              </a:rPr>
              <a:t>) </a:t>
            </a:r>
          </a:p>
          <a:p>
            <a:pPr marL="342900" lvl="0" indent="-342900">
              <a:spcBef>
                <a:spcPct val="20000"/>
              </a:spcBef>
              <a:defRPr/>
            </a:pPr>
            <a:endParaRPr lang="pt-BR" dirty="0">
              <a:latin typeface="Helvetica"/>
              <a:cs typeface="Helvetica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dirty="0">
                <a:latin typeface="Helvetica"/>
                <a:cs typeface="Helvetica"/>
              </a:rPr>
              <a:t>Explorar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pt-BR" dirty="0" smtClean="0">
                <a:latin typeface="Helvetica"/>
                <a:cs typeface="Helvetica"/>
              </a:rPr>
              <a:t>	Escolher </a:t>
            </a:r>
            <a:r>
              <a:rPr lang="pt-BR" dirty="0">
                <a:latin typeface="Helvetica"/>
                <a:cs typeface="Helvetica"/>
              </a:rPr>
              <a:t>uma ação randômica, para que seu valor </a:t>
            </a:r>
            <a:r>
              <a:rPr lang="pt-BR" dirty="0" err="1" smtClean="0">
                <a:latin typeface="Helvetica"/>
                <a:cs typeface="Helvetica"/>
              </a:rPr>
              <a:t>Q</a:t>
            </a:r>
            <a:r>
              <a:rPr lang="pt-BR" dirty="0">
                <a:latin typeface="Helvetica"/>
                <a:cs typeface="Helvetica"/>
              </a:rPr>
              <a:t>(</a:t>
            </a:r>
            <a:r>
              <a:rPr lang="pt-BR" dirty="0" err="1">
                <a:latin typeface="Helvetica"/>
                <a:cs typeface="Helvetica"/>
              </a:rPr>
              <a:t>s,a</a:t>
            </a:r>
            <a:r>
              <a:rPr lang="pt-BR" dirty="0">
                <a:latin typeface="Helvetica"/>
                <a:cs typeface="Helvetica"/>
              </a:rPr>
              <a:t>) seja atualizado </a:t>
            </a:r>
            <a:endParaRPr lang="en-US" dirty="0"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Impact"/>
                <a:cs typeface="Impact"/>
              </a:rPr>
              <a:t>&gt; E-GULOSA</a:t>
            </a:r>
          </a:p>
          <a:p>
            <a:pPr>
              <a:buNone/>
            </a:pPr>
            <a:r>
              <a:rPr lang="en-US" sz="1800" dirty="0" smtClean="0">
                <a:latin typeface="Helvetica"/>
                <a:cs typeface="Helvetica"/>
              </a:rPr>
              <a:t>	Escolha entre explorar e aproveitar o conhecimento já adquirido.</a:t>
            </a:r>
          </a:p>
          <a:p>
            <a:pPr>
              <a:buNone/>
            </a:pPr>
            <a:endParaRPr lang="en-US" sz="1800" dirty="0" smtClean="0">
              <a:latin typeface="Helvetica"/>
              <a:cs typeface="Helvetica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Impact"/>
                <a:cs typeface="Impact"/>
              </a:rPr>
              <a:t>&gt; SOFTMAX</a:t>
            </a:r>
          </a:p>
          <a:p>
            <a:pPr>
              <a:buNone/>
            </a:pPr>
            <a:r>
              <a:rPr lang="en-US" sz="1800" dirty="0" smtClean="0">
                <a:latin typeface="Helvetica"/>
                <a:cs typeface="Helvetica"/>
              </a:rPr>
              <a:t>	N</a:t>
            </a:r>
            <a:r>
              <a:rPr lang="pt-BR" sz="1800" dirty="0" smtClean="0">
                <a:latin typeface="Helvetica"/>
                <a:cs typeface="Helvetica"/>
              </a:rPr>
              <a:t>o </a:t>
            </a:r>
            <a:r>
              <a:rPr lang="pt-BR" sz="1800" dirty="0">
                <a:latin typeface="Helvetica"/>
                <a:cs typeface="Helvetica"/>
              </a:rPr>
              <a:t>início do aprendizado, é interessante favorecer a </a:t>
            </a:r>
            <a:r>
              <a:rPr lang="pt-BR" sz="2400" dirty="0" smtClean="0">
                <a:latin typeface="Helvetica"/>
                <a:cs typeface="Helvetica"/>
              </a:rPr>
              <a:t>exploração</a:t>
            </a:r>
            <a:r>
              <a:rPr lang="pt-BR" sz="1800" dirty="0" smtClean="0">
                <a:latin typeface="Helvetica"/>
                <a:cs typeface="Helvetica"/>
              </a:rPr>
              <a:t>, </a:t>
            </a:r>
            <a:r>
              <a:rPr lang="pt-BR" sz="1800" dirty="0">
                <a:latin typeface="Helvetica"/>
                <a:cs typeface="Helvetica"/>
              </a:rPr>
              <a:t>tornando </a:t>
            </a:r>
            <a:r>
              <a:rPr lang="pt-BR" sz="1800" dirty="0" smtClean="0">
                <a:latin typeface="Helvetica"/>
                <a:cs typeface="Helvetica"/>
              </a:rPr>
              <a:t>as ações </a:t>
            </a:r>
            <a:r>
              <a:rPr lang="pt-BR" sz="2400" dirty="0" smtClean="0">
                <a:latin typeface="Helvetica"/>
                <a:cs typeface="Helvetica"/>
              </a:rPr>
              <a:t>equiprováveis</a:t>
            </a:r>
            <a:r>
              <a:rPr lang="pt-BR" sz="1800" dirty="0">
                <a:latin typeface="Helvetica"/>
                <a:cs typeface="Helvetica"/>
              </a:rPr>
              <a:t>; com o </a:t>
            </a:r>
            <a:r>
              <a:rPr lang="pt-BR" sz="1800" dirty="0" smtClean="0">
                <a:latin typeface="Helvetica"/>
                <a:cs typeface="Helvetica"/>
              </a:rPr>
              <a:t>tempo </a:t>
            </a:r>
            <a:r>
              <a:rPr lang="pt-BR" sz="1800" dirty="0">
                <a:latin typeface="Helvetica"/>
                <a:cs typeface="Helvetica"/>
              </a:rPr>
              <a:t>diminuindo a </a:t>
            </a:r>
            <a:r>
              <a:rPr lang="pt-BR" sz="1800" dirty="0" smtClean="0">
                <a:latin typeface="Helvetica"/>
                <a:cs typeface="Helvetica"/>
              </a:rPr>
              <a:t>exploração </a:t>
            </a:r>
            <a:r>
              <a:rPr lang="pt-BR" sz="1800" dirty="0">
                <a:latin typeface="Helvetica"/>
                <a:cs typeface="Helvetica"/>
              </a:rPr>
              <a:t>e aumentando o aproveitamento, tornando a seleção </a:t>
            </a:r>
            <a:r>
              <a:rPr lang="pt-BR" sz="1800" dirty="0" smtClean="0">
                <a:latin typeface="Helvetica"/>
                <a:cs typeface="Helvetica"/>
              </a:rPr>
              <a:t>gulosa.</a:t>
            </a:r>
            <a:endParaRPr lang="en-US" sz="1800" dirty="0" smtClean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5222" y="255169"/>
            <a:ext cx="35277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FFFF00"/>
                </a:solidFill>
              </a:rPr>
              <a:t>Seleção de Políticas</a:t>
            </a:r>
            <a:endParaRPr lang="pt-BR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810554"/>
            <a:ext cx="8229600" cy="17153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O agente deve partir do estado inicia S1 e achar o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melhor caminho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para o estado objetivo S6.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</a:b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y=0.5; r=100 atingir objetivo; r=0 não atingir </a:t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63612" y="197556"/>
            <a:ext cx="239681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Helvetica"/>
                <a:cs typeface="Helvetica"/>
              </a:rPr>
              <a:t>[EXEMPLO]</a:t>
            </a:r>
            <a:endParaRPr lang="pt-BR" sz="3200" dirty="0"/>
          </a:p>
        </p:txBody>
      </p:sp>
      <p:pic>
        <p:nvPicPr>
          <p:cNvPr id="4" name="Picture 3" descr="Captura de Tela 2013-08-15 às 13.55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71889"/>
            <a:ext cx="62357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222" y="45068"/>
            <a:ext cx="5094111" cy="515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{Inicializar tabela recompensa}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pic>
        <p:nvPicPr>
          <p:cNvPr id="3" name="Picture 2" descr="Captura de Tela 2013-08-15 às 13.58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0" y="963789"/>
            <a:ext cx="2781300" cy="549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59844" y="169332"/>
            <a:ext cx="5441244" cy="60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Episódio #1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pic>
        <p:nvPicPr>
          <p:cNvPr id="3" name="Picture 2" descr="Captura de Tela 2013-08-15 às 13.58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741" y="957089"/>
            <a:ext cx="2856059" cy="5646911"/>
          </a:xfrm>
          <a:prstGeom prst="rect">
            <a:avLst/>
          </a:prstGeom>
        </p:spPr>
      </p:pic>
      <p:pic>
        <p:nvPicPr>
          <p:cNvPr id="4" name="Picture 3" descr="Captura de Tela 2013-08-15 às 13.58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14800"/>
            <a:ext cx="3708400" cy="2489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0" y="121108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Ações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possíveis</a:t>
            </a:r>
            <a:r>
              <a:rPr lang="en-US" dirty="0" smtClean="0">
                <a:latin typeface="Helvetica"/>
                <a:cs typeface="Helvetica"/>
              </a:rPr>
              <a:t>: a12, a14</a:t>
            </a:r>
          </a:p>
          <a:p>
            <a:endParaRPr lang="en-US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Escolher a12</a:t>
            </a:r>
            <a:endParaRPr lang="en-US" dirty="0"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8933" y="1467556"/>
            <a:ext cx="4861037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Helvetica"/>
                <a:cs typeface="Helvetica"/>
              </a:rPr>
              <a:t>Q(s1, a12) = r + .5 * max(Q(s2,a21),Q(s2,a25), Q(s2,a23))= 0</a:t>
            </a:r>
          </a:p>
          <a:p>
            <a:endParaRPr lang="fr-FR" dirty="0">
              <a:latin typeface="Helvetica"/>
              <a:cs typeface="Helvetica"/>
            </a:endParaRPr>
          </a:p>
          <a:p>
            <a:r>
              <a:rPr lang="fr-FR" dirty="0" err="1" smtClean="0">
                <a:latin typeface="Helvetica"/>
                <a:cs typeface="Helvetica"/>
              </a:rPr>
              <a:t>Ações</a:t>
            </a:r>
            <a:r>
              <a:rPr lang="fr-FR" dirty="0" smtClean="0">
                <a:latin typeface="Helvetica"/>
                <a:cs typeface="Helvetica"/>
              </a:rPr>
              <a:t> </a:t>
            </a:r>
            <a:r>
              <a:rPr lang="fr-FR" dirty="0" err="1" smtClean="0">
                <a:latin typeface="Helvetica"/>
                <a:cs typeface="Helvetica"/>
              </a:rPr>
              <a:t>possíveis</a:t>
            </a:r>
            <a:r>
              <a:rPr lang="fr-FR" dirty="0" smtClean="0">
                <a:latin typeface="Helvetica"/>
                <a:cs typeface="Helvetica"/>
              </a:rPr>
              <a:t>: </a:t>
            </a:r>
            <a:r>
              <a:rPr lang="fr-FR" dirty="0">
                <a:latin typeface="Helvetica"/>
                <a:cs typeface="Helvetica"/>
              </a:rPr>
              <a:t>a21, a25, </a:t>
            </a:r>
            <a:r>
              <a:rPr lang="fr-FR" dirty="0" smtClean="0">
                <a:latin typeface="Helvetica"/>
                <a:cs typeface="Helvetica"/>
              </a:rPr>
              <a:t>a23</a:t>
            </a:r>
          </a:p>
          <a:p>
            <a:r>
              <a:rPr lang="en-US" dirty="0" err="1" smtClean="0">
                <a:latin typeface="Helvetica"/>
                <a:cs typeface="Helvetica"/>
              </a:rPr>
              <a:t>Escolher</a:t>
            </a:r>
            <a:r>
              <a:rPr lang="en-US" dirty="0" smtClean="0">
                <a:latin typeface="Helvetica"/>
                <a:cs typeface="Helvetica"/>
              </a:rPr>
              <a:t> a23</a:t>
            </a:r>
            <a:endParaRPr lang="fr-FR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 descr="Captura de Tela 2013-08-15 às 14.00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933" y="4053761"/>
            <a:ext cx="3708400" cy="2476500"/>
          </a:xfrm>
          <a:prstGeom prst="rect">
            <a:avLst/>
          </a:prstGeom>
        </p:spPr>
      </p:pic>
      <p:pic>
        <p:nvPicPr>
          <p:cNvPr id="5" name="Picture 4" descr="Captura de Tela 2013-08-15 às 14.00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27" y="1467556"/>
            <a:ext cx="2806700" cy="50546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59844" y="169332"/>
            <a:ext cx="5441244" cy="60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Episódio #1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55444" y="1432579"/>
            <a:ext cx="4388556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Q</a:t>
            </a:r>
            <a:r>
              <a:rPr lang="en-US" dirty="0">
                <a:latin typeface="Helvetica"/>
                <a:cs typeface="Helvetica"/>
              </a:rPr>
              <a:t>(s2, a23) = r + .5 * max(Q(s3,a32)</a:t>
            </a:r>
            <a:r>
              <a:rPr lang="en-US" dirty="0" smtClean="0">
                <a:latin typeface="Helvetica"/>
                <a:cs typeface="Helvetica"/>
              </a:rPr>
              <a:t>,Q</a:t>
            </a:r>
            <a:r>
              <a:rPr lang="en-US" dirty="0">
                <a:latin typeface="Helvetica"/>
                <a:cs typeface="Helvetica"/>
              </a:rPr>
              <a:t>(s3,a36)</a:t>
            </a:r>
            <a:r>
              <a:rPr lang="en-US" dirty="0" smtClean="0">
                <a:latin typeface="Helvetica"/>
                <a:cs typeface="Helvetica"/>
              </a:rPr>
              <a:t>)= </a:t>
            </a:r>
            <a:r>
              <a:rPr lang="en-US" dirty="0">
                <a:latin typeface="Helvetica"/>
                <a:cs typeface="Helvetica"/>
              </a:rPr>
              <a:t>0</a:t>
            </a:r>
            <a:endParaRPr lang="fr-FR" dirty="0" smtClean="0">
              <a:latin typeface="Helvetica"/>
              <a:cs typeface="Helvetica"/>
            </a:endParaRPr>
          </a:p>
          <a:p>
            <a:endParaRPr lang="fr-FR" dirty="0" smtClean="0">
              <a:latin typeface="Helvetica"/>
              <a:cs typeface="Helvetica"/>
            </a:endParaRPr>
          </a:p>
          <a:p>
            <a:r>
              <a:rPr lang="fr-FR" dirty="0" smtClean="0">
                <a:latin typeface="Helvetica"/>
                <a:cs typeface="Helvetica"/>
              </a:rPr>
              <a:t>Ações possíveis: </a:t>
            </a:r>
            <a:r>
              <a:rPr lang="en-US" dirty="0">
                <a:latin typeface="Helvetica"/>
                <a:cs typeface="Helvetica"/>
              </a:rPr>
              <a:t>a32, </a:t>
            </a:r>
            <a:r>
              <a:rPr lang="en-US" dirty="0" smtClean="0">
                <a:latin typeface="Helvetica"/>
                <a:cs typeface="Helvetica"/>
              </a:rPr>
              <a:t>a36</a:t>
            </a:r>
          </a:p>
          <a:p>
            <a:r>
              <a:rPr lang="en-US" dirty="0" err="1" smtClean="0">
                <a:latin typeface="Helvetica"/>
                <a:cs typeface="Helvetica"/>
              </a:rPr>
              <a:t>Escolher</a:t>
            </a:r>
            <a:r>
              <a:rPr lang="en-US" dirty="0" smtClean="0">
                <a:latin typeface="Helvetica"/>
                <a:cs typeface="Helvetica"/>
              </a:rPr>
              <a:t> a36</a:t>
            </a:r>
            <a:endParaRPr lang="fr-FR" dirty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 descr="Captura de Tela 2013-08-19 às 17.00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9" y="1229650"/>
            <a:ext cx="2979096" cy="5038718"/>
          </a:xfrm>
          <a:prstGeom prst="rect">
            <a:avLst/>
          </a:prstGeom>
        </p:spPr>
      </p:pic>
      <p:pic>
        <p:nvPicPr>
          <p:cNvPr id="5" name="Picture 4" descr="Captura de Tela 2013-08-19 às 17.01.1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444" y="3822656"/>
            <a:ext cx="3725007" cy="244571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59844" y="169332"/>
            <a:ext cx="5441244" cy="60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Episódio #1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1417638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latin typeface="Helvetica"/>
                <a:cs typeface="Helvetica"/>
              </a:rPr>
              <a:t>ESTADO FINAL.</a:t>
            </a:r>
          </a:p>
          <a:p>
            <a:r>
              <a:rPr lang="en-US" dirty="0">
                <a:latin typeface="Helvetica"/>
                <a:cs typeface="Helvetica"/>
              </a:rPr>
              <a:t>Q(</a:t>
            </a:r>
            <a:r>
              <a:rPr lang="en-US" dirty="0" smtClean="0">
                <a:latin typeface="Helvetica"/>
                <a:cs typeface="Helvetica"/>
              </a:rPr>
              <a:t>s3, a36) </a:t>
            </a:r>
            <a:r>
              <a:rPr lang="en-US" dirty="0">
                <a:latin typeface="Helvetica"/>
                <a:cs typeface="Helvetica"/>
              </a:rPr>
              <a:t>= r = 100</a:t>
            </a:r>
          </a:p>
        </p:txBody>
      </p:sp>
      <p:pic>
        <p:nvPicPr>
          <p:cNvPr id="4" name="Picture 3" descr="Captura de Tela 2013-08-19 às 17.02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25" y="1417638"/>
            <a:ext cx="2676164" cy="4785194"/>
          </a:xfrm>
          <a:prstGeom prst="rect">
            <a:avLst/>
          </a:prstGeom>
        </p:spPr>
      </p:pic>
      <p:pic>
        <p:nvPicPr>
          <p:cNvPr id="5" name="Picture 4" descr="Captura de Tela 2013-08-19 às 17.03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946849"/>
            <a:ext cx="3418417" cy="225598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59844" y="169332"/>
            <a:ext cx="5441244" cy="60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Episódio #1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2222" y="1199444"/>
            <a:ext cx="6392334" cy="470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Clr>
                <a:schemeClr val="accent2"/>
              </a:buClr>
            </a:pPr>
            <a:endParaRPr kumimoji="1" lang="pt-BR" dirty="0" smtClean="0">
              <a:latin typeface="Helvetica"/>
              <a:cs typeface="Helvetica"/>
            </a:endParaRPr>
          </a:p>
          <a:p>
            <a:pPr eaLnBrk="0" hangingPunct="0">
              <a:buClr>
                <a:schemeClr val="accent2"/>
              </a:buClr>
            </a:pPr>
            <a:r>
              <a:rPr kumimoji="1" lang="pt-BR" dirty="0">
                <a:latin typeface="Helvetica"/>
                <a:cs typeface="Helvetica"/>
              </a:rPr>
              <a:t>Para cada ação tomada é associada uma </a:t>
            </a:r>
            <a:r>
              <a:rPr kumimoji="1" lang="pt-BR" sz="2400" dirty="0">
                <a:latin typeface="Helvetica"/>
                <a:cs typeface="Helvetica"/>
              </a:rPr>
              <a:t>recompensa</a:t>
            </a:r>
            <a:r>
              <a:rPr kumimoji="1" lang="pt-BR" dirty="0">
                <a:latin typeface="Helvetica"/>
                <a:cs typeface="Helvetica"/>
              </a:rPr>
              <a:t>, positiva ou </a:t>
            </a:r>
            <a:r>
              <a:rPr kumimoji="1" lang="pt-BR" dirty="0" smtClean="0">
                <a:latin typeface="Helvetica"/>
                <a:cs typeface="Helvetica"/>
              </a:rPr>
              <a:t>negativa</a:t>
            </a:r>
            <a:endParaRPr kumimoji="1" lang="x-none" dirty="0" smtClean="0">
              <a:latin typeface="Helvetica"/>
              <a:cs typeface="Helvetica"/>
            </a:endParaRPr>
          </a:p>
          <a:p>
            <a:pPr eaLnBrk="0" hangingPunct="0">
              <a:buClr>
                <a:schemeClr val="accent2"/>
              </a:buClr>
            </a:pPr>
            <a:endParaRPr kumimoji="1" lang="x-none" dirty="0">
              <a:latin typeface="Helvetica"/>
              <a:cs typeface="Helvetica"/>
            </a:endParaRPr>
          </a:p>
          <a:p>
            <a:pPr eaLnBrk="0" hangingPunct="0">
              <a:buClr>
                <a:schemeClr val="accent2"/>
              </a:buClr>
            </a:pPr>
            <a:r>
              <a:rPr kumimoji="1" lang="x-none" dirty="0">
                <a:latin typeface="Helvetica"/>
                <a:cs typeface="Helvetica"/>
              </a:rPr>
              <a:t>S</a:t>
            </a:r>
            <a:r>
              <a:rPr kumimoji="1" lang="x-none" dirty="0" smtClean="0">
                <a:latin typeface="Helvetica"/>
                <a:cs typeface="Helvetica"/>
              </a:rPr>
              <a:t>istema </a:t>
            </a:r>
            <a:r>
              <a:rPr kumimoji="1" lang="x-none" dirty="0">
                <a:latin typeface="Helvetica"/>
                <a:cs typeface="Helvetica"/>
              </a:rPr>
              <a:t>deve </a:t>
            </a:r>
            <a:r>
              <a:rPr kumimoji="1" lang="x-none" sz="2400" dirty="0">
                <a:latin typeface="Helvetica"/>
                <a:cs typeface="Helvetica"/>
              </a:rPr>
              <a:t>descobrir </a:t>
            </a:r>
            <a:r>
              <a:rPr kumimoji="1" lang="x-none" dirty="0">
                <a:latin typeface="Helvetica"/>
                <a:cs typeface="Helvetica"/>
              </a:rPr>
              <a:t>quais são as ações resultarão nos melhores resultados</a:t>
            </a:r>
            <a:r>
              <a:rPr kumimoji="1" lang="x-none" dirty="0" smtClean="0">
                <a:latin typeface="Helvetica"/>
                <a:cs typeface="Helvetica"/>
              </a:rPr>
              <a:t>.</a:t>
            </a:r>
          </a:p>
          <a:p>
            <a:pPr eaLnBrk="0" hangingPunct="0">
              <a:buClr>
                <a:schemeClr val="accent2"/>
              </a:buClr>
            </a:pPr>
            <a:endParaRPr kumimoji="1" lang="x-none" dirty="0" smtClean="0">
              <a:latin typeface="Helvetica"/>
              <a:cs typeface="Helvetica"/>
            </a:endParaRPr>
          </a:p>
          <a:p>
            <a:pPr eaLnBrk="0" hangingPunct="0">
              <a:buClr>
                <a:schemeClr val="accent2"/>
              </a:buClr>
            </a:pPr>
            <a:endParaRPr kumimoji="1" lang="x-none" dirty="0">
              <a:latin typeface="Helvetica"/>
              <a:cs typeface="Helvetica"/>
            </a:endParaRPr>
          </a:p>
          <a:p>
            <a:pPr eaLnBrk="0" hangingPunct="0">
              <a:buClr>
                <a:schemeClr val="accent2"/>
              </a:buClr>
            </a:pPr>
            <a:endParaRPr kumimoji="1" lang="x-none" dirty="0" smtClean="0">
              <a:latin typeface="Helvetica"/>
              <a:cs typeface="Helvetica"/>
            </a:endParaRPr>
          </a:p>
          <a:p>
            <a:pPr eaLnBrk="0" hangingPunct="0">
              <a:buClr>
                <a:schemeClr val="accent2"/>
              </a:buClr>
            </a:pPr>
            <a:endParaRPr kumimoji="1" lang="x-none" dirty="0">
              <a:latin typeface="Helvetica"/>
              <a:cs typeface="Helvetica"/>
            </a:endParaRPr>
          </a:p>
          <a:p>
            <a:pPr eaLnBrk="0" hangingPunct="0">
              <a:buClr>
                <a:schemeClr val="accent2"/>
              </a:buClr>
            </a:pPr>
            <a:endParaRPr kumimoji="1" lang="x-none" dirty="0" smtClean="0">
              <a:latin typeface="Helvetica"/>
              <a:cs typeface="Helvetica"/>
            </a:endParaRPr>
          </a:p>
          <a:p>
            <a:pPr eaLnBrk="0" hangingPunct="0">
              <a:buClr>
                <a:schemeClr val="accent2"/>
              </a:buClr>
            </a:pPr>
            <a:endParaRPr kumimoji="1" lang="x-none" dirty="0" smtClean="0">
              <a:latin typeface="Helvetica"/>
              <a:cs typeface="Helvetica"/>
            </a:endParaRPr>
          </a:p>
          <a:p>
            <a:pPr eaLnBrk="0" hangingPunct="0">
              <a:buClr>
                <a:schemeClr val="accent2"/>
              </a:buClr>
            </a:pPr>
            <a:r>
              <a:rPr kumimoji="1" lang="x-none" dirty="0" smtClean="0">
                <a:latin typeface="Helvetica"/>
                <a:cs typeface="Helvetica"/>
              </a:rPr>
              <a:t>Exemplos:</a:t>
            </a:r>
          </a:p>
          <a:p>
            <a:pPr eaLnBrk="0" hangingPunct="0">
              <a:buClr>
                <a:schemeClr val="accent2"/>
              </a:buClr>
            </a:pPr>
            <a:r>
              <a:rPr kumimoji="1" lang="x-none" dirty="0" smtClean="0">
                <a:latin typeface="Helvetica"/>
                <a:cs typeface="Helvetica"/>
              </a:rPr>
              <a:t>-Cria</a:t>
            </a:r>
            <a:r>
              <a:rPr kumimoji="1" lang="x-none" dirty="0" smtClean="0">
                <a:latin typeface="Helvetica"/>
                <a:cs typeface="Helvetica"/>
              </a:rPr>
              <a:t>nça adquirindo coordenação motora.</a:t>
            </a:r>
          </a:p>
          <a:p>
            <a:pPr eaLnBrk="0" hangingPunct="0">
              <a:buClr>
                <a:schemeClr val="accent2"/>
              </a:buClr>
            </a:pPr>
            <a:r>
              <a:rPr kumimoji="1" lang="x-none" dirty="0" smtClean="0">
                <a:latin typeface="Helvetica"/>
                <a:cs typeface="Helvetica"/>
              </a:rPr>
              <a:t>-Robô interagindo com o ambiente para atingir objetivos.</a:t>
            </a:r>
            <a:endParaRPr kumimoji="1" lang="x-none" dirty="0" smtClean="0">
              <a:latin typeface="Helvetica"/>
              <a:cs typeface="Helvetica"/>
            </a:endParaRPr>
          </a:p>
          <a:p>
            <a:pPr eaLnBrk="0" hangingPunct="0">
              <a:buClr>
                <a:schemeClr val="accent2"/>
              </a:buClr>
            </a:pPr>
            <a:endParaRPr kumimoji="1" lang="x-none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-56444"/>
            <a:ext cx="155222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700" dirty="0" smtClean="0">
                <a:solidFill>
                  <a:srgbClr val="FFFF00"/>
                </a:solidFill>
                <a:latin typeface="Impact"/>
                <a:cs typeface="Impact"/>
              </a:rPr>
              <a:t>“</a:t>
            </a:r>
            <a:endParaRPr lang="pt-BR" sz="28700" dirty="0">
              <a:solidFill>
                <a:srgbClr val="FFFF00"/>
              </a:solidFill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85303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24400" y="1417638"/>
            <a:ext cx="416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Helvetica"/>
                <a:cs typeface="Helvetica"/>
              </a:rPr>
              <a:t>Ações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err="1" smtClean="0">
                <a:latin typeface="Helvetica"/>
                <a:cs typeface="Helvetica"/>
              </a:rPr>
              <a:t>possíveis</a:t>
            </a:r>
            <a:r>
              <a:rPr lang="en-US" dirty="0" smtClean="0">
                <a:latin typeface="Helvetica"/>
                <a:cs typeface="Helvetica"/>
              </a:rPr>
              <a:t>: </a:t>
            </a:r>
            <a:r>
              <a:rPr lang="en-US" dirty="0">
                <a:latin typeface="Helvetica"/>
                <a:cs typeface="Helvetica"/>
              </a:rPr>
              <a:t>a12, a14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 err="1" smtClean="0">
                <a:latin typeface="Helvetica"/>
                <a:cs typeface="Helvetica"/>
              </a:rPr>
              <a:t>Escolher</a:t>
            </a:r>
            <a:r>
              <a:rPr lang="en-US" dirty="0" smtClean="0">
                <a:latin typeface="Helvetica"/>
                <a:cs typeface="Helvetica"/>
              </a:rPr>
              <a:t> a12</a:t>
            </a:r>
            <a:endParaRPr lang="en-US" dirty="0">
              <a:latin typeface="Helvetica"/>
              <a:cs typeface="Helvetica"/>
            </a:endParaRPr>
          </a:p>
        </p:txBody>
      </p:sp>
      <p:pic>
        <p:nvPicPr>
          <p:cNvPr id="4" name="Picture 3" descr="Captura de Tela 2013-08-15 às 13.58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713632"/>
            <a:ext cx="3708400" cy="2489200"/>
          </a:xfrm>
          <a:prstGeom prst="rect">
            <a:avLst/>
          </a:prstGeom>
        </p:spPr>
      </p:pic>
      <p:pic>
        <p:nvPicPr>
          <p:cNvPr id="5" name="Picture 4" descr="Captura de Tela 2013-08-19 às 17.02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218" y="1417638"/>
            <a:ext cx="2676164" cy="478519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59844" y="169332"/>
            <a:ext cx="5441244" cy="60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Episódio #2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8932" y="1417638"/>
            <a:ext cx="4555067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Helvetica"/>
                <a:cs typeface="Helvetica"/>
              </a:rPr>
              <a:t>Q(s1, a12) = r + .5 * max(Q(s2,a21),Q(s2,a25), Q(s2,a23))= 0</a:t>
            </a:r>
          </a:p>
          <a:p>
            <a:endParaRPr lang="fr-FR" dirty="0">
              <a:latin typeface="Helvetica"/>
              <a:cs typeface="Helvetica"/>
            </a:endParaRPr>
          </a:p>
          <a:p>
            <a:r>
              <a:rPr lang="fr-FR" dirty="0" err="1">
                <a:latin typeface="Helvetica"/>
                <a:cs typeface="Helvetica"/>
              </a:rPr>
              <a:t>Ações</a:t>
            </a:r>
            <a:r>
              <a:rPr lang="fr-FR" dirty="0">
                <a:latin typeface="Helvetica"/>
                <a:cs typeface="Helvetica"/>
              </a:rPr>
              <a:t> </a:t>
            </a:r>
            <a:r>
              <a:rPr lang="fr-FR" dirty="0" err="1">
                <a:latin typeface="Helvetica"/>
                <a:cs typeface="Helvetica"/>
              </a:rPr>
              <a:t>possíveis</a:t>
            </a:r>
            <a:r>
              <a:rPr lang="fr-FR" dirty="0">
                <a:latin typeface="Helvetica"/>
                <a:cs typeface="Helvetica"/>
              </a:rPr>
              <a:t>: </a:t>
            </a:r>
            <a:r>
              <a:rPr lang="en-US" dirty="0" smtClean="0">
                <a:latin typeface="Helvetica"/>
                <a:cs typeface="Helvetica"/>
              </a:rPr>
              <a:t>a23, a25,a21</a:t>
            </a:r>
            <a:endParaRPr lang="en-US" dirty="0">
              <a:latin typeface="Helvetica"/>
              <a:cs typeface="Helvetica"/>
            </a:endParaRPr>
          </a:p>
          <a:p>
            <a:r>
              <a:rPr lang="en-US" dirty="0" err="1">
                <a:latin typeface="Helvetica"/>
                <a:cs typeface="Helvetica"/>
              </a:rPr>
              <a:t>Escolher</a:t>
            </a:r>
            <a:r>
              <a:rPr lang="en-US" dirty="0">
                <a:latin typeface="Helvetica"/>
                <a:cs typeface="Helvetica"/>
              </a:rPr>
              <a:t> </a:t>
            </a:r>
            <a:r>
              <a:rPr lang="en-US" dirty="0" smtClean="0">
                <a:latin typeface="Helvetica"/>
                <a:cs typeface="Helvetica"/>
              </a:rPr>
              <a:t>a23</a:t>
            </a:r>
            <a:endParaRPr lang="fr-FR" dirty="0">
              <a:latin typeface="Helvetica"/>
              <a:cs typeface="Helvetica"/>
            </a:endParaRPr>
          </a:p>
          <a:p>
            <a:endParaRPr lang="fr-FR" dirty="0">
              <a:latin typeface="Helvetica"/>
              <a:cs typeface="Helvetica"/>
            </a:endParaRPr>
          </a:p>
        </p:txBody>
      </p:sp>
      <p:pic>
        <p:nvPicPr>
          <p:cNvPr id="4" name="Picture 3" descr="Captura de Tela 2013-08-19 às 17.05.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94" y="1417638"/>
            <a:ext cx="2719939" cy="4983450"/>
          </a:xfrm>
          <a:prstGeom prst="rect">
            <a:avLst/>
          </a:prstGeom>
        </p:spPr>
      </p:pic>
      <p:pic>
        <p:nvPicPr>
          <p:cNvPr id="5" name="Picture 4" descr="Captura de Tela 2013-08-15 às 14.00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933" y="3924588"/>
            <a:ext cx="3708400" cy="24765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59844" y="169332"/>
            <a:ext cx="5441244" cy="60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Episódio #2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61557" y="1417637"/>
            <a:ext cx="48824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Q(s2, a23) = r + .5 * max(Q(s3,a32)</a:t>
            </a:r>
            <a:r>
              <a:rPr lang="en-US" dirty="0" smtClean="0">
                <a:latin typeface="Helvetica"/>
                <a:cs typeface="Helvetica"/>
              </a:rPr>
              <a:t>,Q</a:t>
            </a:r>
            <a:r>
              <a:rPr lang="en-US" dirty="0">
                <a:latin typeface="Helvetica"/>
                <a:cs typeface="Helvetica"/>
              </a:rPr>
              <a:t>(s3,a36)</a:t>
            </a:r>
            <a:r>
              <a:rPr lang="en-US" dirty="0" smtClean="0">
                <a:latin typeface="Helvetica"/>
                <a:cs typeface="Helvetica"/>
              </a:rPr>
              <a:t>)= </a:t>
            </a:r>
            <a:r>
              <a:rPr lang="en-US" dirty="0">
                <a:latin typeface="Helvetica"/>
                <a:cs typeface="Helvetica"/>
              </a:rPr>
              <a:t>0 + .5 * 100 = </a:t>
            </a:r>
            <a:r>
              <a:rPr lang="en-US" dirty="0" smtClean="0">
                <a:latin typeface="Helvetica"/>
                <a:cs typeface="Helvetica"/>
              </a:rPr>
              <a:t>50</a:t>
            </a:r>
          </a:p>
          <a:p>
            <a:endParaRPr lang="fr-FR" dirty="0">
              <a:latin typeface="Helvetica"/>
              <a:cs typeface="Helvetica"/>
            </a:endParaRPr>
          </a:p>
          <a:p>
            <a:r>
              <a:rPr lang="fr-FR" dirty="0" err="1" smtClean="0">
                <a:latin typeface="Helvetica"/>
                <a:cs typeface="Helvetica"/>
              </a:rPr>
              <a:t>Ações</a:t>
            </a:r>
            <a:r>
              <a:rPr lang="fr-FR" dirty="0" smtClean="0">
                <a:latin typeface="Helvetica"/>
                <a:cs typeface="Helvetica"/>
              </a:rPr>
              <a:t> </a:t>
            </a:r>
            <a:r>
              <a:rPr lang="fr-FR" dirty="0" err="1" smtClean="0">
                <a:latin typeface="Helvetica"/>
                <a:cs typeface="Helvetica"/>
              </a:rPr>
              <a:t>possíveis</a:t>
            </a:r>
            <a:r>
              <a:rPr lang="fr-FR" dirty="0" smtClean="0">
                <a:latin typeface="Helvetica"/>
                <a:cs typeface="Helvetica"/>
              </a:rPr>
              <a:t>: </a:t>
            </a:r>
            <a:r>
              <a:rPr lang="fr-FR" dirty="0">
                <a:latin typeface="Helvetica"/>
                <a:cs typeface="Helvetica"/>
              </a:rPr>
              <a:t>a32, a36</a:t>
            </a:r>
          </a:p>
        </p:txBody>
      </p:sp>
      <p:pic>
        <p:nvPicPr>
          <p:cNvPr id="4" name="Picture 3" descr="Captura de Tela 2013-08-19 às 17.20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557" y="3505200"/>
            <a:ext cx="4192733" cy="2774139"/>
          </a:xfrm>
          <a:prstGeom prst="rect">
            <a:avLst/>
          </a:prstGeom>
        </p:spPr>
      </p:pic>
      <p:pic>
        <p:nvPicPr>
          <p:cNvPr id="5" name="Picture 4" descr="Captura de Tela 2013-08-19 às 17.22.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45" y="1417637"/>
            <a:ext cx="2768155" cy="489890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59844" y="169332"/>
            <a:ext cx="5441244" cy="60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Episódio #2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ptura de Tela 2013-08-19 às 17.22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90" y="801274"/>
            <a:ext cx="2650865" cy="5283572"/>
          </a:xfrm>
          <a:prstGeom prst="rect">
            <a:avLst/>
          </a:prstGeom>
        </p:spPr>
      </p:pic>
      <p:pic>
        <p:nvPicPr>
          <p:cNvPr id="4" name="Picture 3" descr="Captura de Tela 2013-08-15 às 13.55.2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45" y="3116653"/>
            <a:ext cx="4416312" cy="296819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8223" y="45068"/>
            <a:ext cx="4092222" cy="515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{Após muitos episódios}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5222" y="255169"/>
            <a:ext cx="35277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Q</a:t>
            </a:r>
            <a:r>
              <a:rPr lang="pt-BR" sz="3200" dirty="0" smtClean="0">
                <a:solidFill>
                  <a:srgbClr val="FFFF00"/>
                </a:solidFill>
              </a:rPr>
              <a:t>-</a:t>
            </a:r>
            <a:r>
              <a:rPr lang="pt-BR" sz="3200" dirty="0" err="1" smtClean="0">
                <a:solidFill>
                  <a:srgbClr val="FFFF00"/>
                </a:solidFill>
              </a:rPr>
              <a:t>learning</a:t>
            </a:r>
            <a:endParaRPr lang="pt-BR" sz="3200" dirty="0" smtClean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7580" y="1417637"/>
            <a:ext cx="6626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>
                <a:latin typeface="Helvetica"/>
                <a:cs typeface="Helvetica"/>
              </a:rPr>
              <a:t>(Arm Robot) http</a:t>
            </a:r>
            <a:r>
              <a:rPr lang="nl-NL" dirty="0">
                <a:latin typeface="Helvetica"/>
                <a:cs typeface="Helvetica"/>
              </a:rPr>
              <a:t>://</a:t>
            </a:r>
            <a:r>
              <a:rPr lang="nl-NL" dirty="0" err="1">
                <a:latin typeface="Helvetica"/>
                <a:cs typeface="Helvetica"/>
              </a:rPr>
              <a:t>www.youtube.com</a:t>
            </a:r>
            <a:r>
              <a:rPr lang="nl-NL" dirty="0">
                <a:latin typeface="Helvetica"/>
                <a:cs typeface="Helvetica"/>
              </a:rPr>
              <a:t>/</a:t>
            </a:r>
            <a:r>
              <a:rPr lang="nl-NL" dirty="0" err="1">
                <a:latin typeface="Helvetica"/>
                <a:cs typeface="Helvetica"/>
              </a:rPr>
              <a:t>watch?v</a:t>
            </a:r>
            <a:r>
              <a:rPr lang="nl-NL" dirty="0">
                <a:latin typeface="Helvetica"/>
                <a:cs typeface="Helvetica"/>
              </a:rPr>
              <a:t>=wkNZTVpnCg8</a:t>
            </a:r>
            <a:endParaRPr lang="fr-FR" dirty="0">
              <a:latin typeface="Helvetica"/>
              <a:cs typeface="Helvetic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5222" y="255169"/>
            <a:ext cx="352777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FFFF00"/>
                </a:solidFill>
              </a:rPr>
              <a:t>Linhas de pesquisas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20639" y="1417637"/>
            <a:ext cx="48824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Helvetica"/>
                <a:cs typeface="Helvetica"/>
              </a:rPr>
              <a:t>Substituir a tabela </a:t>
            </a:r>
            <a:r>
              <a:rPr lang="pt-BR" dirty="0" err="1">
                <a:latin typeface="Helvetica"/>
                <a:cs typeface="Helvetica"/>
              </a:rPr>
              <a:t>Q</a:t>
            </a:r>
            <a:r>
              <a:rPr lang="pt-BR" dirty="0">
                <a:latin typeface="Helvetica"/>
                <a:cs typeface="Helvetica"/>
              </a:rPr>
              <a:t> por redes </a:t>
            </a:r>
            <a:r>
              <a:rPr lang="pt-BR" dirty="0" smtClean="0">
                <a:latin typeface="Helvetica"/>
                <a:cs typeface="Helvetica"/>
              </a:rPr>
              <a:t>neurais</a:t>
            </a: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 smtClean="0">
              <a:latin typeface="Helvetica"/>
              <a:cs typeface="Helvetica"/>
            </a:endParaRPr>
          </a:p>
          <a:p>
            <a:r>
              <a:rPr lang="pt-BR" dirty="0">
                <a:latin typeface="Helvetica"/>
                <a:cs typeface="Helvetica"/>
              </a:rPr>
              <a:t>Aprendizagem por reforço </a:t>
            </a:r>
            <a:r>
              <a:rPr lang="pt-BR" dirty="0" err="1">
                <a:latin typeface="Helvetica"/>
                <a:cs typeface="Helvetica"/>
              </a:rPr>
              <a:t>multi</a:t>
            </a:r>
            <a:r>
              <a:rPr lang="pt-BR" dirty="0">
                <a:latin typeface="Helvetica"/>
                <a:cs typeface="Helvetica"/>
              </a:rPr>
              <a:t>-agente</a:t>
            </a:r>
            <a:endParaRPr lang="fr-FR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75944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59844" y="169332"/>
            <a:ext cx="5441244" cy="60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Exerc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ício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781" y="984728"/>
            <a:ext cx="7287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x-none" dirty="0" smtClean="0">
                <a:latin typeface="Helvetica"/>
                <a:cs typeface="Helvetica"/>
              </a:rPr>
              <a:t>Implemente o Q-learning que resolva o problema da melhor rota do ponto S1 ao ponto S6 dos slides anteriores.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59844" y="169332"/>
            <a:ext cx="5441244" cy="600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Refer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ências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0781" y="984728"/>
            <a:ext cx="72877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Helvetica"/>
                <a:cs typeface="Helvetica"/>
              </a:rPr>
              <a:t>Slides de </a:t>
            </a:r>
            <a:r>
              <a:rPr lang="pt-BR" dirty="0" smtClean="0">
                <a:latin typeface="Helvetica"/>
                <a:cs typeface="Helvetica"/>
              </a:rPr>
              <a:t>Paulo </a:t>
            </a:r>
            <a:r>
              <a:rPr lang="pt-BR" dirty="0" err="1" smtClean="0">
                <a:latin typeface="Helvetica"/>
                <a:cs typeface="Helvetica"/>
              </a:rPr>
              <a:t>Engel</a:t>
            </a:r>
            <a:r>
              <a:rPr lang="pt-BR" dirty="0" smtClean="0">
                <a:latin typeface="Helvetica"/>
                <a:cs typeface="Helvetica"/>
              </a:rPr>
              <a:t> (UFRGS)</a:t>
            </a:r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dirty="0" err="1">
                <a:latin typeface="Helvetica"/>
                <a:cs typeface="Helvetica"/>
              </a:rPr>
              <a:t>Lecture</a:t>
            </a:r>
            <a:r>
              <a:rPr lang="pt-BR" dirty="0">
                <a:latin typeface="Helvetica"/>
                <a:cs typeface="Helvetica"/>
              </a:rPr>
              <a:t> slides do livro </a:t>
            </a:r>
            <a:r>
              <a:rPr lang="pt-BR" dirty="0" err="1">
                <a:latin typeface="Helvetica"/>
                <a:cs typeface="Helvetica"/>
              </a:rPr>
              <a:t>Machine</a:t>
            </a:r>
            <a:r>
              <a:rPr lang="pt-BR" dirty="0">
                <a:latin typeface="Helvetica"/>
                <a:cs typeface="Helvetica"/>
              </a:rPr>
              <a:t> Learning, do </a:t>
            </a:r>
            <a:r>
              <a:rPr lang="pt-BR" dirty="0" smtClean="0">
                <a:latin typeface="Helvetica"/>
                <a:cs typeface="Helvetica"/>
              </a:rPr>
              <a:t>Tom </a:t>
            </a:r>
            <a:r>
              <a:rPr lang="pt-BR" dirty="0">
                <a:latin typeface="Helvetica"/>
                <a:cs typeface="Helvetica"/>
              </a:rPr>
              <a:t>Mitchell </a:t>
            </a:r>
          </a:p>
          <a:p>
            <a:r>
              <a:rPr lang="pt-BR" dirty="0" smtClean="0">
                <a:latin typeface="Helvetica"/>
                <a:cs typeface="Helvetica"/>
              </a:rPr>
              <a:t>	</a:t>
            </a:r>
            <a:r>
              <a:rPr lang="pt-BR" dirty="0" err="1" smtClean="0">
                <a:latin typeface="Helvetica"/>
                <a:cs typeface="Helvetica"/>
              </a:rPr>
              <a:t>http</a:t>
            </a:r>
            <a:r>
              <a:rPr lang="pt-BR" dirty="0">
                <a:latin typeface="Helvetica"/>
                <a:cs typeface="Helvetica"/>
              </a:rPr>
              <a:t>://www-2.cs.cmu.edu/~tom/</a:t>
            </a:r>
            <a:r>
              <a:rPr lang="pt-BR" dirty="0" err="1">
                <a:latin typeface="Helvetica"/>
                <a:cs typeface="Helvetica"/>
              </a:rPr>
              <a:t>mlbook-chapterslides.html</a:t>
            </a:r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dirty="0">
                <a:latin typeface="Helvetica"/>
                <a:cs typeface="Helvetica"/>
              </a:rPr>
              <a:t>Livro “</a:t>
            </a:r>
            <a:r>
              <a:rPr lang="pt-BR" dirty="0" err="1">
                <a:latin typeface="Helvetica"/>
                <a:cs typeface="Helvetica"/>
              </a:rPr>
              <a:t>Reinforcement</a:t>
            </a:r>
            <a:r>
              <a:rPr lang="pt-BR" dirty="0">
                <a:latin typeface="Helvetica"/>
                <a:cs typeface="Helvetica"/>
              </a:rPr>
              <a:t> Learning: </a:t>
            </a:r>
            <a:r>
              <a:rPr lang="pt-BR" dirty="0" err="1" smtClean="0">
                <a:latin typeface="Helvetica"/>
                <a:cs typeface="Helvetica"/>
              </a:rPr>
              <a:t>An</a:t>
            </a:r>
            <a:r>
              <a:rPr lang="pt-BR" dirty="0" smtClean="0">
                <a:latin typeface="Helvetica"/>
                <a:cs typeface="Helvetica"/>
              </a:rPr>
              <a:t> </a:t>
            </a:r>
            <a:r>
              <a:rPr lang="pt-BR" dirty="0" err="1" smtClean="0">
                <a:latin typeface="Helvetica"/>
                <a:cs typeface="Helvetica"/>
              </a:rPr>
              <a:t>introduction</a:t>
            </a:r>
            <a:r>
              <a:rPr lang="pt-BR" dirty="0">
                <a:latin typeface="Helvetica"/>
                <a:cs typeface="Helvetica"/>
              </a:rPr>
              <a:t>”, de Sutton &amp; </a:t>
            </a:r>
            <a:r>
              <a:rPr lang="pt-BR" dirty="0" err="1" smtClean="0">
                <a:latin typeface="Helvetica"/>
                <a:cs typeface="Helvetica"/>
              </a:rPr>
              <a:t>Barto</a:t>
            </a:r>
            <a:endParaRPr lang="pt-BR" dirty="0">
              <a:latin typeface="Helvetica"/>
              <a:cs typeface="Helvetica"/>
            </a:endParaRPr>
          </a:p>
          <a:p>
            <a:r>
              <a:rPr lang="pt-BR" dirty="0">
                <a:latin typeface="Helvetica"/>
                <a:cs typeface="Helvetica"/>
              </a:rPr>
              <a:t>	</a:t>
            </a:r>
            <a:r>
              <a:rPr lang="pt-BR" dirty="0" err="1" smtClean="0">
                <a:latin typeface="Helvetica"/>
                <a:cs typeface="Helvetica"/>
              </a:rPr>
              <a:t>http</a:t>
            </a:r>
            <a:r>
              <a:rPr lang="pt-BR" dirty="0">
                <a:latin typeface="Helvetica"/>
                <a:cs typeface="Helvetica"/>
              </a:rPr>
              <a:t>://</a:t>
            </a:r>
            <a:r>
              <a:rPr lang="pt-BR" dirty="0" err="1">
                <a:latin typeface="Helvetica"/>
                <a:cs typeface="Helvetica"/>
              </a:rPr>
              <a:t>envy.cs.umass.edu</a:t>
            </a:r>
            <a:r>
              <a:rPr lang="pt-BR" dirty="0">
                <a:latin typeface="Helvetica"/>
                <a:cs typeface="Helvetica"/>
              </a:rPr>
              <a:t>/~</a:t>
            </a:r>
            <a:r>
              <a:rPr lang="pt-BR" dirty="0" err="1">
                <a:latin typeface="Helvetica"/>
                <a:cs typeface="Helvetica"/>
              </a:rPr>
              <a:t>rich</a:t>
            </a:r>
            <a:r>
              <a:rPr lang="pt-BR" dirty="0">
                <a:latin typeface="Helvetica"/>
                <a:cs typeface="Helvetica"/>
              </a:rPr>
              <a:t>/book/</a:t>
            </a:r>
            <a:r>
              <a:rPr lang="pt-BR" dirty="0" err="1">
                <a:latin typeface="Helvetica"/>
                <a:cs typeface="Helvetica"/>
              </a:rPr>
              <a:t>thebook.html</a:t>
            </a:r>
            <a:r>
              <a:rPr lang="x-none" dirty="0" smtClean="0">
                <a:latin typeface="Helvetica"/>
                <a:cs typeface="Helvetic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908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528" y="275905"/>
            <a:ext cx="537186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Clr>
                <a:schemeClr val="accent2"/>
              </a:buClr>
            </a:pPr>
            <a:r>
              <a:rPr kumimoji="1" lang="pt-BR" dirty="0">
                <a:latin typeface="Helvetica"/>
                <a:cs typeface="Helvetica"/>
              </a:rPr>
              <a:t>Problema de </a:t>
            </a:r>
            <a:r>
              <a:rPr kumimoji="1" lang="pt-BR" dirty="0" smtClean="0">
                <a:latin typeface="Helvetica"/>
                <a:cs typeface="Helvetica"/>
              </a:rPr>
              <a:t>aprendizagem:</a:t>
            </a:r>
          </a:p>
          <a:p>
            <a:pPr eaLnBrk="0" hangingPunct="0">
              <a:buClr>
                <a:schemeClr val="accent2"/>
              </a:buClr>
            </a:pPr>
            <a:r>
              <a:rPr kumimoji="1" lang="pt-BR" dirty="0" smtClean="0">
                <a:latin typeface="Helvetica"/>
                <a:cs typeface="Helvetica"/>
              </a:rPr>
              <a:t> </a:t>
            </a:r>
            <a:r>
              <a:rPr kumimoji="1" lang="pt-BR" dirty="0">
                <a:latin typeface="Helvetica"/>
                <a:cs typeface="Helvetica"/>
              </a:rPr>
              <a:t>A cada instante de tempo </a:t>
            </a:r>
            <a:r>
              <a:rPr kumimoji="1" lang="pt-BR" dirty="0" err="1">
                <a:latin typeface="Helvetica"/>
                <a:cs typeface="Helvetica"/>
              </a:rPr>
              <a:t>t</a:t>
            </a:r>
            <a:r>
              <a:rPr kumimoji="1" lang="pt-BR" dirty="0">
                <a:latin typeface="Helvetica"/>
                <a:cs typeface="Helvetica"/>
              </a:rPr>
              <a:t>: </a:t>
            </a:r>
            <a:endParaRPr kumimoji="1" lang="pt-BR" dirty="0" smtClean="0">
              <a:latin typeface="Helvetica"/>
              <a:cs typeface="Helvetica"/>
            </a:endParaRPr>
          </a:p>
          <a:p>
            <a:pPr eaLnBrk="0" hangingPunct="0">
              <a:buClr>
                <a:schemeClr val="accent2"/>
              </a:buClr>
            </a:pPr>
            <a:r>
              <a:rPr kumimoji="1" lang="pt-BR" dirty="0">
                <a:latin typeface="Helvetica"/>
                <a:cs typeface="Helvetica"/>
              </a:rPr>
              <a:t>	</a:t>
            </a:r>
            <a:r>
              <a:rPr kumimoji="1" lang="pt-BR" dirty="0" smtClean="0">
                <a:latin typeface="Helvetica"/>
                <a:cs typeface="Helvetica"/>
              </a:rPr>
              <a:t>o </a:t>
            </a:r>
            <a:r>
              <a:rPr kumimoji="1" lang="pt-BR" dirty="0">
                <a:latin typeface="Helvetica"/>
                <a:cs typeface="Helvetica"/>
              </a:rPr>
              <a:t>agente está em um estado </a:t>
            </a:r>
            <a:r>
              <a:rPr kumimoji="1" lang="pt-BR" dirty="0" err="1">
                <a:latin typeface="Helvetica"/>
                <a:cs typeface="Helvetica"/>
              </a:rPr>
              <a:t>s</a:t>
            </a:r>
            <a:endParaRPr kumimoji="1" lang="pt-BR" dirty="0">
              <a:latin typeface="Helvetica"/>
              <a:cs typeface="Helvetica"/>
            </a:endParaRPr>
          </a:p>
          <a:p>
            <a:pPr eaLnBrk="0" hangingPunct="0">
              <a:buClr>
                <a:schemeClr val="accent2"/>
              </a:buClr>
            </a:pPr>
            <a:r>
              <a:rPr kumimoji="1" lang="pt-BR" dirty="0" smtClean="0">
                <a:latin typeface="Helvetica"/>
                <a:cs typeface="Helvetica"/>
              </a:rPr>
              <a:t>	executa </a:t>
            </a:r>
            <a:r>
              <a:rPr kumimoji="1" lang="pt-BR" dirty="0">
                <a:latin typeface="Helvetica"/>
                <a:cs typeface="Helvetica"/>
              </a:rPr>
              <a:t>uma ação a</a:t>
            </a:r>
          </a:p>
          <a:p>
            <a:pPr eaLnBrk="0" hangingPunct="0">
              <a:buClr>
                <a:schemeClr val="accent2"/>
              </a:buClr>
            </a:pPr>
            <a:r>
              <a:rPr kumimoji="1" lang="pt-BR" dirty="0" smtClean="0">
                <a:latin typeface="Helvetica"/>
                <a:cs typeface="Helvetica"/>
              </a:rPr>
              <a:t>	vai </a:t>
            </a:r>
            <a:r>
              <a:rPr kumimoji="1" lang="pt-BR" dirty="0">
                <a:latin typeface="Helvetica"/>
                <a:cs typeface="Helvetica"/>
              </a:rPr>
              <a:t>para um estado </a:t>
            </a:r>
            <a:r>
              <a:rPr kumimoji="1" lang="pt-BR" dirty="0" err="1">
                <a:latin typeface="Helvetica"/>
                <a:cs typeface="Helvetica"/>
              </a:rPr>
              <a:t>s</a:t>
            </a:r>
            <a:r>
              <a:rPr kumimoji="1" lang="pt-BR" dirty="0">
                <a:latin typeface="Helvetica"/>
                <a:cs typeface="Helvetica"/>
              </a:rPr>
              <a:t>’</a:t>
            </a:r>
          </a:p>
          <a:p>
            <a:pPr eaLnBrk="0" hangingPunct="0">
              <a:buClr>
                <a:schemeClr val="accent2"/>
              </a:buClr>
            </a:pPr>
            <a:r>
              <a:rPr kumimoji="1" lang="pt-BR" dirty="0" smtClean="0">
                <a:latin typeface="Helvetica"/>
                <a:cs typeface="Helvetica"/>
              </a:rPr>
              <a:t>	recebe </a:t>
            </a:r>
            <a:r>
              <a:rPr kumimoji="1" lang="pt-BR" dirty="0">
                <a:latin typeface="Helvetica"/>
                <a:cs typeface="Helvetica"/>
              </a:rPr>
              <a:t>uma recompensa </a:t>
            </a:r>
            <a:r>
              <a:rPr kumimoji="1" lang="pt-BR" dirty="0" err="1">
                <a:latin typeface="Helvetica"/>
                <a:cs typeface="Helvetica"/>
              </a:rPr>
              <a:t>r</a:t>
            </a:r>
            <a:r>
              <a:rPr kumimoji="1" lang="pt-BR" dirty="0">
                <a:latin typeface="Helvetica"/>
                <a:cs typeface="Helvetica"/>
              </a:rPr>
              <a:t> </a:t>
            </a:r>
          </a:p>
          <a:p>
            <a:pPr eaLnBrk="0" hangingPunct="0">
              <a:buClr>
                <a:schemeClr val="accent2"/>
              </a:buClr>
            </a:pPr>
            <a:endParaRPr kumimoji="1" lang="pt-BR" dirty="0">
              <a:latin typeface="Helvetica"/>
              <a:cs typeface="Helvetica"/>
            </a:endParaRPr>
          </a:p>
          <a:p>
            <a:pPr eaLnBrk="0" hangingPunct="0">
              <a:buClr>
                <a:schemeClr val="accent2"/>
              </a:buClr>
            </a:pPr>
            <a:r>
              <a:rPr kumimoji="1" lang="pt-BR" dirty="0" smtClean="0">
                <a:latin typeface="Helvetica"/>
                <a:cs typeface="Helvetica"/>
              </a:rPr>
              <a:t>Problema </a:t>
            </a:r>
            <a:r>
              <a:rPr kumimoji="1" lang="pt-BR" dirty="0">
                <a:latin typeface="Helvetica"/>
                <a:cs typeface="Helvetica"/>
              </a:rPr>
              <a:t>da aprendizagem por reforço: </a:t>
            </a:r>
          </a:p>
          <a:p>
            <a:pPr eaLnBrk="0" hangingPunct="0">
              <a:buClr>
                <a:schemeClr val="accent2"/>
              </a:buClr>
            </a:pPr>
            <a:endParaRPr kumimoji="1" lang="pt-BR" dirty="0">
              <a:latin typeface="Helvetica"/>
              <a:cs typeface="Helvetica"/>
            </a:endParaRPr>
          </a:p>
          <a:p>
            <a:pPr eaLnBrk="0" hangingPunct="0">
              <a:buClr>
                <a:schemeClr val="accent2"/>
              </a:buClr>
            </a:pPr>
            <a:r>
              <a:rPr kumimoji="1" lang="pt-BR" dirty="0" smtClean="0">
                <a:latin typeface="Helvetica"/>
                <a:cs typeface="Helvetica"/>
              </a:rPr>
              <a:t>	 </a:t>
            </a:r>
            <a:r>
              <a:rPr kumimoji="1" lang="pt-BR" dirty="0">
                <a:latin typeface="Helvetica"/>
                <a:cs typeface="Helvetica"/>
              </a:rPr>
              <a:t>Como escolher uma política de ações que maximize </a:t>
            </a:r>
            <a:r>
              <a:rPr kumimoji="1" lang="pt-BR" dirty="0" smtClean="0">
                <a:latin typeface="Helvetica"/>
                <a:cs typeface="Helvetica"/>
              </a:rPr>
              <a:t>o total </a:t>
            </a:r>
            <a:r>
              <a:rPr kumimoji="1" lang="pt-BR" dirty="0">
                <a:latin typeface="Helvetica"/>
                <a:cs typeface="Helvetica"/>
              </a:rPr>
              <a:t>de recompensas recebidas pelo </a:t>
            </a:r>
            <a:r>
              <a:rPr kumimoji="1" lang="pt-BR" dirty="0" smtClean="0">
                <a:latin typeface="Helvetica"/>
                <a:cs typeface="Helvetica"/>
              </a:rPr>
              <a:t>agente? </a:t>
            </a:r>
            <a:endParaRPr kumimoji="1" lang="x-none" dirty="0" smtClean="0">
              <a:latin typeface="Helvetica"/>
              <a:cs typeface="Helvetica"/>
            </a:endParaRPr>
          </a:p>
          <a:p>
            <a:pPr eaLnBrk="0" hangingPunct="0">
              <a:buClr>
                <a:schemeClr val="accent2"/>
              </a:buClr>
            </a:pPr>
            <a:endParaRPr kumimoji="1" lang="x-none" dirty="0">
              <a:latin typeface="Helvetica"/>
              <a:cs typeface="Helvetica"/>
            </a:endParaRPr>
          </a:p>
        </p:txBody>
      </p:sp>
      <p:pic>
        <p:nvPicPr>
          <p:cNvPr id="4" name="Picture 3" descr="Captura de Tela 2013-08-23 às 19.05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31" y="3826388"/>
            <a:ext cx="3648605" cy="297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19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889" y="1313162"/>
            <a:ext cx="579966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/>
                <a:cs typeface="Helvetica"/>
              </a:rPr>
              <a:t>U</a:t>
            </a:r>
            <a:r>
              <a:rPr lang="pt-BR" dirty="0" smtClean="0">
                <a:latin typeface="Helvetica"/>
                <a:cs typeface="Helvetica"/>
              </a:rPr>
              <a:t>m Processo Decisão de Markov é denotado por uma tupla (S,A,T,R), onde:</a:t>
            </a:r>
          </a:p>
          <a:p>
            <a:endParaRPr lang="pt-BR" dirty="0" smtClean="0">
              <a:latin typeface="Helvetica"/>
              <a:cs typeface="Helvetica"/>
            </a:endParaRPr>
          </a:p>
          <a:p>
            <a:r>
              <a:rPr lang="pt-BR" sz="3600" dirty="0" smtClean="0">
                <a:solidFill>
                  <a:srgbClr val="FFFF00"/>
                </a:solidFill>
                <a:latin typeface="Impact"/>
                <a:cs typeface="Impact"/>
              </a:rPr>
              <a:t>S</a:t>
            </a:r>
            <a:r>
              <a:rPr lang="pt-BR" dirty="0" smtClean="0">
                <a:latin typeface="Helvetica"/>
                <a:cs typeface="Helvetica"/>
              </a:rPr>
              <a:t> </a:t>
            </a:r>
            <a:r>
              <a:rPr lang="pt-BR" i="1" dirty="0" smtClean="0">
                <a:latin typeface="Helvetica"/>
                <a:cs typeface="Helvetica"/>
              </a:rPr>
              <a:t>é </a:t>
            </a:r>
            <a:r>
              <a:rPr lang="pt-BR" i="1" dirty="0">
                <a:latin typeface="Helvetica"/>
                <a:cs typeface="Helvetica"/>
              </a:rPr>
              <a:t>um conjunto de estados em que o processo pode </a:t>
            </a:r>
            <a:r>
              <a:rPr lang="pt-BR" i="1" dirty="0" smtClean="0">
                <a:latin typeface="Helvetica"/>
                <a:cs typeface="Helvetica"/>
              </a:rPr>
              <a:t>assumir.</a:t>
            </a:r>
          </a:p>
          <a:p>
            <a:endParaRPr lang="pt-BR" i="1" dirty="0" smtClean="0">
              <a:latin typeface="Helvetica"/>
              <a:cs typeface="Helvetica"/>
            </a:endParaRPr>
          </a:p>
          <a:p>
            <a:r>
              <a:rPr lang="pt-BR" sz="3200" dirty="0" smtClean="0">
                <a:solidFill>
                  <a:srgbClr val="FFFF00"/>
                </a:solidFill>
                <a:latin typeface="Impact"/>
                <a:cs typeface="Impact"/>
              </a:rPr>
              <a:t>A</a:t>
            </a:r>
            <a:r>
              <a:rPr lang="pt-BR" dirty="0" smtClean="0">
                <a:solidFill>
                  <a:srgbClr val="FFFF00"/>
                </a:solidFill>
                <a:latin typeface="Impact"/>
                <a:cs typeface="Impact"/>
              </a:rPr>
              <a:t> </a:t>
            </a:r>
            <a:r>
              <a:rPr lang="pt-BR" dirty="0" smtClean="0">
                <a:solidFill>
                  <a:srgbClr val="FFFF00"/>
                </a:solidFill>
                <a:latin typeface="Impact"/>
                <a:cs typeface="Impact"/>
              </a:rPr>
              <a:t> </a:t>
            </a:r>
            <a:r>
              <a:rPr lang="pt-BR" dirty="0" smtClean="0">
                <a:latin typeface="Helvetica"/>
                <a:cs typeface="Helvetica"/>
              </a:rPr>
              <a:t>é </a:t>
            </a:r>
            <a:r>
              <a:rPr lang="pt-BR" dirty="0" smtClean="0">
                <a:latin typeface="Helvetica"/>
                <a:cs typeface="Helvetica"/>
              </a:rPr>
              <a:t>o</a:t>
            </a:r>
            <a:r>
              <a:rPr lang="pt-BR" i="1" dirty="0" smtClean="0">
                <a:latin typeface="Helvetica"/>
                <a:cs typeface="Helvetica"/>
              </a:rPr>
              <a:t> </a:t>
            </a:r>
            <a:r>
              <a:rPr lang="pt-BR" i="1" dirty="0">
                <a:latin typeface="Helvetica"/>
                <a:cs typeface="Helvetica"/>
              </a:rPr>
              <a:t>conjunto de ações que podem ser </a:t>
            </a:r>
            <a:r>
              <a:rPr lang="pt-BR" i="1" dirty="0" smtClean="0">
                <a:latin typeface="Helvetica"/>
                <a:cs typeface="Helvetica"/>
              </a:rPr>
              <a:t>executadas.</a:t>
            </a:r>
          </a:p>
          <a:p>
            <a:endParaRPr lang="pt-BR" i="1" dirty="0" smtClean="0">
              <a:latin typeface="Helvetica"/>
              <a:cs typeface="Helvetica"/>
            </a:endParaRPr>
          </a:p>
          <a:p>
            <a:r>
              <a:rPr lang="pt-BR" sz="3200" dirty="0" err="1" smtClean="0">
                <a:solidFill>
                  <a:srgbClr val="FFFF00"/>
                </a:solidFill>
                <a:latin typeface="Impact"/>
                <a:cs typeface="Impact"/>
              </a:rPr>
              <a:t>T</a:t>
            </a:r>
            <a:r>
              <a:rPr lang="pt-BR" sz="3200" dirty="0" smtClean="0">
                <a:solidFill>
                  <a:srgbClr val="FFFF00"/>
                </a:solidFill>
                <a:latin typeface="Impact"/>
                <a:cs typeface="Impact"/>
              </a:rPr>
              <a:t> </a:t>
            </a:r>
            <a:r>
              <a:rPr lang="pt-BR" i="1" dirty="0" smtClean="0">
                <a:latin typeface="Helvetica"/>
                <a:cs typeface="Helvetica"/>
              </a:rPr>
              <a:t>é </a:t>
            </a:r>
            <a:r>
              <a:rPr lang="pt-BR" i="1" dirty="0" smtClean="0">
                <a:latin typeface="Helvetica"/>
                <a:cs typeface="Helvetica"/>
              </a:rPr>
              <a:t>uma </a:t>
            </a:r>
            <a:r>
              <a:rPr lang="pt-BR" i="1" dirty="0" err="1" smtClean="0">
                <a:latin typeface="Helvetica"/>
                <a:cs typeface="Helvetica"/>
              </a:rPr>
              <a:t>função</a:t>
            </a:r>
            <a:r>
              <a:rPr lang="pt-BR" i="1" dirty="0" smtClean="0">
                <a:latin typeface="Helvetica"/>
                <a:cs typeface="Helvetica"/>
              </a:rPr>
              <a:t> de </a:t>
            </a:r>
            <a:r>
              <a:rPr lang="pt-BR" i="1" dirty="0" smtClean="0">
                <a:latin typeface="Helvetica"/>
                <a:cs typeface="Helvetica"/>
              </a:rPr>
              <a:t>transi</a:t>
            </a:r>
            <a:r>
              <a:rPr lang="pt-BR" i="1" dirty="0" smtClean="0">
                <a:latin typeface="Helvetica"/>
                <a:cs typeface="Helvetica"/>
              </a:rPr>
              <a:t>ção de estados </a:t>
            </a:r>
            <a:r>
              <a:rPr lang="pt-BR" dirty="0" err="1" smtClean="0">
                <a:latin typeface="Helvetica"/>
                <a:cs typeface="Helvetica"/>
              </a:rPr>
              <a:t>T</a:t>
            </a:r>
            <a:r>
              <a:rPr lang="pt-BR" dirty="0" smtClean="0">
                <a:latin typeface="Helvetica"/>
                <a:cs typeface="Helvetica"/>
              </a:rPr>
              <a:t> </a:t>
            </a:r>
            <a:r>
              <a:rPr lang="pt-BR" dirty="0">
                <a:latin typeface="Helvetica"/>
                <a:cs typeface="Helvetica"/>
              </a:rPr>
              <a:t>(s′ |s, a</a:t>
            </a:r>
            <a:r>
              <a:rPr lang="pt-BR" dirty="0" smtClean="0">
                <a:latin typeface="Helvetica"/>
                <a:cs typeface="Helvetica"/>
              </a:rPr>
              <a:t>)</a:t>
            </a:r>
            <a:r>
              <a:rPr lang="pt-BR" i="1" dirty="0" smtClean="0">
                <a:latin typeface="Helvetica"/>
                <a:cs typeface="Helvetica"/>
              </a:rPr>
              <a:t>.</a:t>
            </a:r>
          </a:p>
          <a:p>
            <a:endParaRPr lang="pt-BR" dirty="0" smtClean="0">
              <a:latin typeface="Helvetica"/>
              <a:cs typeface="Helvetica"/>
            </a:endParaRPr>
          </a:p>
          <a:p>
            <a:r>
              <a:rPr lang="pt-BR" sz="3200" dirty="0" err="1" smtClean="0">
                <a:solidFill>
                  <a:srgbClr val="FFFF00"/>
                </a:solidFill>
                <a:latin typeface="Impact"/>
                <a:cs typeface="Impact"/>
              </a:rPr>
              <a:t>R</a:t>
            </a:r>
            <a:r>
              <a:rPr lang="pt-BR" dirty="0" smtClean="0">
                <a:latin typeface="Helvetica"/>
                <a:cs typeface="Helvetica"/>
              </a:rPr>
              <a:t> </a:t>
            </a:r>
            <a:r>
              <a:rPr lang="pt-BR" dirty="0" smtClean="0">
                <a:latin typeface="Helvetica"/>
                <a:cs typeface="Helvetica"/>
              </a:rPr>
              <a:t>é a </a:t>
            </a:r>
            <a:r>
              <a:rPr lang="pt-BR" dirty="0" smtClean="0">
                <a:latin typeface="Helvetica"/>
                <a:cs typeface="Helvetica"/>
              </a:rPr>
              <a:t>fun</a:t>
            </a:r>
            <a:r>
              <a:rPr lang="pt-BR" dirty="0" smtClean="0">
                <a:latin typeface="Helvetica"/>
                <a:cs typeface="Helvetica"/>
              </a:rPr>
              <a:t>ção de recompensa.</a:t>
            </a:r>
            <a:endParaRPr lang="pt-BR" dirty="0">
              <a:latin typeface="Helvetica"/>
              <a:cs typeface="Helvetic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667" y="0"/>
            <a:ext cx="1552222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700" dirty="0" smtClean="0">
                <a:solidFill>
                  <a:srgbClr val="FFFF00"/>
                </a:solidFill>
                <a:latin typeface="Impact"/>
                <a:cs typeface="Impact"/>
              </a:rPr>
              <a:t>“</a:t>
            </a:r>
            <a:endParaRPr lang="pt-BR" sz="28700" dirty="0">
              <a:solidFill>
                <a:srgbClr val="FFFF00"/>
              </a:solidFill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7539" y="735950"/>
            <a:ext cx="57996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>
              <a:latin typeface="Helvetica"/>
              <a:cs typeface="Helvetica"/>
            </a:endParaRPr>
          </a:p>
          <a:p>
            <a:r>
              <a:rPr lang="pt-BR" sz="3600" dirty="0" smtClean="0">
                <a:solidFill>
                  <a:srgbClr val="FFFF00"/>
                </a:solidFill>
                <a:latin typeface="Impact"/>
                <a:cs typeface="Impact"/>
              </a:rPr>
              <a:t>Estados e A</a:t>
            </a:r>
            <a:r>
              <a:rPr lang="pt-BR" sz="3600" dirty="0" smtClean="0">
                <a:solidFill>
                  <a:srgbClr val="FFFF00"/>
                </a:solidFill>
                <a:latin typeface="Impact"/>
                <a:cs typeface="Impact"/>
              </a:rPr>
              <a:t>ções</a:t>
            </a:r>
          </a:p>
          <a:p>
            <a:endParaRPr lang="pt-BR" sz="3600" dirty="0">
              <a:solidFill>
                <a:srgbClr val="FFFF00"/>
              </a:solidFill>
              <a:latin typeface="Impact"/>
              <a:cs typeface="Impact"/>
            </a:endParaRPr>
          </a:p>
          <a:p>
            <a:r>
              <a:rPr lang="pt-BR" i="1" dirty="0" smtClean="0">
                <a:latin typeface="Helvetica"/>
                <a:cs typeface="Helvetica"/>
              </a:rPr>
              <a:t>Estados </a:t>
            </a:r>
            <a:r>
              <a:rPr lang="pt-BR" i="1" dirty="0" smtClean="0">
                <a:latin typeface="Helvetica"/>
                <a:cs typeface="Helvetica"/>
              </a:rPr>
              <a:t>é </a:t>
            </a:r>
            <a:r>
              <a:rPr lang="pt-BR" i="1" dirty="0" smtClean="0">
                <a:latin typeface="Helvetica"/>
                <a:cs typeface="Helvetica"/>
              </a:rPr>
              <a:t>um </a:t>
            </a:r>
            <a:r>
              <a:rPr lang="pt-BR" i="1" dirty="0">
                <a:latin typeface="Helvetica"/>
                <a:cs typeface="Helvetica"/>
              </a:rPr>
              <a:t>conjunto de </a:t>
            </a:r>
            <a:r>
              <a:rPr lang="pt-BR" i="1" dirty="0" smtClean="0">
                <a:latin typeface="Helvetica"/>
                <a:cs typeface="Helvetica"/>
              </a:rPr>
              <a:t>caracter</a:t>
            </a:r>
            <a:r>
              <a:rPr lang="pt-BR" i="1" dirty="0" smtClean="0">
                <a:latin typeface="Helvetica"/>
                <a:cs typeface="Helvetica"/>
              </a:rPr>
              <a:t>í</a:t>
            </a:r>
            <a:r>
              <a:rPr lang="pt-BR" i="1" dirty="0" smtClean="0">
                <a:latin typeface="Helvetica"/>
                <a:cs typeface="Helvetica"/>
              </a:rPr>
              <a:t>sticas indicando como esta o ambiente. Deve tamb</a:t>
            </a:r>
            <a:r>
              <a:rPr lang="pt-BR" i="1" dirty="0" smtClean="0">
                <a:latin typeface="Helvetica"/>
                <a:cs typeface="Helvetica"/>
              </a:rPr>
              <a:t>ém prover informações para o agente de quais ações podem ser tomadas.</a:t>
            </a:r>
            <a:endParaRPr lang="pt-BR" i="1" dirty="0" smtClean="0">
              <a:latin typeface="Helvetica"/>
              <a:cs typeface="Helvetica"/>
            </a:endParaRPr>
          </a:p>
          <a:p>
            <a:endParaRPr lang="pt-BR" i="1" dirty="0" smtClean="0">
              <a:latin typeface="Helvetica"/>
              <a:cs typeface="Helvetica"/>
            </a:endParaRPr>
          </a:p>
          <a:p>
            <a:r>
              <a:rPr lang="pt-BR" dirty="0" smtClean="0">
                <a:latin typeface="Helvetica"/>
                <a:cs typeface="Helvetica"/>
              </a:rPr>
              <a:t>A decis</a:t>
            </a:r>
            <a:r>
              <a:rPr lang="pt-BR" dirty="0" smtClean="0">
                <a:latin typeface="Helvetica"/>
                <a:cs typeface="Helvetica"/>
              </a:rPr>
              <a:t>ão que se deve tomar não pode depender da sequencia de estados anteriores( satisfaz a propriedade</a:t>
            </a:r>
            <a:r>
              <a:rPr lang="pt-BR" dirty="0">
                <a:latin typeface="Helvetica"/>
                <a:cs typeface="Helvetica"/>
              </a:rPr>
              <a:t> </a:t>
            </a:r>
            <a:r>
              <a:rPr lang="pt-BR" dirty="0" err="1" smtClean="0">
                <a:latin typeface="Helvetica"/>
                <a:cs typeface="Helvetica"/>
              </a:rPr>
              <a:t>Markoviana</a:t>
            </a:r>
            <a:r>
              <a:rPr lang="pt-BR" dirty="0" smtClean="0">
                <a:latin typeface="Helvetica"/>
                <a:cs typeface="Helvetica"/>
              </a:rPr>
              <a:t>)</a:t>
            </a:r>
            <a:endParaRPr lang="pt-BR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30614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7539" y="735950"/>
            <a:ext cx="579966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>
              <a:latin typeface="Helvetica"/>
              <a:cs typeface="Helvetica"/>
            </a:endParaRPr>
          </a:p>
          <a:p>
            <a:r>
              <a:rPr lang="pt-BR" sz="3600" dirty="0" smtClean="0">
                <a:solidFill>
                  <a:srgbClr val="FFFF00"/>
                </a:solidFill>
                <a:latin typeface="Impact"/>
                <a:cs typeface="Impact"/>
              </a:rPr>
              <a:t>Recompensa</a:t>
            </a:r>
            <a:endParaRPr lang="pt-BR" sz="3600" dirty="0" smtClean="0">
              <a:solidFill>
                <a:srgbClr val="FFFF00"/>
              </a:solidFill>
              <a:latin typeface="Impact"/>
              <a:cs typeface="Impact"/>
            </a:endParaRPr>
          </a:p>
          <a:p>
            <a:endParaRPr lang="pt-BR" sz="3600" dirty="0">
              <a:solidFill>
                <a:srgbClr val="FFFF00"/>
              </a:solidFill>
              <a:latin typeface="Impact"/>
              <a:cs typeface="Impact"/>
            </a:endParaRPr>
          </a:p>
          <a:p>
            <a:r>
              <a:rPr lang="pt-BR" i="1" dirty="0">
                <a:latin typeface="Helvetica"/>
                <a:cs typeface="Helvetica"/>
              </a:rPr>
              <a:t>Feedback do ambiente sobre o </a:t>
            </a:r>
            <a:r>
              <a:rPr lang="pt-BR" i="1" dirty="0" smtClean="0">
                <a:latin typeface="Helvetica"/>
                <a:cs typeface="Helvetica"/>
              </a:rPr>
              <a:t>comportamento </a:t>
            </a:r>
            <a:r>
              <a:rPr lang="pt-BR" i="1" dirty="0">
                <a:latin typeface="Helvetica"/>
                <a:cs typeface="Helvetica"/>
              </a:rPr>
              <a:t>do agente</a:t>
            </a:r>
            <a:r>
              <a:rPr lang="pt-BR" i="1" dirty="0" smtClean="0">
                <a:latin typeface="Helvetica"/>
                <a:cs typeface="Helvetica"/>
              </a:rPr>
              <a:t>.</a:t>
            </a:r>
            <a:endParaRPr lang="pt-BR" i="1" dirty="0" smtClean="0">
              <a:latin typeface="Helvetica"/>
              <a:cs typeface="Helvetica"/>
            </a:endParaRPr>
          </a:p>
          <a:p>
            <a:endParaRPr lang="pt-BR" i="1" dirty="0" smtClean="0">
              <a:latin typeface="Helvetica"/>
              <a:cs typeface="Helvetica"/>
            </a:endParaRPr>
          </a:p>
          <a:p>
            <a:r>
              <a:rPr lang="pt-BR" dirty="0" err="1">
                <a:latin typeface="Helvetica"/>
                <a:cs typeface="Helvetica"/>
              </a:rPr>
              <a:t>r</a:t>
            </a:r>
            <a:r>
              <a:rPr lang="pt-BR" dirty="0">
                <a:latin typeface="Helvetica"/>
                <a:cs typeface="Helvetica"/>
              </a:rPr>
              <a:t>(</a:t>
            </a:r>
            <a:r>
              <a:rPr lang="pt-BR" dirty="0" err="1">
                <a:latin typeface="Helvetica"/>
                <a:cs typeface="Helvetica"/>
              </a:rPr>
              <a:t>s,a</a:t>
            </a:r>
            <a:r>
              <a:rPr lang="pt-BR" dirty="0">
                <a:latin typeface="Helvetica"/>
                <a:cs typeface="Helvetica"/>
              </a:rPr>
              <a:t>) indica a recompensa recebida </a:t>
            </a:r>
            <a:r>
              <a:rPr lang="pt-BR" dirty="0" smtClean="0">
                <a:latin typeface="Helvetica"/>
                <a:cs typeface="Helvetica"/>
              </a:rPr>
              <a:t>quando </a:t>
            </a:r>
            <a:r>
              <a:rPr lang="pt-BR" dirty="0">
                <a:latin typeface="Helvetica"/>
                <a:cs typeface="Helvetica"/>
              </a:rPr>
              <a:t>se está no estado </a:t>
            </a:r>
            <a:r>
              <a:rPr lang="pt-BR" dirty="0" err="1">
                <a:latin typeface="Helvetica"/>
                <a:cs typeface="Helvetica"/>
              </a:rPr>
              <a:t>s</a:t>
            </a:r>
            <a:r>
              <a:rPr lang="pt-BR" dirty="0">
                <a:latin typeface="Helvetica"/>
                <a:cs typeface="Helvetica"/>
              </a:rPr>
              <a:t> e se executa a </a:t>
            </a:r>
            <a:r>
              <a:rPr lang="pt-BR" dirty="0" smtClean="0">
                <a:latin typeface="Helvetica"/>
                <a:cs typeface="Helvetica"/>
              </a:rPr>
              <a:t>ação </a:t>
            </a:r>
            <a:r>
              <a:rPr lang="pt-BR" dirty="0">
                <a:latin typeface="Helvetica"/>
                <a:cs typeface="Helvetica"/>
              </a:rPr>
              <a:t>a</a:t>
            </a:r>
            <a:endParaRPr lang="pt-BR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8530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031" y="735950"/>
            <a:ext cx="6279175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>
              <a:latin typeface="Helvetica"/>
              <a:cs typeface="Helvetica"/>
            </a:endParaRPr>
          </a:p>
          <a:p>
            <a:r>
              <a:rPr lang="pt-BR" sz="3600" dirty="0" smtClean="0">
                <a:solidFill>
                  <a:srgbClr val="FFFF00"/>
                </a:solidFill>
                <a:latin typeface="Impact"/>
                <a:cs typeface="Impact"/>
              </a:rPr>
              <a:t>Fun</a:t>
            </a:r>
            <a:r>
              <a:rPr lang="pt-BR" sz="3600" dirty="0" smtClean="0">
                <a:solidFill>
                  <a:srgbClr val="FFFF00"/>
                </a:solidFill>
                <a:latin typeface="Impact"/>
                <a:cs typeface="Impact"/>
              </a:rPr>
              <a:t>ção de transição de estados</a:t>
            </a:r>
          </a:p>
          <a:p>
            <a:endParaRPr lang="pt-BR" sz="3600" dirty="0" smtClean="0">
              <a:solidFill>
                <a:srgbClr val="FFFF00"/>
              </a:solidFill>
              <a:latin typeface="Impact"/>
              <a:cs typeface="Impact"/>
            </a:endParaRPr>
          </a:p>
          <a:p>
            <a:r>
              <a:rPr lang="pt-BR" i="1" u="sng" dirty="0" err="1" smtClean="0">
                <a:latin typeface="Helvetica"/>
                <a:cs typeface="Helvetica"/>
              </a:rPr>
              <a:t>Deterministico</a:t>
            </a:r>
            <a:r>
              <a:rPr lang="pt-BR" i="1" dirty="0" smtClean="0">
                <a:latin typeface="Helvetica"/>
                <a:cs typeface="Helvetica"/>
              </a:rPr>
              <a:t>:</a:t>
            </a:r>
          </a:p>
          <a:p>
            <a:endParaRPr lang="pt-BR" i="1" dirty="0">
              <a:latin typeface="Helvetica"/>
              <a:cs typeface="Helvetica"/>
            </a:endParaRPr>
          </a:p>
          <a:p>
            <a:pPr lvl="1"/>
            <a:r>
              <a:rPr lang="pt-BR" i="1" dirty="0" err="1" smtClean="0">
                <a:latin typeface="Helvetica"/>
                <a:cs typeface="Helvetica"/>
              </a:rPr>
              <a:t>δ</a:t>
            </a:r>
            <a:r>
              <a:rPr lang="pt-BR" i="1" dirty="0">
                <a:latin typeface="Helvetica"/>
                <a:cs typeface="Helvetica"/>
              </a:rPr>
              <a:t>: (</a:t>
            </a:r>
            <a:r>
              <a:rPr lang="pt-BR" i="1" dirty="0" err="1">
                <a:latin typeface="Helvetica"/>
                <a:cs typeface="Helvetica"/>
              </a:rPr>
              <a:t>S</a:t>
            </a:r>
            <a:r>
              <a:rPr lang="pt-BR" i="1" dirty="0">
                <a:latin typeface="Helvetica"/>
                <a:cs typeface="Helvetica"/>
              </a:rPr>
              <a:t> × A) → </a:t>
            </a:r>
            <a:r>
              <a:rPr lang="pt-BR" i="1" dirty="0" err="1">
                <a:latin typeface="Helvetica"/>
                <a:cs typeface="Helvetica"/>
              </a:rPr>
              <a:t>S</a:t>
            </a:r>
            <a:r>
              <a:rPr lang="pt-BR" i="1" dirty="0">
                <a:latin typeface="Helvetica"/>
                <a:cs typeface="Helvetica"/>
              </a:rPr>
              <a:t> </a:t>
            </a:r>
          </a:p>
          <a:p>
            <a:pPr lvl="1"/>
            <a:r>
              <a:rPr lang="pt-BR" i="1" dirty="0" err="1">
                <a:latin typeface="Helvetica"/>
                <a:cs typeface="Helvetica"/>
              </a:rPr>
              <a:t>δ</a:t>
            </a:r>
            <a:r>
              <a:rPr lang="pt-BR" i="1" dirty="0">
                <a:latin typeface="Helvetica"/>
                <a:cs typeface="Helvetica"/>
              </a:rPr>
              <a:t>(</a:t>
            </a:r>
            <a:r>
              <a:rPr lang="pt-BR" i="1" dirty="0" err="1">
                <a:latin typeface="Helvetica"/>
                <a:cs typeface="Helvetica"/>
              </a:rPr>
              <a:t>s,a</a:t>
            </a:r>
            <a:r>
              <a:rPr lang="pt-BR" i="1" dirty="0">
                <a:latin typeface="Helvetica"/>
                <a:cs typeface="Helvetica"/>
              </a:rPr>
              <a:t>) indica em qual estado o agente está, </a:t>
            </a:r>
            <a:r>
              <a:rPr lang="pt-BR" i="1" dirty="0" smtClean="0">
                <a:latin typeface="Helvetica"/>
                <a:cs typeface="Helvetica"/>
              </a:rPr>
              <a:t>dado </a:t>
            </a:r>
            <a:r>
              <a:rPr lang="pt-BR" i="1" dirty="0">
                <a:latin typeface="Helvetica"/>
                <a:cs typeface="Helvetica"/>
              </a:rPr>
              <a:t>que: </a:t>
            </a:r>
          </a:p>
          <a:p>
            <a:pPr lvl="1"/>
            <a:r>
              <a:rPr lang="pt-BR" i="1" dirty="0">
                <a:latin typeface="Helvetica"/>
                <a:cs typeface="Helvetica"/>
              </a:rPr>
              <a:t>	</a:t>
            </a:r>
            <a:r>
              <a:rPr lang="pt-BR" i="1" dirty="0" smtClean="0">
                <a:latin typeface="Helvetica"/>
                <a:cs typeface="Helvetica"/>
              </a:rPr>
              <a:t>Estava </a:t>
            </a:r>
            <a:r>
              <a:rPr lang="pt-BR" i="1" dirty="0">
                <a:latin typeface="Helvetica"/>
                <a:cs typeface="Helvetica"/>
              </a:rPr>
              <a:t>no estado </a:t>
            </a:r>
            <a:r>
              <a:rPr lang="pt-BR" i="1" dirty="0" err="1">
                <a:latin typeface="Helvetica"/>
                <a:cs typeface="Helvetica"/>
              </a:rPr>
              <a:t>s</a:t>
            </a:r>
            <a:r>
              <a:rPr lang="pt-BR" i="1" dirty="0">
                <a:latin typeface="Helvetica"/>
                <a:cs typeface="Helvetica"/>
              </a:rPr>
              <a:t> </a:t>
            </a:r>
          </a:p>
          <a:p>
            <a:pPr lvl="1"/>
            <a:r>
              <a:rPr lang="pt-BR" i="1" dirty="0">
                <a:latin typeface="Helvetica"/>
                <a:cs typeface="Helvetica"/>
              </a:rPr>
              <a:t>	</a:t>
            </a:r>
            <a:r>
              <a:rPr lang="pt-BR" i="1" dirty="0" smtClean="0">
                <a:latin typeface="Helvetica"/>
                <a:cs typeface="Helvetica"/>
              </a:rPr>
              <a:t>executou </a:t>
            </a:r>
            <a:r>
              <a:rPr lang="pt-BR" i="1" dirty="0">
                <a:latin typeface="Helvetica"/>
                <a:cs typeface="Helvetica"/>
              </a:rPr>
              <a:t>a ação a </a:t>
            </a:r>
          </a:p>
          <a:p>
            <a:endParaRPr lang="pt-BR" i="1" dirty="0">
              <a:latin typeface="Helvetica"/>
              <a:cs typeface="Helvetica"/>
            </a:endParaRPr>
          </a:p>
          <a:p>
            <a:r>
              <a:rPr lang="pt-BR" i="1" u="sng" dirty="0">
                <a:latin typeface="Helvetica"/>
                <a:cs typeface="Helvetica"/>
              </a:rPr>
              <a:t>Ambientes </a:t>
            </a:r>
            <a:r>
              <a:rPr lang="pt-BR" i="1" u="sng" dirty="0" smtClean="0">
                <a:latin typeface="Helvetica"/>
                <a:cs typeface="Helvetica"/>
              </a:rPr>
              <a:t>Estoc</a:t>
            </a:r>
            <a:r>
              <a:rPr lang="pt-BR" i="1" u="sng" dirty="0" smtClean="0">
                <a:latin typeface="Helvetica"/>
                <a:cs typeface="Helvetica"/>
              </a:rPr>
              <a:t>ástico</a:t>
            </a:r>
            <a:r>
              <a:rPr lang="pt-BR" i="1" u="sng" dirty="0" smtClean="0">
                <a:latin typeface="Helvetica"/>
                <a:cs typeface="Helvetica"/>
              </a:rPr>
              <a:t>: </a:t>
            </a:r>
            <a:endParaRPr lang="pt-BR" i="1" u="sng" dirty="0">
              <a:latin typeface="Helvetica"/>
              <a:cs typeface="Helvetica"/>
            </a:endParaRPr>
          </a:p>
          <a:p>
            <a:endParaRPr lang="pt-BR" i="1" dirty="0">
              <a:latin typeface="Helvetica"/>
              <a:cs typeface="Helvetica"/>
            </a:endParaRPr>
          </a:p>
          <a:p>
            <a:pPr lvl="1"/>
            <a:r>
              <a:rPr lang="pt-BR" i="1" dirty="0" err="1">
                <a:latin typeface="Helvetica"/>
                <a:cs typeface="Helvetica"/>
              </a:rPr>
              <a:t>δ</a:t>
            </a:r>
            <a:r>
              <a:rPr lang="pt-BR" i="1" dirty="0">
                <a:latin typeface="Helvetica"/>
                <a:cs typeface="Helvetica"/>
              </a:rPr>
              <a:t>: (</a:t>
            </a:r>
            <a:r>
              <a:rPr lang="pt-BR" i="1" dirty="0" err="1">
                <a:latin typeface="Helvetica"/>
                <a:cs typeface="Helvetica"/>
              </a:rPr>
              <a:t>S</a:t>
            </a:r>
            <a:r>
              <a:rPr lang="pt-BR" i="1" dirty="0">
                <a:latin typeface="Helvetica"/>
                <a:cs typeface="Helvetica"/>
              </a:rPr>
              <a:t> × A) </a:t>
            </a:r>
            <a:r>
              <a:rPr lang="pt-BR" i="1" dirty="0" smtClean="0">
                <a:latin typeface="Helvetica"/>
                <a:cs typeface="Helvetica"/>
              </a:rPr>
              <a:t>→</a:t>
            </a:r>
            <a:r>
              <a:rPr lang="pt-BR" i="1" dirty="0" err="1" smtClean="0">
                <a:latin typeface="Helvetica"/>
                <a:cs typeface="Helvetica"/>
              </a:rPr>
              <a:t>Prob</a:t>
            </a:r>
            <a:r>
              <a:rPr lang="pt-BR" i="1" dirty="0" smtClean="0">
                <a:latin typeface="Helvetica"/>
                <a:cs typeface="Helvetica"/>
              </a:rPr>
              <a:t>(</a:t>
            </a:r>
            <a:r>
              <a:rPr lang="pt-BR" i="1" dirty="0" err="1" smtClean="0">
                <a:latin typeface="Helvetica"/>
                <a:cs typeface="Helvetica"/>
              </a:rPr>
              <a:t>s</a:t>
            </a:r>
            <a:r>
              <a:rPr lang="pt-BR" i="1" dirty="0" smtClean="0">
                <a:latin typeface="Helvetica"/>
                <a:cs typeface="Helvetica"/>
              </a:rPr>
              <a:t>) </a:t>
            </a:r>
            <a:endParaRPr lang="pt-BR" i="1" dirty="0">
              <a:latin typeface="Helvetica"/>
              <a:cs typeface="Helvetica"/>
            </a:endParaRPr>
          </a:p>
          <a:p>
            <a:pPr lvl="1"/>
            <a:r>
              <a:rPr lang="pt-BR" i="1" dirty="0" smtClean="0">
                <a:latin typeface="Helvetica"/>
                <a:cs typeface="Helvetica"/>
              </a:rPr>
              <a:t>indica </a:t>
            </a:r>
            <a:r>
              <a:rPr lang="pt-BR" i="1" dirty="0">
                <a:latin typeface="Helvetica"/>
                <a:cs typeface="Helvetica"/>
              </a:rPr>
              <a:t>a probabilidade de ir para um estado </a:t>
            </a:r>
            <a:r>
              <a:rPr lang="pt-BR" i="1" dirty="0" err="1" smtClean="0">
                <a:latin typeface="Helvetica"/>
                <a:cs typeface="Helvetica"/>
              </a:rPr>
              <a:t>s</a:t>
            </a:r>
            <a:r>
              <a:rPr lang="pt-BR" i="1" dirty="0" smtClean="0">
                <a:latin typeface="Helvetica"/>
                <a:cs typeface="Helvetica"/>
              </a:rPr>
              <a:t>’ dado </a:t>
            </a:r>
            <a:r>
              <a:rPr lang="pt-BR" i="1" dirty="0">
                <a:latin typeface="Helvetica"/>
                <a:cs typeface="Helvetica"/>
              </a:rPr>
              <a:t>que estava em </a:t>
            </a:r>
            <a:r>
              <a:rPr lang="pt-BR" i="1" dirty="0" err="1">
                <a:latin typeface="Helvetica"/>
                <a:cs typeface="Helvetica"/>
              </a:rPr>
              <a:t>s</a:t>
            </a:r>
            <a:r>
              <a:rPr lang="pt-BR" i="1" dirty="0">
                <a:latin typeface="Helvetica"/>
                <a:cs typeface="Helvetica"/>
              </a:rPr>
              <a:t> e executou a </a:t>
            </a:r>
            <a:r>
              <a:rPr lang="pt-BR" i="1" dirty="0" smtClean="0">
                <a:latin typeface="Helvetica"/>
                <a:cs typeface="Helvetica"/>
              </a:rPr>
              <a:t> </a:t>
            </a:r>
            <a:r>
              <a:rPr lang="pt-BR" i="1" dirty="0" err="1" smtClean="0">
                <a:latin typeface="Helvetica"/>
                <a:cs typeface="Helvetica"/>
              </a:rPr>
              <a:t>P</a:t>
            </a:r>
            <a:r>
              <a:rPr lang="pt-BR" i="1" dirty="0" smtClean="0">
                <a:latin typeface="Helvetica"/>
                <a:cs typeface="Helvetica"/>
              </a:rPr>
              <a:t>(</a:t>
            </a:r>
            <a:r>
              <a:rPr lang="pt-BR" i="1" dirty="0" err="1" smtClean="0">
                <a:latin typeface="Helvetica"/>
                <a:cs typeface="Helvetica"/>
              </a:rPr>
              <a:t>s</a:t>
            </a:r>
            <a:r>
              <a:rPr lang="pt-BR" i="1" dirty="0" smtClean="0">
                <a:latin typeface="Helvetica"/>
                <a:cs typeface="Helvetica"/>
              </a:rPr>
              <a:t>’|</a:t>
            </a:r>
            <a:r>
              <a:rPr lang="pt-BR" i="1" dirty="0" err="1" smtClean="0">
                <a:latin typeface="Helvetica"/>
                <a:cs typeface="Helvetica"/>
              </a:rPr>
              <a:t>s,a</a:t>
            </a:r>
            <a:r>
              <a:rPr lang="pt-BR" i="1" dirty="0" smtClean="0">
                <a:latin typeface="Helvetica"/>
                <a:cs typeface="Helvetica"/>
              </a:rPr>
              <a:t>)</a:t>
            </a:r>
            <a:endParaRPr lang="pt-BR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32925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8031" y="735950"/>
            <a:ext cx="6279175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 smtClean="0">
              <a:latin typeface="Helvetica"/>
              <a:cs typeface="Helvetica"/>
            </a:endParaRPr>
          </a:p>
          <a:p>
            <a:r>
              <a:rPr lang="pt-BR" sz="3600" dirty="0" smtClean="0">
                <a:solidFill>
                  <a:srgbClr val="FFFF00"/>
                </a:solidFill>
                <a:latin typeface="Impact"/>
                <a:cs typeface="Impact"/>
              </a:rPr>
              <a:t>Politicas de a</a:t>
            </a:r>
            <a:r>
              <a:rPr lang="pt-BR" sz="3600" dirty="0" smtClean="0">
                <a:solidFill>
                  <a:srgbClr val="FFFF00"/>
                </a:solidFill>
                <a:latin typeface="Impact"/>
                <a:cs typeface="Impact"/>
              </a:rPr>
              <a:t>ção (</a:t>
            </a:r>
            <a:r>
              <a:rPr lang="el-GR" sz="3600" i="1" dirty="0" smtClean="0">
                <a:solidFill>
                  <a:srgbClr val="FFFF00"/>
                </a:solidFill>
                <a:latin typeface="Impact"/>
                <a:cs typeface="Impact"/>
              </a:rPr>
              <a:t>π</a:t>
            </a:r>
            <a:r>
              <a:rPr lang="el-GR" sz="3600" dirty="0" smtClean="0">
                <a:solidFill>
                  <a:srgbClr val="FFFF00"/>
                </a:solidFill>
                <a:latin typeface="Impact"/>
                <a:cs typeface="Impact"/>
              </a:rPr>
              <a:t>)</a:t>
            </a:r>
            <a:endParaRPr lang="pt-BR" sz="3600" dirty="0" smtClean="0">
              <a:solidFill>
                <a:srgbClr val="FFFF00"/>
              </a:solidFill>
              <a:latin typeface="Impact"/>
              <a:cs typeface="Impact"/>
            </a:endParaRPr>
          </a:p>
          <a:p>
            <a:endParaRPr lang="pt-BR" sz="3600" dirty="0" smtClean="0">
              <a:solidFill>
                <a:srgbClr val="FFFF00"/>
              </a:solidFill>
              <a:latin typeface="Impact"/>
              <a:cs typeface="Impact"/>
            </a:endParaRPr>
          </a:p>
          <a:p>
            <a:r>
              <a:rPr lang="pt-BR" i="1" dirty="0" smtClean="0">
                <a:latin typeface="Helvetica"/>
                <a:cs typeface="Helvetica"/>
              </a:rPr>
              <a:t>Função </a:t>
            </a:r>
            <a:r>
              <a:rPr lang="pt-BR" i="1" dirty="0">
                <a:latin typeface="Helvetica"/>
                <a:cs typeface="Helvetica"/>
              </a:rPr>
              <a:t>que modela o comportamento do </a:t>
            </a:r>
            <a:r>
              <a:rPr lang="pt-BR" i="1" dirty="0" smtClean="0">
                <a:latin typeface="Helvetica"/>
                <a:cs typeface="Helvetica"/>
              </a:rPr>
              <a:t>agente</a:t>
            </a:r>
          </a:p>
          <a:p>
            <a:r>
              <a:rPr lang="pt-BR" i="1" dirty="0">
                <a:latin typeface="Helvetica"/>
                <a:cs typeface="Helvetica"/>
              </a:rPr>
              <a:t>	</a:t>
            </a:r>
            <a:r>
              <a:rPr lang="pt-BR" i="1" dirty="0">
                <a:latin typeface="Helvetica"/>
                <a:cs typeface="Helvetica"/>
              </a:rPr>
              <a:t>Mapeia estados em </a:t>
            </a:r>
            <a:r>
              <a:rPr lang="pt-BR" i="1" dirty="0" smtClean="0">
                <a:latin typeface="Helvetica"/>
                <a:cs typeface="Helvetica"/>
              </a:rPr>
              <a:t>ações</a:t>
            </a:r>
          </a:p>
          <a:p>
            <a:r>
              <a:rPr lang="pt-BR" dirty="0">
                <a:latin typeface="Helvetica"/>
                <a:cs typeface="Helvetica"/>
              </a:rPr>
              <a:t>Pode ser vista como um conjunto de regras </a:t>
            </a:r>
            <a:r>
              <a:rPr lang="pt-BR" dirty="0" smtClean="0">
                <a:latin typeface="Helvetica"/>
                <a:cs typeface="Helvetica"/>
              </a:rPr>
              <a:t>do </a:t>
            </a:r>
            <a:r>
              <a:rPr lang="pt-BR" dirty="0">
                <a:latin typeface="Helvetica"/>
                <a:cs typeface="Helvetica"/>
              </a:rPr>
              <a:t>tipo </a:t>
            </a:r>
            <a:endParaRPr lang="pt-BR" dirty="0" smtClean="0">
              <a:latin typeface="Helvetica"/>
              <a:cs typeface="Helvetica"/>
            </a:endParaRPr>
          </a:p>
          <a:p>
            <a:r>
              <a:rPr lang="en-US" dirty="0" smtClean="0">
                <a:latin typeface="Helvetica"/>
                <a:cs typeface="Helvetica"/>
              </a:rPr>
              <a:t>S</a:t>
            </a:r>
            <a:r>
              <a:rPr lang="pt-BR" i="1" dirty="0" err="1" smtClean="0">
                <a:latin typeface="Helvetica"/>
                <a:cs typeface="Helvetica"/>
              </a:rPr>
              <a:t>n</a:t>
            </a:r>
            <a:r>
              <a:rPr lang="pt-BR" dirty="0" smtClean="0">
                <a:latin typeface="Helvetica"/>
                <a:cs typeface="Helvetica"/>
              </a:rPr>
              <a:t>→ </a:t>
            </a:r>
            <a:r>
              <a:rPr lang="pt-BR" dirty="0" err="1">
                <a:latin typeface="Helvetica"/>
                <a:cs typeface="Helvetica"/>
              </a:rPr>
              <a:t>a</a:t>
            </a:r>
            <a:r>
              <a:rPr lang="pt-BR" i="1" dirty="0" err="1">
                <a:latin typeface="Helvetica"/>
                <a:cs typeface="Helvetica"/>
              </a:rPr>
              <a:t>m</a:t>
            </a:r>
            <a:endParaRPr lang="pt-BR" i="1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dirty="0" smtClean="0">
                <a:latin typeface="Helvetica"/>
                <a:cs typeface="Helvetica"/>
              </a:rPr>
              <a:t>Exemplo</a:t>
            </a:r>
            <a:r>
              <a:rPr lang="pt-BR" dirty="0">
                <a:latin typeface="Helvetica"/>
                <a:cs typeface="Helvetica"/>
              </a:rPr>
              <a:t>: </a:t>
            </a:r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dirty="0" smtClean="0">
                <a:latin typeface="Helvetica"/>
                <a:cs typeface="Helvetica"/>
              </a:rPr>
              <a:t>Se </a:t>
            </a:r>
            <a:r>
              <a:rPr lang="pt-BR" dirty="0">
                <a:latin typeface="Helvetica"/>
                <a:cs typeface="Helvetica"/>
              </a:rPr>
              <a:t>estado </a:t>
            </a:r>
            <a:r>
              <a:rPr lang="pt-BR" i="1" dirty="0" err="1" smtClean="0">
                <a:latin typeface="Helvetica"/>
                <a:cs typeface="Helvetica"/>
              </a:rPr>
              <a:t>s</a:t>
            </a:r>
            <a:r>
              <a:rPr lang="pt-BR" dirty="0" smtClean="0">
                <a:latin typeface="Helvetica"/>
                <a:cs typeface="Helvetica"/>
              </a:rPr>
              <a:t> </a:t>
            </a:r>
            <a:r>
              <a:rPr lang="pt-BR" dirty="0">
                <a:latin typeface="Helvetica"/>
                <a:cs typeface="Helvetica"/>
              </a:rPr>
              <a:t>= (inimigo próximo, estou perdendo e </a:t>
            </a:r>
            <a:r>
              <a:rPr lang="pt-BR" dirty="0" smtClean="0">
                <a:latin typeface="Helvetica"/>
                <a:cs typeface="Helvetica"/>
              </a:rPr>
              <a:t>tempo </a:t>
            </a:r>
            <a:r>
              <a:rPr lang="pt-BR" dirty="0">
                <a:latin typeface="Helvetica"/>
                <a:cs typeface="Helvetica"/>
              </a:rPr>
              <a:t>acabando) </a:t>
            </a:r>
            <a:r>
              <a:rPr lang="pt-BR" dirty="0" smtClean="0">
                <a:latin typeface="Helvetica"/>
                <a:cs typeface="Helvetica"/>
              </a:rPr>
              <a:t>então</a:t>
            </a:r>
          </a:p>
          <a:p>
            <a:r>
              <a:rPr lang="pt-BR" dirty="0">
                <a:latin typeface="Helvetica"/>
                <a:cs typeface="Helvetica"/>
              </a:rPr>
              <a:t>	</a:t>
            </a:r>
            <a:r>
              <a:rPr lang="pt-BR" dirty="0" smtClean="0">
                <a:latin typeface="Helvetica"/>
                <a:cs typeface="Helvetica"/>
              </a:rPr>
              <a:t> ação </a:t>
            </a:r>
            <a:r>
              <a:rPr lang="pt-BR" i="1" dirty="0">
                <a:latin typeface="Helvetica"/>
                <a:cs typeface="Helvetica"/>
              </a:rPr>
              <a:t>a</a:t>
            </a:r>
            <a:r>
              <a:rPr lang="pt-BR" dirty="0">
                <a:latin typeface="Helvetica"/>
                <a:cs typeface="Helvetica"/>
              </a:rPr>
              <a:t> = (usar magia); </a:t>
            </a:r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dirty="0">
                <a:latin typeface="Helvetica"/>
                <a:cs typeface="Helvetica"/>
              </a:rPr>
              <a:t>Se estado </a:t>
            </a:r>
            <a:r>
              <a:rPr lang="pt-BR" dirty="0" err="1">
                <a:latin typeface="Helvetica"/>
                <a:cs typeface="Helvetica"/>
              </a:rPr>
              <a:t>s</a:t>
            </a:r>
            <a:r>
              <a:rPr lang="pt-BR" dirty="0">
                <a:latin typeface="Helvetica"/>
                <a:cs typeface="Helvetica"/>
              </a:rPr>
              <a:t> =(outro estado) então </a:t>
            </a:r>
          </a:p>
          <a:p>
            <a:r>
              <a:rPr lang="pt-BR" dirty="0">
                <a:latin typeface="Helvetica"/>
                <a:cs typeface="Helvetica"/>
              </a:rPr>
              <a:t> </a:t>
            </a:r>
            <a:r>
              <a:rPr lang="pt-BR" dirty="0" smtClean="0">
                <a:latin typeface="Helvetica"/>
                <a:cs typeface="Helvetica"/>
              </a:rPr>
              <a:t>	.</a:t>
            </a:r>
            <a:r>
              <a:rPr lang="pt-BR" dirty="0">
                <a:latin typeface="Helvetica"/>
                <a:cs typeface="Helvetica"/>
              </a:rPr>
              <a:t>..</a:t>
            </a:r>
            <a:endParaRPr lang="pt-BR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34753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8613</TotalTime>
  <Words>1166</Words>
  <Application>Microsoft Macintosh PowerPoint</Application>
  <PresentationFormat>On-screen Show (4:3)</PresentationFormat>
  <Paragraphs>263</Paragraphs>
  <Slides>37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Bianca</dc:creator>
  <cp:lastModifiedBy>Vinicius Woloszyn</cp:lastModifiedBy>
  <cp:revision>34</cp:revision>
  <cp:lastPrinted>2013-08-26T15:51:31Z</cp:lastPrinted>
  <dcterms:created xsi:type="dcterms:W3CDTF">2013-08-21T02:41:10Z</dcterms:created>
  <dcterms:modified xsi:type="dcterms:W3CDTF">2013-08-27T02:24:59Z</dcterms:modified>
</cp:coreProperties>
</file>