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1.xml" ContentType="application/vnd.ms-office.webextension+xml"/>
  <Override PartName="/ppt/notesSlides/notesSlide8.xml" ContentType="application/vnd.openxmlformats-officedocument.presentationml.notesSlide+xml"/>
  <Override PartName="/ppt/webextensions/webextension2.xml" ContentType="application/vnd.ms-office.webextension+xml"/>
  <Override PartName="/ppt/notesSlides/notesSlide9.xml" ContentType="application/vnd.openxmlformats-officedocument.presentationml.notesSlide+xml"/>
  <Override PartName="/ppt/webextensions/webextension3.xml" ContentType="application/vnd.ms-office.webextension+xml"/>
  <Override PartName="/ppt/notesSlides/notesSlide10.xml" ContentType="application/vnd.openxmlformats-officedocument.presentationml.notesSlide+xml"/>
  <Override PartName="/ppt/webextensions/webextension4.xml" ContentType="application/vnd.ms-office.webextension+xml"/>
  <Override PartName="/ppt/notesSlides/notesSlide11.xml" ContentType="application/vnd.openxmlformats-officedocument.presentationml.notesSlide+xml"/>
  <Override PartName="/ppt/webextensions/webextension5.xml" ContentType="application/vnd.ms-office.webextension+xml"/>
  <Override PartName="/ppt/notesSlides/notesSlide12.xml" ContentType="application/vnd.openxmlformats-officedocument.presentationml.notesSlide+xml"/>
  <Override PartName="/ppt/webextensions/webextension6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7.xml" ContentType="application/vnd.ms-office.webextension+xml"/>
  <Override PartName="/ppt/notesSlides/notesSlide16.xml" ContentType="application/vnd.openxmlformats-officedocument.presentationml.notesSlide+xml"/>
  <Override PartName="/ppt/webextensions/webextension8.xml" ContentType="application/vnd.ms-office.webextension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webextensions/webextension9.xml" ContentType="application/vnd.ms-office.webextension+xml"/>
  <Override PartName="/ppt/notesSlides/notesSlide21.xml" ContentType="application/vnd.openxmlformats-officedocument.presentationml.notesSlide+xml"/>
  <Override PartName="/ppt/webextensions/webextension10.xml" ContentType="application/vnd.ms-office.webextension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74" r:id="rId12"/>
    <p:sldId id="275" r:id="rId13"/>
    <p:sldId id="27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675"/>
  </p:normalViewPr>
  <p:slideViewPr>
    <p:cSldViewPr snapToGrid="0" snapToObjects="1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지석" userId="c740abef-d1a0-4a4d-a584-4691f12691e4" providerId="ADAL" clId="{3A1FD13F-18FE-42E5-9EE2-EBE664EED238}"/>
    <pc:docChg chg="undo custSel modSld">
      <pc:chgData name="윤지석" userId="c740abef-d1a0-4a4d-a584-4691f12691e4" providerId="ADAL" clId="{3A1FD13F-18FE-42E5-9EE2-EBE664EED238}" dt="2017-09-17T09:47:11.392" v="650" actId="1076"/>
      <pc:docMkLst>
        <pc:docMk/>
      </pc:docMkLst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27445697" sldId="256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27445697" sldId="256"/>
            <ac:cxnSpMk id="7" creationId="{4A9D510F-FEF2-4136-832A-D54EAB58DAE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081454257" sldId="257"/>
        </pc:sldMkLst>
        <pc:spChg chg="add del mod">
          <ac:chgData name="윤지석" userId="c740abef-d1a0-4a4d-a584-4691f12691e4" providerId="ADAL" clId="{3A1FD13F-18FE-42E5-9EE2-EBE664EED238}" dt="2017-09-17T09:46:27.679" v="646"/>
          <ac:spMkLst>
            <pc:docMk/>
            <pc:sldMk cId="2081454257" sldId="257"/>
            <ac:spMk id="8" creationId="{50649F6B-FD3F-4AC3-9CCB-5666648A9DDD}"/>
          </ac:spMkLst>
        </pc:sp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081454257" sldId="257"/>
            <ac:cxnSpMk id="4" creationId="{43DDEA9E-7EB8-4EE7-B40D-D14D2AA59D03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046091869" sldId="259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046091869" sldId="259"/>
            <ac:cxnSpMk id="4" creationId="{42F0AC22-CD67-448F-BA04-1109F31D3F4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64303654" sldId="261"/>
        </pc:sldMkLst>
        <pc:spChg chg="add del mod">
          <ac:chgData name="윤지석" userId="c740abef-d1a0-4a4d-a584-4691f12691e4" providerId="ADAL" clId="{3A1FD13F-18FE-42E5-9EE2-EBE664EED238}" dt="2017-09-17T09:46:27.679" v="646"/>
          <ac:spMkLst>
            <pc:docMk/>
            <pc:sldMk cId="1664303654" sldId="261"/>
            <ac:spMk id="6" creationId="{6B04D0DC-7A31-40ED-852C-1C04B10388DD}"/>
          </ac:spMkLst>
        </pc:sp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64303654" sldId="261"/>
            <ac:cxnSpMk id="2" creationId="{9EB76398-DF0D-437F-A881-B1837F8B0D56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974182170" sldId="26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74182170" sldId="263"/>
            <ac:cxnSpMk id="6" creationId="{1FB1D640-E9CE-43F6-9074-79B93C2405A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654535199" sldId="26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654535199" sldId="264"/>
            <ac:cxnSpMk id="4" creationId="{7AED13ED-03D1-4891-8DB1-6DCF3D0C868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943647467" sldId="265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943647467" sldId="265"/>
            <ac:cxnSpMk id="14" creationId="{6987973E-0720-44B7-B04B-6A727362E00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7:11.392" v="650" actId="1076"/>
        <pc:sldMkLst>
          <pc:docMk/>
          <pc:sldMk cId="1970181341" sldId="266"/>
        </pc:sldMkLst>
        <pc:spChg chg="del">
          <ac:chgData name="윤지석" userId="c740abef-d1a0-4a4d-a584-4691f12691e4" providerId="ADAL" clId="{3A1FD13F-18FE-42E5-9EE2-EBE664EED238}" dt="2017-09-17T09:47:04.598" v="649" actId="478"/>
          <ac:spMkLst>
            <pc:docMk/>
            <pc:sldMk cId="1970181341" sldId="266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3A1FD13F-18FE-42E5-9EE2-EBE664EED238}" dt="2017-09-17T09:47:11.392" v="650" actId="1076"/>
          <ac:graphicFrameMkLst>
            <pc:docMk/>
            <pc:sldMk cId="1970181341" sldId="266"/>
            <ac:graphicFrameMk id="8" creationId="{00000000-0000-0000-0000-000000000000}"/>
          </ac:graphicFrameMkLst>
        </pc:graphicFrame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70181341" sldId="266"/>
            <ac:cxnSpMk id="14" creationId="{638A8545-28EA-44B7-8ADC-3F22F4F178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823336006" sldId="267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823336006" sldId="267"/>
            <ac:cxnSpMk id="4" creationId="{352FD4CF-A92E-4A54-A3D5-FE309DFDF56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74595835" sldId="268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74595835" sldId="268"/>
            <ac:cxnSpMk id="4" creationId="{BC76EBEE-4218-4CC6-AEFA-B691A2620A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21199985" sldId="271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21199985" sldId="271"/>
            <ac:cxnSpMk id="4" creationId="{E3590ACD-4A88-4709-8A1D-B7BE6C2B00CB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088157158" sldId="27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088157158" sldId="273"/>
            <ac:cxnSpMk id="4" creationId="{566B4A45-05EE-44C0-8249-C579F78C4E0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202762574" sldId="27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202762574" sldId="274"/>
            <ac:cxnSpMk id="4" creationId="{AB13DDCA-9B6E-4D8C-B8FE-E5860CF3A900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569064518" sldId="275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569064518" sldId="275"/>
            <ac:cxnSpMk id="4" creationId="{2C5911CF-8326-4124-8ADA-12F1F26F62B7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927214792" sldId="277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927214792" sldId="277"/>
            <ac:cxnSpMk id="3" creationId="{F42CC05E-E937-4E20-AD20-C53BC240178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391602015" sldId="278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391602015" sldId="278"/>
            <ac:cxnSpMk id="4" creationId="{E2FB9175-BA5E-40D2-8A6E-80930724BF3D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96145595" sldId="279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6145595" sldId="279"/>
            <ac:cxnSpMk id="4" creationId="{BBE3D9E3-FB3B-4B53-9293-45F73BA44B2C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4148097395" sldId="280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4148097395" sldId="280"/>
            <ac:cxnSpMk id="4" creationId="{4D081E8B-3755-4F04-97CD-B8706C635E8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711153269" sldId="281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711153269" sldId="281"/>
            <ac:cxnSpMk id="3" creationId="{1F069039-F3F7-43CD-A75A-EBCCD108EFF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220354692" sldId="282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220354692" sldId="282"/>
            <ac:cxnSpMk id="4" creationId="{45B238A1-B176-4AB8-B0E5-A9562CA3A50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275559803" sldId="28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275559803" sldId="283"/>
            <ac:cxnSpMk id="4" creationId="{27F448E6-34BC-44BF-9820-E64A7BF0F75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34102746" sldId="28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34102746" sldId="284"/>
            <ac:cxnSpMk id="4" creationId="{9A261CEF-FE26-42A0-B672-DD1372B0D99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4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09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3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87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AKA. Adaline (Adaptive Linear) Neural Network, LMS (Least Mean Squares) algorithm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55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147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22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91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모든 데이터를 한번에 보기 </a:t>
            </a:r>
            <a:r>
              <a:rPr kumimoji="1" lang="ko-KR" altLang="en-US" dirty="0" err="1"/>
              <a:t>힘듬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anose="05000000000000000000" pitchFamily="2" charset="2"/>
              </a:rPr>
              <a:t></a:t>
            </a:r>
            <a:r>
              <a:rPr kumimoji="1" lang="ko-KR" altLang="en-US" dirty="0">
                <a:sym typeface="Wingdings" panose="05000000000000000000" pitchFamily="2" charset="2"/>
              </a:rPr>
              <a:t> 크기</a:t>
            </a:r>
            <a:r>
              <a:rPr kumimoji="1" lang="en-US" altLang="ko-KR" dirty="0">
                <a:sym typeface="Wingdings" panose="05000000000000000000" pitchFamily="2" charset="2"/>
              </a:rPr>
              <a:t>, </a:t>
            </a:r>
            <a:r>
              <a:rPr kumimoji="1" lang="ko-KR" altLang="en-US" dirty="0">
                <a:sym typeface="Wingdings" panose="05000000000000000000" pitchFamily="2" charset="2"/>
              </a:rPr>
              <a:t>시간</a:t>
            </a:r>
            <a:r>
              <a:rPr kumimoji="1" lang="en-US" altLang="ko-KR" dirty="0">
                <a:sym typeface="Wingdings" panose="05000000000000000000" pitchFamily="2" charset="2"/>
              </a:rPr>
              <a:t>,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9144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54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5110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9188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1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4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65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24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44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11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10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13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5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6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51.png"/><Relationship Id="rId6" Type="http://schemas.openxmlformats.org/officeDocument/2006/relationships/image" Target="../media/image50.png"/><Relationship Id="rId7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70.png"/><Relationship Id="rId5" Type="http://schemas.openxmlformats.org/officeDocument/2006/relationships/image" Target="../media/image1.png"/><Relationship Id="rId6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8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>
                <a:solidFill>
                  <a:srgbClr val="1E3DB4"/>
                </a:solidFill>
              </a:rPr>
              <a:t>Practice #1: Perceptron Learning</a:t>
            </a:r>
            <a:br>
              <a:rPr kumimoji="1" lang="en-US" altLang="ko-KR" sz="3600" b="1" dirty="0">
                <a:solidFill>
                  <a:srgbClr val="1E3DB4"/>
                </a:solidFill>
              </a:rPr>
            </a:br>
            <a:r>
              <a:rPr kumimoji="1" lang="en-US" altLang="ko-KR" sz="2400" b="1" dirty="0">
                <a:solidFill>
                  <a:srgbClr val="1E3DB4"/>
                </a:solidFill>
              </a:rPr>
              <a:t>Gradient-Descent Methods (Batch, Stochastic, Mini-batch)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Jun-</a:t>
            </a:r>
            <a:r>
              <a:rPr kumimoji="1" lang="en-US" altLang="ko-KR" sz="2400" b="1" dirty="0" err="1"/>
              <a:t>Sik</a:t>
            </a:r>
            <a:r>
              <a:rPr kumimoji="1" lang="en-US" altLang="ko-KR" sz="2400" b="1" dirty="0"/>
              <a:t> Choi &amp; </a:t>
            </a:r>
            <a:r>
              <a:rPr kumimoji="1" lang="en-US" altLang="ko-KR" sz="2400" b="1" dirty="0" err="1"/>
              <a:t>Jee-Seok</a:t>
            </a:r>
            <a:r>
              <a:rPr kumimoji="1" lang="en-US" altLang="ko-KR" sz="2400" b="1" dirty="0"/>
              <a:t> 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September </a:t>
            </a:r>
            <a:r>
              <a:rPr kumimoji="1" lang="en-US" altLang="ko-KR" sz="1800" dirty="0" smtClean="0"/>
              <a:t>23</a:t>
            </a:r>
            <a:r>
              <a:rPr kumimoji="1" lang="en-US" altLang="ko-KR" sz="1800" dirty="0" smtClean="0"/>
              <a:t>, </a:t>
            </a:r>
            <a:r>
              <a:rPr kumimoji="1" lang="en-US" altLang="ko-KR" sz="1800" dirty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02431"/>
                  </p:ext>
                </p:extLst>
              </p:nvPr>
            </p:nvGraphicFramePr>
            <p:xfrm>
              <a:off x="722253" y="2519464"/>
              <a:ext cx="10631547" cy="37987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2519464"/>
                <a:ext cx="10631547" cy="37987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Perceptron (3)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3: Implement weight update part of method </a:t>
            </a:r>
            <a:r>
              <a:rPr kumimoji="1" lang="en-US" altLang="ko-KR" sz="2400" b="1" dirty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600" y="1439996"/>
              <a:ext cx="10794999" cy="49163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439996"/>
                <a:ext cx="10794999" cy="4916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BDBA35C-45FC-0447-BCFC-9390EF250140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76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3: Implement weight update part of method </a:t>
            </a:r>
            <a:r>
              <a:rPr kumimoji="1" lang="en-US" altLang="ko-KR" sz="2400" b="1" dirty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2253" y="1823662"/>
              <a:ext cx="10631547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823662"/>
                <a:ext cx="10631547" cy="4494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6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-Hoff</a:t>
            </a:r>
            <a:r>
              <a:rPr kumimoji="1" lang="en-US" altLang="ko-KR" sz="4000" dirty="0">
                <a:solidFill>
                  <a:srgbClr val="222581"/>
                </a:solidFill>
              </a:rPr>
              <a:t>’s Perceptron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solidFill>
                  <a:srgbClr val="1E3DB4"/>
                </a:solidFill>
              </a:rPr>
              <a:t>Widrow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-Hoff’s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2">
                <a:extLst>
                  <a:ext uri="{FF2B5EF4-FFF2-40B4-BE49-F238E27FC236}">
                    <a16:creationId xmlns="" xmlns:a16="http://schemas.microsoft.com/office/drawing/2014/main" id="{2AA06069-1A27-4819-9847-1FF3B81C3D40}"/>
                  </a:ext>
                </a:extLst>
              </p:cNvPr>
              <p:cNvSpPr txBox="1"/>
              <p:nvPr/>
            </p:nvSpPr>
            <p:spPr>
              <a:xfrm>
                <a:off x="395416" y="909295"/>
                <a:ext cx="11491784" cy="3962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dirty="0"/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2400" dirty="0"/>
                  <a:t>Also known as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Adaline (Adaptive Linear) Neural Network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LMS (Least Mean Squares) algorithm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b="1" dirty="0"/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2400" b="1" dirty="0"/>
                  <a:t>Error function: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ko-KR" sz="24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4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ko-KR" sz="24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4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R" sz="24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C.f. Rosenblatt,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sz="24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Linear activation (</a:t>
                </a:r>
                <a:r>
                  <a:rPr kumimoji="1" lang="en-US" altLang="ko-KR" sz="2400" dirty="0" err="1"/>
                  <a:t>Widrow</a:t>
                </a:r>
                <a:r>
                  <a:rPr kumimoji="1" lang="en-US" altLang="ko-KR" sz="2400" dirty="0"/>
                  <a:t>-Hoff) vs. Step function (Rosenblatt)</a:t>
                </a:r>
              </a:p>
            </p:txBody>
          </p:sp>
        </mc:Choice>
        <mc:Fallback xmlns="">
          <p:sp>
            <p:nvSpPr>
              <p:cNvPr id="8" name="텍스트 상자 2">
                <a:extLst>
                  <a:ext uri="{FF2B5EF4-FFF2-40B4-BE49-F238E27FC236}">
                    <a16:creationId xmlns:a16="http://schemas.microsoft.com/office/drawing/2014/main" id="{2AA06069-1A27-4819-9847-1FF3B81C3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6" y="909295"/>
                <a:ext cx="11491784" cy="3962944"/>
              </a:xfrm>
              <a:prstGeom prst="rect">
                <a:avLst/>
              </a:prstGeom>
              <a:blipFill>
                <a:blip r:embed="rId4"/>
                <a:stretch>
                  <a:fillRect l="-743" b="-1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21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AdalineGD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804479"/>
                  </p:ext>
                </p:extLst>
              </p:nvPr>
            </p:nvGraphicFramePr>
            <p:xfrm>
              <a:off x="736600" y="1439995"/>
              <a:ext cx="10794999" cy="49163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439995"/>
                <a:ext cx="10794999" cy="491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466D801-5870-C34F-BB39-C398B5057174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0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299385"/>
                  </p:ext>
                </p:extLst>
              </p:nvPr>
            </p:nvGraphicFramePr>
            <p:xfrm>
              <a:off x="722253" y="1570218"/>
              <a:ext cx="10631547" cy="474803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570218"/>
                <a:ext cx="10631547" cy="4748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4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-Hoff</a:t>
            </a:r>
            <a:r>
              <a:rPr kumimoji="1" lang="en-US" altLang="ko-KR" sz="4000" dirty="0">
                <a:solidFill>
                  <a:srgbClr val="222581"/>
                </a:solidFill>
              </a:rPr>
              <a:t>’s Perceptron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Stochastic</a:t>
            </a:r>
            <a:r>
              <a:rPr kumimoji="1" lang="en-US" altLang="ko-KR" sz="4000" dirty="0">
                <a:solidFill>
                  <a:srgbClr val="222581"/>
                </a:solidFill>
              </a:rPr>
              <a:t>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9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Stochastic Gradient Descent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8" name="텍스트 상자 2">
            <a:extLst>
              <a:ext uri="{FF2B5EF4-FFF2-40B4-BE49-F238E27FC236}">
                <a16:creationId xmlns="" xmlns:a16="http://schemas.microsoft.com/office/drawing/2014/main" id="{2AA06069-1A27-4819-9847-1FF3B81C3D40}"/>
              </a:ext>
            </a:extLst>
          </p:cNvPr>
          <p:cNvSpPr txBox="1"/>
          <p:nvPr/>
        </p:nvSpPr>
        <p:spPr>
          <a:xfrm>
            <a:off x="395416" y="909295"/>
            <a:ext cx="11491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Vanilla Gradient Descent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Epoch = 1 Step = All dataset as input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Stochastic Gradient Descent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Epoch = N step 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Step = N</a:t>
            </a:r>
            <a:r>
              <a:rPr kumimoji="1" lang="en-US" altLang="ko-KR" sz="2400" baseline="30000" dirty="0"/>
              <a:t>th</a:t>
            </a:r>
            <a:r>
              <a:rPr kumimoji="1" lang="en-US" altLang="ko-KR" sz="2400" dirty="0"/>
              <a:t> batch from dataset as input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115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AdalineSGD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New 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bShuffle</a:t>
            </a:r>
            <a:r>
              <a:rPr kumimoji="1" lang="en-US" altLang="ko-KR" sz="2400" dirty="0"/>
              <a:t> : Whether to shuffle the data or not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random_state</a:t>
            </a:r>
            <a:r>
              <a:rPr kumimoji="1" lang="en-US" altLang="ko-KR" sz="2400" dirty="0"/>
              <a:t> : Random seed for the shuffle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minibatch_size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Size of each batch</a:t>
            </a:r>
          </a:p>
        </p:txBody>
      </p:sp>
    </p:spTree>
    <p:extLst>
      <p:ext uri="{BB962C8B-B14F-4D97-AF65-F5344CB8AC3E}">
        <p14:creationId xmlns:p14="http://schemas.microsoft.com/office/powerpoint/2010/main" val="322035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>
                <a:solidFill>
                  <a:srgbClr val="222581"/>
                </a:solidFill>
              </a:rPr>
              <a:t>Rosenblatt</a:t>
            </a:r>
            <a:r>
              <a:rPr kumimoji="1" lang="en-US" altLang="ko-KR" dirty="0">
                <a:solidFill>
                  <a:srgbClr val="222581"/>
                </a:solidFill>
              </a:rPr>
              <a:t>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b="1" dirty="0">
                <a:solidFill>
                  <a:srgbClr val="222581"/>
                </a:solidFill>
              </a:rPr>
              <a:t>-Hoff</a:t>
            </a:r>
            <a:r>
              <a:rPr kumimoji="1" lang="en-US" altLang="ko-KR" dirty="0">
                <a:solidFill>
                  <a:srgbClr val="222581"/>
                </a:solidFill>
              </a:rPr>
              <a:t>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dirty="0">
                <a:solidFill>
                  <a:srgbClr val="222581"/>
                </a:solidFill>
              </a:rPr>
              <a:t>-Hoff’s Perceptron with </a:t>
            </a:r>
            <a:r>
              <a:rPr kumimoji="1" lang="en-US" altLang="ko-KR" b="1" dirty="0">
                <a:solidFill>
                  <a:srgbClr val="222581"/>
                </a:solidFill>
              </a:rPr>
              <a:t>Stochastic</a:t>
            </a:r>
            <a:r>
              <a:rPr kumimoji="1" lang="en-US" altLang="ko-KR" dirty="0">
                <a:solidFill>
                  <a:srgbClr val="222581"/>
                </a:solidFill>
              </a:rPr>
              <a:t> Gradient Descent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AdalineSGD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</a:t>
            </a:r>
            <a:r>
              <a:rPr kumimoji="1" lang="en-US" altLang="ko-KR" sz="2400" b="1" dirty="0" err="1"/>
              <a:t>fit_SGD</a:t>
            </a:r>
            <a:r>
              <a:rPr kumimoji="1" lang="en-US" altLang="ko-KR" sz="2400" b="1" dirty="0"/>
              <a:t>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10986"/>
                  </p:ext>
                </p:extLst>
              </p:nvPr>
            </p:nvGraphicFramePr>
            <p:xfrm>
              <a:off x="1903353" y="1370960"/>
              <a:ext cx="8385294" cy="49853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370960"/>
                <a:ext cx="8385294" cy="4985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1A85BE3-26AF-9546-BAC5-FA9E8D3E58F1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5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SKT AI Course: Deep Learning Basics by Heung-Il Suk</a:t>
            </a:r>
            <a:endParaRPr kumimoji="1"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</a:t>
            </a:r>
            <a:r>
              <a:rPr kumimoji="1" lang="en-US" altLang="ko-KR" sz="2400" b="1" dirty="0" err="1"/>
              <a:t>fit_SGD</a:t>
            </a:r>
            <a:r>
              <a:rPr kumimoji="1" lang="en-US" altLang="ko-KR" sz="2400" b="1" dirty="0"/>
              <a:t>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810716"/>
                  </p:ext>
                </p:extLst>
              </p:nvPr>
            </p:nvGraphicFramePr>
            <p:xfrm>
              <a:off x="1903353" y="1439994"/>
              <a:ext cx="8385294" cy="49163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439994"/>
                <a:ext cx="8385294" cy="491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E984060-A89B-2E44-B873-E26CFA9B313F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0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</a:t>
            </a: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Rosenblatt’s Perceptron 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Rosenblatt’s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24" y="1132504"/>
            <a:ext cx="11007765" cy="4899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8B15380F-7D71-497E-B2DB-2C07961C11BE}"/>
                  </a:ext>
                </a:extLst>
              </p:cNvPr>
              <p:cNvSpPr txBox="1"/>
              <p:nvPr/>
            </p:nvSpPr>
            <p:spPr>
              <a:xfrm>
                <a:off x="6381345" y="4649821"/>
                <a:ext cx="4883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Error: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, i.e., Step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15380F-7D71-497E-B2DB-2C07961C1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45" y="4649821"/>
                <a:ext cx="4883285" cy="369332"/>
              </a:xfrm>
              <a:prstGeom prst="rect">
                <a:avLst/>
              </a:prstGeom>
              <a:blipFill>
                <a:blip r:embed="rId5"/>
                <a:stretch>
                  <a:fillRect l="-1124" t="-118333" r="-999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eta</a:t>
            </a:r>
            <a:r>
              <a:rPr kumimoji="1" lang="en-US" altLang="ko-KR" sz="2400" dirty="0"/>
              <a:t> : Learning rate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epochs</a:t>
            </a:r>
            <a:r>
              <a:rPr kumimoji="1" lang="en-US" altLang="ko-KR" sz="2400" dirty="0"/>
              <a:t> : # of epochs to train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weights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Connection weight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errors</a:t>
            </a:r>
            <a:r>
              <a:rPr kumimoji="1" lang="en-US" altLang="ko-KR" sz="2400" dirty="0"/>
              <a:t> : # of wrong prediction</a:t>
            </a:r>
          </a:p>
        </p:txBody>
      </p:sp>
    </p:spTree>
    <p:extLst>
      <p:ext uri="{BB962C8B-B14F-4D97-AF65-F5344CB8AC3E}">
        <p14:creationId xmlns:p14="http://schemas.microsoft.com/office/powerpoint/2010/main" val="65453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Class Methods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__</a:t>
            </a:r>
            <a:r>
              <a:rPr kumimoji="1" lang="en-US" altLang="ko-KR" sz="2400" b="1" dirty="0" err="1">
                <a:solidFill>
                  <a:srgbClr val="C00000"/>
                </a:solidFill>
              </a:rPr>
              <a:t>init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__(self, eta=0.01, epochs=10)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Initialize model with learning rate and training epochs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fit(self, X, y)</a:t>
            </a:r>
            <a:r>
              <a:rPr kumimoji="1" lang="en-US" altLang="ko-KR" sz="2400" dirty="0"/>
              <a:t> </a:t>
            </a:r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Trains model with input data X and its corresponding label y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net_input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Provides input to the perceptron and returns perceptron's output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4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predict(self,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Returns model's prediction</a:t>
            </a:r>
          </a:p>
        </p:txBody>
      </p:sp>
    </p:spTree>
    <p:extLst>
      <p:ext uri="{BB962C8B-B14F-4D97-AF65-F5344CB8AC3E}">
        <p14:creationId xmlns:p14="http://schemas.microsoft.com/office/powerpoint/2010/main" val="12119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Perceptron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Perceptron's output </a:t>
            </a:r>
            <a:r>
              <a:rPr kumimoji="1" lang="en-US" altLang="ko-KR" sz="2400" b="1" dirty="0"/>
              <a:t>z</a:t>
            </a:r>
            <a:r>
              <a:rPr kumimoji="1" lang="en-US" altLang="ko-KR" sz="2400" dirty="0"/>
              <a:t> in </a:t>
            </a:r>
            <a:r>
              <a:rPr kumimoji="1" lang="en-US" altLang="ko-KR" sz="2400" b="1" dirty="0" err="1"/>
              <a:t>net_input</a:t>
            </a:r>
            <a:r>
              <a:rPr kumimoji="1" lang="en-US" altLang="ko-KR" sz="2400" b="1" dirty="0"/>
              <a:t>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572200"/>
                  </p:ext>
                </p:extLst>
              </p:nvPr>
            </p:nvGraphicFramePr>
            <p:xfrm>
              <a:off x="1903353" y="186176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861763"/>
                <a:ext cx="8385294" cy="236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BB2ED88-6799-0948-9FCA-262A333F6F56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6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781344"/>
                  </p:ext>
                </p:extLst>
              </p:nvPr>
            </p:nvGraphicFramePr>
            <p:xfrm>
              <a:off x="1446153" y="160884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53" y="1608843"/>
                <a:ext cx="8385294" cy="236129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Perceptron's output </a:t>
            </a:r>
            <a:r>
              <a:rPr kumimoji="1" lang="en-US" altLang="ko-KR" sz="2400" b="1" dirty="0"/>
              <a:t>z</a:t>
            </a:r>
            <a:r>
              <a:rPr kumimoji="1" lang="en-US" altLang="ko-KR" sz="2400" dirty="0"/>
              <a:t> in </a:t>
            </a:r>
            <a:r>
              <a:rPr kumimoji="1" lang="en-US" altLang="ko-KR" sz="2400" b="1" dirty="0" err="1"/>
              <a:t>net_input</a:t>
            </a:r>
            <a:r>
              <a:rPr kumimoji="1" lang="en-US" altLang="ko-KR" sz="2400" b="1" dirty="0"/>
              <a:t>(self, X)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18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</a:t>
            </a:r>
            <a:r>
              <a:rPr kumimoji="1" lang="en-US" altLang="ko-KR" sz="3600" b="1">
                <a:solidFill>
                  <a:srgbClr val="1E3DB4"/>
                </a:solidFill>
              </a:rPr>
              <a:t>Class Perceptron (2)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701904"/>
                  </p:ext>
                </p:extLst>
              </p:nvPr>
            </p:nvGraphicFramePr>
            <p:xfrm>
              <a:off x="736600" y="2334638"/>
              <a:ext cx="10794999" cy="40217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2334638"/>
                <a:ext cx="10794999" cy="4021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EB1E04F-82A0-6E4D-B730-DAFAC968E2C1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'''\n        :param X: Input to the perceptron, shape=[num_data]\n        :return: Output of the perceptron, shape=[num_data]\n        TASK 1: Implement perceptron's output z\n        '''\n        z=None\n        #TODO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_SGD(self, X, y):\n        \&quot;\&quot;\&quot;\n        X: {array-like}, shape=[num_samples, num_features]\n        y: {array-like}, shape=[num_samples]\n        TASK 1: Implement stochastic gradient descent fitting algorithm.\n        \&quot;\&quot;\&quot;\n        self.initialize_weights(X.shape[1])\n        self.errors = []\n        \n        for i in range(self.epochs):\n            errors = []\n            if self.bShuffle:\n                X, y = self.shuffle(X, y)\n            \n            for i in range(0, X.shape[0], self.minibatch_size):\n                if (i+self.minibatch_size) &lt;= X.shape[0]:\n                    xi = X[i:i+self.minibatch_size]\n                    target = y[i:i+self.minibatch_size]\n                else:\n                    xi = X[i:]\n                    target = y[i:]\n                cost.append(self.fit(xi, target))\n            avg_cost = sum(cost)/len(y)\n            self.cost.append(avg_cost)&quot;,&quot;ctags&quot;:{&quot;fit_SGD&quot;:[{&quot;linenum&quot;:&quot;1&quot;,&quot;signature&quot;:&quot;def fit_SGD(self, X, y):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'''\n        :param X: Input to the perceptron, shape=[num_data]\n        :return: Output of the perceptron, shape=[num_data]\n        TASK 1: Implement perceptron's output z\n        '''\n\n        z = np.dot(X, self.weights[1:]) + self.weights[0]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predict(self, X):\n        '''\n        :param X: Input to the model, shape=[num_data]\n        :return: Prediction of the model. Correct 1, incorrect -1, shape=[num_data]\n        TASK 2: Implement prediction of model\n        '''\n        y_star = None\n        #TODO\n        return y_star&quot;,&quot;ctags&quot;:{&quot;predict&quot;:[{&quot;linenum&quot;:&quot;1&quot;,&quot;signature&quot;:&quot;def predict(self, X):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predict(self, X):\n        '''\n        :param X: Input to the model, shape=[num_data]\n        :return: Prediction of the model. Correct 1, incorrect -1, shape=[num_data]\n        TASK 2: Implement prediction of model\n        '''\n        y_star = np.where(condition=self.net_input(X) &gt;= 0.0, x=1, y=-1)\n        return y_star&quot;,&quot;ctags&quot;:{&quot;predict&quot;:[{&quot;linenum&quot;:&quot;1&quot;,&quot;signature&quot;:&quot;def predict(self, X):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2: Implement weight update, i.e., fit\n        \&quot;\&quot;\&quot;\n        self.weights = np.zeros(1 + X.shape[1])  # self.weights[0] for bias\n        self.errors = []\n\n        for _ in range(self.epochs):\n            errors = 0;\n            for xi, target in zip(X, y):\n            '''***Task 2 : Implement weight update part of method fit(self, X, y)***'''\n                '''How much we update Perceptron is decided by \n                learning rate * difference between label and model prediction'''\n                # update = \n                \n                # Update weights of Perceptron\n                # self.weights[1:] += \n                \n                # Update bias of Perceptron\n                # self.weights[0] += \n                \n                # increase error variable by 1 if the perceptron's prediction is wrong\n                # errors += \n            self.errors.append(errors)\n        return self.errors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    update = self.eta * (target - self.predict(xi))\n                self.weights[1:] += update * xi\n                self.weights[0] += update\n                errors += int(update != 0.0)\n            self.errors.append(errors)\n        return self.errors\n       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1: Implement weight update, i.e., fit\n        \&quot;\&quot;\&quot;\n        self.weights = np.zeros(1+X.shape[1]) # self.weights[0] for bias\n        self.errors = []\n        \n        for i in range(self.epochs):\n            '''How much we update Perceptron is decided by\n            learning rate * difference between label and model prediction'''\n            \n            #output = \n            \n            #errors =\n\n            # Note, variable \&quot;errors\&quot; is in a vector form\n            #self.weights[1:] += \n            #self.weights[0] += \n\n            #errors = (errors**2).sum()/2.0\n            #self.errors.append(errors)\n        return self.errors\n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2: Implement weight update, i.e., fit\n        \&quot;\&quot;\&quot;\n        self.weights = np.zeros(1+X.shape[1]) # self.weights[0] for bias\n        self.errors = []\n        \n        for i in range(self.epochs):\n            output = self.net_input(X)\n            errors = self.eta * (y-output)\n            self.weights[1:] += X.T.dot(errors)\n            self.weights[0] += errors.sum()\n            errors = (errors**2).sum()/2.0\n            self.errors.append(errors)\n        return self.errors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_SGD(self, X, y):\n        \&quot;\&quot;\&quot;\n        X: {array-like}, shape=[num_samples, num_features]\n        y: {array-like}, shape=[num_samples]\n        TASK 1: Implement stochastic gradient descent fitting algorithm.\n        \&quot;\&quot;\&quot;\n        self.initialize_weights(X.shape[1])\n        self.errors = []\n        \n        for i in range(self.epochs):\n            errors = []\n            if self.bShuffle:\n                X, y = self.shuffle(X, y)\n            \n            for i in range(0, X.shape[0], self.minibatch_size):\n                if (i+self.minibatch_size) &lt;= X.shape[0]:\n                    #xi = \n                    #target = \n                else:\n                    #xi = \n                    #target = \n                cost.append(self.fit(xi, target))\n            #avg_cost = \n            self.cost.append(avg_cost)&quot;,&quot;ctags&quot;:{&quot;fit_SGD&quot;:[{&quot;linenum&quot;:&quot;1&quot;,&quot;signature&quot;:&quot;def fit_SGD(self, X, y):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869</Words>
  <Application>Microsoft Macintosh PowerPoint</Application>
  <PresentationFormat>와이드스크린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.AppleSystemUIFont</vt:lpstr>
      <vt:lpstr>맑은 고딕</vt:lpstr>
      <vt:lpstr>Britannic Bold</vt:lpstr>
      <vt:lpstr>Cambria Math</vt:lpstr>
      <vt:lpstr>Cooper Black</vt:lpstr>
      <vt:lpstr>Courier</vt:lpstr>
      <vt:lpstr>Wingdings</vt:lpstr>
      <vt:lpstr>Arial</vt:lpstr>
      <vt:lpstr>Office 테마</vt:lpstr>
      <vt:lpstr>Practice #1: Perceptron Learning Gradient-Descent Methods (Batch, Stochastic, Mini-batch)</vt:lpstr>
      <vt:lpstr>Contents</vt:lpstr>
      <vt:lpstr>Rosenblatt’s Perceptron  with Vanilla Gradient Descent</vt:lpstr>
      <vt:lpstr>Rosenblatt’s Perceptron Conceptual Diagram</vt:lpstr>
      <vt:lpstr>Class Perceptron</vt:lpstr>
      <vt:lpstr>Class Perceptron</vt:lpstr>
      <vt:lpstr>Implement major methods of Class Perceptron (1)</vt:lpstr>
      <vt:lpstr>Answer</vt:lpstr>
      <vt:lpstr>Implement major methods of Class Perceptron (2)</vt:lpstr>
      <vt:lpstr>Answer</vt:lpstr>
      <vt:lpstr>Implement major methods of Class Perceptron (3)</vt:lpstr>
      <vt:lpstr>Answer</vt:lpstr>
      <vt:lpstr>Widrow-Hoff’s Perceptron with Vanilla Gradient Descent</vt:lpstr>
      <vt:lpstr>Widrow-Hoff’s Perceptron Conceptual Diagram</vt:lpstr>
      <vt:lpstr>Implement major methods of Class AdalineGD (1)</vt:lpstr>
      <vt:lpstr>Answer</vt:lpstr>
      <vt:lpstr>Widrow-Hoff’s Perceptron with Stochastic Gradient Descent</vt:lpstr>
      <vt:lpstr>Stochastic Gradient Descent Conceptual Diagram</vt:lpstr>
      <vt:lpstr>Class AdalineSGD</vt:lpstr>
      <vt:lpstr>Implement major methods of Class AdalineSGD (1)</vt:lpstr>
      <vt:lpstr>Answer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47</cp:revision>
  <cp:lastPrinted>2017-10-22T16:18:09Z</cp:lastPrinted>
  <dcterms:created xsi:type="dcterms:W3CDTF">2017-09-15T18:10:08Z</dcterms:created>
  <dcterms:modified xsi:type="dcterms:W3CDTF">2017-10-22T16:18:36Z</dcterms:modified>
</cp:coreProperties>
</file>