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72" r:id="rId3"/>
    <p:sldId id="274" r:id="rId4"/>
    <p:sldId id="276" r:id="rId5"/>
    <p:sldId id="275" r:id="rId6"/>
    <p:sldId id="277" r:id="rId7"/>
    <p:sldId id="279" r:id="rId8"/>
    <p:sldId id="278" r:id="rId9"/>
    <p:sldId id="281" r:id="rId10"/>
    <p:sldId id="283" r:id="rId11"/>
    <p:sldId id="284" r:id="rId12"/>
    <p:sldId id="282" r:id="rId13"/>
    <p:sldId id="285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DDFFDD"/>
    <a:srgbClr val="DDDDFF"/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1"/>
    <p:restoredTop sz="94650"/>
  </p:normalViewPr>
  <p:slideViewPr>
    <p:cSldViewPr snapToGrid="0" snapToObjects="1">
      <p:cViewPr varScale="1">
        <p:scale>
          <a:sx n="60" d="100"/>
          <a:sy n="60" d="100"/>
        </p:scale>
        <p:origin x="8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066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15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62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907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306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06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06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982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8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326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273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114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87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Understanding convolution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5" y="84696"/>
            <a:ext cx="11265447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– Getting output size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10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F72F3-F915-479F-A21D-F400D2FA3C04}"/>
                  </a:ext>
                </a:extLst>
              </p:cNvPr>
              <p:cNvSpPr txBox="1"/>
              <p:nvPr/>
            </p:nvSpPr>
            <p:spPr>
              <a:xfrm>
                <a:off x="8319885" y="2846650"/>
                <a:ext cx="2613664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F72F3-F915-479F-A21D-F400D2FA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85" y="2846650"/>
                <a:ext cx="2613664" cy="578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A00A33-656B-4F8C-9D56-0F7D0D4EB899}"/>
                  </a:ext>
                </a:extLst>
              </p:cNvPr>
              <p:cNvSpPr txBox="1"/>
              <p:nvPr/>
            </p:nvSpPr>
            <p:spPr>
              <a:xfrm>
                <a:off x="8319885" y="3473052"/>
                <a:ext cx="2536335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A00A33-656B-4F8C-9D56-0F7D0D4E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85" y="3473052"/>
                <a:ext cx="2536335" cy="578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43F30-EA21-4D21-8031-FDEDDE852CE2}"/>
                  </a:ext>
                </a:extLst>
              </p:cNvPr>
              <p:cNvSpPr txBox="1"/>
              <p:nvPr/>
            </p:nvSpPr>
            <p:spPr>
              <a:xfrm>
                <a:off x="8319884" y="4056157"/>
                <a:ext cx="8944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43F30-EA21-4D21-8031-FDEDDE85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84" y="4056157"/>
                <a:ext cx="894476" cy="307777"/>
              </a:xfrm>
              <a:prstGeom prst="rect">
                <a:avLst/>
              </a:prstGeom>
              <a:blipFill>
                <a:blip r:embed="rId5"/>
                <a:stretch>
                  <a:fillRect l="-4762" r="-272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DBE52-6192-40AC-A872-6A10B6C34E83}"/>
                  </a:ext>
                </a:extLst>
              </p:cNvPr>
              <p:cNvSpPr txBox="1"/>
              <p:nvPr/>
            </p:nvSpPr>
            <p:spPr>
              <a:xfrm>
                <a:off x="332584" y="1121803"/>
                <a:ext cx="297119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width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height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DBE52-6192-40AC-A872-6A10B6C3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4" y="1121803"/>
                <a:ext cx="2971198" cy="1938992"/>
              </a:xfrm>
              <a:prstGeom prst="rect">
                <a:avLst/>
              </a:prstGeom>
              <a:blipFill>
                <a:blip r:embed="rId6"/>
                <a:stretch>
                  <a:fillRect l="-3285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A2F1E8-5169-458D-A017-3A70A8CAFEE3}"/>
                  </a:ext>
                </a:extLst>
              </p:cNvPr>
              <p:cNvSpPr txBox="1"/>
              <p:nvPr/>
            </p:nvSpPr>
            <p:spPr>
              <a:xfrm>
                <a:off x="3727800" y="1121803"/>
                <a:ext cx="404136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Filters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@(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: no. of filters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: filter height/depth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filter 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: filter stride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A2F1E8-5169-458D-A017-3A70A8CA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00" y="1121803"/>
                <a:ext cx="4041363" cy="2308324"/>
              </a:xfrm>
              <a:prstGeom prst="rect">
                <a:avLst/>
              </a:prstGeom>
              <a:blipFill>
                <a:blip r:embed="rId7"/>
                <a:stretch>
                  <a:fillRect l="-2417" t="-2111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528C63-E55A-4FA1-9D5E-B0C8D02B8B02}"/>
                  </a:ext>
                </a:extLst>
              </p:cNvPr>
              <p:cNvSpPr txBox="1"/>
              <p:nvPr/>
            </p:nvSpPr>
            <p:spPr>
              <a:xfrm>
                <a:off x="7845837" y="1097748"/>
                <a:ext cx="356014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output width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output height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output 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528C63-E55A-4FA1-9D5E-B0C8D02B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37" y="1097748"/>
                <a:ext cx="3560142" cy="1938992"/>
              </a:xfrm>
              <a:prstGeom prst="rect">
                <a:avLst/>
              </a:prstGeom>
              <a:blipFill>
                <a:blip r:embed="rId8"/>
                <a:stretch>
                  <a:fillRect l="-2568" t="-2516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D09876-8FF1-4DAE-9C81-062F81C93ACA}"/>
              </a:ext>
            </a:extLst>
          </p:cNvPr>
          <p:cNvSpPr/>
          <p:nvPr/>
        </p:nvSpPr>
        <p:spPr>
          <a:xfrm>
            <a:off x="8175030" y="2770359"/>
            <a:ext cx="3124960" cy="1735496"/>
          </a:xfrm>
          <a:prstGeom prst="roundRect">
            <a:avLst>
              <a:gd name="adj" fmla="val 8320"/>
            </a:avLst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CF30DC-2465-4B6B-A92A-2DB89BA68F7A}"/>
              </a:ext>
            </a:extLst>
          </p:cNvPr>
          <p:cNvSpPr/>
          <p:nvPr/>
        </p:nvSpPr>
        <p:spPr>
          <a:xfrm>
            <a:off x="7769162" y="1097748"/>
            <a:ext cx="3891699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CC92A4-08B1-4ADB-B18D-DF85B52BACE1}"/>
              </a:ext>
            </a:extLst>
          </p:cNvPr>
          <p:cNvSpPr/>
          <p:nvPr/>
        </p:nvSpPr>
        <p:spPr>
          <a:xfrm>
            <a:off x="1" y="1025628"/>
            <a:ext cx="3727800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5" y="84696"/>
            <a:ext cx="11265447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– Getting output size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11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F72F3-F915-479F-A21D-F400D2FA3C04}"/>
                  </a:ext>
                </a:extLst>
              </p:cNvPr>
              <p:cNvSpPr txBox="1"/>
              <p:nvPr/>
            </p:nvSpPr>
            <p:spPr>
              <a:xfrm>
                <a:off x="8319885" y="2846650"/>
                <a:ext cx="2613664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F72F3-F915-479F-A21D-F400D2FA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85" y="2846650"/>
                <a:ext cx="2613664" cy="578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A00A33-656B-4F8C-9D56-0F7D0D4EB899}"/>
                  </a:ext>
                </a:extLst>
              </p:cNvPr>
              <p:cNvSpPr txBox="1"/>
              <p:nvPr/>
            </p:nvSpPr>
            <p:spPr>
              <a:xfrm>
                <a:off x="8319885" y="3473052"/>
                <a:ext cx="2536335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A00A33-656B-4F8C-9D56-0F7D0D4E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85" y="3473052"/>
                <a:ext cx="2536335" cy="578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43F30-EA21-4D21-8031-FDEDDE852CE2}"/>
                  </a:ext>
                </a:extLst>
              </p:cNvPr>
              <p:cNvSpPr txBox="1"/>
              <p:nvPr/>
            </p:nvSpPr>
            <p:spPr>
              <a:xfrm>
                <a:off x="8319884" y="4056157"/>
                <a:ext cx="8944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43F30-EA21-4D21-8031-FDEDDE85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84" y="4056157"/>
                <a:ext cx="894476" cy="307777"/>
              </a:xfrm>
              <a:prstGeom prst="rect">
                <a:avLst/>
              </a:prstGeom>
              <a:blipFill>
                <a:blip r:embed="rId5"/>
                <a:stretch>
                  <a:fillRect l="-4762" r="-272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DBE52-6192-40AC-A872-6A10B6C34E83}"/>
                  </a:ext>
                </a:extLst>
              </p:cNvPr>
              <p:cNvSpPr txBox="1"/>
              <p:nvPr/>
            </p:nvSpPr>
            <p:spPr>
              <a:xfrm>
                <a:off x="332584" y="1121803"/>
                <a:ext cx="297119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width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height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DBE52-6192-40AC-A872-6A10B6C3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4" y="1121803"/>
                <a:ext cx="2971198" cy="1938992"/>
              </a:xfrm>
              <a:prstGeom prst="rect">
                <a:avLst/>
              </a:prstGeom>
              <a:blipFill>
                <a:blip r:embed="rId6"/>
                <a:stretch>
                  <a:fillRect l="-3285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A2F1E8-5169-458D-A017-3A70A8CAFEE3}"/>
                  </a:ext>
                </a:extLst>
              </p:cNvPr>
              <p:cNvSpPr txBox="1"/>
              <p:nvPr/>
            </p:nvSpPr>
            <p:spPr>
              <a:xfrm>
                <a:off x="3727800" y="1121803"/>
                <a:ext cx="404136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Filters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@(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: no. of filters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: filter height/depth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filter 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: filter stride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A2F1E8-5169-458D-A017-3A70A8CA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00" y="1121803"/>
                <a:ext cx="4041363" cy="2308324"/>
              </a:xfrm>
              <a:prstGeom prst="rect">
                <a:avLst/>
              </a:prstGeom>
              <a:blipFill>
                <a:blip r:embed="rId7"/>
                <a:stretch>
                  <a:fillRect l="-2417" t="-2111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528C63-E55A-4FA1-9D5E-B0C8D02B8B02}"/>
                  </a:ext>
                </a:extLst>
              </p:cNvPr>
              <p:cNvSpPr txBox="1"/>
              <p:nvPr/>
            </p:nvSpPr>
            <p:spPr>
              <a:xfrm>
                <a:off x="7845837" y="1097748"/>
                <a:ext cx="356014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output width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output height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output 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528C63-E55A-4FA1-9D5E-B0C8D02B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37" y="1097748"/>
                <a:ext cx="3560142" cy="1938992"/>
              </a:xfrm>
              <a:prstGeom prst="rect">
                <a:avLst/>
              </a:prstGeom>
              <a:blipFill>
                <a:blip r:embed="rId8"/>
                <a:stretch>
                  <a:fillRect l="-2568" t="-2516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D09876-8FF1-4DAE-9C81-062F81C93ACA}"/>
              </a:ext>
            </a:extLst>
          </p:cNvPr>
          <p:cNvSpPr/>
          <p:nvPr/>
        </p:nvSpPr>
        <p:spPr>
          <a:xfrm>
            <a:off x="8175030" y="2770359"/>
            <a:ext cx="3124960" cy="1735496"/>
          </a:xfrm>
          <a:prstGeom prst="roundRect">
            <a:avLst>
              <a:gd name="adj" fmla="val 8320"/>
            </a:avLst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CF30DC-2465-4B6B-A92A-2DB89BA68F7A}"/>
              </a:ext>
            </a:extLst>
          </p:cNvPr>
          <p:cNvSpPr/>
          <p:nvPr/>
        </p:nvSpPr>
        <p:spPr>
          <a:xfrm>
            <a:off x="3787781" y="1097748"/>
            <a:ext cx="3891699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CC92A4-08B1-4ADB-B18D-DF85B52BACE1}"/>
              </a:ext>
            </a:extLst>
          </p:cNvPr>
          <p:cNvSpPr/>
          <p:nvPr/>
        </p:nvSpPr>
        <p:spPr>
          <a:xfrm>
            <a:off x="1" y="1025628"/>
            <a:ext cx="3727800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2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5" y="84696"/>
            <a:ext cx="11265447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– Getting output size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5782F8-84D8-43BD-8BE1-EEA97911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70" y="3711670"/>
            <a:ext cx="7522768" cy="2445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F72F3-F915-479F-A21D-F400D2FA3C04}"/>
                  </a:ext>
                </a:extLst>
              </p:cNvPr>
              <p:cNvSpPr txBox="1"/>
              <p:nvPr/>
            </p:nvSpPr>
            <p:spPr>
              <a:xfrm>
                <a:off x="8045564" y="2846650"/>
                <a:ext cx="3340977" cy="584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5−3+2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F72F3-F915-479F-A21D-F400D2FA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64" y="2846650"/>
                <a:ext cx="3340977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A00A33-656B-4F8C-9D56-0F7D0D4EB899}"/>
                  </a:ext>
                </a:extLst>
              </p:cNvPr>
              <p:cNvSpPr txBox="1"/>
              <p:nvPr/>
            </p:nvSpPr>
            <p:spPr>
              <a:xfrm>
                <a:off x="8319885" y="3473052"/>
                <a:ext cx="2682466" cy="582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5−3+2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+1=3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A00A33-656B-4F8C-9D56-0F7D0D4E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85" y="3473052"/>
                <a:ext cx="2682466" cy="582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43F30-EA21-4D21-8031-FDEDDE852CE2}"/>
                  </a:ext>
                </a:extLst>
              </p:cNvPr>
              <p:cNvSpPr txBox="1"/>
              <p:nvPr/>
            </p:nvSpPr>
            <p:spPr>
              <a:xfrm>
                <a:off x="8319884" y="4056157"/>
                <a:ext cx="8498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43F30-EA21-4D21-8031-FDEDDE85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84" y="4056157"/>
                <a:ext cx="849848" cy="307777"/>
              </a:xfrm>
              <a:prstGeom prst="rect">
                <a:avLst/>
              </a:prstGeom>
              <a:blipFill>
                <a:blip r:embed="rId6"/>
                <a:stretch>
                  <a:fillRect l="-5036" r="-431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DBE52-6192-40AC-A872-6A10B6C34E83}"/>
                  </a:ext>
                </a:extLst>
              </p:cNvPr>
              <p:cNvSpPr txBox="1"/>
              <p:nvPr/>
            </p:nvSpPr>
            <p:spPr>
              <a:xfrm>
                <a:off x="332584" y="1121803"/>
                <a:ext cx="297119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5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5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3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DBE52-6192-40AC-A872-6A10B6C3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4" y="1121803"/>
                <a:ext cx="2971198" cy="1938992"/>
              </a:xfrm>
              <a:prstGeom prst="rect">
                <a:avLst/>
              </a:prstGeom>
              <a:blipFill>
                <a:blip r:embed="rId7"/>
                <a:stretch>
                  <a:fillRect l="-3285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A2F1E8-5169-458D-A017-3A70A8CAFEE3}"/>
                  </a:ext>
                </a:extLst>
              </p:cNvPr>
              <p:cNvSpPr txBox="1"/>
              <p:nvPr/>
            </p:nvSpPr>
            <p:spPr>
              <a:xfrm>
                <a:off x="3727800" y="1121803"/>
                <a:ext cx="347377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Filters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@(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: 2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: 3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3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: 2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A2F1E8-5169-458D-A017-3A70A8CA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00" y="1121803"/>
                <a:ext cx="3473771" cy="2308324"/>
              </a:xfrm>
              <a:prstGeom prst="rect">
                <a:avLst/>
              </a:prstGeom>
              <a:blipFill>
                <a:blip r:embed="rId8"/>
                <a:stretch>
                  <a:fillRect l="-2812" t="-2111" r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528C63-E55A-4FA1-9D5E-B0C8D02B8B02}"/>
                  </a:ext>
                </a:extLst>
              </p:cNvPr>
              <p:cNvSpPr txBox="1"/>
              <p:nvPr/>
            </p:nvSpPr>
            <p:spPr>
              <a:xfrm>
                <a:off x="7845837" y="1097748"/>
                <a:ext cx="3144835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3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3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2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528C63-E55A-4FA1-9D5E-B0C8D02B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37" y="1097748"/>
                <a:ext cx="3144835" cy="1938992"/>
              </a:xfrm>
              <a:prstGeom prst="rect">
                <a:avLst/>
              </a:prstGeom>
              <a:blipFill>
                <a:blip r:embed="rId9"/>
                <a:stretch>
                  <a:fillRect l="-2907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91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5" y="84696"/>
            <a:ext cx="11265447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– Quiz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13</a:t>
            </a:fld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FFA4F3-FA17-4CE3-87B6-707C3725E594}"/>
                  </a:ext>
                </a:extLst>
              </p:cNvPr>
              <p:cNvSpPr txBox="1"/>
              <p:nvPr/>
            </p:nvSpPr>
            <p:spPr>
              <a:xfrm>
                <a:off x="332583" y="1121803"/>
                <a:ext cx="11418815" cy="268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sz="2400" dirty="0"/>
                  <a:t> input image</a:t>
                </a:r>
                <a:r>
                  <a:rPr lang="ko-KR" altLang="en-US" sz="2400" dirty="0"/>
                  <a:t>가 있을 때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다음과 같은 조건의 </a:t>
                </a:r>
                <a:r>
                  <a:rPr lang="en-US" altLang="ko-KR" sz="2400" dirty="0"/>
                  <a:t>filter</a:t>
                </a:r>
                <a:r>
                  <a:rPr lang="ko-KR" altLang="en-US" sz="2400" dirty="0"/>
                  <a:t>를 가지고 </a:t>
                </a:r>
                <a:r>
                  <a:rPr lang="en-US" altLang="ko-KR" sz="2400" dirty="0"/>
                  <a:t>convolution</a:t>
                </a:r>
                <a:r>
                  <a:rPr lang="ko-KR" altLang="en-US" sz="2400" dirty="0"/>
                  <a:t>을 했을 때 </a:t>
                </a:r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의 크기는</a:t>
                </a:r>
                <a:r>
                  <a:rPr lang="en-US" altLang="ko-KR" sz="2400" dirty="0"/>
                  <a:t>?</a:t>
                </a:r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filter</a:t>
                </a:r>
                <a:r>
                  <a:rPr lang="ko-KR" altLang="en-US" sz="2400" dirty="0"/>
                  <a:t>의 개수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5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filter</a:t>
                </a:r>
                <a:r>
                  <a:rPr lang="ko-KR" altLang="en-US" sz="2400" dirty="0"/>
                  <a:t>의 크기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zero-padding </a:t>
                </a:r>
                <a:r>
                  <a:rPr lang="ko-KR" altLang="en-US" sz="2400" dirty="0"/>
                  <a:t>크기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400" dirty="0"/>
                  <a:t>: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stride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: 2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FFA4F3-FA17-4CE3-87B6-707C3725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3" y="1121803"/>
                <a:ext cx="11418815" cy="2684581"/>
              </a:xfrm>
              <a:prstGeom prst="rect">
                <a:avLst/>
              </a:prstGeom>
              <a:blipFill>
                <a:blip r:embed="rId3"/>
                <a:stretch>
                  <a:fillRect l="-854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9A07D7-06D4-4D24-A4AD-EC7612F2D9AE}"/>
                  </a:ext>
                </a:extLst>
              </p:cNvPr>
              <p:cNvSpPr txBox="1"/>
              <p:nvPr/>
            </p:nvSpPr>
            <p:spPr>
              <a:xfrm>
                <a:off x="6902259" y="1843290"/>
                <a:ext cx="2613664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9A07D7-06D4-4D24-A4AD-EC7612F2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59" y="1843290"/>
                <a:ext cx="2613664" cy="578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73F9DC-4854-4F36-AB3E-296EFE1523B2}"/>
                  </a:ext>
                </a:extLst>
              </p:cNvPr>
              <p:cNvSpPr txBox="1"/>
              <p:nvPr/>
            </p:nvSpPr>
            <p:spPr>
              <a:xfrm>
                <a:off x="6902259" y="2469692"/>
                <a:ext cx="2536335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73F9DC-4854-4F36-AB3E-296EFE15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59" y="2469692"/>
                <a:ext cx="2536335" cy="578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8AABB6-4285-4587-A97C-7BD33A61CCB6}"/>
                  </a:ext>
                </a:extLst>
              </p:cNvPr>
              <p:cNvSpPr txBox="1"/>
              <p:nvPr/>
            </p:nvSpPr>
            <p:spPr>
              <a:xfrm>
                <a:off x="6902258" y="3052797"/>
                <a:ext cx="8944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8AABB6-4285-4587-A97C-7BD33A61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58" y="3052797"/>
                <a:ext cx="894476" cy="307777"/>
              </a:xfrm>
              <a:prstGeom prst="rect">
                <a:avLst/>
              </a:prstGeom>
              <a:blipFill>
                <a:blip r:embed="rId6"/>
                <a:stretch>
                  <a:fillRect l="-4082" r="-340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D7106D-46FF-48F3-B0D2-E3E300E5C611}"/>
              </a:ext>
            </a:extLst>
          </p:cNvPr>
          <p:cNvSpPr/>
          <p:nvPr/>
        </p:nvSpPr>
        <p:spPr>
          <a:xfrm>
            <a:off x="6757404" y="1766999"/>
            <a:ext cx="3124960" cy="1735496"/>
          </a:xfrm>
          <a:prstGeom prst="roundRect">
            <a:avLst>
              <a:gd name="adj" fmla="val 8320"/>
            </a:avLst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5" y="84696"/>
            <a:ext cx="11265447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– Quiz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14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DBE52-6192-40AC-A872-6A10B6C34E83}"/>
                  </a:ext>
                </a:extLst>
              </p:cNvPr>
              <p:cNvSpPr txBox="1"/>
              <p:nvPr/>
            </p:nvSpPr>
            <p:spPr>
              <a:xfrm>
                <a:off x="332583" y="1121803"/>
                <a:ext cx="11418815" cy="268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1.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sz="2400" dirty="0"/>
                  <a:t> input image</a:t>
                </a:r>
                <a:r>
                  <a:rPr lang="ko-KR" altLang="en-US" sz="2400" dirty="0"/>
                  <a:t>가 있을 때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다음과 같은 조건의 </a:t>
                </a:r>
                <a:r>
                  <a:rPr lang="en-US" altLang="ko-KR" sz="2400" dirty="0"/>
                  <a:t>filter</a:t>
                </a:r>
                <a:r>
                  <a:rPr lang="ko-KR" altLang="en-US" sz="2400" dirty="0"/>
                  <a:t>를 가지고 </a:t>
                </a:r>
                <a:r>
                  <a:rPr lang="en-US" altLang="ko-KR" sz="2400" dirty="0"/>
                  <a:t>convolution</a:t>
                </a:r>
                <a:r>
                  <a:rPr lang="ko-KR" altLang="en-US" sz="2400" dirty="0"/>
                  <a:t>을 했을 때 </a:t>
                </a:r>
                <a:r>
                  <a:rPr lang="en-US" altLang="ko-KR" sz="2400" dirty="0"/>
                  <a:t>output</a:t>
                </a:r>
                <a:r>
                  <a:rPr lang="ko-KR" altLang="en-US" sz="2400" dirty="0"/>
                  <a:t>의 크기는</a:t>
                </a:r>
                <a:r>
                  <a:rPr lang="en-US" altLang="ko-KR" sz="2400" dirty="0"/>
                  <a:t>?</a:t>
                </a:r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filter</a:t>
                </a:r>
                <a:r>
                  <a:rPr lang="ko-KR" altLang="en-US" sz="2400" dirty="0"/>
                  <a:t>의 개수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5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filter</a:t>
                </a:r>
                <a:r>
                  <a:rPr lang="ko-KR" altLang="en-US" sz="2400" dirty="0"/>
                  <a:t>의 크기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zero-padding </a:t>
                </a:r>
                <a:r>
                  <a:rPr lang="ko-KR" altLang="en-US" sz="2400" dirty="0"/>
                  <a:t>크기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400" dirty="0"/>
                  <a:t>: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stride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: 2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DBE52-6192-40AC-A872-6A10B6C3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3" y="1121803"/>
                <a:ext cx="11418815" cy="2684581"/>
              </a:xfrm>
              <a:prstGeom prst="rect">
                <a:avLst/>
              </a:prstGeom>
              <a:blipFill>
                <a:blip r:embed="rId3"/>
                <a:stretch>
                  <a:fillRect l="-854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274B04-85F2-4149-8A87-87C5010323A3}"/>
                  </a:ext>
                </a:extLst>
              </p:cNvPr>
              <p:cNvSpPr txBox="1"/>
              <p:nvPr/>
            </p:nvSpPr>
            <p:spPr>
              <a:xfrm>
                <a:off x="1185754" y="3770334"/>
                <a:ext cx="6233373" cy="582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10−5+2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+1=3.5+1=4.5→4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274B04-85F2-4149-8A87-87C501032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54" y="3770334"/>
                <a:ext cx="6233373" cy="582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080F4C-CBC5-46AC-80AC-144E1ED8361D}"/>
                  </a:ext>
                </a:extLst>
              </p:cNvPr>
              <p:cNvSpPr txBox="1"/>
              <p:nvPr/>
            </p:nvSpPr>
            <p:spPr>
              <a:xfrm>
                <a:off x="1185753" y="4481902"/>
                <a:ext cx="13719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080F4C-CBC5-46AC-80AC-144E1ED83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53" y="4481902"/>
                <a:ext cx="1371979" cy="307777"/>
              </a:xfrm>
              <a:prstGeom prst="rect">
                <a:avLst/>
              </a:prstGeom>
              <a:blipFill>
                <a:blip r:embed="rId5"/>
                <a:stretch>
                  <a:fillRect l="-3111" r="-22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1A907C-DB39-4CDB-818A-171D74F57028}"/>
                  </a:ext>
                </a:extLst>
              </p:cNvPr>
              <p:cNvSpPr txBox="1"/>
              <p:nvPr/>
            </p:nvSpPr>
            <p:spPr>
              <a:xfrm>
                <a:off x="6902259" y="1843290"/>
                <a:ext cx="2613664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1A907C-DB39-4CDB-818A-171D74F5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59" y="1843290"/>
                <a:ext cx="2613664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F714F-32D1-4012-8810-F255518EC992}"/>
                  </a:ext>
                </a:extLst>
              </p:cNvPr>
              <p:cNvSpPr txBox="1"/>
              <p:nvPr/>
            </p:nvSpPr>
            <p:spPr>
              <a:xfrm>
                <a:off x="6902259" y="2469692"/>
                <a:ext cx="2536335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F714F-32D1-4012-8810-F255518EC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59" y="2469692"/>
                <a:ext cx="2536335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6D6621-1B19-4E92-9CAF-BECF850A1D95}"/>
                  </a:ext>
                </a:extLst>
              </p:cNvPr>
              <p:cNvSpPr txBox="1"/>
              <p:nvPr/>
            </p:nvSpPr>
            <p:spPr>
              <a:xfrm>
                <a:off x="6902258" y="3052797"/>
                <a:ext cx="8944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6D6621-1B19-4E92-9CAF-BECF850A1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258" y="3052797"/>
                <a:ext cx="894476" cy="307777"/>
              </a:xfrm>
              <a:prstGeom prst="rect">
                <a:avLst/>
              </a:prstGeom>
              <a:blipFill>
                <a:blip r:embed="rId8"/>
                <a:stretch>
                  <a:fillRect l="-4082" r="-340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249A3B7-E5B1-4106-95EC-96BBB2D7AB45}"/>
              </a:ext>
            </a:extLst>
          </p:cNvPr>
          <p:cNvSpPr/>
          <p:nvPr/>
        </p:nvSpPr>
        <p:spPr>
          <a:xfrm>
            <a:off x="6757404" y="1766999"/>
            <a:ext cx="3124960" cy="1735496"/>
          </a:xfrm>
          <a:prstGeom prst="roundRect">
            <a:avLst>
              <a:gd name="adj" fmla="val 8320"/>
            </a:avLst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- Overview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1E96BB-5F03-4750-A069-16D6F784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11" y="1245704"/>
            <a:ext cx="6087181" cy="54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7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- Inputs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1E96BB-5F03-4750-A069-16D6F784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11" y="1245704"/>
            <a:ext cx="6087181" cy="541703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88120D-F858-4E48-9029-02078FAF9B2C}"/>
              </a:ext>
            </a:extLst>
          </p:cNvPr>
          <p:cNvSpPr/>
          <p:nvPr/>
        </p:nvSpPr>
        <p:spPr>
          <a:xfrm>
            <a:off x="2688451" y="1205948"/>
            <a:ext cx="1790785" cy="547577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28210C-AC55-415F-B04D-6348C36C3289}"/>
              </a:ext>
            </a:extLst>
          </p:cNvPr>
          <p:cNvSpPr/>
          <p:nvPr/>
        </p:nvSpPr>
        <p:spPr>
          <a:xfrm>
            <a:off x="4585252" y="1073426"/>
            <a:ext cx="4996070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75A45-F7A5-4FBA-9E75-EB3E6105FCD0}"/>
              </a:ext>
            </a:extLst>
          </p:cNvPr>
          <p:cNvSpPr txBox="1"/>
          <p:nvPr/>
        </p:nvSpPr>
        <p:spPr>
          <a:xfrm>
            <a:off x="205381" y="1163008"/>
            <a:ext cx="2342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Input image</a:t>
            </a:r>
            <a:br>
              <a:rPr lang="en-US" sz="2400" dirty="0"/>
            </a:br>
            <a:r>
              <a:rPr lang="en-US" sz="2400" dirty="0"/>
              <a:t>[7 x 7 x 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2AABA-B6AD-4E2C-9AC4-9AF8CF8D3FD9}"/>
              </a:ext>
            </a:extLst>
          </p:cNvPr>
          <p:cNvSpPr txBox="1"/>
          <p:nvPr/>
        </p:nvSpPr>
        <p:spPr>
          <a:xfrm>
            <a:off x="629216" y="1994005"/>
            <a:ext cx="168507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[h x w x 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167974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- Inputs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1E96BB-5F03-4750-A069-16D6F784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11" y="1245704"/>
            <a:ext cx="6087181" cy="541703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88120D-F858-4E48-9029-02078FAF9B2C}"/>
              </a:ext>
            </a:extLst>
          </p:cNvPr>
          <p:cNvSpPr/>
          <p:nvPr/>
        </p:nvSpPr>
        <p:spPr>
          <a:xfrm>
            <a:off x="2688451" y="3150607"/>
            <a:ext cx="1790785" cy="179258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28210C-AC55-415F-B04D-6348C36C3289}"/>
              </a:ext>
            </a:extLst>
          </p:cNvPr>
          <p:cNvSpPr/>
          <p:nvPr/>
        </p:nvSpPr>
        <p:spPr>
          <a:xfrm>
            <a:off x="4585252" y="1073426"/>
            <a:ext cx="4996070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75A45-F7A5-4FBA-9E75-EB3E6105FCD0}"/>
              </a:ext>
            </a:extLst>
          </p:cNvPr>
          <p:cNvSpPr txBox="1"/>
          <p:nvPr/>
        </p:nvSpPr>
        <p:spPr>
          <a:xfrm>
            <a:off x="205381" y="1163008"/>
            <a:ext cx="23704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Input image</a:t>
            </a:r>
            <a:br>
              <a:rPr lang="en-US" sz="2400" dirty="0"/>
            </a:br>
            <a:r>
              <a:rPr lang="en-US" sz="2400" dirty="0"/>
              <a:t>[7 x 7 x 3]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Zero pad : 1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Stride :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2AABA-B6AD-4E2C-9AC4-9AF8CF8D3FD9}"/>
              </a:ext>
            </a:extLst>
          </p:cNvPr>
          <p:cNvSpPr txBox="1"/>
          <p:nvPr/>
        </p:nvSpPr>
        <p:spPr>
          <a:xfrm>
            <a:off x="629216" y="1994005"/>
            <a:ext cx="168507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[h x w x 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depth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B06393-449E-4268-90F8-172398E87910}"/>
              </a:ext>
            </a:extLst>
          </p:cNvPr>
          <p:cNvSpPr/>
          <p:nvPr/>
        </p:nvSpPr>
        <p:spPr>
          <a:xfrm>
            <a:off x="2642098" y="1096062"/>
            <a:ext cx="1965204" cy="20273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6E96AD-195D-42DA-9418-40E0995E6D8C}"/>
              </a:ext>
            </a:extLst>
          </p:cNvPr>
          <p:cNvSpPr/>
          <p:nvPr/>
        </p:nvSpPr>
        <p:spPr>
          <a:xfrm>
            <a:off x="2687380" y="4970352"/>
            <a:ext cx="1965204" cy="20273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2F5800-4357-4679-A763-2987799B7D54}"/>
              </a:ext>
            </a:extLst>
          </p:cNvPr>
          <p:cNvSpPr/>
          <p:nvPr/>
        </p:nvSpPr>
        <p:spPr>
          <a:xfrm>
            <a:off x="242803" y="1211576"/>
            <a:ext cx="2236672" cy="20273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- Filters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1E96BB-5F03-4750-A069-16D6F784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11" y="1245704"/>
            <a:ext cx="6087181" cy="54170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28210C-AC55-415F-B04D-6348C36C3289}"/>
              </a:ext>
            </a:extLst>
          </p:cNvPr>
          <p:cNvSpPr/>
          <p:nvPr/>
        </p:nvSpPr>
        <p:spPr>
          <a:xfrm>
            <a:off x="7251826" y="1073426"/>
            <a:ext cx="2329496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75A45-F7A5-4FBA-9E75-EB3E6105FCD0}"/>
              </a:ext>
            </a:extLst>
          </p:cNvPr>
          <p:cNvSpPr txBox="1"/>
          <p:nvPr/>
        </p:nvSpPr>
        <p:spPr>
          <a:xfrm>
            <a:off x="205381" y="1163008"/>
            <a:ext cx="2597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Filter size</a:t>
            </a:r>
            <a:br>
              <a:rPr lang="en-US" sz="2400" dirty="0"/>
            </a:br>
            <a:r>
              <a:rPr lang="en-US" sz="2400" dirty="0"/>
              <a:t>[2 x 3 x 3 x 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2AABA-B6AD-4E2C-9AC4-9AF8CF8D3FD9}"/>
              </a:ext>
            </a:extLst>
          </p:cNvPr>
          <p:cNvSpPr txBox="1"/>
          <p:nvPr/>
        </p:nvSpPr>
        <p:spPr>
          <a:xfrm>
            <a:off x="629216" y="1994005"/>
            <a:ext cx="2230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[o x h x w x 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# of 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944A7B-BD01-4B7A-82BA-483310F531E9}"/>
              </a:ext>
            </a:extLst>
          </p:cNvPr>
          <p:cNvSpPr/>
          <p:nvPr/>
        </p:nvSpPr>
        <p:spPr>
          <a:xfrm>
            <a:off x="2738127" y="1154903"/>
            <a:ext cx="2037621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1C480F-6D24-41E6-9BAE-22C66F28A13D}"/>
              </a:ext>
            </a:extLst>
          </p:cNvPr>
          <p:cNvSpPr/>
          <p:nvPr/>
        </p:nvSpPr>
        <p:spPr>
          <a:xfrm>
            <a:off x="4739918" y="1245704"/>
            <a:ext cx="2439480" cy="346209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6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- Outputs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1E96BB-5F03-4750-A069-16D6F784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11" y="1245704"/>
            <a:ext cx="6087181" cy="54170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28210C-AC55-415F-B04D-6348C36C3289}"/>
              </a:ext>
            </a:extLst>
          </p:cNvPr>
          <p:cNvSpPr/>
          <p:nvPr/>
        </p:nvSpPr>
        <p:spPr>
          <a:xfrm>
            <a:off x="4775748" y="1073426"/>
            <a:ext cx="2379247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75A45-F7A5-4FBA-9E75-EB3E6105FCD0}"/>
              </a:ext>
            </a:extLst>
          </p:cNvPr>
          <p:cNvSpPr txBox="1"/>
          <p:nvPr/>
        </p:nvSpPr>
        <p:spPr>
          <a:xfrm>
            <a:off x="205381" y="1163008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Output size</a:t>
            </a:r>
            <a:br>
              <a:rPr lang="en-US" sz="2400" dirty="0"/>
            </a:br>
            <a:r>
              <a:rPr lang="en-US" sz="2400" dirty="0"/>
              <a:t>[3 x 3 x 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2AABA-B6AD-4E2C-9AC4-9AF8CF8D3FD9}"/>
              </a:ext>
            </a:extLst>
          </p:cNvPr>
          <p:cNvSpPr txBox="1"/>
          <p:nvPr/>
        </p:nvSpPr>
        <p:spPr>
          <a:xfrm>
            <a:off x="629216" y="1994005"/>
            <a:ext cx="168507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[h x w x 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944A7B-BD01-4B7A-82BA-483310F531E9}"/>
              </a:ext>
            </a:extLst>
          </p:cNvPr>
          <p:cNvSpPr/>
          <p:nvPr/>
        </p:nvSpPr>
        <p:spPr>
          <a:xfrm>
            <a:off x="2738127" y="1154903"/>
            <a:ext cx="2037621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1C480F-6D24-41E6-9BAE-22C66F28A13D}"/>
              </a:ext>
            </a:extLst>
          </p:cNvPr>
          <p:cNvSpPr/>
          <p:nvPr/>
        </p:nvSpPr>
        <p:spPr>
          <a:xfrm>
            <a:off x="7383535" y="1245704"/>
            <a:ext cx="1416431" cy="2013544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- Outputs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75A45-F7A5-4FBA-9E75-EB3E6105FCD0}"/>
              </a:ext>
            </a:extLst>
          </p:cNvPr>
          <p:cNvSpPr txBox="1"/>
          <p:nvPr/>
        </p:nvSpPr>
        <p:spPr>
          <a:xfrm>
            <a:off x="205381" y="1163008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Output size</a:t>
            </a:r>
            <a:br>
              <a:rPr lang="en-US" sz="2400" dirty="0"/>
            </a:br>
            <a:r>
              <a:rPr lang="en-US" sz="2400" dirty="0"/>
              <a:t>[3 x 3 x 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2AABA-B6AD-4E2C-9AC4-9AF8CF8D3FD9}"/>
              </a:ext>
            </a:extLst>
          </p:cNvPr>
          <p:cNvSpPr txBox="1"/>
          <p:nvPr/>
        </p:nvSpPr>
        <p:spPr>
          <a:xfrm>
            <a:off x="629216" y="1994005"/>
            <a:ext cx="168507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[h x w x 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944A7B-BD01-4B7A-82BA-483310F531E9}"/>
              </a:ext>
            </a:extLst>
          </p:cNvPr>
          <p:cNvSpPr/>
          <p:nvPr/>
        </p:nvSpPr>
        <p:spPr>
          <a:xfrm>
            <a:off x="4999980" y="3816559"/>
            <a:ext cx="2037621" cy="279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35604B-ED84-4BCE-9999-68931B2D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95" y="1142547"/>
            <a:ext cx="7296150" cy="2371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CF1E59-D5B6-44AA-B9EC-B58B8FC723A0}"/>
              </a:ext>
            </a:extLst>
          </p:cNvPr>
          <p:cNvSpPr/>
          <p:nvPr/>
        </p:nvSpPr>
        <p:spPr>
          <a:xfrm>
            <a:off x="6437014" y="1163007"/>
            <a:ext cx="1771797" cy="235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DA6B6B-3D65-4642-84DA-CFE9CE17A41A}"/>
              </a:ext>
            </a:extLst>
          </p:cNvPr>
          <p:cNvSpPr/>
          <p:nvPr/>
        </p:nvSpPr>
        <p:spPr>
          <a:xfrm>
            <a:off x="4562948" y="2410316"/>
            <a:ext cx="5520700" cy="235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CBE69E1-D21D-436E-87C2-424D276DB608}"/>
              </a:ext>
            </a:extLst>
          </p:cNvPr>
          <p:cNvSpPr/>
          <p:nvPr/>
        </p:nvSpPr>
        <p:spPr>
          <a:xfrm>
            <a:off x="6699564" y="1738265"/>
            <a:ext cx="1013988" cy="5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342F5B5-3944-4B67-B2CF-8AAA0740A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60558"/>
              </p:ext>
            </p:extLst>
          </p:nvPr>
        </p:nvGraphicFramePr>
        <p:xfrm>
          <a:off x="1311527" y="4253331"/>
          <a:ext cx="14485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51">
                  <a:extLst>
                    <a:ext uri="{9D8B030D-6E8A-4147-A177-3AD203B41FA5}">
                      <a16:colId xmlns:a16="http://schemas.microsoft.com/office/drawing/2014/main" val="3639423920"/>
                    </a:ext>
                  </a:extLst>
                </a:gridCol>
                <a:gridCol w="482851">
                  <a:extLst>
                    <a:ext uri="{9D8B030D-6E8A-4147-A177-3AD203B41FA5}">
                      <a16:colId xmlns:a16="http://schemas.microsoft.com/office/drawing/2014/main" val="926715919"/>
                    </a:ext>
                  </a:extLst>
                </a:gridCol>
                <a:gridCol w="482851">
                  <a:extLst>
                    <a:ext uri="{9D8B030D-6E8A-4147-A177-3AD203B41FA5}">
                      <a16:colId xmlns:a16="http://schemas.microsoft.com/office/drawing/2014/main" val="154873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70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2920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50C0CEE-D06E-4362-9C36-57E46AA3F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2948"/>
              </p:ext>
            </p:extLst>
          </p:nvPr>
        </p:nvGraphicFramePr>
        <p:xfrm>
          <a:off x="3415628" y="4253331"/>
          <a:ext cx="14485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51">
                  <a:extLst>
                    <a:ext uri="{9D8B030D-6E8A-4147-A177-3AD203B41FA5}">
                      <a16:colId xmlns:a16="http://schemas.microsoft.com/office/drawing/2014/main" val="3639423920"/>
                    </a:ext>
                  </a:extLst>
                </a:gridCol>
                <a:gridCol w="482851">
                  <a:extLst>
                    <a:ext uri="{9D8B030D-6E8A-4147-A177-3AD203B41FA5}">
                      <a16:colId xmlns:a16="http://schemas.microsoft.com/office/drawing/2014/main" val="926715919"/>
                    </a:ext>
                  </a:extLst>
                </a:gridCol>
                <a:gridCol w="482851">
                  <a:extLst>
                    <a:ext uri="{9D8B030D-6E8A-4147-A177-3AD203B41FA5}">
                      <a16:colId xmlns:a16="http://schemas.microsoft.com/office/drawing/2014/main" val="154873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70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2920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B4856E-3C86-4566-B8E2-C829B0DD7D94}"/>
              </a:ext>
            </a:extLst>
          </p:cNvPr>
          <p:cNvSpPr/>
          <p:nvPr/>
        </p:nvSpPr>
        <p:spPr>
          <a:xfrm>
            <a:off x="2922352" y="4629058"/>
            <a:ext cx="336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*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0BE6C2-CE8D-4756-9E9E-05A34E6070EA}"/>
              </a:ext>
            </a:extLst>
          </p:cNvPr>
          <p:cNvSpPr/>
          <p:nvPr/>
        </p:nvSpPr>
        <p:spPr>
          <a:xfrm>
            <a:off x="5133361" y="45143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=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B937D0D-DAE6-459C-A61D-C3B92D5A0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64530"/>
              </p:ext>
            </p:extLst>
          </p:nvPr>
        </p:nvGraphicFramePr>
        <p:xfrm>
          <a:off x="5703078" y="4253331"/>
          <a:ext cx="38121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705">
                  <a:extLst>
                    <a:ext uri="{9D8B030D-6E8A-4147-A177-3AD203B41FA5}">
                      <a16:colId xmlns:a16="http://schemas.microsoft.com/office/drawing/2014/main" val="3639423920"/>
                    </a:ext>
                  </a:extLst>
                </a:gridCol>
                <a:gridCol w="1270705">
                  <a:extLst>
                    <a:ext uri="{9D8B030D-6E8A-4147-A177-3AD203B41FA5}">
                      <a16:colId xmlns:a16="http://schemas.microsoft.com/office/drawing/2014/main" val="926715919"/>
                    </a:ext>
                  </a:extLst>
                </a:gridCol>
                <a:gridCol w="1270705">
                  <a:extLst>
                    <a:ext uri="{9D8B030D-6E8A-4147-A177-3AD203B41FA5}">
                      <a16:colId xmlns:a16="http://schemas.microsoft.com/office/drawing/2014/main" val="154873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1*(-1)=-1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2*0=0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2*0=0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70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2*(-1)=-2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0*1=0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2*(-1)=-2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0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0*0=0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2*0=0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1*0=0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29203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E5726F16-DAE2-4C1F-ACEA-8F0889121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361" y="2815692"/>
            <a:ext cx="1067050" cy="63133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0EADA5-8FEB-4E89-8637-124CF1D5B32E}"/>
              </a:ext>
            </a:extLst>
          </p:cNvPr>
          <p:cNvSpPr/>
          <p:nvPr/>
        </p:nvSpPr>
        <p:spPr>
          <a:xfrm>
            <a:off x="3250251" y="5735578"/>
            <a:ext cx="311304" cy="369332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7BD420-DA88-425D-A01B-AFD81BE7F644}"/>
              </a:ext>
            </a:extLst>
          </p:cNvPr>
          <p:cNvSpPr/>
          <p:nvPr/>
        </p:nvSpPr>
        <p:spPr>
          <a:xfrm>
            <a:off x="2704183" y="5631475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639F30-4D32-45FC-92EC-D0B722E2B18A}"/>
              </a:ext>
            </a:extLst>
          </p:cNvPr>
          <p:cNvSpPr/>
          <p:nvPr/>
        </p:nvSpPr>
        <p:spPr>
          <a:xfrm>
            <a:off x="10130157" y="4637963"/>
            <a:ext cx="311304" cy="369332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84293F-BA2A-406C-914C-B62D07026B6F}"/>
              </a:ext>
            </a:extLst>
          </p:cNvPr>
          <p:cNvSpPr/>
          <p:nvPr/>
        </p:nvSpPr>
        <p:spPr>
          <a:xfrm>
            <a:off x="9584089" y="4533860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9725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- Outputs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8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1E96BB-5F03-4750-A069-16D6F784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11" y="1245704"/>
            <a:ext cx="6087181" cy="54170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628210C-AC55-415F-B04D-6348C36C3289}"/>
              </a:ext>
            </a:extLst>
          </p:cNvPr>
          <p:cNvSpPr/>
          <p:nvPr/>
        </p:nvSpPr>
        <p:spPr>
          <a:xfrm>
            <a:off x="4775748" y="1073426"/>
            <a:ext cx="2379247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75A45-F7A5-4FBA-9E75-EB3E6105FCD0}"/>
              </a:ext>
            </a:extLst>
          </p:cNvPr>
          <p:cNvSpPr txBox="1"/>
          <p:nvPr/>
        </p:nvSpPr>
        <p:spPr>
          <a:xfrm>
            <a:off x="205381" y="1163008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Output size</a:t>
            </a:r>
            <a:br>
              <a:rPr lang="en-US" sz="2400" dirty="0"/>
            </a:br>
            <a:r>
              <a:rPr lang="en-US" sz="2400" dirty="0"/>
              <a:t>[3 x 3 x 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2AABA-B6AD-4E2C-9AC4-9AF8CF8D3FD9}"/>
              </a:ext>
            </a:extLst>
          </p:cNvPr>
          <p:cNvSpPr txBox="1"/>
          <p:nvPr/>
        </p:nvSpPr>
        <p:spPr>
          <a:xfrm>
            <a:off x="629216" y="1994005"/>
            <a:ext cx="168507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[h x w x 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depth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944A7B-BD01-4B7A-82BA-483310F531E9}"/>
              </a:ext>
            </a:extLst>
          </p:cNvPr>
          <p:cNvSpPr/>
          <p:nvPr/>
        </p:nvSpPr>
        <p:spPr>
          <a:xfrm>
            <a:off x="2738127" y="1154903"/>
            <a:ext cx="2037621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1C480F-6D24-41E6-9BAE-22C66F28A13D}"/>
              </a:ext>
            </a:extLst>
          </p:cNvPr>
          <p:cNvSpPr/>
          <p:nvPr/>
        </p:nvSpPr>
        <p:spPr>
          <a:xfrm>
            <a:off x="7383535" y="1245704"/>
            <a:ext cx="1416431" cy="2013544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5" y="84696"/>
            <a:ext cx="11265447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Understanding convolution – Getting output size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9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F72F3-F915-479F-A21D-F400D2FA3C04}"/>
                  </a:ext>
                </a:extLst>
              </p:cNvPr>
              <p:cNvSpPr txBox="1"/>
              <p:nvPr/>
            </p:nvSpPr>
            <p:spPr>
              <a:xfrm>
                <a:off x="8319885" y="2846650"/>
                <a:ext cx="2613664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6F72F3-F915-479F-A21D-F400D2FA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85" y="2846650"/>
                <a:ext cx="2613664" cy="578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A00A33-656B-4F8C-9D56-0F7D0D4EB899}"/>
                  </a:ext>
                </a:extLst>
              </p:cNvPr>
              <p:cNvSpPr txBox="1"/>
              <p:nvPr/>
            </p:nvSpPr>
            <p:spPr>
              <a:xfrm>
                <a:off x="8319885" y="3473052"/>
                <a:ext cx="2536335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A00A33-656B-4F8C-9D56-0F7D0D4E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85" y="3473052"/>
                <a:ext cx="2536335" cy="578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43F30-EA21-4D21-8031-FDEDDE852CE2}"/>
                  </a:ext>
                </a:extLst>
              </p:cNvPr>
              <p:cNvSpPr txBox="1"/>
              <p:nvPr/>
            </p:nvSpPr>
            <p:spPr>
              <a:xfrm>
                <a:off x="8319884" y="4056157"/>
                <a:ext cx="8944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43F30-EA21-4D21-8031-FDEDDE85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84" y="4056157"/>
                <a:ext cx="894476" cy="307777"/>
              </a:xfrm>
              <a:prstGeom prst="rect">
                <a:avLst/>
              </a:prstGeom>
              <a:blipFill>
                <a:blip r:embed="rId5"/>
                <a:stretch>
                  <a:fillRect l="-4762" r="-272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DBE52-6192-40AC-A872-6A10B6C34E83}"/>
                  </a:ext>
                </a:extLst>
              </p:cNvPr>
              <p:cNvSpPr txBox="1"/>
              <p:nvPr/>
            </p:nvSpPr>
            <p:spPr>
              <a:xfrm>
                <a:off x="332584" y="1121803"/>
                <a:ext cx="297119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width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height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2DBE52-6192-40AC-A872-6A10B6C3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84" y="1121803"/>
                <a:ext cx="2971198" cy="1938992"/>
              </a:xfrm>
              <a:prstGeom prst="rect">
                <a:avLst/>
              </a:prstGeom>
              <a:blipFill>
                <a:blip r:embed="rId6"/>
                <a:stretch>
                  <a:fillRect l="-3285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A2F1E8-5169-458D-A017-3A70A8CAFEE3}"/>
                  </a:ext>
                </a:extLst>
              </p:cNvPr>
              <p:cNvSpPr txBox="1"/>
              <p:nvPr/>
            </p:nvSpPr>
            <p:spPr>
              <a:xfrm>
                <a:off x="3727800" y="1121803"/>
                <a:ext cx="404136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Filters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@(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: no. of filters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: filter height/depth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: filter 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: filter stride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A2F1E8-5169-458D-A017-3A70A8CA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00" y="1121803"/>
                <a:ext cx="4041363" cy="2308324"/>
              </a:xfrm>
              <a:prstGeom prst="rect">
                <a:avLst/>
              </a:prstGeom>
              <a:blipFill>
                <a:blip r:embed="rId7"/>
                <a:stretch>
                  <a:fillRect l="-2417" t="-2111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528C63-E55A-4FA1-9D5E-B0C8D02B8B02}"/>
                  </a:ext>
                </a:extLst>
              </p:cNvPr>
              <p:cNvSpPr txBox="1"/>
              <p:nvPr/>
            </p:nvSpPr>
            <p:spPr>
              <a:xfrm>
                <a:off x="7845837" y="1097748"/>
                <a:ext cx="356014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output width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output height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: output depth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528C63-E55A-4FA1-9D5E-B0C8D02B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837" y="1097748"/>
                <a:ext cx="3560142" cy="1938992"/>
              </a:xfrm>
              <a:prstGeom prst="rect">
                <a:avLst/>
              </a:prstGeom>
              <a:blipFill>
                <a:blip r:embed="rId8"/>
                <a:stretch>
                  <a:fillRect l="-2568" t="-2516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D09876-8FF1-4DAE-9C81-062F81C93ACA}"/>
              </a:ext>
            </a:extLst>
          </p:cNvPr>
          <p:cNvSpPr/>
          <p:nvPr/>
        </p:nvSpPr>
        <p:spPr>
          <a:xfrm>
            <a:off x="8175030" y="2770359"/>
            <a:ext cx="3124960" cy="1735496"/>
          </a:xfrm>
          <a:prstGeom prst="roundRect">
            <a:avLst>
              <a:gd name="adj" fmla="val 8320"/>
            </a:avLst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CF30DC-2465-4B6B-A92A-2DB89BA68F7A}"/>
              </a:ext>
            </a:extLst>
          </p:cNvPr>
          <p:cNvSpPr/>
          <p:nvPr/>
        </p:nvSpPr>
        <p:spPr>
          <a:xfrm>
            <a:off x="3651126" y="1097748"/>
            <a:ext cx="8009736" cy="547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665</Words>
  <Application>Microsoft Office PowerPoint</Application>
  <PresentationFormat>와이드스크린</PresentationFormat>
  <Paragraphs>194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Understanding convolution</vt:lpstr>
      <vt:lpstr>Understanding convolution - Overview</vt:lpstr>
      <vt:lpstr>Understanding convolution - Inputs</vt:lpstr>
      <vt:lpstr>Understanding convolution - Inputs</vt:lpstr>
      <vt:lpstr>Understanding convolution - Filters</vt:lpstr>
      <vt:lpstr>Understanding convolution - Outputs</vt:lpstr>
      <vt:lpstr>Understanding convolution - Outputs</vt:lpstr>
      <vt:lpstr>Understanding convolution - Outputs</vt:lpstr>
      <vt:lpstr>Understanding convolution – Getting output size</vt:lpstr>
      <vt:lpstr>Understanding convolution – Getting output size</vt:lpstr>
      <vt:lpstr>Understanding convolution – Getting output size</vt:lpstr>
      <vt:lpstr>Understanding convolution – Getting output size</vt:lpstr>
      <vt:lpstr>Understanding convolution – Quiz</vt:lpstr>
      <vt:lpstr>Understanding convolution –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최민제</cp:lastModifiedBy>
  <cp:revision>54</cp:revision>
  <cp:lastPrinted>2017-09-15T20:07:52Z</cp:lastPrinted>
  <dcterms:created xsi:type="dcterms:W3CDTF">2017-09-15T18:10:08Z</dcterms:created>
  <dcterms:modified xsi:type="dcterms:W3CDTF">2017-10-24T19:45:04Z</dcterms:modified>
</cp:coreProperties>
</file>