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59" r:id="rId4"/>
    <p:sldId id="263" r:id="rId5"/>
    <p:sldId id="302" r:id="rId6"/>
    <p:sldId id="310" r:id="rId7"/>
    <p:sldId id="303" r:id="rId8"/>
    <p:sldId id="305" r:id="rId9"/>
    <p:sldId id="306" r:id="rId10"/>
    <p:sldId id="307" r:id="rId11"/>
    <p:sldId id="304" r:id="rId12"/>
    <p:sldId id="308" r:id="rId13"/>
    <p:sldId id="311" r:id="rId14"/>
    <p:sldId id="309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DDFFDD"/>
    <a:srgbClr val="DDDDFF"/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94650"/>
  </p:normalViewPr>
  <p:slideViewPr>
    <p:cSldViewPr snapToGrid="0" snapToObjects="1">
      <p:cViewPr varScale="1">
        <p:scale>
          <a:sx n="60" d="100"/>
          <a:sy n="60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5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529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78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279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71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391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013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162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481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886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6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006" y="1105931"/>
            <a:ext cx="9760527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>
                <a:solidFill>
                  <a:srgbClr val="1E3DB4"/>
                </a:solidFill>
              </a:rPr>
              <a:t>Practice #7: 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Advanced</a:t>
            </a:r>
            <a:r>
              <a:rPr kumimoji="1" lang="ko-KR" altLang="en-US" sz="28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CNN</a:t>
            </a:r>
            <a:r>
              <a:rPr kumimoji="1" lang="ko-KR" altLang="en-US" sz="28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settings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fontScale="925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Min-</a:t>
            </a:r>
            <a:r>
              <a:rPr kumimoji="1" lang="en-US" altLang="ko-KR" sz="2400" b="1" dirty="0" err="1"/>
              <a:t>je</a:t>
            </a:r>
            <a:r>
              <a:rPr kumimoji="1" lang="en-US" altLang="ko-KR" sz="2400" b="1" dirty="0"/>
              <a:t> Choi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</a:t>
            </a:r>
            <a:r>
              <a:rPr kumimoji="1" lang="en-US" altLang="ko-KR" sz="2100" b="1" dirty="0" err="1"/>
              <a:t>Jaegul</a:t>
            </a:r>
            <a:r>
              <a:rPr kumimoji="1" lang="en-US" altLang="ko-KR" sz="2100" b="1" dirty="0"/>
              <a:t> Choo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devnote5676@korea.ac.kr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http://davian.korea.ac.kr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Computer Science and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October 25,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  <p:pic>
        <p:nvPicPr>
          <p:cNvPr id="1026" name="Picture 2" descr="DAVIAN">
            <a:extLst>
              <a:ext uri="{FF2B5EF4-FFF2-40B4-BE49-F238E27FC236}">
                <a16:creationId xmlns:a16="http://schemas.microsoft.com/office/drawing/2014/main" id="{0B7CFD06-5797-4422-A2FC-376EA9B9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5" y="2964873"/>
            <a:ext cx="4238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Different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optimizers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ABAA2-A7F8-4942-861B-8CAC9F0B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97747"/>
            <a:ext cx="10236199" cy="7097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5694B5-1A8E-48A5-9847-15BB3431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854673"/>
            <a:ext cx="10236199" cy="847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A230AB-E486-491B-9A0B-20A5AD87D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1" y="3190317"/>
            <a:ext cx="10495289" cy="530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AF5F2A-D7CC-4BD4-8751-A3C021438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11" y="4206162"/>
            <a:ext cx="10495289" cy="8258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492ED1-53B1-4771-B958-687D01433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11" y="5505884"/>
            <a:ext cx="10495289" cy="7830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2D2DCE-5A89-4966-B1C0-34BC50D36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11" y="6402303"/>
            <a:ext cx="8583230" cy="386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89FF10-EFFB-453F-B516-7A6D62175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11" y="1557918"/>
            <a:ext cx="8583230" cy="3697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0D03C1-946C-4E76-9448-FEAAC323DC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11" y="2671805"/>
            <a:ext cx="10407816" cy="3582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2D0848-3CE4-4402-BD19-2A39DC1D8F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11" y="3799351"/>
            <a:ext cx="11585725" cy="3159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972D39-2EBF-4301-8615-4A629714FC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211" y="5086033"/>
            <a:ext cx="11777989" cy="3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87500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Advanced models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DC2F89-90F3-4486-83CB-6B4051666C6E}"/>
              </a:ext>
            </a:extLst>
          </p:cNvPr>
          <p:cNvSpPr/>
          <p:nvPr/>
        </p:nvSpPr>
        <p:spPr>
          <a:xfrm>
            <a:off x="358482" y="1466736"/>
            <a:ext cx="105525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800" dirty="0" err="1"/>
              <a:t>ResNet</a:t>
            </a:r>
            <a:r>
              <a:rPr kumimoji="1" lang="en-US" altLang="ko-KR" sz="2800" dirty="0"/>
              <a:t>, </a:t>
            </a:r>
            <a:r>
              <a:rPr kumimoji="1" lang="en-US" altLang="ko-KR" sz="2800" dirty="0" err="1"/>
              <a:t>VGGNet</a:t>
            </a:r>
            <a:r>
              <a:rPr kumimoji="1" lang="en-US" altLang="ko-KR" sz="2800" dirty="0"/>
              <a:t>, </a:t>
            </a:r>
            <a:r>
              <a:rPr kumimoji="1" lang="en-US" altLang="ko-KR" sz="2800" dirty="0" err="1"/>
              <a:t>GoogLeNet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등등</a:t>
            </a: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최첨단 성능을 보이는 모델들을 바로 다운받아서 사용할 수 </a:t>
            </a:r>
            <a:br>
              <a:rPr kumimoji="1" lang="en-US" altLang="ko-KR" sz="2800" dirty="0"/>
            </a:br>
            <a:r>
              <a:rPr kumimoji="1" lang="ko-KR" altLang="en-US" sz="2800" dirty="0"/>
              <a:t>있습니다</a:t>
            </a: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모든 </a:t>
            </a:r>
            <a:r>
              <a:rPr kumimoji="1" lang="en-US" altLang="ko-KR" sz="2800" dirty="0"/>
              <a:t>weight</a:t>
            </a:r>
            <a:r>
              <a:rPr kumimoji="1" lang="ko-KR" altLang="en-US" sz="2800" dirty="0"/>
              <a:t>들이 초기화된 버전과</a:t>
            </a:r>
            <a:r>
              <a:rPr kumimoji="1" lang="en-US" altLang="ko-KR" sz="2800" dirty="0"/>
              <a:t>, </a:t>
            </a:r>
            <a:r>
              <a:rPr kumimoji="1" lang="ko-KR" altLang="en-US" sz="2800" dirty="0"/>
              <a:t>학습이 이미 이루어진 </a:t>
            </a:r>
            <a:br>
              <a:rPr kumimoji="1" lang="en-US" altLang="ko-KR" sz="2800" dirty="0"/>
            </a:br>
            <a:r>
              <a:rPr kumimoji="1" lang="ko-KR" altLang="en-US" sz="2800" dirty="0"/>
              <a:t>버전 중에서 고를 수도 있습니다</a:t>
            </a:r>
            <a:r>
              <a:rPr kumimoji="1"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67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Advanced models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DC2F89-90F3-4486-83CB-6B4051666C6E}"/>
              </a:ext>
            </a:extLst>
          </p:cNvPr>
          <p:cNvSpPr/>
          <p:nvPr/>
        </p:nvSpPr>
        <p:spPr>
          <a:xfrm>
            <a:off x="358482" y="2482736"/>
            <a:ext cx="105525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현재까지 우리는 </a:t>
            </a:r>
            <a:r>
              <a:rPr kumimoji="1" lang="en-US" altLang="ko-KR" sz="2800" dirty="0"/>
              <a:t>MNIST (class=10) </a:t>
            </a:r>
            <a:r>
              <a:rPr kumimoji="1" lang="ko-KR" altLang="en-US" sz="2800" dirty="0"/>
              <a:t>로 학습함</a:t>
            </a: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다운받게 될 모델들은 </a:t>
            </a:r>
            <a:r>
              <a:rPr kumimoji="1" lang="en-US" altLang="ko-KR" sz="2800" dirty="0"/>
              <a:t>ImageNet (class=1000) </a:t>
            </a:r>
            <a:r>
              <a:rPr kumimoji="1" lang="ko-KR" altLang="en-US" sz="2800" dirty="0"/>
              <a:t>데이터셋으로</a:t>
            </a:r>
            <a:br>
              <a:rPr kumimoji="1" lang="en-US" altLang="ko-KR" sz="2800" dirty="0"/>
            </a:br>
            <a:r>
              <a:rPr kumimoji="1" lang="ko-KR" altLang="en-US" sz="2800" dirty="0"/>
              <a:t>학습됨</a:t>
            </a: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숫자 인식에 바로 적용하기가 어려움</a:t>
            </a:r>
            <a:endParaRPr kumimoji="1" lang="en-US" altLang="ko-KR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65AC99-A7FB-4635-818B-BC28635E4D65}"/>
              </a:ext>
            </a:extLst>
          </p:cNvPr>
          <p:cNvSpPr/>
          <p:nvPr/>
        </p:nvSpPr>
        <p:spPr>
          <a:xfrm>
            <a:off x="743949" y="1345088"/>
            <a:ext cx="16401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4400" dirty="0"/>
              <a:t>주의</a:t>
            </a:r>
            <a:r>
              <a:rPr kumimoji="1" lang="en-US" altLang="ko-KR" sz="4400" dirty="0"/>
              <a:t>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737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Advanced models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DC2F89-90F3-4486-83CB-6B4051666C6E}"/>
              </a:ext>
            </a:extLst>
          </p:cNvPr>
          <p:cNvSpPr/>
          <p:nvPr/>
        </p:nvSpPr>
        <p:spPr>
          <a:xfrm>
            <a:off x="358482" y="1466736"/>
            <a:ext cx="10552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모델을 불러오는 방법</a:t>
            </a:r>
            <a:endParaRPr kumimoji="1" lang="en-US" altLang="ko-KR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FB0C0-7E5D-40C0-9B4C-2CFAF95ABB7B}"/>
              </a:ext>
            </a:extLst>
          </p:cNvPr>
          <p:cNvSpPr/>
          <p:nvPr/>
        </p:nvSpPr>
        <p:spPr>
          <a:xfrm>
            <a:off x="801266" y="2238627"/>
            <a:ext cx="1055253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dirty="0"/>
              <a:t>import </a:t>
            </a:r>
            <a:r>
              <a:rPr kumimoji="1" lang="en-US" altLang="ko-KR" sz="2400" dirty="0" err="1"/>
              <a:t>torchvision.models</a:t>
            </a:r>
            <a:r>
              <a:rPr kumimoji="1" lang="en-US" altLang="ko-KR" sz="2400" dirty="0"/>
              <a:t> as models</a:t>
            </a:r>
          </a:p>
          <a:p>
            <a:r>
              <a:rPr kumimoji="1" lang="en-US" altLang="ko-KR" sz="2400" dirty="0"/>
              <a:t>model = </a:t>
            </a:r>
            <a:r>
              <a:rPr kumimoji="1" lang="en-US" altLang="ko-KR" sz="2400" dirty="0" err="1"/>
              <a:t>models.</a:t>
            </a:r>
            <a:r>
              <a:rPr kumimoji="1" lang="en-US" altLang="ko-KR" sz="2400" b="1" dirty="0" err="1"/>
              <a:t>XXXX</a:t>
            </a:r>
            <a:r>
              <a:rPr kumimoji="1" lang="en-US" altLang="ko-KR" sz="2400" dirty="0"/>
              <a:t>(pretrained=True)</a:t>
            </a:r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b="1" dirty="0"/>
              <a:t>XXXX</a:t>
            </a:r>
            <a:r>
              <a:rPr kumimoji="1" lang="en-US" altLang="ko-KR" sz="2400" dirty="0"/>
              <a:t>: models</a:t>
            </a:r>
            <a:r>
              <a:rPr kumimoji="1" lang="ko-KR" altLang="en-US" sz="2400" dirty="0"/>
              <a:t>에 저장된 각 </a:t>
            </a:r>
            <a:r>
              <a:rPr kumimoji="1" lang="ko-KR" altLang="en-US" sz="2400" dirty="0" err="1"/>
              <a:t>모델별</a:t>
            </a:r>
            <a:r>
              <a:rPr kumimoji="1" lang="ko-KR" altLang="en-US" sz="2400" dirty="0"/>
              <a:t> 이름</a:t>
            </a:r>
            <a:endParaRPr kumimoji="1" lang="en-US" altLang="ko-KR" sz="2400" dirty="0"/>
          </a:p>
          <a:p>
            <a:endParaRPr kumimoji="1" lang="en-US" altLang="ko-KR" sz="1000" dirty="0"/>
          </a:p>
          <a:p>
            <a:r>
              <a:rPr kumimoji="1" lang="en-US" altLang="ko-KR" sz="2400" dirty="0" err="1"/>
              <a:t>AlexNet</a:t>
            </a:r>
            <a:r>
              <a:rPr kumimoji="1" lang="en-US" altLang="ko-KR" sz="2400" dirty="0"/>
              <a:t>: </a:t>
            </a:r>
            <a:r>
              <a:rPr kumimoji="1" lang="en-US" altLang="ko-KR" sz="2400" dirty="0" err="1"/>
              <a:t>alexnet</a:t>
            </a:r>
            <a:endParaRPr kumimoji="1" lang="en-US" altLang="ko-KR" sz="2400" dirty="0"/>
          </a:p>
          <a:p>
            <a:r>
              <a:rPr kumimoji="1" lang="en-US" altLang="ko-KR" sz="2400" dirty="0"/>
              <a:t>161</a:t>
            </a:r>
            <a:r>
              <a:rPr kumimoji="1" lang="ko-KR" altLang="en-US" sz="2400" dirty="0"/>
              <a:t>개 </a:t>
            </a:r>
            <a:r>
              <a:rPr kumimoji="1" lang="en-US" altLang="ko-KR" sz="2400" dirty="0"/>
              <a:t>layer</a:t>
            </a:r>
            <a:r>
              <a:rPr kumimoji="1" lang="ko-KR" altLang="en-US" sz="2400" dirty="0"/>
              <a:t>가 있는 </a:t>
            </a:r>
            <a:r>
              <a:rPr kumimoji="1" lang="en-US" altLang="ko-KR" sz="2400" dirty="0" err="1"/>
              <a:t>DenseNet</a:t>
            </a:r>
            <a:r>
              <a:rPr kumimoji="1" lang="en-US" altLang="ko-KR" sz="2400" dirty="0"/>
              <a:t>: densenet161</a:t>
            </a:r>
          </a:p>
          <a:p>
            <a:r>
              <a:rPr kumimoji="1" lang="en-US" altLang="ko-KR" sz="2400" dirty="0"/>
              <a:t>101</a:t>
            </a:r>
            <a:r>
              <a:rPr kumimoji="1" lang="ko-KR" altLang="en-US" sz="2400" dirty="0"/>
              <a:t>개 </a:t>
            </a:r>
            <a:r>
              <a:rPr kumimoji="1" lang="en-US" altLang="ko-KR" sz="2400" dirty="0"/>
              <a:t>layer</a:t>
            </a:r>
            <a:r>
              <a:rPr kumimoji="1" lang="ko-KR" altLang="en-US" sz="2400" dirty="0"/>
              <a:t>가 있는 </a:t>
            </a:r>
            <a:r>
              <a:rPr kumimoji="1" lang="en-US" altLang="ko-KR" sz="2400" dirty="0" err="1"/>
              <a:t>ResNet</a:t>
            </a:r>
            <a:r>
              <a:rPr kumimoji="1" lang="en-US" altLang="ko-KR" sz="2400" dirty="0"/>
              <a:t>: resnet101</a:t>
            </a:r>
          </a:p>
          <a:p>
            <a:r>
              <a:rPr kumimoji="1" lang="en-US" altLang="ko-KR" sz="2400" dirty="0"/>
              <a:t>19</a:t>
            </a:r>
            <a:r>
              <a:rPr kumimoji="1" lang="ko-KR" altLang="en-US" sz="2400" dirty="0"/>
              <a:t>개 </a:t>
            </a:r>
            <a:r>
              <a:rPr kumimoji="1" lang="en-US" altLang="ko-KR" sz="2400" dirty="0"/>
              <a:t>layer</a:t>
            </a:r>
            <a:r>
              <a:rPr kumimoji="1" lang="ko-KR" altLang="en-US" sz="2400" dirty="0"/>
              <a:t>가 있는 </a:t>
            </a:r>
            <a:r>
              <a:rPr kumimoji="1" lang="en-US" altLang="ko-KR" sz="2400" dirty="0" err="1"/>
              <a:t>VGGNet</a:t>
            </a:r>
            <a:r>
              <a:rPr kumimoji="1" lang="en-US" altLang="ko-KR" sz="2400" dirty="0"/>
              <a:t>: vgg19</a:t>
            </a:r>
          </a:p>
          <a:p>
            <a:r>
              <a:rPr kumimoji="1" lang="en-US" altLang="ko-KR" sz="2400" dirty="0"/>
              <a:t>19</a:t>
            </a:r>
            <a:r>
              <a:rPr kumimoji="1" lang="ko-KR" altLang="en-US" sz="2400" dirty="0"/>
              <a:t>개 </a:t>
            </a:r>
            <a:r>
              <a:rPr kumimoji="1" lang="en-US" altLang="ko-KR" sz="2400" dirty="0"/>
              <a:t>layer</a:t>
            </a:r>
            <a:r>
              <a:rPr kumimoji="1" lang="ko-KR" altLang="en-US" sz="2400" dirty="0"/>
              <a:t>가 있고 </a:t>
            </a:r>
            <a:r>
              <a:rPr kumimoji="1" lang="en-US" altLang="ko-KR" sz="2400" dirty="0"/>
              <a:t>batch norm.</a:t>
            </a:r>
            <a:r>
              <a:rPr kumimoji="1" lang="ko-KR" altLang="en-US" sz="2400" dirty="0"/>
              <a:t>이 적용된 </a:t>
            </a:r>
            <a:r>
              <a:rPr kumimoji="1" lang="en-US" altLang="ko-KR" sz="2400" dirty="0" err="1"/>
              <a:t>VGGNet</a:t>
            </a:r>
            <a:r>
              <a:rPr kumimoji="1" lang="en-US" altLang="ko-KR" sz="2400" dirty="0"/>
              <a:t>: vgg19_bn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4784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devnote5676@korea.ac.kr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8" name="Picture 2" descr="DAVIAN">
            <a:extLst>
              <a:ext uri="{FF2B5EF4-FFF2-40B4-BE49-F238E27FC236}">
                <a16:creationId xmlns:a16="http://schemas.microsoft.com/office/drawing/2014/main" id="{3D7CFD6B-6825-4504-B3CB-116EB043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9943"/>
            <a:ext cx="299227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4938694-ACA9-4CBD-A0CC-8696A8E043C5}"/>
              </a:ext>
            </a:extLst>
          </p:cNvPr>
          <p:cNvSpPr txBox="1">
            <a:spLocks/>
          </p:cNvSpPr>
          <p:nvPr/>
        </p:nvSpPr>
        <p:spPr>
          <a:xfrm>
            <a:off x="395416" y="1606440"/>
            <a:ext cx="11491784" cy="373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Batch normalization &amp; dropout</a:t>
            </a: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Different optimizers</a:t>
            </a: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Batch normalization &amp; dropout</a:t>
            </a:r>
          </a:p>
        </p:txBody>
      </p:sp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Batch norm? Dropout?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4BA67-6629-43CD-8104-CEC92FAA73E0}"/>
              </a:ext>
            </a:extLst>
          </p:cNvPr>
          <p:cNvSpPr/>
          <p:nvPr/>
        </p:nvSpPr>
        <p:spPr>
          <a:xfrm>
            <a:off x="395416" y="1466736"/>
            <a:ext cx="101024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둘 다 꼭 필요하지는 않다</a:t>
            </a:r>
            <a:r>
              <a:rPr kumimoji="1"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그런데 모델에 넣으면 학습이 안정화되고 성능이 좋아진다</a:t>
            </a:r>
            <a:r>
              <a:rPr kumimoji="1" lang="en-US" altLang="ko-KR" sz="2800" dirty="0"/>
              <a:t>.</a:t>
            </a:r>
            <a:endParaRPr 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770FE0-1BC7-43CE-ACDE-9EB55055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6" y="3167062"/>
            <a:ext cx="4514850" cy="3371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E0D608-9EC9-41CA-9BFF-28B8DEAD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94" y="2862794"/>
            <a:ext cx="4809212" cy="36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Batch normalization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4BA67-6629-43CD-8104-CEC92FAA73E0}"/>
              </a:ext>
            </a:extLst>
          </p:cNvPr>
          <p:cNvSpPr/>
          <p:nvPr/>
        </p:nvSpPr>
        <p:spPr>
          <a:xfrm>
            <a:off x="395416" y="1466736"/>
            <a:ext cx="80083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nn.Conv2d, </a:t>
            </a:r>
            <a:r>
              <a:rPr lang="en-US" altLang="ko-KR" sz="2800" dirty="0" err="1"/>
              <a:t>nn.ReLU</a:t>
            </a:r>
            <a:r>
              <a:rPr lang="ko-KR" altLang="en-US" sz="2800" dirty="0"/>
              <a:t>처럼 사용 가능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input</a:t>
            </a:r>
            <a:r>
              <a:rPr lang="ko-KR" altLang="en-US" sz="2800" dirty="0"/>
              <a:t>의 </a:t>
            </a:r>
            <a:r>
              <a:rPr lang="en-US" altLang="ko-KR" sz="2800" dirty="0"/>
              <a:t>depth</a:t>
            </a:r>
            <a:r>
              <a:rPr lang="ko-KR" altLang="en-US" sz="2800" dirty="0"/>
              <a:t>를 인자로 넣어줘야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대개 </a:t>
            </a:r>
            <a:r>
              <a:rPr lang="en-US" altLang="ko-KR" sz="2800" dirty="0"/>
              <a:t>conv-&gt;</a:t>
            </a:r>
            <a:r>
              <a:rPr lang="en-US" altLang="ko-KR" sz="2800" dirty="0" err="1"/>
              <a:t>bn</a:t>
            </a:r>
            <a:r>
              <a:rPr lang="en-US" altLang="ko-KR" sz="2800" dirty="0"/>
              <a:t>-&gt;</a:t>
            </a:r>
            <a:r>
              <a:rPr lang="en-US" altLang="ko-KR" sz="2800" dirty="0" err="1"/>
              <a:t>relu</a:t>
            </a:r>
            <a:r>
              <a:rPr lang="en-US" altLang="ko-KR" sz="2800" dirty="0"/>
              <a:t> </a:t>
            </a:r>
            <a:r>
              <a:rPr lang="ko-KR" altLang="en-US" sz="2800" dirty="0"/>
              <a:t>순으로 </a:t>
            </a:r>
            <a:r>
              <a:rPr lang="en-US" altLang="ko-KR" sz="2800" dirty="0"/>
              <a:t>layer</a:t>
            </a:r>
            <a:r>
              <a:rPr lang="ko-KR" altLang="en-US" sz="2800" dirty="0"/>
              <a:t>를 구성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888C44-2580-4E71-B787-07A7EEFB9E78}"/>
              </a:ext>
            </a:extLst>
          </p:cNvPr>
          <p:cNvSpPr/>
          <p:nvPr/>
        </p:nvSpPr>
        <p:spPr>
          <a:xfrm>
            <a:off x="891828" y="4534871"/>
            <a:ext cx="5042086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bn</a:t>
            </a:r>
            <a:r>
              <a:rPr lang="en-US" sz="2400" dirty="0"/>
              <a:t> = nn.BatchNorm2d(</a:t>
            </a:r>
            <a:r>
              <a:rPr lang="en-US" sz="2400" dirty="0" err="1"/>
              <a:t>n_features</a:t>
            </a:r>
            <a:r>
              <a:rPr lang="en-US" sz="2400" dirty="0"/>
              <a:t>) </a:t>
            </a:r>
          </a:p>
          <a:p>
            <a:r>
              <a:rPr lang="en-US" sz="2400" dirty="0"/>
              <a:t># </a:t>
            </a:r>
            <a:r>
              <a:rPr lang="ko-KR" altLang="en-US" sz="2400" dirty="0"/>
              <a:t>선언</a:t>
            </a:r>
            <a:endParaRPr lang="en-US" altLang="ko-KR" sz="2400" dirty="0"/>
          </a:p>
          <a:p>
            <a:endParaRPr lang="en-US" sz="2400" dirty="0"/>
          </a:p>
          <a:p>
            <a:r>
              <a:rPr lang="en-US" sz="2400" dirty="0"/>
              <a:t>output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 err="1"/>
              <a:t>bn</a:t>
            </a:r>
            <a:r>
              <a:rPr lang="en-US" altLang="ko-KR" sz="2400" dirty="0"/>
              <a:t>(input)</a:t>
            </a:r>
            <a:r>
              <a:rPr lang="ko-KR" altLang="en-US" sz="2400" dirty="0"/>
              <a:t> </a:t>
            </a:r>
            <a:r>
              <a:rPr lang="en-US" altLang="ko-KR" sz="2400" dirty="0"/>
              <a:t>#</a:t>
            </a:r>
            <a:r>
              <a:rPr lang="ko-KR" altLang="en-US" sz="2400" dirty="0"/>
              <a:t> 사용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15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Dropout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34BA67-6629-43CD-8104-CEC92FAA73E0}"/>
              </a:ext>
            </a:extLst>
          </p:cNvPr>
          <p:cNvSpPr/>
          <p:nvPr/>
        </p:nvSpPr>
        <p:spPr>
          <a:xfrm>
            <a:off x="395416" y="1466736"/>
            <a:ext cx="80083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nn.Conv2d, </a:t>
            </a:r>
            <a:r>
              <a:rPr lang="en-US" altLang="ko-KR" sz="2800" dirty="0" err="1"/>
              <a:t>nn.ReLU</a:t>
            </a:r>
            <a:r>
              <a:rPr lang="ko-KR" altLang="en-US" sz="2800" dirty="0"/>
              <a:t>처럼 사용 가능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몇 </a:t>
            </a:r>
            <a:r>
              <a:rPr lang="en-US" altLang="ko-KR" sz="2800" dirty="0"/>
              <a:t>%</a:t>
            </a:r>
            <a:r>
              <a:rPr lang="ko-KR" altLang="en-US" sz="2800" dirty="0"/>
              <a:t>를 매번마다 가릴지 인자로</a:t>
            </a:r>
            <a:br>
              <a:rPr lang="en-US" altLang="ko-KR" sz="2800" dirty="0"/>
            </a:br>
            <a:r>
              <a:rPr lang="ko-KR" altLang="en-US" sz="2800" dirty="0"/>
              <a:t>넣어야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마지막 </a:t>
            </a:r>
            <a:r>
              <a:rPr lang="en-US" altLang="ko-KR" sz="2800" dirty="0"/>
              <a:t>fc </a:t>
            </a:r>
            <a:r>
              <a:rPr lang="ko-KR" altLang="en-US" sz="2800" dirty="0"/>
              <a:t>전에 주로 넣음</a:t>
            </a:r>
            <a:endParaRPr 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888C44-2580-4E71-B787-07A7EEFB9E78}"/>
              </a:ext>
            </a:extLst>
          </p:cNvPr>
          <p:cNvSpPr/>
          <p:nvPr/>
        </p:nvSpPr>
        <p:spPr>
          <a:xfrm>
            <a:off x="891828" y="4534871"/>
            <a:ext cx="4144533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drop = </a:t>
            </a:r>
            <a:r>
              <a:rPr lang="en-US" sz="2400" dirty="0" err="1"/>
              <a:t>nn.Dropout</a:t>
            </a:r>
            <a:r>
              <a:rPr lang="en-US" sz="2400" dirty="0"/>
              <a:t>(p=0.5) </a:t>
            </a:r>
          </a:p>
          <a:p>
            <a:r>
              <a:rPr lang="en-US" sz="2400" dirty="0"/>
              <a:t># </a:t>
            </a:r>
            <a:r>
              <a:rPr lang="ko-KR" altLang="en-US" sz="2400" dirty="0"/>
              <a:t>선언</a:t>
            </a:r>
            <a:endParaRPr lang="en-US" altLang="ko-KR" sz="2400" dirty="0"/>
          </a:p>
          <a:p>
            <a:endParaRPr lang="en-US" sz="2400" dirty="0"/>
          </a:p>
          <a:p>
            <a:r>
              <a:rPr lang="en-US" sz="2400" dirty="0"/>
              <a:t>output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drop(input)</a:t>
            </a:r>
            <a:r>
              <a:rPr lang="ko-KR" altLang="en-US" sz="2400" dirty="0"/>
              <a:t> </a:t>
            </a:r>
            <a:r>
              <a:rPr lang="en-US" altLang="ko-KR" sz="2400" dirty="0"/>
              <a:t>#</a:t>
            </a:r>
            <a:r>
              <a:rPr lang="ko-KR" altLang="en-US" sz="2400" dirty="0"/>
              <a:t> 사용</a:t>
            </a:r>
            <a:endParaRPr lang="en-US" sz="2400" dirty="0"/>
          </a:p>
        </p:txBody>
      </p:sp>
      <p:pic>
        <p:nvPicPr>
          <p:cNvPr id="2050" name="Picture 2" descr="dropout cnn에 대한 이미지 검색결과">
            <a:extLst>
              <a:ext uri="{FF2B5EF4-FFF2-40B4-BE49-F238E27FC236}">
                <a16:creationId xmlns:a16="http://schemas.microsoft.com/office/drawing/2014/main" id="{B634DED6-879B-4546-9287-998B3CC1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00" y="2447471"/>
            <a:ext cx="5155886" cy="27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9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Different</a:t>
            </a:r>
            <a:r>
              <a:rPr kumimoji="1" lang="ko-KR" altLang="en-US" sz="4000" dirty="0">
                <a:solidFill>
                  <a:srgbClr val="222581"/>
                </a:solidFill>
              </a:rPr>
              <a:t> </a:t>
            </a:r>
            <a:r>
              <a:rPr kumimoji="1" lang="en-US" altLang="ko-KR" sz="4000" dirty="0">
                <a:solidFill>
                  <a:srgbClr val="222581"/>
                </a:solidFill>
              </a:rPr>
              <a:t>optimizers</a:t>
            </a:r>
          </a:p>
        </p:txBody>
      </p:sp>
    </p:spTree>
    <p:extLst>
      <p:ext uri="{BB962C8B-B14F-4D97-AF65-F5344CB8AC3E}">
        <p14:creationId xmlns:p14="http://schemas.microsoft.com/office/powerpoint/2010/main" val="516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Different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optimizers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DC2F89-90F3-4486-83CB-6B4051666C6E}"/>
              </a:ext>
            </a:extLst>
          </p:cNvPr>
          <p:cNvSpPr/>
          <p:nvPr/>
        </p:nvSpPr>
        <p:spPr>
          <a:xfrm>
            <a:off x="358482" y="1466736"/>
            <a:ext cx="105525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지금까지 우리는 </a:t>
            </a:r>
            <a:r>
              <a:rPr kumimoji="1" lang="en-US" altLang="ko-KR" sz="2800" dirty="0"/>
              <a:t>SGD (</a:t>
            </a:r>
            <a:r>
              <a:rPr kumimoji="1" lang="ko-KR" altLang="en-US" sz="2800" dirty="0"/>
              <a:t>기본형태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로만 학습을 진행했습니다</a:t>
            </a:r>
            <a:r>
              <a:rPr kumimoji="1"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허나 </a:t>
            </a:r>
            <a:r>
              <a:rPr kumimoji="1" lang="en-US" altLang="ko-KR" sz="2800" dirty="0"/>
              <a:t>Adam, </a:t>
            </a:r>
            <a:r>
              <a:rPr kumimoji="1" lang="en-US" altLang="ko-KR" sz="2800" dirty="0" err="1"/>
              <a:t>Adadelta</a:t>
            </a:r>
            <a:r>
              <a:rPr kumimoji="1" lang="en-US" altLang="ko-KR" sz="2800" dirty="0"/>
              <a:t>, </a:t>
            </a:r>
            <a:r>
              <a:rPr kumimoji="1" lang="en-US" altLang="ko-KR" sz="2800" dirty="0" err="1"/>
              <a:t>RMSProp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등 강력한 수많은 </a:t>
            </a:r>
            <a:r>
              <a:rPr kumimoji="1" lang="en-US" altLang="ko-KR" sz="2800" dirty="0"/>
              <a:t>optimizer</a:t>
            </a:r>
            <a:r>
              <a:rPr kumimoji="1" lang="ko-KR" altLang="en-US" sz="2800" dirty="0"/>
              <a:t>들이 존재합니다</a:t>
            </a:r>
            <a:r>
              <a:rPr kumimoji="1"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837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Different optimizers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1026" name="Picture 2" descr="comparison between different optimizers cnn에 대한 이미지 검색결과">
            <a:extLst>
              <a:ext uri="{FF2B5EF4-FFF2-40B4-BE49-F238E27FC236}">
                <a16:creationId xmlns:a16="http://schemas.microsoft.com/office/drawing/2014/main" id="{EBB1C910-1C82-4C4C-8B87-365261F8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6" y="871027"/>
            <a:ext cx="7531099" cy="585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64D513-F0EB-4AAE-82DA-ADDE863D1EF2}"/>
              </a:ext>
            </a:extLst>
          </p:cNvPr>
          <p:cNvSpPr/>
          <p:nvPr/>
        </p:nvSpPr>
        <p:spPr>
          <a:xfrm>
            <a:off x="7988300" y="2496030"/>
            <a:ext cx="38989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3200" dirty="0"/>
              <a:t>꼭 </a:t>
            </a:r>
            <a:r>
              <a:rPr kumimoji="1" lang="ko-KR" altLang="en-US" sz="3200" dirty="0" err="1"/>
              <a:t>그런건</a:t>
            </a:r>
            <a:r>
              <a:rPr kumimoji="1" lang="ko-KR" altLang="en-US" sz="3200" dirty="0"/>
              <a:t> 아니지만</a:t>
            </a:r>
            <a:br>
              <a:rPr kumimoji="1" lang="en-US" altLang="ko-KR" sz="3200" dirty="0"/>
            </a:br>
            <a:r>
              <a:rPr kumimoji="1" lang="en-US" altLang="ko-KR" sz="3200" dirty="0"/>
              <a:t>Adam</a:t>
            </a:r>
            <a:r>
              <a:rPr kumimoji="1" lang="ko-KR" altLang="en-US" sz="3200" dirty="0"/>
              <a:t>만 써도</a:t>
            </a:r>
            <a:br>
              <a:rPr kumimoji="1" lang="en-US" altLang="ko-KR" sz="3200" dirty="0"/>
            </a:br>
            <a:r>
              <a:rPr kumimoji="1" lang="ko-KR" altLang="en-US" sz="3200" dirty="0"/>
              <a:t>어느 정도 성능이</a:t>
            </a:r>
            <a:br>
              <a:rPr kumimoji="1" lang="en-US" altLang="ko-KR" sz="3200" dirty="0"/>
            </a:br>
            <a:r>
              <a:rPr kumimoji="1" lang="ko-KR" altLang="en-US" sz="3200" dirty="0"/>
              <a:t>보장이 됩니다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0409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361</Words>
  <Application>Microsoft Office PowerPoint</Application>
  <PresentationFormat>와이드스크린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Britannic Bold</vt:lpstr>
      <vt:lpstr>Cooper Black</vt:lpstr>
      <vt:lpstr>Office 테마</vt:lpstr>
      <vt:lpstr>Practice #7: Advanced CNN settings</vt:lpstr>
      <vt:lpstr>Contents</vt:lpstr>
      <vt:lpstr>Batch normalization &amp; dropout</vt:lpstr>
      <vt:lpstr>Batch norm? Dropout?</vt:lpstr>
      <vt:lpstr>Batch normalization</vt:lpstr>
      <vt:lpstr>Dropout</vt:lpstr>
      <vt:lpstr>Different optimizers</vt:lpstr>
      <vt:lpstr>Different optimizers</vt:lpstr>
      <vt:lpstr>Different optimizers</vt:lpstr>
      <vt:lpstr>Different optimizers</vt:lpstr>
      <vt:lpstr>Advanced models</vt:lpstr>
      <vt:lpstr>Advanced models</vt:lpstr>
      <vt:lpstr>Advanced models</vt:lpstr>
      <vt:lpstr>Advanced models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최민제</cp:lastModifiedBy>
  <cp:revision>81</cp:revision>
  <cp:lastPrinted>2017-09-15T20:07:52Z</cp:lastPrinted>
  <dcterms:created xsi:type="dcterms:W3CDTF">2017-09-15T18:10:08Z</dcterms:created>
  <dcterms:modified xsi:type="dcterms:W3CDTF">2017-10-24T21:07:21Z</dcterms:modified>
</cp:coreProperties>
</file>