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3"/>
  </p:notesMasterIdLst>
  <p:sldIdLst>
    <p:sldId id="271" r:id="rId2"/>
    <p:sldId id="306" r:id="rId3"/>
    <p:sldId id="257" r:id="rId4"/>
    <p:sldId id="259" r:id="rId5"/>
    <p:sldId id="263" r:id="rId6"/>
    <p:sldId id="309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9" r:id="rId15"/>
    <p:sldId id="320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6" r:id="rId27"/>
    <p:sldId id="335" r:id="rId28"/>
    <p:sldId id="299" r:id="rId29"/>
    <p:sldId id="300" r:id="rId30"/>
    <p:sldId id="301" r:id="rId31"/>
    <p:sldId id="261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1E3DB4"/>
    <a:srgbClr val="7B9AD0"/>
    <a:srgbClr val="B7C5FF"/>
    <a:srgbClr val="FFDDDD"/>
    <a:srgbClr val="DDFFDD"/>
    <a:srgbClr val="DDDDFF"/>
    <a:srgbClr val="202481"/>
    <a:srgbClr val="DF227B"/>
    <a:srgbClr val="002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1"/>
    <p:restoredTop sz="80781" autoAdjust="0"/>
  </p:normalViewPr>
  <p:slideViewPr>
    <p:cSldViewPr snapToGrid="0" snapToObjects="1">
      <p:cViewPr varScale="1">
        <p:scale>
          <a:sx n="60" d="100"/>
          <a:sy n="60" d="100"/>
        </p:scale>
        <p:origin x="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4596B-9A7B-DC4F-81E8-A9F94D9D926E}" type="datetimeFigureOut">
              <a:rPr kumimoji="1" lang="ko-KR" altLang="en-US" smtClean="0"/>
              <a:t>2017-10-25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25F5A-3B71-6349-B450-6D179EA5AE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810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154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121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7116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70428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5346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70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98430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1878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5532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76247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20438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29196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68492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42811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87449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91123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5654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8095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7318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86547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40614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9829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92840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30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26218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7010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576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7385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704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8682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96205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6125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804E-3A7B-CB4E-A07E-DA9E522294ED}" type="datetime1">
              <a:rPr kumimoji="1" lang="ko-KR" altLang="en-US" smtClean="0"/>
              <a:t>2017-10-25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38200" y="1879292"/>
            <a:ext cx="10515600" cy="1325563"/>
          </a:xfrm>
        </p:spPr>
        <p:txBody>
          <a:bodyPr/>
          <a:lstStyle>
            <a:lvl1pPr algn="ctr"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6226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D529-5BC2-CA4B-8EDA-2F62141EB15F}" type="datetime1">
              <a:rPr kumimoji="1" lang="ko-KR" altLang="en-US" smtClean="0"/>
              <a:t>2017-10-25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842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D01-7904-7F46-9EAF-A99AD9563ABF}" type="datetime1">
              <a:rPr kumimoji="1" lang="ko-KR" altLang="en-US" smtClean="0"/>
              <a:t>2017-10-25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913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1254-D30F-E443-B058-677F77DBB29C}" type="datetime1">
              <a:rPr kumimoji="1" lang="ko-KR" altLang="en-US" smtClean="0"/>
              <a:t>2017-10-25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03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AD51-8BEA-4049-AA0C-7229ED7C6484}" type="datetime1">
              <a:rPr kumimoji="1" lang="ko-KR" altLang="en-US" smtClean="0"/>
              <a:t>2017-10-25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95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960D-4C3D-6A44-A753-3BC358D4232E}" type="datetime1">
              <a:rPr kumimoji="1" lang="ko-KR" altLang="en-US" smtClean="0"/>
              <a:t>2017-10-25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108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5941-7B3B-6946-B286-09FC43BFD012}" type="datetime1">
              <a:rPr kumimoji="1" lang="ko-KR" altLang="en-US" smtClean="0"/>
              <a:t>2017-10-25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879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C05E-B13E-8744-86BE-90F73818B2DC}" type="datetime1">
              <a:rPr kumimoji="1" lang="ko-KR" altLang="en-US" smtClean="0"/>
              <a:t>2017-10-25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97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E762-09EA-D042-B4FE-44AC12DC16EF}" type="datetime1">
              <a:rPr kumimoji="1" lang="ko-KR" altLang="en-US" smtClean="0"/>
              <a:t>2017-10-25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300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593D-E2AA-4546-A68E-611AFFA83616}" type="datetime1">
              <a:rPr kumimoji="1" lang="ko-KR" altLang="en-US" smtClean="0"/>
              <a:t>2017-10-25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406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0F93-1FE6-C74E-96BA-9B581C77F872}" type="datetime1">
              <a:rPr kumimoji="1" lang="ko-KR" altLang="en-US" smtClean="0"/>
              <a:t>2017-10-25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160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303CB-A68E-B040-8B4C-1351696851A1}" type="datetime1">
              <a:rPr kumimoji="1" lang="ko-KR" altLang="en-US" smtClean="0"/>
              <a:t>2017-10-25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402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85006" y="1105931"/>
            <a:ext cx="9760527" cy="15000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3600" b="1" dirty="0">
                <a:solidFill>
                  <a:srgbClr val="1E3DB4"/>
                </a:solidFill>
              </a:rPr>
              <a:t>실습</a:t>
            </a:r>
            <a:r>
              <a:rPr kumimoji="1" lang="en-US" altLang="ko-KR" sz="3600" b="1" dirty="0">
                <a:solidFill>
                  <a:srgbClr val="1E3DB4"/>
                </a:solidFill>
              </a:rPr>
              <a:t>: </a:t>
            </a:r>
            <a:r>
              <a:rPr kumimoji="1" lang="en-US" altLang="ko-KR" sz="2800" b="1" dirty="0">
                <a:solidFill>
                  <a:srgbClr val="1E3DB4"/>
                </a:solidFill>
              </a:rPr>
              <a:t>Convolutional Neural Networks (CNN)</a:t>
            </a:r>
            <a:endParaRPr kumimoji="1" lang="ko-KR" altLang="en-US" sz="3600" b="1" dirty="0">
              <a:solidFill>
                <a:srgbClr val="1E3DB4"/>
              </a:solidFill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4294967295"/>
          </p:nvPr>
        </p:nvSpPr>
        <p:spPr>
          <a:xfrm>
            <a:off x="3447535" y="2823561"/>
            <a:ext cx="5296930" cy="3450239"/>
          </a:xfrm>
        </p:spPr>
        <p:txBody>
          <a:bodyPr>
            <a:normAutofit fontScale="92500"/>
          </a:bodyPr>
          <a:lstStyle/>
          <a:p>
            <a:pPr marL="0" indent="0" algn="ctr" latinLnBrk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kumimoji="1" lang="en-US" altLang="ko-KR" sz="2400" b="1" dirty="0"/>
              <a:t>TA: Min-</a:t>
            </a:r>
            <a:r>
              <a:rPr kumimoji="1" lang="en-US" altLang="ko-KR" sz="2400" b="1" dirty="0" err="1"/>
              <a:t>je</a:t>
            </a:r>
            <a:r>
              <a:rPr kumimoji="1" lang="en-US" altLang="ko-KR" sz="2400" b="1" dirty="0"/>
              <a:t> Choi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dirty="0"/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100" b="1" dirty="0"/>
              <a:t>Instructor: </a:t>
            </a:r>
            <a:r>
              <a:rPr kumimoji="1" lang="en-US" altLang="ko-KR" sz="2100" b="1" dirty="0" err="1"/>
              <a:t>Jaegul</a:t>
            </a:r>
            <a:r>
              <a:rPr kumimoji="1" lang="en-US" altLang="ko-KR" sz="2100" b="1" dirty="0"/>
              <a:t> Choo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>
                <a:solidFill>
                  <a:srgbClr val="222581"/>
                </a:solidFill>
              </a:rPr>
              <a:t>devnote5676@korea.ac.kr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>
                <a:solidFill>
                  <a:srgbClr val="222581"/>
                </a:solidFill>
              </a:rPr>
              <a:t>http://davian.korea.ac.kr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/>
              <a:t>Department of Computer Science and Engineering,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/>
              <a:t>Korea University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/>
              <a:t>2017.10.25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dirty="0">
              <a:solidFill>
                <a:srgbClr val="222581"/>
              </a:solidFill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4040659" y="518984"/>
            <a:ext cx="4412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rgbClr val="BA0F4C"/>
                </a:solidFill>
              </a:rPr>
              <a:t>[SKT AI Course: Deep Learning Basics]</a:t>
            </a:r>
            <a:endParaRPr kumimoji="1" lang="ko-KR" altLang="en-US" b="1" dirty="0">
              <a:solidFill>
                <a:srgbClr val="BA0F4C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64" y="2823560"/>
            <a:ext cx="973528" cy="1317126"/>
          </a:xfrm>
          <a:prstGeom prst="rect">
            <a:avLst/>
          </a:prstGeom>
        </p:spPr>
      </p:pic>
      <p:pic>
        <p:nvPicPr>
          <p:cNvPr id="1026" name="Picture 2" descr="DAVIAN">
            <a:extLst>
              <a:ext uri="{FF2B5EF4-FFF2-40B4-BE49-F238E27FC236}">
                <a16:creationId xmlns:a16="http://schemas.microsoft.com/office/drawing/2014/main" id="{0B7CFD06-5797-4422-A2FC-376EA9B94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715" y="2964873"/>
            <a:ext cx="42386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694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CNN </a:t>
            </a:r>
            <a:r>
              <a:rPr kumimoji="1" lang="ko-KR" altLang="en-US" sz="3600" b="1" dirty="0">
                <a:solidFill>
                  <a:srgbClr val="1E3DB4"/>
                </a:solidFill>
              </a:rPr>
              <a:t>복습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10</a:t>
            </a:fld>
            <a:endParaRPr kumimoji="1" lang="ko-KR" altLang="en-US"/>
          </a:p>
        </p:txBody>
      </p:sp>
      <p:pic>
        <p:nvPicPr>
          <p:cNvPr id="1026" name="Picture 2" descr="http://cfile5.uf.tistory.com/image/25321C4857ABEB59202196">
            <a:extLst>
              <a:ext uri="{FF2B5EF4-FFF2-40B4-BE49-F238E27FC236}">
                <a16:creationId xmlns:a16="http://schemas.microsoft.com/office/drawing/2014/main" id="{223A540D-3F38-4967-B8B5-3C8A6290D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6" y="1726197"/>
            <a:ext cx="7404084" cy="417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EE49468-E45A-4A62-BC40-EE587C1E3D60}"/>
              </a:ext>
            </a:extLst>
          </p:cNvPr>
          <p:cNvSpPr txBox="1">
            <a:spLocks/>
          </p:cNvSpPr>
          <p:nvPr/>
        </p:nvSpPr>
        <p:spPr>
          <a:xfrm>
            <a:off x="7890235" y="1486618"/>
            <a:ext cx="4301765" cy="5234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sz="2000" dirty="0">
                <a:solidFill>
                  <a:srgbClr val="222581"/>
                </a:solidFill>
              </a:rPr>
              <a:t>Max Pool</a:t>
            </a:r>
          </a:p>
          <a:p>
            <a:pPr latinLnBrk="0">
              <a:lnSpc>
                <a:spcPct val="200000"/>
              </a:lnSpc>
              <a:spcBef>
                <a:spcPts val="0"/>
              </a:spcBef>
            </a:pPr>
            <a:r>
              <a:rPr kumimoji="1" lang="ko-KR" altLang="en-US" sz="2000" dirty="0">
                <a:solidFill>
                  <a:srgbClr val="222581"/>
                </a:solidFill>
              </a:rPr>
              <a:t>어떤 이미지의 크기를 </a:t>
            </a:r>
            <a:r>
              <a:rPr kumimoji="1" lang="en-US" altLang="ko-KR" sz="2000" dirty="0">
                <a:solidFill>
                  <a:srgbClr val="222581"/>
                </a:solidFill>
              </a:rPr>
              <a:t>n(=2)</a:t>
            </a:r>
            <a:r>
              <a:rPr kumimoji="1" lang="ko-KR" altLang="en-US" sz="2000" dirty="0">
                <a:solidFill>
                  <a:srgbClr val="222581"/>
                </a:solidFill>
              </a:rPr>
              <a:t>만큼 축소시킵니다</a:t>
            </a:r>
            <a:endParaRPr kumimoji="1" lang="en-US" altLang="ko-KR" sz="2000" dirty="0">
              <a:solidFill>
                <a:srgbClr val="222581"/>
              </a:solidFill>
            </a:endParaRPr>
          </a:p>
          <a:p>
            <a:pPr latinLnBrk="0">
              <a:lnSpc>
                <a:spcPct val="200000"/>
              </a:lnSpc>
              <a:spcBef>
                <a:spcPts val="0"/>
              </a:spcBef>
            </a:pPr>
            <a:r>
              <a:rPr kumimoji="1" lang="ko-KR" altLang="en-US" sz="2000" dirty="0">
                <a:solidFill>
                  <a:srgbClr val="222581"/>
                </a:solidFill>
              </a:rPr>
              <a:t>높이</a:t>
            </a:r>
            <a:r>
              <a:rPr kumimoji="1" lang="en-US" altLang="ko-KR" sz="2000" dirty="0">
                <a:solidFill>
                  <a:srgbClr val="222581"/>
                </a:solidFill>
              </a:rPr>
              <a:t>, </a:t>
            </a:r>
            <a:r>
              <a:rPr kumimoji="1" lang="ko-KR" altLang="en-US" sz="2000" dirty="0">
                <a:solidFill>
                  <a:srgbClr val="222581"/>
                </a:solidFill>
              </a:rPr>
              <a:t>너비는 반이 되고</a:t>
            </a:r>
            <a:r>
              <a:rPr kumimoji="1" lang="en-US" altLang="ko-KR" sz="2000" dirty="0">
                <a:solidFill>
                  <a:srgbClr val="222581"/>
                </a:solidFill>
              </a:rPr>
              <a:t>, </a:t>
            </a:r>
            <a:br>
              <a:rPr kumimoji="1" lang="en-US" altLang="ko-KR" sz="2000" dirty="0">
                <a:solidFill>
                  <a:srgbClr val="222581"/>
                </a:solidFill>
              </a:rPr>
            </a:br>
            <a:r>
              <a:rPr kumimoji="1" lang="ko-KR" altLang="en-US" sz="2000" dirty="0">
                <a:solidFill>
                  <a:srgbClr val="222581"/>
                </a:solidFill>
              </a:rPr>
              <a:t>깊이는 변하지 않습니다</a:t>
            </a:r>
            <a:endParaRPr kumimoji="1" lang="en-US" altLang="ko-KR" sz="2000" dirty="0">
              <a:solidFill>
                <a:srgbClr val="22258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08E3941-6ACE-42E1-92EA-98FE0322186F}"/>
              </a:ext>
            </a:extLst>
          </p:cNvPr>
          <p:cNvSpPr/>
          <p:nvPr/>
        </p:nvSpPr>
        <p:spPr>
          <a:xfrm>
            <a:off x="3080084" y="2654038"/>
            <a:ext cx="802106" cy="2524991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D9DA0B-DB8C-4C17-8D10-793A1F3B6C79}"/>
              </a:ext>
            </a:extLst>
          </p:cNvPr>
          <p:cNvSpPr/>
          <p:nvPr/>
        </p:nvSpPr>
        <p:spPr>
          <a:xfrm>
            <a:off x="3882189" y="2654038"/>
            <a:ext cx="3741580" cy="252499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B38898-9C2E-4071-952B-2FAA31CA59AE}"/>
              </a:ext>
            </a:extLst>
          </p:cNvPr>
          <p:cNvSpPr/>
          <p:nvPr/>
        </p:nvSpPr>
        <p:spPr>
          <a:xfrm>
            <a:off x="2365786" y="2025129"/>
            <a:ext cx="1428596" cy="560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b="1" dirty="0">
                <a:solidFill>
                  <a:srgbClr val="2225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[1,16,14,14]</a:t>
            </a:r>
          </a:p>
        </p:txBody>
      </p:sp>
    </p:spTree>
    <p:extLst>
      <p:ext uri="{BB962C8B-B14F-4D97-AF65-F5344CB8AC3E}">
        <p14:creationId xmlns:p14="http://schemas.microsoft.com/office/powerpoint/2010/main" val="3409438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CNN </a:t>
            </a:r>
            <a:r>
              <a:rPr kumimoji="1" lang="ko-KR" altLang="en-US" sz="3600" b="1" dirty="0">
                <a:solidFill>
                  <a:srgbClr val="1E3DB4"/>
                </a:solidFill>
              </a:rPr>
              <a:t>복습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11</a:t>
            </a:fld>
            <a:endParaRPr kumimoji="1" lang="ko-KR" altLang="en-US"/>
          </a:p>
        </p:txBody>
      </p:sp>
      <p:pic>
        <p:nvPicPr>
          <p:cNvPr id="1026" name="Picture 2" descr="http://cfile5.uf.tistory.com/image/25321C4857ABEB59202196">
            <a:extLst>
              <a:ext uri="{FF2B5EF4-FFF2-40B4-BE49-F238E27FC236}">
                <a16:creationId xmlns:a16="http://schemas.microsoft.com/office/drawing/2014/main" id="{223A540D-3F38-4967-B8B5-3C8A6290D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6" y="1726197"/>
            <a:ext cx="7404084" cy="417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EE49468-E45A-4A62-BC40-EE587C1E3D60}"/>
              </a:ext>
            </a:extLst>
          </p:cNvPr>
          <p:cNvSpPr txBox="1">
            <a:spLocks/>
          </p:cNvSpPr>
          <p:nvPr/>
        </p:nvSpPr>
        <p:spPr>
          <a:xfrm>
            <a:off x="7890235" y="1486618"/>
            <a:ext cx="4301765" cy="5234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sz="2000" dirty="0">
                <a:solidFill>
                  <a:srgbClr val="222581"/>
                </a:solidFill>
              </a:rPr>
              <a:t>Linear</a:t>
            </a:r>
          </a:p>
          <a:p>
            <a:pPr latinLnBrk="0">
              <a:lnSpc>
                <a:spcPct val="200000"/>
              </a:lnSpc>
              <a:spcBef>
                <a:spcPts val="0"/>
              </a:spcBef>
            </a:pPr>
            <a:r>
              <a:rPr kumimoji="1" lang="ko-KR" altLang="en-US" sz="2000" dirty="0">
                <a:solidFill>
                  <a:srgbClr val="222581"/>
                </a:solidFill>
              </a:rPr>
              <a:t>이미지에다가 선형변환을 해주려고 합니다</a:t>
            </a:r>
            <a:endParaRPr kumimoji="1" lang="en-US" altLang="ko-KR" sz="2000" dirty="0">
              <a:solidFill>
                <a:srgbClr val="222581"/>
              </a:solidFill>
            </a:endParaRPr>
          </a:p>
          <a:p>
            <a:pPr latinLnBrk="0">
              <a:lnSpc>
                <a:spcPct val="200000"/>
              </a:lnSpc>
              <a:spcBef>
                <a:spcPts val="0"/>
              </a:spcBef>
            </a:pPr>
            <a:r>
              <a:rPr kumimoji="1" lang="ko-KR" altLang="en-US" sz="2000" dirty="0">
                <a:solidFill>
                  <a:srgbClr val="222581"/>
                </a:solidFill>
              </a:rPr>
              <a:t>근데 이런 변환은 </a:t>
            </a:r>
            <a:r>
              <a:rPr kumimoji="1" lang="ko-KR" altLang="en-US" sz="2000" dirty="0" err="1">
                <a:solidFill>
                  <a:srgbClr val="222581"/>
                </a:solidFill>
              </a:rPr>
              <a:t>행렬끼리만</a:t>
            </a:r>
            <a:r>
              <a:rPr kumimoji="1" lang="ko-KR" altLang="en-US" sz="2000" dirty="0">
                <a:solidFill>
                  <a:srgbClr val="222581"/>
                </a:solidFill>
              </a:rPr>
              <a:t> 되는데</a:t>
            </a:r>
            <a:r>
              <a:rPr kumimoji="1" lang="en-US" altLang="ko-KR" sz="2000" dirty="0">
                <a:solidFill>
                  <a:srgbClr val="222581"/>
                </a:solidFill>
              </a:rPr>
              <a:t>, </a:t>
            </a:r>
            <a:r>
              <a:rPr kumimoji="1" lang="ko-KR" altLang="en-US" sz="2000" dirty="0">
                <a:solidFill>
                  <a:srgbClr val="222581"/>
                </a:solidFill>
              </a:rPr>
              <a:t>우리 이미지는 </a:t>
            </a:r>
            <a:r>
              <a:rPr kumimoji="1" lang="en-US" altLang="ko-KR" sz="2000" dirty="0">
                <a:solidFill>
                  <a:srgbClr val="222581"/>
                </a:solidFill>
              </a:rPr>
              <a:t>4</a:t>
            </a:r>
            <a:r>
              <a:rPr kumimoji="1" lang="ko-KR" altLang="en-US" sz="2000" dirty="0">
                <a:solidFill>
                  <a:srgbClr val="222581"/>
                </a:solidFill>
              </a:rPr>
              <a:t>차원입니다</a:t>
            </a:r>
            <a:endParaRPr kumimoji="1" lang="en-US" altLang="ko-KR" sz="2000" dirty="0">
              <a:solidFill>
                <a:srgbClr val="222581"/>
              </a:solidFill>
            </a:endParaRPr>
          </a:p>
          <a:p>
            <a:pPr latinLnBrk="0">
              <a:lnSpc>
                <a:spcPct val="200000"/>
              </a:lnSpc>
              <a:spcBef>
                <a:spcPts val="0"/>
              </a:spcBef>
            </a:pPr>
            <a:r>
              <a:rPr kumimoji="1" lang="ko-KR" altLang="en-US" sz="2000" dirty="0">
                <a:solidFill>
                  <a:srgbClr val="222581"/>
                </a:solidFill>
              </a:rPr>
              <a:t>내용물은 유지하면서 </a:t>
            </a:r>
            <a:r>
              <a:rPr kumimoji="1" lang="en-US" altLang="ko-KR" sz="2000" dirty="0">
                <a:solidFill>
                  <a:srgbClr val="222581"/>
                </a:solidFill>
              </a:rPr>
              <a:t>2</a:t>
            </a:r>
            <a:r>
              <a:rPr kumimoji="1" lang="ko-KR" altLang="en-US" sz="2000" dirty="0">
                <a:solidFill>
                  <a:srgbClr val="222581"/>
                </a:solidFill>
              </a:rPr>
              <a:t>차원으로 바꿔줍니다</a:t>
            </a:r>
            <a:endParaRPr kumimoji="1" lang="en-US" altLang="ko-KR" sz="2000" dirty="0">
              <a:solidFill>
                <a:srgbClr val="22258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08E3941-6ACE-42E1-92EA-98FE0322186F}"/>
              </a:ext>
            </a:extLst>
          </p:cNvPr>
          <p:cNvSpPr/>
          <p:nvPr/>
        </p:nvSpPr>
        <p:spPr>
          <a:xfrm>
            <a:off x="4443663" y="2654037"/>
            <a:ext cx="1240759" cy="2524991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D9DA0B-DB8C-4C17-8D10-793A1F3B6C79}"/>
              </a:ext>
            </a:extLst>
          </p:cNvPr>
          <p:cNvSpPr/>
          <p:nvPr/>
        </p:nvSpPr>
        <p:spPr>
          <a:xfrm>
            <a:off x="5775157" y="2654038"/>
            <a:ext cx="1848611" cy="252499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02F2C1-38ED-4315-AEFD-1470CF2E43ED}"/>
              </a:ext>
            </a:extLst>
          </p:cNvPr>
          <p:cNvSpPr/>
          <p:nvPr/>
        </p:nvSpPr>
        <p:spPr>
          <a:xfrm>
            <a:off x="4443663" y="1608037"/>
            <a:ext cx="1428596" cy="560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b="1" dirty="0">
                <a:solidFill>
                  <a:srgbClr val="2225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[1,16,14,14]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F0D730-2F33-423C-AC5F-E711D624BB03}"/>
              </a:ext>
            </a:extLst>
          </p:cNvPr>
          <p:cNvSpPr/>
          <p:nvPr/>
        </p:nvSpPr>
        <p:spPr>
          <a:xfrm>
            <a:off x="4565886" y="2072328"/>
            <a:ext cx="1043876" cy="560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b="1" dirty="0">
                <a:solidFill>
                  <a:srgbClr val="2225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[1,3136]</a:t>
            </a: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EAFB8991-7C70-42C2-BD16-578ED371E9C9}"/>
              </a:ext>
            </a:extLst>
          </p:cNvPr>
          <p:cNvSpPr/>
          <p:nvPr/>
        </p:nvSpPr>
        <p:spPr>
          <a:xfrm>
            <a:off x="4908884" y="2141620"/>
            <a:ext cx="417095" cy="16278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16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CNN </a:t>
            </a:r>
            <a:r>
              <a:rPr kumimoji="1" lang="ko-KR" altLang="en-US" sz="3600" b="1" dirty="0">
                <a:solidFill>
                  <a:srgbClr val="1E3DB4"/>
                </a:solidFill>
              </a:rPr>
              <a:t>복습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12</a:t>
            </a:fld>
            <a:endParaRPr kumimoji="1" lang="ko-KR" altLang="en-US"/>
          </a:p>
        </p:txBody>
      </p:sp>
      <p:pic>
        <p:nvPicPr>
          <p:cNvPr id="1026" name="Picture 2" descr="http://cfile5.uf.tistory.com/image/25321C4857ABEB59202196">
            <a:extLst>
              <a:ext uri="{FF2B5EF4-FFF2-40B4-BE49-F238E27FC236}">
                <a16:creationId xmlns:a16="http://schemas.microsoft.com/office/drawing/2014/main" id="{223A540D-3F38-4967-B8B5-3C8A6290D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6" y="1726197"/>
            <a:ext cx="7404084" cy="417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EE49468-E45A-4A62-BC40-EE587C1E3D60}"/>
              </a:ext>
            </a:extLst>
          </p:cNvPr>
          <p:cNvSpPr txBox="1">
            <a:spLocks/>
          </p:cNvSpPr>
          <p:nvPr/>
        </p:nvSpPr>
        <p:spPr>
          <a:xfrm>
            <a:off x="7890235" y="1486618"/>
            <a:ext cx="4301765" cy="5234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sz="2000" dirty="0">
                <a:solidFill>
                  <a:srgbClr val="222581"/>
                </a:solidFill>
              </a:rPr>
              <a:t>Linear</a:t>
            </a:r>
          </a:p>
          <a:p>
            <a:pPr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sz="2000" dirty="0">
                <a:solidFill>
                  <a:srgbClr val="222581"/>
                </a:solidFill>
              </a:rPr>
              <a:t>2</a:t>
            </a:r>
            <a:r>
              <a:rPr kumimoji="1" lang="ko-KR" altLang="en-US" sz="2000" dirty="0">
                <a:solidFill>
                  <a:srgbClr val="222581"/>
                </a:solidFill>
              </a:rPr>
              <a:t>차원이 됐으면 어떤 크기로든 선형 변환이 가능합니다</a:t>
            </a:r>
            <a:endParaRPr kumimoji="1" lang="en-US" altLang="ko-KR" sz="2000" dirty="0">
              <a:solidFill>
                <a:srgbClr val="222581"/>
              </a:solidFill>
            </a:endParaRPr>
          </a:p>
          <a:p>
            <a:pPr latinLnBrk="0">
              <a:lnSpc>
                <a:spcPct val="200000"/>
              </a:lnSpc>
              <a:spcBef>
                <a:spcPts val="0"/>
              </a:spcBef>
            </a:pPr>
            <a:r>
              <a:rPr kumimoji="1" lang="ko-KR" altLang="en-US" sz="2000" dirty="0">
                <a:solidFill>
                  <a:srgbClr val="222581"/>
                </a:solidFill>
              </a:rPr>
              <a:t>여기서는 </a:t>
            </a:r>
            <a:r>
              <a:rPr kumimoji="1" lang="en-US" altLang="ko-KR" sz="2000" dirty="0">
                <a:solidFill>
                  <a:srgbClr val="222581"/>
                </a:solidFill>
              </a:rPr>
              <a:t>[1,3136]</a:t>
            </a:r>
            <a:r>
              <a:rPr kumimoji="1" lang="ko-KR" altLang="en-US" sz="2000" dirty="0">
                <a:solidFill>
                  <a:srgbClr val="222581"/>
                </a:solidFill>
              </a:rPr>
              <a:t>에다 </a:t>
            </a:r>
            <a:r>
              <a:rPr kumimoji="1" lang="en-US" altLang="ko-KR" sz="2000" dirty="0">
                <a:solidFill>
                  <a:srgbClr val="222581"/>
                </a:solidFill>
              </a:rPr>
              <a:t>[3136x10]</a:t>
            </a:r>
            <a:r>
              <a:rPr kumimoji="1" lang="ko-KR" altLang="en-US" sz="2000" dirty="0">
                <a:solidFill>
                  <a:srgbClr val="222581"/>
                </a:solidFill>
              </a:rPr>
              <a:t>의 행렬을 구해서 </a:t>
            </a:r>
            <a:r>
              <a:rPr kumimoji="1" lang="ko-KR" altLang="en-US" sz="2000" dirty="0" err="1">
                <a:solidFill>
                  <a:srgbClr val="222581"/>
                </a:solidFill>
              </a:rPr>
              <a:t>행렬곱을</a:t>
            </a:r>
            <a:r>
              <a:rPr kumimoji="1" lang="ko-KR" altLang="en-US" sz="2000" dirty="0">
                <a:solidFill>
                  <a:srgbClr val="222581"/>
                </a:solidFill>
              </a:rPr>
              <a:t> 하면</a:t>
            </a:r>
            <a:r>
              <a:rPr kumimoji="1" lang="en-US" altLang="ko-KR" sz="2000" dirty="0">
                <a:solidFill>
                  <a:srgbClr val="222581"/>
                </a:solidFill>
              </a:rPr>
              <a:t>, [1,10]</a:t>
            </a:r>
            <a:r>
              <a:rPr kumimoji="1" lang="ko-KR" altLang="en-US" sz="2000" dirty="0">
                <a:solidFill>
                  <a:srgbClr val="222581"/>
                </a:solidFill>
              </a:rPr>
              <a:t>이 나오게 됩니다</a:t>
            </a:r>
            <a:endParaRPr kumimoji="1" lang="en-US" altLang="ko-KR" sz="2000" dirty="0">
              <a:solidFill>
                <a:srgbClr val="22258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08E3941-6ACE-42E1-92EA-98FE0322186F}"/>
              </a:ext>
            </a:extLst>
          </p:cNvPr>
          <p:cNvSpPr/>
          <p:nvPr/>
        </p:nvSpPr>
        <p:spPr>
          <a:xfrm>
            <a:off x="5630778" y="2654037"/>
            <a:ext cx="1240759" cy="2524991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F0D730-2F33-423C-AC5F-E711D624BB03}"/>
              </a:ext>
            </a:extLst>
          </p:cNvPr>
          <p:cNvSpPr/>
          <p:nvPr/>
        </p:nvSpPr>
        <p:spPr>
          <a:xfrm>
            <a:off x="5929466" y="2072328"/>
            <a:ext cx="787395" cy="560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b="1" dirty="0">
                <a:solidFill>
                  <a:srgbClr val="2225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[1,10]</a:t>
            </a:r>
          </a:p>
        </p:txBody>
      </p:sp>
    </p:spTree>
    <p:extLst>
      <p:ext uri="{BB962C8B-B14F-4D97-AF65-F5344CB8AC3E}">
        <p14:creationId xmlns:p14="http://schemas.microsoft.com/office/powerpoint/2010/main" val="3180456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72497"/>
            <a:ext cx="10515600" cy="1351341"/>
          </a:xfrm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lvl="0"/>
            <a:r>
              <a:rPr kumimoji="1" lang="en-US" altLang="ko-KR" sz="4000" dirty="0">
                <a:solidFill>
                  <a:srgbClr val="222581"/>
                </a:solidFill>
              </a:rPr>
              <a:t>CNN – Convolution basics</a:t>
            </a:r>
          </a:p>
        </p:txBody>
      </p:sp>
    </p:spTree>
    <p:extLst>
      <p:ext uri="{BB962C8B-B14F-4D97-AF65-F5344CB8AC3E}">
        <p14:creationId xmlns:p14="http://schemas.microsoft.com/office/powerpoint/2010/main" val="1688849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CNN – Convolution basics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14</a:t>
            </a:fld>
            <a:endParaRPr kumimoji="1" lang="ko-KR" altLang="en-US"/>
          </a:p>
        </p:txBody>
      </p:sp>
      <p:pic>
        <p:nvPicPr>
          <p:cNvPr id="1026" name="Picture 2" descr="http://cfile5.uf.tistory.com/image/25321C4857ABEB59202196">
            <a:extLst>
              <a:ext uri="{FF2B5EF4-FFF2-40B4-BE49-F238E27FC236}">
                <a16:creationId xmlns:a16="http://schemas.microsoft.com/office/drawing/2014/main" id="{223A540D-3F38-4967-B8B5-3C8A6290D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6" y="1726197"/>
            <a:ext cx="7404084" cy="417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EE49468-E45A-4A62-BC40-EE587C1E3D60}"/>
              </a:ext>
            </a:extLst>
          </p:cNvPr>
          <p:cNvSpPr txBox="1">
            <a:spLocks/>
          </p:cNvSpPr>
          <p:nvPr/>
        </p:nvSpPr>
        <p:spPr>
          <a:xfrm>
            <a:off x="7890235" y="1486618"/>
            <a:ext cx="4301765" cy="465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200000"/>
              </a:lnSpc>
              <a:spcBef>
                <a:spcPts val="0"/>
              </a:spcBef>
              <a:buNone/>
            </a:pPr>
            <a:endParaRPr kumimoji="1" lang="en-US" altLang="ko-KR" sz="2000" dirty="0">
              <a:solidFill>
                <a:srgbClr val="22258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08E3941-6ACE-42E1-92EA-98FE0322186F}"/>
              </a:ext>
            </a:extLst>
          </p:cNvPr>
          <p:cNvSpPr/>
          <p:nvPr/>
        </p:nvSpPr>
        <p:spPr>
          <a:xfrm>
            <a:off x="1219468" y="2654038"/>
            <a:ext cx="743111" cy="2524991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D9DA0B-DB8C-4C17-8D10-793A1F3B6C79}"/>
              </a:ext>
            </a:extLst>
          </p:cNvPr>
          <p:cNvSpPr/>
          <p:nvPr/>
        </p:nvSpPr>
        <p:spPr>
          <a:xfrm>
            <a:off x="2053314" y="2654038"/>
            <a:ext cx="5570456" cy="252499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B5A919-30CE-4375-8F15-7CA56DF2288E}"/>
              </a:ext>
            </a:extLst>
          </p:cNvPr>
          <p:cNvSpPr/>
          <p:nvPr/>
        </p:nvSpPr>
        <p:spPr>
          <a:xfrm>
            <a:off x="940845" y="1934879"/>
            <a:ext cx="14285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b="1" dirty="0">
                <a:solidFill>
                  <a:srgbClr val="2225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[10,3,32,32]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DE35600B-B699-43BE-9CAC-64190002D9DF}"/>
              </a:ext>
            </a:extLst>
          </p:cNvPr>
          <p:cNvSpPr txBox="1">
            <a:spLocks/>
          </p:cNvSpPr>
          <p:nvPr/>
        </p:nvSpPr>
        <p:spPr>
          <a:xfrm>
            <a:off x="6141308" y="1486618"/>
            <a:ext cx="4301765" cy="5234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200000"/>
              </a:lnSpc>
              <a:spcBef>
                <a:spcPts val="0"/>
              </a:spcBef>
              <a:buNone/>
            </a:pPr>
            <a:r>
              <a:rPr kumimoji="1" lang="en-US" altLang="ko-KR" sz="2000" dirty="0">
                <a:solidFill>
                  <a:srgbClr val="222581"/>
                </a:solidFill>
              </a:rPr>
              <a:t>1</a:t>
            </a:r>
            <a:r>
              <a:rPr kumimoji="1" lang="ko-KR" altLang="en-US" sz="2000" dirty="0">
                <a:solidFill>
                  <a:srgbClr val="222581"/>
                </a:solidFill>
              </a:rPr>
              <a:t>번 실행</a:t>
            </a:r>
            <a:endParaRPr kumimoji="1" lang="en-US" altLang="ko-KR" sz="2000" dirty="0">
              <a:solidFill>
                <a:srgbClr val="22258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2B7B387-E4B8-494D-87E7-D363A2246415}"/>
              </a:ext>
            </a:extLst>
          </p:cNvPr>
          <p:cNvSpPr/>
          <p:nvPr/>
        </p:nvSpPr>
        <p:spPr>
          <a:xfrm>
            <a:off x="5525942" y="1458246"/>
            <a:ext cx="6504774" cy="4651147"/>
          </a:xfrm>
          <a:prstGeom prst="roundRect">
            <a:avLst>
              <a:gd name="adj" fmla="val 769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3F66A8C-C7EA-4852-8FC4-59FBC2B36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527" y="2031003"/>
            <a:ext cx="5970050" cy="56698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632A61B-6A20-4ECD-A649-F62B4C3438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6584" y="2663439"/>
            <a:ext cx="6504774" cy="85882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88CBBC-611F-4E86-9ADD-682632235C70}"/>
              </a:ext>
            </a:extLst>
          </p:cNvPr>
          <p:cNvSpPr/>
          <p:nvPr/>
        </p:nvSpPr>
        <p:spPr>
          <a:xfrm>
            <a:off x="5675653" y="1423327"/>
            <a:ext cx="37785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sz="2800" b="1" dirty="0">
                <a:latin typeface="맑은 고딕" panose="020F0302020204030204"/>
                <a:cs typeface="+mj-cs"/>
              </a:rPr>
              <a:t>1</a:t>
            </a:r>
            <a:r>
              <a:rPr kumimoji="1" lang="ko-KR" altLang="en-US" sz="2800" b="1" dirty="0">
                <a:latin typeface="맑은 고딕" panose="020F0302020204030204"/>
                <a:cs typeface="+mj-cs"/>
              </a:rPr>
              <a:t>번 실행 </a:t>
            </a:r>
            <a:r>
              <a:rPr kumimoji="1" lang="en-US" altLang="ko-KR" sz="2800" b="1" dirty="0">
                <a:latin typeface="맑은 고딕" panose="020F0302020204030204"/>
                <a:cs typeface="+mj-cs"/>
              </a:rPr>
              <a:t>(tensor</a:t>
            </a:r>
            <a:r>
              <a:rPr kumimoji="1" lang="ko-KR" altLang="en-US" sz="2800" b="1" dirty="0" err="1">
                <a:latin typeface="맑은 고딕" panose="020F0302020204030204"/>
                <a:cs typeface="+mj-cs"/>
              </a:rPr>
              <a:t>일때</a:t>
            </a:r>
            <a:r>
              <a:rPr kumimoji="1" lang="en-US" altLang="ko-KR" sz="2800" b="1" dirty="0">
                <a:latin typeface="맑은 고딕" panose="020F0302020204030204"/>
                <a:cs typeface="+mj-cs"/>
              </a:rPr>
              <a:t>)</a:t>
            </a:r>
            <a:endParaRPr 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9DB271-25D8-4D1A-A333-0E7972D5A22E}"/>
              </a:ext>
            </a:extLst>
          </p:cNvPr>
          <p:cNvSpPr/>
          <p:nvPr/>
        </p:nvSpPr>
        <p:spPr>
          <a:xfrm>
            <a:off x="5568996" y="3738276"/>
            <a:ext cx="53656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800" b="1" dirty="0">
                <a:latin typeface="맑은 고딕" panose="020F0302020204030204"/>
                <a:cs typeface="+mj-cs"/>
              </a:rPr>
              <a:t>2</a:t>
            </a:r>
            <a:r>
              <a:rPr kumimoji="1" lang="ko-KR" altLang="en-US" sz="2800" b="1" dirty="0">
                <a:latin typeface="맑은 고딕" panose="020F0302020204030204"/>
                <a:cs typeface="+mj-cs"/>
              </a:rPr>
              <a:t>번 실행 </a:t>
            </a:r>
            <a:r>
              <a:rPr kumimoji="1" lang="en-US" altLang="ko-KR" sz="2800" b="1" dirty="0">
                <a:latin typeface="맑은 고딕" panose="020F0302020204030204"/>
                <a:cs typeface="+mj-cs"/>
              </a:rPr>
              <a:t>(variable</a:t>
            </a:r>
            <a:r>
              <a:rPr kumimoji="1" lang="ko-KR" altLang="en-US" sz="2800" b="1" dirty="0">
                <a:latin typeface="맑은 고딕" panose="020F0302020204030204"/>
                <a:cs typeface="+mj-cs"/>
              </a:rPr>
              <a:t>로 변환할 때</a:t>
            </a:r>
            <a:r>
              <a:rPr kumimoji="1" lang="en-US" altLang="ko-KR" sz="2800" b="1" dirty="0">
                <a:latin typeface="맑은 고딕" panose="020F0302020204030204"/>
                <a:cs typeface="+mj-cs"/>
              </a:rPr>
              <a:t>)</a:t>
            </a:r>
            <a:endParaRPr lang="en-US" sz="14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EBAFAC7-E5AE-40CC-9C25-89188F1AF7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4890" y="4334324"/>
            <a:ext cx="8615826" cy="81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25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15</a:t>
            </a:fld>
            <a:endParaRPr kumimoji="1" lang="ko-KR" altLang="en-US"/>
          </a:p>
        </p:txBody>
      </p:sp>
      <p:pic>
        <p:nvPicPr>
          <p:cNvPr id="1026" name="Picture 2" descr="http://cfile5.uf.tistory.com/image/25321C4857ABEB59202196">
            <a:extLst>
              <a:ext uri="{FF2B5EF4-FFF2-40B4-BE49-F238E27FC236}">
                <a16:creationId xmlns:a16="http://schemas.microsoft.com/office/drawing/2014/main" id="{223A540D-3F38-4967-B8B5-3C8A6290D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6" y="1726197"/>
            <a:ext cx="7404084" cy="417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08E3941-6ACE-42E1-92EA-98FE0322186F}"/>
              </a:ext>
            </a:extLst>
          </p:cNvPr>
          <p:cNvSpPr/>
          <p:nvPr/>
        </p:nvSpPr>
        <p:spPr>
          <a:xfrm>
            <a:off x="1885361" y="2654038"/>
            <a:ext cx="1227291" cy="2524991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D9DA0B-DB8C-4C17-8D10-793A1F3B6C79}"/>
              </a:ext>
            </a:extLst>
          </p:cNvPr>
          <p:cNvSpPr/>
          <p:nvPr/>
        </p:nvSpPr>
        <p:spPr>
          <a:xfrm>
            <a:off x="3148552" y="2654038"/>
            <a:ext cx="4475217" cy="252499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89BA92-768C-4A32-846F-15D455589FF5}"/>
              </a:ext>
            </a:extLst>
          </p:cNvPr>
          <p:cNvSpPr/>
          <p:nvPr/>
        </p:nvSpPr>
        <p:spPr>
          <a:xfrm>
            <a:off x="1789109" y="2007707"/>
            <a:ext cx="1556836" cy="560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b="1" dirty="0">
                <a:solidFill>
                  <a:srgbClr val="2225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[10,16,28,28]</a:t>
            </a:r>
          </a:p>
        </p:txBody>
      </p:sp>
      <p:sp>
        <p:nvSpPr>
          <p:cNvPr id="11" name="슬라이드 번호 개체 틀 9">
            <a:extLst>
              <a:ext uri="{FF2B5EF4-FFF2-40B4-BE49-F238E27FC236}">
                <a16:creationId xmlns:a16="http://schemas.microsoft.com/office/drawing/2014/main" id="{660A6F82-3F3B-4FE2-9B3A-01C727F4C2A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E75774-3282-1C4A-9118-50EA78BFB2AA}" type="slidenum">
              <a:rPr kumimoji="1" lang="ko-KR" altLang="en-US" smtClean="0"/>
              <a:pPr/>
              <a:t>15</a:t>
            </a:fld>
            <a:endParaRPr kumimoji="1"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121EB2C-6B8F-463E-BD90-25AECED66FAD}"/>
              </a:ext>
            </a:extLst>
          </p:cNvPr>
          <p:cNvSpPr txBox="1">
            <a:spLocks/>
          </p:cNvSpPr>
          <p:nvPr/>
        </p:nvSpPr>
        <p:spPr>
          <a:xfrm>
            <a:off x="7890235" y="1486618"/>
            <a:ext cx="4301765" cy="465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200000"/>
              </a:lnSpc>
              <a:spcBef>
                <a:spcPts val="0"/>
              </a:spcBef>
              <a:buNone/>
            </a:pPr>
            <a:endParaRPr kumimoji="1" lang="en-US" altLang="ko-KR" sz="2000" dirty="0">
              <a:solidFill>
                <a:srgbClr val="222581"/>
              </a:solidFill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44C6A4C8-C982-49D9-B084-2A1B7A335757}"/>
              </a:ext>
            </a:extLst>
          </p:cNvPr>
          <p:cNvSpPr txBox="1">
            <a:spLocks/>
          </p:cNvSpPr>
          <p:nvPr/>
        </p:nvSpPr>
        <p:spPr>
          <a:xfrm>
            <a:off x="6141308" y="1486618"/>
            <a:ext cx="4301765" cy="5234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200000"/>
              </a:lnSpc>
              <a:spcBef>
                <a:spcPts val="0"/>
              </a:spcBef>
              <a:buNone/>
            </a:pPr>
            <a:r>
              <a:rPr kumimoji="1" lang="en-US" altLang="ko-KR" sz="2000" dirty="0">
                <a:solidFill>
                  <a:srgbClr val="222581"/>
                </a:solidFill>
              </a:rPr>
              <a:t>1</a:t>
            </a:r>
            <a:r>
              <a:rPr kumimoji="1" lang="ko-KR" altLang="en-US" sz="2000" dirty="0">
                <a:solidFill>
                  <a:srgbClr val="222581"/>
                </a:solidFill>
              </a:rPr>
              <a:t>번 실행</a:t>
            </a:r>
            <a:endParaRPr kumimoji="1" lang="en-US" altLang="ko-KR" sz="2000" dirty="0">
              <a:solidFill>
                <a:srgbClr val="22258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635C7D8-40B6-4E6E-95A9-A75B2ECB4A2C}"/>
              </a:ext>
            </a:extLst>
          </p:cNvPr>
          <p:cNvSpPr/>
          <p:nvPr/>
        </p:nvSpPr>
        <p:spPr>
          <a:xfrm>
            <a:off x="5525942" y="1458246"/>
            <a:ext cx="6504774" cy="4651147"/>
          </a:xfrm>
          <a:prstGeom prst="roundRect">
            <a:avLst>
              <a:gd name="adj" fmla="val 769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571C01-32B9-4D79-BD90-0D694E753FDC}"/>
              </a:ext>
            </a:extLst>
          </p:cNvPr>
          <p:cNvSpPr/>
          <p:nvPr/>
        </p:nvSpPr>
        <p:spPr>
          <a:xfrm>
            <a:off x="5675653" y="1423327"/>
            <a:ext cx="48439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800" b="1" dirty="0">
                <a:latin typeface="맑은 고딕" panose="020F0302020204030204"/>
                <a:cs typeface="+mj-cs"/>
              </a:rPr>
              <a:t>3</a:t>
            </a:r>
            <a:r>
              <a:rPr kumimoji="1" lang="ko-KR" altLang="en-US" sz="2800" b="1" dirty="0">
                <a:latin typeface="맑은 고딕" panose="020F0302020204030204"/>
                <a:cs typeface="+mj-cs"/>
              </a:rPr>
              <a:t>번 실행 </a:t>
            </a:r>
            <a:r>
              <a:rPr kumimoji="1" lang="en-US" altLang="ko-KR" sz="2800" b="1" dirty="0">
                <a:latin typeface="맑은 고딕" panose="020F0302020204030204"/>
                <a:cs typeface="+mj-cs"/>
              </a:rPr>
              <a:t>(convolution </a:t>
            </a:r>
            <a:r>
              <a:rPr kumimoji="1" lang="ko-KR" altLang="en-US" sz="2800" b="1" dirty="0">
                <a:latin typeface="맑은 고딕" panose="020F0302020204030204"/>
                <a:cs typeface="+mj-cs"/>
              </a:rPr>
              <a:t>적용</a:t>
            </a:r>
            <a:r>
              <a:rPr kumimoji="1" lang="en-US" altLang="ko-KR" sz="2800" b="1" dirty="0">
                <a:latin typeface="맑은 고딕" panose="020F0302020204030204"/>
                <a:cs typeface="+mj-cs"/>
              </a:rPr>
              <a:t>)</a:t>
            </a:r>
            <a:endParaRPr lang="en-US" sz="14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44E5500-C663-4C76-9623-52B191069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8834" y="2443463"/>
            <a:ext cx="5403532" cy="94798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96FDB88-D1FA-460D-866C-150B4D0383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8834" y="3915419"/>
            <a:ext cx="4754757" cy="421793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770682-F24C-4E17-9AD6-3A7503598F83}"/>
              </a:ext>
            </a:extLst>
          </p:cNvPr>
          <p:cNvSpPr/>
          <p:nvPr/>
        </p:nvSpPr>
        <p:spPr>
          <a:xfrm>
            <a:off x="5830503" y="1994734"/>
            <a:ext cx="3360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400" b="1" dirty="0">
                <a:solidFill>
                  <a:schemeClr val="accent1"/>
                </a:solidFill>
                <a:latin typeface="맑은 고딕" panose="020F0302020204030204"/>
              </a:rPr>
              <a:t>conv </a:t>
            </a:r>
            <a:r>
              <a:rPr kumimoji="1" lang="ko-KR" altLang="en-US" sz="2400" b="1" dirty="0">
                <a:solidFill>
                  <a:schemeClr val="accent1"/>
                </a:solidFill>
                <a:latin typeface="맑은 고딕" panose="020F0302020204030204"/>
              </a:rPr>
              <a:t>함수 선언하는 법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16484B-9028-46F6-B120-2FDC236BAF68}"/>
              </a:ext>
            </a:extLst>
          </p:cNvPr>
          <p:cNvSpPr/>
          <p:nvPr/>
        </p:nvSpPr>
        <p:spPr>
          <a:xfrm>
            <a:off x="5830502" y="3466001"/>
            <a:ext cx="58487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400" b="1" dirty="0">
                <a:solidFill>
                  <a:srgbClr val="FF0000"/>
                </a:solidFill>
                <a:latin typeface="맑은 고딕" panose="020F0302020204030204"/>
              </a:rPr>
              <a:t>conv </a:t>
            </a:r>
            <a:r>
              <a:rPr kumimoji="1" lang="ko-KR" altLang="en-US" sz="2400" b="1" dirty="0">
                <a:solidFill>
                  <a:srgbClr val="FF0000"/>
                </a:solidFill>
                <a:latin typeface="맑은 고딕" panose="020F0302020204030204"/>
              </a:rPr>
              <a:t>함수를 </a:t>
            </a:r>
            <a:r>
              <a:rPr kumimoji="1" lang="en-US" altLang="ko-KR" sz="2400" b="1" dirty="0">
                <a:solidFill>
                  <a:srgbClr val="FF0000"/>
                </a:solidFill>
                <a:latin typeface="맑은 고딕" panose="020F0302020204030204"/>
              </a:rPr>
              <a:t>variable</a:t>
            </a:r>
            <a:r>
              <a:rPr kumimoji="1" lang="ko-KR" altLang="en-US" sz="2400" b="1" dirty="0">
                <a:solidFill>
                  <a:srgbClr val="FF0000"/>
                </a:solidFill>
                <a:latin typeface="맑은 고딕" panose="020F0302020204030204"/>
              </a:rPr>
              <a:t>값에다 적용하는 법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D32A0822-8FED-4822-91A7-A1CE03C02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AFE62FAC-3240-434F-AAEB-DECF2C0DC2C9}"/>
              </a:ext>
            </a:extLst>
          </p:cNvPr>
          <p:cNvSpPr txBox="1">
            <a:spLocks/>
          </p:cNvSpPr>
          <p:nvPr/>
        </p:nvSpPr>
        <p:spPr>
          <a:xfrm>
            <a:off x="395416" y="84696"/>
            <a:ext cx="10515600" cy="743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600" b="1">
                <a:solidFill>
                  <a:srgbClr val="1E3DB4"/>
                </a:solidFill>
              </a:rPr>
              <a:t>CNN – Convolution basics</a:t>
            </a:r>
            <a:endParaRPr kumimoji="1"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9462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16</a:t>
            </a:fld>
            <a:endParaRPr kumimoji="1" lang="ko-KR" altLang="en-US"/>
          </a:p>
        </p:txBody>
      </p:sp>
      <p:pic>
        <p:nvPicPr>
          <p:cNvPr id="1026" name="Picture 2" descr="http://cfile5.uf.tistory.com/image/25321C4857ABEB59202196">
            <a:extLst>
              <a:ext uri="{FF2B5EF4-FFF2-40B4-BE49-F238E27FC236}">
                <a16:creationId xmlns:a16="http://schemas.microsoft.com/office/drawing/2014/main" id="{223A540D-3F38-4967-B8B5-3C8A6290D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6" y="1726197"/>
            <a:ext cx="7404084" cy="417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08E3941-6ACE-42E1-92EA-98FE0322186F}"/>
              </a:ext>
            </a:extLst>
          </p:cNvPr>
          <p:cNvSpPr/>
          <p:nvPr/>
        </p:nvSpPr>
        <p:spPr>
          <a:xfrm>
            <a:off x="1885361" y="2654038"/>
            <a:ext cx="1227291" cy="2524991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D9DA0B-DB8C-4C17-8D10-793A1F3B6C79}"/>
              </a:ext>
            </a:extLst>
          </p:cNvPr>
          <p:cNvSpPr/>
          <p:nvPr/>
        </p:nvSpPr>
        <p:spPr>
          <a:xfrm>
            <a:off x="3148552" y="2654038"/>
            <a:ext cx="4475217" cy="252499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89BA92-768C-4A32-846F-15D455589FF5}"/>
              </a:ext>
            </a:extLst>
          </p:cNvPr>
          <p:cNvSpPr/>
          <p:nvPr/>
        </p:nvSpPr>
        <p:spPr>
          <a:xfrm>
            <a:off x="1789109" y="2007707"/>
            <a:ext cx="15568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b="1" dirty="0">
                <a:solidFill>
                  <a:srgbClr val="2225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[10,16,28,28]</a:t>
            </a:r>
          </a:p>
        </p:txBody>
      </p:sp>
      <p:sp>
        <p:nvSpPr>
          <p:cNvPr id="11" name="슬라이드 번호 개체 틀 9">
            <a:extLst>
              <a:ext uri="{FF2B5EF4-FFF2-40B4-BE49-F238E27FC236}">
                <a16:creationId xmlns:a16="http://schemas.microsoft.com/office/drawing/2014/main" id="{660A6F82-3F3B-4FE2-9B3A-01C727F4C2A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E75774-3282-1C4A-9118-50EA78BFB2AA}" type="slidenum">
              <a:rPr kumimoji="1" lang="ko-KR" altLang="en-US" smtClean="0"/>
              <a:pPr/>
              <a:t>16</a:t>
            </a:fld>
            <a:endParaRPr kumimoji="1"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121EB2C-6B8F-463E-BD90-25AECED66FAD}"/>
              </a:ext>
            </a:extLst>
          </p:cNvPr>
          <p:cNvSpPr txBox="1">
            <a:spLocks/>
          </p:cNvSpPr>
          <p:nvPr/>
        </p:nvSpPr>
        <p:spPr>
          <a:xfrm>
            <a:off x="7890235" y="1486618"/>
            <a:ext cx="4301765" cy="465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200000"/>
              </a:lnSpc>
              <a:spcBef>
                <a:spcPts val="0"/>
              </a:spcBef>
              <a:buNone/>
            </a:pPr>
            <a:endParaRPr kumimoji="1" lang="en-US" altLang="ko-KR" sz="2000" dirty="0">
              <a:solidFill>
                <a:srgbClr val="222581"/>
              </a:solidFill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44C6A4C8-C982-49D9-B084-2A1B7A335757}"/>
              </a:ext>
            </a:extLst>
          </p:cNvPr>
          <p:cNvSpPr txBox="1">
            <a:spLocks/>
          </p:cNvSpPr>
          <p:nvPr/>
        </p:nvSpPr>
        <p:spPr>
          <a:xfrm>
            <a:off x="6141308" y="1486618"/>
            <a:ext cx="4301765" cy="5234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200000"/>
              </a:lnSpc>
              <a:spcBef>
                <a:spcPts val="0"/>
              </a:spcBef>
              <a:buNone/>
            </a:pPr>
            <a:r>
              <a:rPr kumimoji="1" lang="en-US" altLang="ko-KR" sz="2000" dirty="0">
                <a:solidFill>
                  <a:srgbClr val="222581"/>
                </a:solidFill>
              </a:rPr>
              <a:t>1</a:t>
            </a:r>
            <a:r>
              <a:rPr kumimoji="1" lang="ko-KR" altLang="en-US" sz="2000" dirty="0">
                <a:solidFill>
                  <a:srgbClr val="222581"/>
                </a:solidFill>
              </a:rPr>
              <a:t>번 실행</a:t>
            </a:r>
            <a:endParaRPr kumimoji="1" lang="en-US" altLang="ko-KR" sz="2000" dirty="0">
              <a:solidFill>
                <a:srgbClr val="22258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635C7D8-40B6-4E6E-95A9-A75B2ECB4A2C}"/>
              </a:ext>
            </a:extLst>
          </p:cNvPr>
          <p:cNvSpPr/>
          <p:nvPr/>
        </p:nvSpPr>
        <p:spPr>
          <a:xfrm>
            <a:off x="5525942" y="1458246"/>
            <a:ext cx="6504774" cy="4651147"/>
          </a:xfrm>
          <a:prstGeom prst="roundRect">
            <a:avLst>
              <a:gd name="adj" fmla="val 769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571C01-32B9-4D79-BD90-0D694E753FDC}"/>
              </a:ext>
            </a:extLst>
          </p:cNvPr>
          <p:cNvSpPr/>
          <p:nvPr/>
        </p:nvSpPr>
        <p:spPr>
          <a:xfrm>
            <a:off x="5675653" y="1423327"/>
            <a:ext cx="48439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800" b="1" dirty="0">
                <a:latin typeface="맑은 고딕" panose="020F0302020204030204"/>
                <a:cs typeface="+mj-cs"/>
              </a:rPr>
              <a:t>3</a:t>
            </a:r>
            <a:r>
              <a:rPr kumimoji="1" lang="ko-KR" altLang="en-US" sz="2800" b="1" dirty="0">
                <a:latin typeface="맑은 고딕" panose="020F0302020204030204"/>
                <a:cs typeface="+mj-cs"/>
              </a:rPr>
              <a:t>번 실행 </a:t>
            </a:r>
            <a:r>
              <a:rPr kumimoji="1" lang="en-US" altLang="ko-KR" sz="2800" b="1" dirty="0">
                <a:latin typeface="맑은 고딕" panose="020F0302020204030204"/>
                <a:cs typeface="+mj-cs"/>
              </a:rPr>
              <a:t>(convolution </a:t>
            </a:r>
            <a:r>
              <a:rPr kumimoji="1" lang="ko-KR" altLang="en-US" sz="2800" b="1" dirty="0">
                <a:latin typeface="맑은 고딕" panose="020F0302020204030204"/>
                <a:cs typeface="+mj-cs"/>
              </a:rPr>
              <a:t>적용</a:t>
            </a:r>
            <a:r>
              <a:rPr kumimoji="1" lang="en-US" altLang="ko-KR" sz="2800" b="1" dirty="0">
                <a:latin typeface="맑은 고딕" panose="020F0302020204030204"/>
                <a:cs typeface="+mj-cs"/>
              </a:rPr>
              <a:t>)</a:t>
            </a:r>
            <a:endParaRPr 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770682-F24C-4E17-9AD6-3A7503598F83}"/>
              </a:ext>
            </a:extLst>
          </p:cNvPr>
          <p:cNvSpPr/>
          <p:nvPr/>
        </p:nvSpPr>
        <p:spPr>
          <a:xfrm>
            <a:off x="5830503" y="2139112"/>
            <a:ext cx="62909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stride, kernel size </a:t>
            </a:r>
            <a:r>
              <a:rPr lang="ko-KR" altLang="en-US" sz="2400" dirty="0"/>
              <a:t>등을 다르게 하면 </a:t>
            </a:r>
            <a:r>
              <a:rPr lang="en-US" altLang="ko-KR" sz="2400" dirty="0"/>
              <a:t>output</a:t>
            </a:r>
            <a:br>
              <a:rPr lang="en-US" altLang="ko-KR" sz="2400" dirty="0"/>
            </a:br>
            <a:r>
              <a:rPr lang="ko-KR" altLang="en-US" sz="2400" dirty="0"/>
              <a:t>크기도 달라집니다</a:t>
            </a:r>
            <a:r>
              <a:rPr lang="en-US" altLang="ko-KR" sz="2400" dirty="0"/>
              <a:t>. </a:t>
            </a:r>
            <a:r>
              <a:rPr lang="ko-KR" altLang="en-US" sz="2400" dirty="0"/>
              <a:t>이는 </a:t>
            </a:r>
            <a:r>
              <a:rPr lang="en-US" altLang="ko-KR" sz="2400" dirty="0"/>
              <a:t>3</a:t>
            </a:r>
            <a:r>
              <a:rPr lang="ko-KR" altLang="en-US" sz="2400" dirty="0"/>
              <a:t>번을 실행해서</a:t>
            </a:r>
            <a:br>
              <a:rPr lang="en-US" altLang="ko-KR" sz="2400" dirty="0"/>
            </a:br>
            <a:r>
              <a:rPr lang="ko-KR" altLang="en-US" sz="2400" dirty="0"/>
              <a:t>나오는 결과를 직접 확인하시면 자세히 알</a:t>
            </a:r>
            <a:endParaRPr lang="en-US" altLang="ko-KR" sz="2400" dirty="0"/>
          </a:p>
          <a:p>
            <a:r>
              <a:rPr lang="ko-KR" altLang="en-US" sz="2400" dirty="0"/>
              <a:t>수 있습니다</a:t>
            </a:r>
            <a:endParaRPr lang="en-US" sz="2400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5D2BA0E-88DE-4033-A5ED-4EAA567E6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B7193574-B7D0-48B5-A492-9236BCBE7C06}"/>
              </a:ext>
            </a:extLst>
          </p:cNvPr>
          <p:cNvSpPr txBox="1">
            <a:spLocks/>
          </p:cNvSpPr>
          <p:nvPr/>
        </p:nvSpPr>
        <p:spPr>
          <a:xfrm>
            <a:off x="395416" y="84696"/>
            <a:ext cx="10515600" cy="743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600" b="1">
                <a:solidFill>
                  <a:srgbClr val="1E3DB4"/>
                </a:solidFill>
              </a:rPr>
              <a:t>CNN – Convolution basics</a:t>
            </a:r>
            <a:endParaRPr kumimoji="1"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41342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17</a:t>
            </a:fld>
            <a:endParaRPr kumimoji="1" lang="ko-KR" altLang="en-US"/>
          </a:p>
        </p:txBody>
      </p:sp>
      <p:pic>
        <p:nvPicPr>
          <p:cNvPr id="1026" name="Picture 2" descr="http://cfile5.uf.tistory.com/image/25321C4857ABEB59202196">
            <a:extLst>
              <a:ext uri="{FF2B5EF4-FFF2-40B4-BE49-F238E27FC236}">
                <a16:creationId xmlns:a16="http://schemas.microsoft.com/office/drawing/2014/main" id="{223A540D-3F38-4967-B8B5-3C8A6290D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6" y="1726197"/>
            <a:ext cx="7404084" cy="417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08E3941-6ACE-42E1-92EA-98FE0322186F}"/>
              </a:ext>
            </a:extLst>
          </p:cNvPr>
          <p:cNvSpPr/>
          <p:nvPr/>
        </p:nvSpPr>
        <p:spPr>
          <a:xfrm>
            <a:off x="1885361" y="2654038"/>
            <a:ext cx="1227291" cy="2524991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D9DA0B-DB8C-4C17-8D10-793A1F3B6C79}"/>
              </a:ext>
            </a:extLst>
          </p:cNvPr>
          <p:cNvSpPr/>
          <p:nvPr/>
        </p:nvSpPr>
        <p:spPr>
          <a:xfrm>
            <a:off x="3148552" y="2654038"/>
            <a:ext cx="4475217" cy="252499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89BA92-768C-4A32-846F-15D455589FF5}"/>
              </a:ext>
            </a:extLst>
          </p:cNvPr>
          <p:cNvSpPr/>
          <p:nvPr/>
        </p:nvSpPr>
        <p:spPr>
          <a:xfrm>
            <a:off x="1789109" y="2007707"/>
            <a:ext cx="15568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b="1" dirty="0">
                <a:solidFill>
                  <a:srgbClr val="2225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[10,16,28,28]</a:t>
            </a:r>
          </a:p>
        </p:txBody>
      </p:sp>
      <p:sp>
        <p:nvSpPr>
          <p:cNvPr id="11" name="슬라이드 번호 개체 틀 9">
            <a:extLst>
              <a:ext uri="{FF2B5EF4-FFF2-40B4-BE49-F238E27FC236}">
                <a16:creationId xmlns:a16="http://schemas.microsoft.com/office/drawing/2014/main" id="{660A6F82-3F3B-4FE2-9B3A-01C727F4C2A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E75774-3282-1C4A-9118-50EA78BFB2AA}" type="slidenum">
              <a:rPr kumimoji="1" lang="ko-KR" altLang="en-US" smtClean="0"/>
              <a:pPr/>
              <a:t>17</a:t>
            </a:fld>
            <a:endParaRPr kumimoji="1"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121EB2C-6B8F-463E-BD90-25AECED66FAD}"/>
              </a:ext>
            </a:extLst>
          </p:cNvPr>
          <p:cNvSpPr txBox="1">
            <a:spLocks/>
          </p:cNvSpPr>
          <p:nvPr/>
        </p:nvSpPr>
        <p:spPr>
          <a:xfrm>
            <a:off x="7890235" y="1486618"/>
            <a:ext cx="4301765" cy="465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200000"/>
              </a:lnSpc>
              <a:spcBef>
                <a:spcPts val="0"/>
              </a:spcBef>
              <a:buNone/>
            </a:pPr>
            <a:endParaRPr kumimoji="1" lang="en-US" altLang="ko-KR" sz="2000" dirty="0">
              <a:solidFill>
                <a:srgbClr val="222581"/>
              </a:solidFill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44C6A4C8-C982-49D9-B084-2A1B7A335757}"/>
              </a:ext>
            </a:extLst>
          </p:cNvPr>
          <p:cNvSpPr txBox="1">
            <a:spLocks/>
          </p:cNvSpPr>
          <p:nvPr/>
        </p:nvSpPr>
        <p:spPr>
          <a:xfrm>
            <a:off x="6141308" y="1486618"/>
            <a:ext cx="4301765" cy="5234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200000"/>
              </a:lnSpc>
              <a:spcBef>
                <a:spcPts val="0"/>
              </a:spcBef>
              <a:buNone/>
            </a:pPr>
            <a:r>
              <a:rPr kumimoji="1" lang="en-US" altLang="ko-KR" sz="2000" dirty="0">
                <a:solidFill>
                  <a:srgbClr val="222581"/>
                </a:solidFill>
              </a:rPr>
              <a:t>1</a:t>
            </a:r>
            <a:r>
              <a:rPr kumimoji="1" lang="ko-KR" altLang="en-US" sz="2000" dirty="0">
                <a:solidFill>
                  <a:srgbClr val="222581"/>
                </a:solidFill>
              </a:rPr>
              <a:t>번 실행</a:t>
            </a:r>
            <a:endParaRPr kumimoji="1" lang="en-US" altLang="ko-KR" sz="2000" dirty="0">
              <a:solidFill>
                <a:srgbClr val="22258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635C7D8-40B6-4E6E-95A9-A75B2ECB4A2C}"/>
              </a:ext>
            </a:extLst>
          </p:cNvPr>
          <p:cNvSpPr/>
          <p:nvPr/>
        </p:nvSpPr>
        <p:spPr>
          <a:xfrm>
            <a:off x="5525942" y="1458246"/>
            <a:ext cx="6504774" cy="4898104"/>
          </a:xfrm>
          <a:prstGeom prst="roundRect">
            <a:avLst>
              <a:gd name="adj" fmla="val 769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571C01-32B9-4D79-BD90-0D694E753FDC}"/>
              </a:ext>
            </a:extLst>
          </p:cNvPr>
          <p:cNvSpPr/>
          <p:nvPr/>
        </p:nvSpPr>
        <p:spPr>
          <a:xfrm>
            <a:off x="5675653" y="1423327"/>
            <a:ext cx="36860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800" b="1" dirty="0">
                <a:latin typeface="맑은 고딕" panose="020F0302020204030204"/>
                <a:cs typeface="+mj-cs"/>
              </a:rPr>
              <a:t>4</a:t>
            </a:r>
            <a:r>
              <a:rPr kumimoji="1" lang="ko-KR" altLang="en-US" sz="2800" b="1" dirty="0">
                <a:latin typeface="맑은 고딕" panose="020F0302020204030204"/>
                <a:cs typeface="+mj-cs"/>
              </a:rPr>
              <a:t>번 실행 </a:t>
            </a:r>
            <a:r>
              <a:rPr kumimoji="1" lang="en-US" altLang="ko-KR" sz="2800" b="1" dirty="0">
                <a:latin typeface="맑은 고딕" panose="020F0302020204030204"/>
                <a:cs typeface="+mj-cs"/>
              </a:rPr>
              <a:t>(</a:t>
            </a:r>
            <a:r>
              <a:rPr kumimoji="1" lang="en-US" altLang="ko-KR" sz="2800" b="1" dirty="0" err="1">
                <a:latin typeface="맑은 고딕" panose="020F0302020204030204"/>
                <a:cs typeface="+mj-cs"/>
              </a:rPr>
              <a:t>ReLU</a:t>
            </a:r>
            <a:r>
              <a:rPr kumimoji="1" lang="en-US" altLang="ko-KR" sz="2800" b="1" dirty="0">
                <a:latin typeface="맑은 고딕" panose="020F0302020204030204"/>
                <a:cs typeface="+mj-cs"/>
              </a:rPr>
              <a:t> </a:t>
            </a:r>
            <a:r>
              <a:rPr kumimoji="1" lang="ko-KR" altLang="en-US" sz="2800" b="1" dirty="0">
                <a:latin typeface="맑은 고딕" panose="020F0302020204030204"/>
                <a:cs typeface="+mj-cs"/>
              </a:rPr>
              <a:t>적용</a:t>
            </a:r>
            <a:r>
              <a:rPr kumimoji="1" lang="en-US" altLang="ko-KR" sz="2800" b="1" dirty="0">
                <a:latin typeface="맑은 고딕" panose="020F0302020204030204"/>
                <a:cs typeface="+mj-cs"/>
              </a:rPr>
              <a:t>)</a:t>
            </a:r>
            <a:endParaRPr 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770682-F24C-4E17-9AD6-3A7503598F83}"/>
              </a:ext>
            </a:extLst>
          </p:cNvPr>
          <p:cNvSpPr/>
          <p:nvPr/>
        </p:nvSpPr>
        <p:spPr>
          <a:xfrm>
            <a:off x="5830503" y="1994734"/>
            <a:ext cx="34048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400" b="1" dirty="0" err="1">
                <a:solidFill>
                  <a:schemeClr val="accent1"/>
                </a:solidFill>
                <a:latin typeface="맑은 고딕" panose="020F0302020204030204"/>
              </a:rPr>
              <a:t>ReLU</a:t>
            </a:r>
            <a:r>
              <a:rPr kumimoji="1" lang="en-US" altLang="ko-KR" sz="2400" b="1" dirty="0">
                <a:solidFill>
                  <a:schemeClr val="accent1"/>
                </a:solidFill>
                <a:latin typeface="맑은 고딕" panose="020F0302020204030204"/>
              </a:rPr>
              <a:t> </a:t>
            </a:r>
            <a:r>
              <a:rPr kumimoji="1" lang="ko-KR" altLang="en-US" sz="2400" b="1" dirty="0">
                <a:solidFill>
                  <a:schemeClr val="accent1"/>
                </a:solidFill>
                <a:latin typeface="맑은 고딕" panose="020F0302020204030204"/>
              </a:rPr>
              <a:t>함수 선언하는 법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16484B-9028-46F6-B120-2FDC236BAF68}"/>
              </a:ext>
            </a:extLst>
          </p:cNvPr>
          <p:cNvSpPr/>
          <p:nvPr/>
        </p:nvSpPr>
        <p:spPr>
          <a:xfrm>
            <a:off x="5830502" y="2936615"/>
            <a:ext cx="5893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400" b="1" dirty="0" err="1">
                <a:solidFill>
                  <a:srgbClr val="FF0000"/>
                </a:solidFill>
                <a:latin typeface="맑은 고딕" panose="020F0302020204030204"/>
              </a:rPr>
              <a:t>ReLU</a:t>
            </a:r>
            <a:r>
              <a:rPr kumimoji="1" lang="en-US" altLang="ko-KR" sz="2400" b="1" dirty="0">
                <a:solidFill>
                  <a:srgbClr val="FF0000"/>
                </a:solidFill>
                <a:latin typeface="맑은 고딕" panose="020F0302020204030204"/>
              </a:rPr>
              <a:t> </a:t>
            </a:r>
            <a:r>
              <a:rPr kumimoji="1" lang="ko-KR" altLang="en-US" sz="2400" b="1" dirty="0">
                <a:solidFill>
                  <a:srgbClr val="FF0000"/>
                </a:solidFill>
                <a:latin typeface="맑은 고딕" panose="020F0302020204030204"/>
              </a:rPr>
              <a:t>함수를 </a:t>
            </a:r>
            <a:r>
              <a:rPr kumimoji="1" lang="en-US" altLang="ko-KR" sz="2400" b="1" dirty="0">
                <a:solidFill>
                  <a:srgbClr val="FF0000"/>
                </a:solidFill>
                <a:latin typeface="맑은 고딕" panose="020F0302020204030204"/>
              </a:rPr>
              <a:t>variable</a:t>
            </a:r>
            <a:r>
              <a:rPr kumimoji="1" lang="ko-KR" altLang="en-US" sz="2400" b="1" dirty="0">
                <a:solidFill>
                  <a:srgbClr val="FF0000"/>
                </a:solidFill>
                <a:latin typeface="맑은 고딕" panose="020F0302020204030204"/>
              </a:rPr>
              <a:t>값에다 적용하는 법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CE80A3BE-6F7A-4FA0-8341-4DAFA0CB8C3B}"/>
              </a:ext>
            </a:extLst>
          </p:cNvPr>
          <p:cNvSpPr txBox="1">
            <a:spLocks/>
          </p:cNvSpPr>
          <p:nvPr/>
        </p:nvSpPr>
        <p:spPr>
          <a:xfrm>
            <a:off x="395416" y="84696"/>
            <a:ext cx="10515600" cy="743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600" b="1">
                <a:solidFill>
                  <a:srgbClr val="1E3DB4"/>
                </a:solidFill>
              </a:rPr>
              <a:t>CNN – Convolution basics</a:t>
            </a:r>
            <a:endParaRPr kumimoji="1" lang="ko-KR" altLang="en-US" sz="3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BDD090-1CAA-4B26-977A-E532EA076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384" y="2506815"/>
            <a:ext cx="2331751" cy="37998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784C969-D174-4D0F-A80C-E232D9291B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0502" y="3391870"/>
            <a:ext cx="4612571" cy="393756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FA445DBF-5F0D-4A5B-AAAD-7965A8D12A15}"/>
              </a:ext>
            </a:extLst>
          </p:cNvPr>
          <p:cNvSpPr/>
          <p:nvPr/>
        </p:nvSpPr>
        <p:spPr>
          <a:xfrm>
            <a:off x="5830502" y="4104046"/>
            <a:ext cx="37126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400" b="1" dirty="0" err="1">
                <a:latin typeface="맑은 고딕" panose="020F0302020204030204"/>
              </a:rPr>
              <a:t>ReLU</a:t>
            </a:r>
            <a:r>
              <a:rPr kumimoji="1" lang="en-US" altLang="ko-KR" sz="2400" b="1" dirty="0">
                <a:latin typeface="맑은 고딕" panose="020F0302020204030204"/>
              </a:rPr>
              <a:t> </a:t>
            </a:r>
            <a:r>
              <a:rPr kumimoji="1" lang="ko-KR" altLang="en-US" sz="2400" b="1" dirty="0">
                <a:latin typeface="맑은 고딕" panose="020F0302020204030204"/>
              </a:rPr>
              <a:t>함수 전후 크기변화</a:t>
            </a:r>
            <a:endParaRPr lang="en-US" sz="2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2529EC1-E9B6-415F-8C17-02EF56F0E8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0502" y="4646651"/>
            <a:ext cx="5634502" cy="67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15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18</a:t>
            </a:fld>
            <a:endParaRPr kumimoji="1" lang="ko-KR" altLang="en-US"/>
          </a:p>
        </p:txBody>
      </p:sp>
      <p:pic>
        <p:nvPicPr>
          <p:cNvPr id="1026" name="Picture 2" descr="http://cfile5.uf.tistory.com/image/25321C4857ABEB59202196">
            <a:extLst>
              <a:ext uri="{FF2B5EF4-FFF2-40B4-BE49-F238E27FC236}">
                <a16:creationId xmlns:a16="http://schemas.microsoft.com/office/drawing/2014/main" id="{223A540D-3F38-4967-B8B5-3C8A6290D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6" y="1726197"/>
            <a:ext cx="7404084" cy="417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08E3941-6ACE-42E1-92EA-98FE0322186F}"/>
              </a:ext>
            </a:extLst>
          </p:cNvPr>
          <p:cNvSpPr/>
          <p:nvPr/>
        </p:nvSpPr>
        <p:spPr>
          <a:xfrm>
            <a:off x="1885361" y="2654038"/>
            <a:ext cx="1227291" cy="2524991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D9DA0B-DB8C-4C17-8D10-793A1F3B6C79}"/>
              </a:ext>
            </a:extLst>
          </p:cNvPr>
          <p:cNvSpPr/>
          <p:nvPr/>
        </p:nvSpPr>
        <p:spPr>
          <a:xfrm>
            <a:off x="3148552" y="2654038"/>
            <a:ext cx="4475217" cy="252499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89BA92-768C-4A32-846F-15D455589FF5}"/>
              </a:ext>
            </a:extLst>
          </p:cNvPr>
          <p:cNvSpPr/>
          <p:nvPr/>
        </p:nvSpPr>
        <p:spPr>
          <a:xfrm>
            <a:off x="1789109" y="2007707"/>
            <a:ext cx="15568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b="1" dirty="0">
                <a:solidFill>
                  <a:srgbClr val="2225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[10,16,28,28]</a:t>
            </a:r>
          </a:p>
        </p:txBody>
      </p:sp>
      <p:sp>
        <p:nvSpPr>
          <p:cNvPr id="11" name="슬라이드 번호 개체 틀 9">
            <a:extLst>
              <a:ext uri="{FF2B5EF4-FFF2-40B4-BE49-F238E27FC236}">
                <a16:creationId xmlns:a16="http://schemas.microsoft.com/office/drawing/2014/main" id="{660A6F82-3F3B-4FE2-9B3A-01C727F4C2A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E75774-3282-1C4A-9118-50EA78BFB2AA}" type="slidenum">
              <a:rPr kumimoji="1" lang="ko-KR" altLang="en-US" smtClean="0"/>
              <a:pPr/>
              <a:t>18</a:t>
            </a:fld>
            <a:endParaRPr kumimoji="1"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121EB2C-6B8F-463E-BD90-25AECED66FAD}"/>
              </a:ext>
            </a:extLst>
          </p:cNvPr>
          <p:cNvSpPr txBox="1">
            <a:spLocks/>
          </p:cNvSpPr>
          <p:nvPr/>
        </p:nvSpPr>
        <p:spPr>
          <a:xfrm>
            <a:off x="7890235" y="1486618"/>
            <a:ext cx="4301765" cy="465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200000"/>
              </a:lnSpc>
              <a:spcBef>
                <a:spcPts val="0"/>
              </a:spcBef>
              <a:buNone/>
            </a:pPr>
            <a:endParaRPr kumimoji="1" lang="en-US" altLang="ko-KR" sz="2000" dirty="0">
              <a:solidFill>
                <a:srgbClr val="222581"/>
              </a:solidFill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44C6A4C8-C982-49D9-B084-2A1B7A335757}"/>
              </a:ext>
            </a:extLst>
          </p:cNvPr>
          <p:cNvSpPr txBox="1">
            <a:spLocks/>
          </p:cNvSpPr>
          <p:nvPr/>
        </p:nvSpPr>
        <p:spPr>
          <a:xfrm>
            <a:off x="6141308" y="1486618"/>
            <a:ext cx="4301765" cy="5234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200000"/>
              </a:lnSpc>
              <a:spcBef>
                <a:spcPts val="0"/>
              </a:spcBef>
              <a:buNone/>
            </a:pPr>
            <a:r>
              <a:rPr kumimoji="1" lang="en-US" altLang="ko-KR" sz="2000" dirty="0">
                <a:solidFill>
                  <a:srgbClr val="222581"/>
                </a:solidFill>
              </a:rPr>
              <a:t>1</a:t>
            </a:r>
            <a:r>
              <a:rPr kumimoji="1" lang="ko-KR" altLang="en-US" sz="2000" dirty="0">
                <a:solidFill>
                  <a:srgbClr val="222581"/>
                </a:solidFill>
              </a:rPr>
              <a:t>번 실행</a:t>
            </a:r>
            <a:endParaRPr kumimoji="1" lang="en-US" altLang="ko-KR" sz="2000" dirty="0">
              <a:solidFill>
                <a:srgbClr val="22258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635C7D8-40B6-4E6E-95A9-A75B2ECB4A2C}"/>
              </a:ext>
            </a:extLst>
          </p:cNvPr>
          <p:cNvSpPr/>
          <p:nvPr/>
        </p:nvSpPr>
        <p:spPr>
          <a:xfrm>
            <a:off x="5525942" y="1458246"/>
            <a:ext cx="6504774" cy="4898104"/>
          </a:xfrm>
          <a:prstGeom prst="roundRect">
            <a:avLst>
              <a:gd name="adj" fmla="val 769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571C01-32B9-4D79-BD90-0D694E753FDC}"/>
              </a:ext>
            </a:extLst>
          </p:cNvPr>
          <p:cNvSpPr/>
          <p:nvPr/>
        </p:nvSpPr>
        <p:spPr>
          <a:xfrm>
            <a:off x="5675653" y="1423327"/>
            <a:ext cx="36860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800" b="1" dirty="0">
                <a:latin typeface="맑은 고딕" panose="020F0302020204030204"/>
                <a:cs typeface="+mj-cs"/>
              </a:rPr>
              <a:t>4</a:t>
            </a:r>
            <a:r>
              <a:rPr kumimoji="1" lang="ko-KR" altLang="en-US" sz="2800" b="1" dirty="0">
                <a:latin typeface="맑은 고딕" panose="020F0302020204030204"/>
                <a:cs typeface="+mj-cs"/>
              </a:rPr>
              <a:t>번 실행 </a:t>
            </a:r>
            <a:r>
              <a:rPr kumimoji="1" lang="en-US" altLang="ko-KR" sz="2800" b="1" dirty="0">
                <a:latin typeface="맑은 고딕" panose="020F0302020204030204"/>
                <a:cs typeface="+mj-cs"/>
              </a:rPr>
              <a:t>(</a:t>
            </a:r>
            <a:r>
              <a:rPr kumimoji="1" lang="en-US" altLang="ko-KR" sz="2800" b="1" dirty="0" err="1">
                <a:latin typeface="맑은 고딕" panose="020F0302020204030204"/>
                <a:cs typeface="+mj-cs"/>
              </a:rPr>
              <a:t>ReLU</a:t>
            </a:r>
            <a:r>
              <a:rPr kumimoji="1" lang="en-US" altLang="ko-KR" sz="2800" b="1" dirty="0">
                <a:latin typeface="맑은 고딕" panose="020F0302020204030204"/>
                <a:cs typeface="+mj-cs"/>
              </a:rPr>
              <a:t> </a:t>
            </a:r>
            <a:r>
              <a:rPr kumimoji="1" lang="ko-KR" altLang="en-US" sz="2800" b="1" dirty="0">
                <a:latin typeface="맑은 고딕" panose="020F0302020204030204"/>
                <a:cs typeface="+mj-cs"/>
              </a:rPr>
              <a:t>적용</a:t>
            </a:r>
            <a:r>
              <a:rPr kumimoji="1" lang="en-US" altLang="ko-KR" sz="2800" b="1" dirty="0">
                <a:latin typeface="맑은 고딕" panose="020F0302020204030204"/>
                <a:cs typeface="+mj-cs"/>
              </a:rPr>
              <a:t>)</a:t>
            </a:r>
            <a:endParaRPr lang="en-US" sz="1400" dirty="0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CE80A3BE-6F7A-4FA0-8341-4DAFA0CB8C3B}"/>
              </a:ext>
            </a:extLst>
          </p:cNvPr>
          <p:cNvSpPr txBox="1">
            <a:spLocks/>
          </p:cNvSpPr>
          <p:nvPr/>
        </p:nvSpPr>
        <p:spPr>
          <a:xfrm>
            <a:off x="395416" y="84696"/>
            <a:ext cx="10515600" cy="743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600" b="1">
                <a:solidFill>
                  <a:srgbClr val="1E3DB4"/>
                </a:solidFill>
              </a:rPr>
              <a:t>CNN – Convolution basics</a:t>
            </a:r>
            <a:endParaRPr kumimoji="1" lang="ko-KR" altLang="en-US" sz="3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A445DBF-5F0D-4A5B-AAAD-7965A8D12A15}"/>
              </a:ext>
            </a:extLst>
          </p:cNvPr>
          <p:cNvSpPr/>
          <p:nvPr/>
        </p:nvSpPr>
        <p:spPr>
          <a:xfrm>
            <a:off x="5830502" y="1986487"/>
            <a:ext cx="4169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400" b="1" dirty="0" err="1">
                <a:latin typeface="맑은 고딕" panose="020F0302020204030204"/>
              </a:rPr>
              <a:t>ReLU</a:t>
            </a:r>
            <a:r>
              <a:rPr kumimoji="1" lang="en-US" altLang="ko-KR" sz="2400" b="1" dirty="0">
                <a:latin typeface="맑은 고딕" panose="020F0302020204030204"/>
              </a:rPr>
              <a:t> </a:t>
            </a:r>
            <a:r>
              <a:rPr kumimoji="1" lang="ko-KR" altLang="en-US" sz="2400" b="1" dirty="0">
                <a:latin typeface="맑은 고딕" panose="020F0302020204030204"/>
              </a:rPr>
              <a:t>함수 전후 </a:t>
            </a:r>
            <a:r>
              <a:rPr kumimoji="1" lang="en-US" altLang="ko-KR" sz="2400" b="1" dirty="0">
                <a:latin typeface="맑은 고딕" panose="020F0302020204030204"/>
              </a:rPr>
              <a:t>(-)</a:t>
            </a:r>
            <a:r>
              <a:rPr kumimoji="1" lang="ko-KR" altLang="en-US" sz="2400" b="1" dirty="0">
                <a:latin typeface="맑은 고딕" panose="020F0302020204030204"/>
              </a:rPr>
              <a:t>값들 변화</a:t>
            </a:r>
            <a:endParaRPr 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66F4B40-5D49-4F7F-8DAD-3BAEF26A4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932" y="2500855"/>
            <a:ext cx="4597141" cy="407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08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19</a:t>
            </a:fld>
            <a:endParaRPr kumimoji="1" lang="ko-KR" altLang="en-US"/>
          </a:p>
        </p:txBody>
      </p:sp>
      <p:pic>
        <p:nvPicPr>
          <p:cNvPr id="1026" name="Picture 2" descr="http://cfile5.uf.tistory.com/image/25321C4857ABEB59202196">
            <a:extLst>
              <a:ext uri="{FF2B5EF4-FFF2-40B4-BE49-F238E27FC236}">
                <a16:creationId xmlns:a16="http://schemas.microsoft.com/office/drawing/2014/main" id="{223A540D-3F38-4967-B8B5-3C8A6290D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6" y="1726197"/>
            <a:ext cx="7404084" cy="417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08E3941-6ACE-42E1-92EA-98FE0322186F}"/>
              </a:ext>
            </a:extLst>
          </p:cNvPr>
          <p:cNvSpPr/>
          <p:nvPr/>
        </p:nvSpPr>
        <p:spPr>
          <a:xfrm>
            <a:off x="2879970" y="2654038"/>
            <a:ext cx="1227291" cy="2524991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D9DA0B-DB8C-4C17-8D10-793A1F3B6C79}"/>
              </a:ext>
            </a:extLst>
          </p:cNvPr>
          <p:cNvSpPr/>
          <p:nvPr/>
        </p:nvSpPr>
        <p:spPr>
          <a:xfrm>
            <a:off x="4258289" y="2654038"/>
            <a:ext cx="3365480" cy="252499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89BA92-768C-4A32-846F-15D455589FF5}"/>
              </a:ext>
            </a:extLst>
          </p:cNvPr>
          <p:cNvSpPr/>
          <p:nvPr/>
        </p:nvSpPr>
        <p:spPr>
          <a:xfrm>
            <a:off x="2286411" y="2007707"/>
            <a:ext cx="15568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b="1" dirty="0">
                <a:solidFill>
                  <a:srgbClr val="2225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[10,16,14,14]</a:t>
            </a:r>
          </a:p>
        </p:txBody>
      </p:sp>
      <p:sp>
        <p:nvSpPr>
          <p:cNvPr id="11" name="슬라이드 번호 개체 틀 9">
            <a:extLst>
              <a:ext uri="{FF2B5EF4-FFF2-40B4-BE49-F238E27FC236}">
                <a16:creationId xmlns:a16="http://schemas.microsoft.com/office/drawing/2014/main" id="{660A6F82-3F3B-4FE2-9B3A-01C727F4C2A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E75774-3282-1C4A-9118-50EA78BFB2AA}" type="slidenum">
              <a:rPr kumimoji="1" lang="ko-KR" altLang="en-US" smtClean="0"/>
              <a:pPr/>
              <a:t>19</a:t>
            </a:fld>
            <a:endParaRPr kumimoji="1"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121EB2C-6B8F-463E-BD90-25AECED66FAD}"/>
              </a:ext>
            </a:extLst>
          </p:cNvPr>
          <p:cNvSpPr txBox="1">
            <a:spLocks/>
          </p:cNvSpPr>
          <p:nvPr/>
        </p:nvSpPr>
        <p:spPr>
          <a:xfrm>
            <a:off x="7890235" y="1486618"/>
            <a:ext cx="4301765" cy="465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200000"/>
              </a:lnSpc>
              <a:spcBef>
                <a:spcPts val="0"/>
              </a:spcBef>
              <a:buNone/>
            </a:pPr>
            <a:endParaRPr kumimoji="1" lang="en-US" altLang="ko-KR" sz="2000" dirty="0">
              <a:solidFill>
                <a:srgbClr val="222581"/>
              </a:solidFill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44C6A4C8-C982-49D9-B084-2A1B7A335757}"/>
              </a:ext>
            </a:extLst>
          </p:cNvPr>
          <p:cNvSpPr txBox="1">
            <a:spLocks/>
          </p:cNvSpPr>
          <p:nvPr/>
        </p:nvSpPr>
        <p:spPr>
          <a:xfrm>
            <a:off x="6141308" y="1486618"/>
            <a:ext cx="4301765" cy="5234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200000"/>
              </a:lnSpc>
              <a:spcBef>
                <a:spcPts val="0"/>
              </a:spcBef>
              <a:buNone/>
            </a:pPr>
            <a:r>
              <a:rPr kumimoji="1" lang="en-US" altLang="ko-KR" sz="2000" dirty="0">
                <a:solidFill>
                  <a:srgbClr val="222581"/>
                </a:solidFill>
              </a:rPr>
              <a:t>1</a:t>
            </a:r>
            <a:r>
              <a:rPr kumimoji="1" lang="ko-KR" altLang="en-US" sz="2000" dirty="0">
                <a:solidFill>
                  <a:srgbClr val="222581"/>
                </a:solidFill>
              </a:rPr>
              <a:t>번 실행</a:t>
            </a:r>
            <a:endParaRPr kumimoji="1" lang="en-US" altLang="ko-KR" sz="2000" dirty="0">
              <a:solidFill>
                <a:srgbClr val="22258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635C7D8-40B6-4E6E-95A9-A75B2ECB4A2C}"/>
              </a:ext>
            </a:extLst>
          </p:cNvPr>
          <p:cNvSpPr/>
          <p:nvPr/>
        </p:nvSpPr>
        <p:spPr>
          <a:xfrm>
            <a:off x="5525942" y="1458246"/>
            <a:ext cx="6504774" cy="4898104"/>
          </a:xfrm>
          <a:prstGeom prst="roundRect">
            <a:avLst>
              <a:gd name="adj" fmla="val 769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571C01-32B9-4D79-BD90-0D694E753FDC}"/>
              </a:ext>
            </a:extLst>
          </p:cNvPr>
          <p:cNvSpPr/>
          <p:nvPr/>
        </p:nvSpPr>
        <p:spPr>
          <a:xfrm>
            <a:off x="5675653" y="1423327"/>
            <a:ext cx="44406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800" b="1" dirty="0">
                <a:latin typeface="맑은 고딕" panose="020F0302020204030204"/>
                <a:cs typeface="+mj-cs"/>
              </a:rPr>
              <a:t>5</a:t>
            </a:r>
            <a:r>
              <a:rPr kumimoji="1" lang="ko-KR" altLang="en-US" sz="2800" b="1" dirty="0">
                <a:latin typeface="맑은 고딕" panose="020F0302020204030204"/>
                <a:cs typeface="+mj-cs"/>
              </a:rPr>
              <a:t>번 실행 </a:t>
            </a:r>
            <a:r>
              <a:rPr kumimoji="1" lang="en-US" altLang="ko-KR" sz="2800" b="1" dirty="0">
                <a:latin typeface="맑은 고딕" panose="020F0302020204030204"/>
                <a:cs typeface="+mj-cs"/>
              </a:rPr>
              <a:t>(max</a:t>
            </a:r>
            <a:r>
              <a:rPr kumimoji="1" lang="ko-KR" altLang="en-US" sz="2800" b="1" dirty="0">
                <a:latin typeface="맑은 고딕" panose="020F0302020204030204"/>
                <a:cs typeface="+mj-cs"/>
              </a:rPr>
              <a:t> </a:t>
            </a:r>
            <a:r>
              <a:rPr kumimoji="1" lang="en-US" altLang="ko-KR" sz="2800" b="1" dirty="0">
                <a:latin typeface="맑은 고딕" panose="020F0302020204030204"/>
                <a:cs typeface="+mj-cs"/>
              </a:rPr>
              <a:t>pool </a:t>
            </a:r>
            <a:r>
              <a:rPr kumimoji="1" lang="ko-KR" altLang="en-US" sz="2800" b="1" dirty="0">
                <a:latin typeface="맑은 고딕" panose="020F0302020204030204"/>
                <a:cs typeface="+mj-cs"/>
              </a:rPr>
              <a:t>적용</a:t>
            </a:r>
            <a:r>
              <a:rPr kumimoji="1" lang="en-US" altLang="ko-KR" sz="2800" b="1" dirty="0">
                <a:latin typeface="맑은 고딕" panose="020F0302020204030204"/>
                <a:cs typeface="+mj-cs"/>
              </a:rPr>
              <a:t>)</a:t>
            </a:r>
            <a:endParaRPr lang="en-US" sz="1400" dirty="0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CE80A3BE-6F7A-4FA0-8341-4DAFA0CB8C3B}"/>
              </a:ext>
            </a:extLst>
          </p:cNvPr>
          <p:cNvSpPr txBox="1">
            <a:spLocks/>
          </p:cNvSpPr>
          <p:nvPr/>
        </p:nvSpPr>
        <p:spPr>
          <a:xfrm>
            <a:off x="395416" y="84696"/>
            <a:ext cx="10515600" cy="743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600" b="1">
                <a:solidFill>
                  <a:srgbClr val="1E3DB4"/>
                </a:solidFill>
              </a:rPr>
              <a:t>CNN – Convolution basics</a:t>
            </a:r>
            <a:endParaRPr kumimoji="1" lang="ko-KR" altLang="en-US" sz="3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B74703-9F1D-4ADE-A214-9E0BBFF9F39F}"/>
              </a:ext>
            </a:extLst>
          </p:cNvPr>
          <p:cNvSpPr/>
          <p:nvPr/>
        </p:nvSpPr>
        <p:spPr>
          <a:xfrm>
            <a:off x="5830503" y="1994734"/>
            <a:ext cx="40495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400" b="1" dirty="0" err="1">
                <a:solidFill>
                  <a:schemeClr val="accent1"/>
                </a:solidFill>
                <a:latin typeface="맑은 고딕" panose="020F0302020204030204"/>
              </a:rPr>
              <a:t>maxpool</a:t>
            </a:r>
            <a:r>
              <a:rPr kumimoji="1" lang="en-US" altLang="ko-KR" sz="2400" b="1" dirty="0">
                <a:solidFill>
                  <a:schemeClr val="accent1"/>
                </a:solidFill>
                <a:latin typeface="맑은 고딕" panose="020F0302020204030204"/>
              </a:rPr>
              <a:t> </a:t>
            </a:r>
            <a:r>
              <a:rPr kumimoji="1" lang="ko-KR" altLang="en-US" sz="2400" b="1" dirty="0">
                <a:solidFill>
                  <a:schemeClr val="accent1"/>
                </a:solidFill>
                <a:latin typeface="맑은 고딕" panose="020F0302020204030204"/>
              </a:rPr>
              <a:t>함수 선언하는 법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468D07F-BF7D-4532-BABD-318435A78554}"/>
              </a:ext>
            </a:extLst>
          </p:cNvPr>
          <p:cNvSpPr/>
          <p:nvPr/>
        </p:nvSpPr>
        <p:spPr>
          <a:xfrm>
            <a:off x="5830502" y="3097035"/>
            <a:ext cx="6538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400" b="1" dirty="0" err="1">
                <a:solidFill>
                  <a:srgbClr val="FF0000"/>
                </a:solidFill>
                <a:latin typeface="맑은 고딕" panose="020F0302020204030204"/>
              </a:rPr>
              <a:t>maxpool</a:t>
            </a:r>
            <a:r>
              <a:rPr kumimoji="1" lang="en-US" altLang="ko-KR" sz="2400" b="1" dirty="0">
                <a:solidFill>
                  <a:srgbClr val="FF0000"/>
                </a:solidFill>
                <a:latin typeface="맑은 고딕" panose="020F0302020204030204"/>
              </a:rPr>
              <a:t> </a:t>
            </a:r>
            <a:r>
              <a:rPr kumimoji="1" lang="ko-KR" altLang="en-US" sz="2400" b="1" dirty="0">
                <a:solidFill>
                  <a:srgbClr val="FF0000"/>
                </a:solidFill>
                <a:latin typeface="맑은 고딕" panose="020F0302020204030204"/>
              </a:rPr>
              <a:t>함수를 </a:t>
            </a:r>
            <a:r>
              <a:rPr kumimoji="1" lang="en-US" altLang="ko-KR" sz="2400" b="1" dirty="0">
                <a:solidFill>
                  <a:srgbClr val="FF0000"/>
                </a:solidFill>
                <a:latin typeface="맑은 고딕" panose="020F0302020204030204"/>
              </a:rPr>
              <a:t>variable</a:t>
            </a:r>
            <a:r>
              <a:rPr kumimoji="1" lang="ko-KR" altLang="en-US" sz="2400" b="1" dirty="0">
                <a:solidFill>
                  <a:srgbClr val="FF0000"/>
                </a:solidFill>
                <a:latin typeface="맑은 고딕" panose="020F0302020204030204"/>
              </a:rPr>
              <a:t>값에다 적용하는 법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15EA57-7009-42AE-9EB6-15B3A197A615}"/>
              </a:ext>
            </a:extLst>
          </p:cNvPr>
          <p:cNvSpPr/>
          <p:nvPr/>
        </p:nvSpPr>
        <p:spPr>
          <a:xfrm>
            <a:off x="5830502" y="4104046"/>
            <a:ext cx="4248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400" b="1" dirty="0" err="1">
                <a:latin typeface="맑은 고딕" panose="020F0302020204030204"/>
              </a:rPr>
              <a:t>maxpool</a:t>
            </a:r>
            <a:r>
              <a:rPr kumimoji="1" lang="en-US" altLang="ko-KR" sz="2400" b="1" dirty="0">
                <a:latin typeface="맑은 고딕" panose="020F0302020204030204"/>
              </a:rPr>
              <a:t> </a:t>
            </a:r>
            <a:r>
              <a:rPr kumimoji="1" lang="ko-KR" altLang="en-US" sz="2400" b="1" dirty="0">
                <a:latin typeface="맑은 고딕" panose="020F0302020204030204"/>
              </a:rPr>
              <a:t>함수 전후 크기변화</a:t>
            </a:r>
            <a:endParaRPr 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D67BA7-BAF4-4762-9FB7-7D6896F04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222" y="2446265"/>
            <a:ext cx="3418161" cy="7176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9CC9B8F-7804-4D0C-B092-79867A9D9A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1093" y="3606887"/>
            <a:ext cx="4151940" cy="3897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276540-D7CA-4F6E-ADA9-AF06432260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1093" y="4624720"/>
            <a:ext cx="5128129" cy="66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01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ko-KR" altLang="en-US" sz="3600" b="1" dirty="0">
                <a:solidFill>
                  <a:srgbClr val="1E3DB4"/>
                </a:solidFill>
              </a:rPr>
              <a:t>목표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</a:t>
            </a:fld>
            <a:endParaRPr kumimoji="1" lang="ko-KR" altLang="en-US"/>
          </a:p>
        </p:txBody>
      </p:sp>
      <p:pic>
        <p:nvPicPr>
          <p:cNvPr id="8" name="Picture 2" descr="DAVIAN">
            <a:extLst>
              <a:ext uri="{FF2B5EF4-FFF2-40B4-BE49-F238E27FC236}">
                <a16:creationId xmlns:a16="http://schemas.microsoft.com/office/drawing/2014/main" id="{3D7CFD6B-6825-4504-B3CB-116EB0434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9943"/>
            <a:ext cx="2992277" cy="53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4938694-ACA9-4CBD-A0CC-8696A8E043C5}"/>
              </a:ext>
            </a:extLst>
          </p:cNvPr>
          <p:cNvSpPr txBox="1">
            <a:spLocks/>
          </p:cNvSpPr>
          <p:nvPr/>
        </p:nvSpPr>
        <p:spPr>
          <a:xfrm>
            <a:off x="395416" y="1606439"/>
            <a:ext cx="11491784" cy="465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latinLnBrk="0">
              <a:lnSpc>
                <a:spcPct val="200000"/>
              </a:lnSpc>
              <a:spcBef>
                <a:spcPts val="0"/>
              </a:spcBef>
              <a:buFontTx/>
              <a:buAutoNum type="arabicPeriod"/>
            </a:pPr>
            <a:r>
              <a:rPr kumimoji="1" lang="en-US" altLang="ko-KR" dirty="0">
                <a:solidFill>
                  <a:srgbClr val="222581"/>
                </a:solidFill>
              </a:rPr>
              <a:t>CNN</a:t>
            </a:r>
            <a:r>
              <a:rPr kumimoji="1" lang="ko-KR" altLang="en-US" dirty="0">
                <a:solidFill>
                  <a:srgbClr val="222581"/>
                </a:solidFill>
              </a:rPr>
              <a:t>에 사용되는 </a:t>
            </a:r>
            <a:r>
              <a:rPr kumimoji="1" lang="en-US" altLang="ko-KR" dirty="0">
                <a:solidFill>
                  <a:srgbClr val="222581"/>
                </a:solidFill>
              </a:rPr>
              <a:t>conv, </a:t>
            </a:r>
            <a:r>
              <a:rPr kumimoji="1" lang="en-US" altLang="ko-KR" dirty="0" err="1">
                <a:solidFill>
                  <a:srgbClr val="222581"/>
                </a:solidFill>
              </a:rPr>
              <a:t>relu</a:t>
            </a:r>
            <a:r>
              <a:rPr kumimoji="1" lang="en-US" altLang="ko-KR" dirty="0">
                <a:solidFill>
                  <a:srgbClr val="222581"/>
                </a:solidFill>
              </a:rPr>
              <a:t>, max pool, linear</a:t>
            </a:r>
            <a:r>
              <a:rPr kumimoji="1" lang="ko-KR" altLang="en-US" dirty="0">
                <a:solidFill>
                  <a:srgbClr val="222581"/>
                </a:solidFill>
              </a:rPr>
              <a:t>가 어떻게 쓰이는지</a:t>
            </a:r>
            <a:br>
              <a:rPr kumimoji="1" lang="en-US" altLang="ko-KR" dirty="0">
                <a:solidFill>
                  <a:srgbClr val="222581"/>
                </a:solidFill>
              </a:rPr>
            </a:br>
            <a:r>
              <a:rPr kumimoji="1" lang="ko-KR" altLang="en-US" dirty="0">
                <a:solidFill>
                  <a:srgbClr val="222581"/>
                </a:solidFill>
              </a:rPr>
              <a:t>배워봅니다</a:t>
            </a:r>
            <a:endParaRPr kumimoji="1" lang="en-US" altLang="ko-KR" dirty="0">
              <a:solidFill>
                <a:srgbClr val="222581"/>
              </a:solidFill>
            </a:endParaRPr>
          </a:p>
          <a:p>
            <a:pPr marL="514350" indent="-514350" latinLnBrk="0">
              <a:lnSpc>
                <a:spcPct val="200000"/>
              </a:lnSpc>
              <a:spcBef>
                <a:spcPts val="0"/>
              </a:spcBef>
              <a:buFontTx/>
              <a:buAutoNum type="arabicPeriod"/>
            </a:pPr>
            <a:r>
              <a:rPr kumimoji="1" lang="en-US" altLang="ko-KR" dirty="0" err="1">
                <a:solidFill>
                  <a:srgbClr val="222581"/>
                </a:solidFill>
              </a:rPr>
              <a:t>init</a:t>
            </a:r>
            <a:r>
              <a:rPr kumimoji="1" lang="ko-KR" altLang="en-US" dirty="0">
                <a:solidFill>
                  <a:srgbClr val="222581"/>
                </a:solidFill>
              </a:rPr>
              <a:t>와 </a:t>
            </a:r>
            <a:r>
              <a:rPr kumimoji="1" lang="en-US" altLang="ko-KR" dirty="0">
                <a:solidFill>
                  <a:srgbClr val="222581"/>
                </a:solidFill>
              </a:rPr>
              <a:t>forward </a:t>
            </a:r>
            <a:r>
              <a:rPr kumimoji="1" lang="ko-KR" altLang="en-US" dirty="0">
                <a:solidFill>
                  <a:srgbClr val="222581"/>
                </a:solidFill>
              </a:rPr>
              <a:t>함수에 필요한 코드를 넣어서 </a:t>
            </a:r>
            <a:r>
              <a:rPr kumimoji="1" lang="en-US" altLang="ko-KR" dirty="0">
                <a:solidFill>
                  <a:srgbClr val="222581"/>
                </a:solidFill>
              </a:rPr>
              <a:t>CNN</a:t>
            </a:r>
            <a:r>
              <a:rPr kumimoji="1" lang="ko-KR" altLang="en-US" dirty="0">
                <a:solidFill>
                  <a:srgbClr val="222581"/>
                </a:solidFill>
              </a:rPr>
              <a:t>을 만들어봅니다</a:t>
            </a:r>
            <a:endParaRPr kumimoji="1" lang="en-US" altLang="ko-KR" dirty="0">
              <a:solidFill>
                <a:srgbClr val="222581"/>
              </a:solidFill>
            </a:endParaRPr>
          </a:p>
          <a:p>
            <a:pPr marL="514350" indent="-514350" latinLnBrk="0">
              <a:lnSpc>
                <a:spcPct val="200000"/>
              </a:lnSpc>
              <a:spcBef>
                <a:spcPts val="0"/>
              </a:spcBef>
              <a:buFontTx/>
              <a:buAutoNum type="arabicPeriod"/>
            </a:pPr>
            <a:r>
              <a:rPr kumimoji="1" lang="ko-KR" altLang="en-US" dirty="0">
                <a:solidFill>
                  <a:srgbClr val="222581"/>
                </a:solidFill>
              </a:rPr>
              <a:t>만든 </a:t>
            </a:r>
            <a:r>
              <a:rPr kumimoji="1" lang="en-US" altLang="ko-KR" dirty="0">
                <a:solidFill>
                  <a:srgbClr val="222581"/>
                </a:solidFill>
              </a:rPr>
              <a:t>CNN</a:t>
            </a:r>
            <a:r>
              <a:rPr kumimoji="1" lang="ko-KR" altLang="en-US" dirty="0">
                <a:solidFill>
                  <a:srgbClr val="222581"/>
                </a:solidFill>
              </a:rPr>
              <a:t>을 통해 </a:t>
            </a:r>
            <a:r>
              <a:rPr kumimoji="1" lang="en-US" altLang="ko-KR" dirty="0">
                <a:solidFill>
                  <a:srgbClr val="222581"/>
                </a:solidFill>
              </a:rPr>
              <a:t>MNIST </a:t>
            </a:r>
            <a:r>
              <a:rPr kumimoji="1" lang="ko-KR" altLang="en-US" dirty="0">
                <a:solidFill>
                  <a:srgbClr val="222581"/>
                </a:solidFill>
              </a:rPr>
              <a:t>숫자들을 분류해 봅니다</a:t>
            </a:r>
            <a:endParaRPr kumimoji="1" lang="en-US" altLang="ko-KR" dirty="0">
              <a:solidFill>
                <a:srgbClr val="2225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490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20</a:t>
            </a:fld>
            <a:endParaRPr kumimoji="1" lang="ko-KR" altLang="en-US"/>
          </a:p>
        </p:txBody>
      </p:sp>
      <p:pic>
        <p:nvPicPr>
          <p:cNvPr id="1026" name="Picture 2" descr="http://cfile5.uf.tistory.com/image/25321C4857ABEB59202196">
            <a:extLst>
              <a:ext uri="{FF2B5EF4-FFF2-40B4-BE49-F238E27FC236}">
                <a16:creationId xmlns:a16="http://schemas.microsoft.com/office/drawing/2014/main" id="{223A540D-3F38-4967-B8B5-3C8A6290D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6" y="1726197"/>
            <a:ext cx="7404084" cy="417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08E3941-6ACE-42E1-92EA-98FE0322186F}"/>
              </a:ext>
            </a:extLst>
          </p:cNvPr>
          <p:cNvSpPr/>
          <p:nvPr/>
        </p:nvSpPr>
        <p:spPr>
          <a:xfrm>
            <a:off x="2879970" y="2654038"/>
            <a:ext cx="1227291" cy="2524991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D9DA0B-DB8C-4C17-8D10-793A1F3B6C79}"/>
              </a:ext>
            </a:extLst>
          </p:cNvPr>
          <p:cNvSpPr/>
          <p:nvPr/>
        </p:nvSpPr>
        <p:spPr>
          <a:xfrm>
            <a:off x="4258289" y="2654038"/>
            <a:ext cx="3365480" cy="252499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89BA92-768C-4A32-846F-15D455589FF5}"/>
              </a:ext>
            </a:extLst>
          </p:cNvPr>
          <p:cNvSpPr/>
          <p:nvPr/>
        </p:nvSpPr>
        <p:spPr>
          <a:xfrm>
            <a:off x="2286411" y="2007707"/>
            <a:ext cx="15568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b="1" dirty="0">
                <a:solidFill>
                  <a:srgbClr val="2225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[10,16,14,14]</a:t>
            </a:r>
          </a:p>
        </p:txBody>
      </p:sp>
      <p:sp>
        <p:nvSpPr>
          <p:cNvPr id="11" name="슬라이드 번호 개체 틀 9">
            <a:extLst>
              <a:ext uri="{FF2B5EF4-FFF2-40B4-BE49-F238E27FC236}">
                <a16:creationId xmlns:a16="http://schemas.microsoft.com/office/drawing/2014/main" id="{660A6F82-3F3B-4FE2-9B3A-01C727F4C2A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E75774-3282-1C4A-9118-50EA78BFB2AA}" type="slidenum">
              <a:rPr kumimoji="1" lang="ko-KR" altLang="en-US" smtClean="0"/>
              <a:pPr/>
              <a:t>20</a:t>
            </a:fld>
            <a:endParaRPr kumimoji="1"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121EB2C-6B8F-463E-BD90-25AECED66FAD}"/>
              </a:ext>
            </a:extLst>
          </p:cNvPr>
          <p:cNvSpPr txBox="1">
            <a:spLocks/>
          </p:cNvSpPr>
          <p:nvPr/>
        </p:nvSpPr>
        <p:spPr>
          <a:xfrm>
            <a:off x="7890235" y="1486618"/>
            <a:ext cx="4301765" cy="465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200000"/>
              </a:lnSpc>
              <a:spcBef>
                <a:spcPts val="0"/>
              </a:spcBef>
              <a:buNone/>
            </a:pPr>
            <a:endParaRPr kumimoji="1" lang="en-US" altLang="ko-KR" sz="2000" dirty="0">
              <a:solidFill>
                <a:srgbClr val="222581"/>
              </a:solidFill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44C6A4C8-C982-49D9-B084-2A1B7A335757}"/>
              </a:ext>
            </a:extLst>
          </p:cNvPr>
          <p:cNvSpPr txBox="1">
            <a:spLocks/>
          </p:cNvSpPr>
          <p:nvPr/>
        </p:nvSpPr>
        <p:spPr>
          <a:xfrm>
            <a:off x="6141308" y="1486618"/>
            <a:ext cx="4301765" cy="5234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200000"/>
              </a:lnSpc>
              <a:spcBef>
                <a:spcPts val="0"/>
              </a:spcBef>
              <a:buNone/>
            </a:pPr>
            <a:r>
              <a:rPr kumimoji="1" lang="en-US" altLang="ko-KR" sz="2000" dirty="0">
                <a:solidFill>
                  <a:srgbClr val="222581"/>
                </a:solidFill>
              </a:rPr>
              <a:t>1</a:t>
            </a:r>
            <a:r>
              <a:rPr kumimoji="1" lang="ko-KR" altLang="en-US" sz="2000" dirty="0">
                <a:solidFill>
                  <a:srgbClr val="222581"/>
                </a:solidFill>
              </a:rPr>
              <a:t>번 실행</a:t>
            </a:r>
            <a:endParaRPr kumimoji="1" lang="en-US" altLang="ko-KR" sz="2000" dirty="0">
              <a:solidFill>
                <a:srgbClr val="22258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635C7D8-40B6-4E6E-95A9-A75B2ECB4A2C}"/>
              </a:ext>
            </a:extLst>
          </p:cNvPr>
          <p:cNvSpPr/>
          <p:nvPr/>
        </p:nvSpPr>
        <p:spPr>
          <a:xfrm>
            <a:off x="5525942" y="1458246"/>
            <a:ext cx="6504774" cy="4898104"/>
          </a:xfrm>
          <a:prstGeom prst="roundRect">
            <a:avLst>
              <a:gd name="adj" fmla="val 769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571C01-32B9-4D79-BD90-0D694E753FDC}"/>
              </a:ext>
            </a:extLst>
          </p:cNvPr>
          <p:cNvSpPr/>
          <p:nvPr/>
        </p:nvSpPr>
        <p:spPr>
          <a:xfrm>
            <a:off x="5675653" y="1423327"/>
            <a:ext cx="44406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800" b="1" dirty="0">
                <a:latin typeface="맑은 고딕" panose="020F0302020204030204"/>
                <a:cs typeface="+mj-cs"/>
              </a:rPr>
              <a:t>5</a:t>
            </a:r>
            <a:r>
              <a:rPr kumimoji="1" lang="ko-KR" altLang="en-US" sz="2800" b="1" dirty="0">
                <a:latin typeface="맑은 고딕" panose="020F0302020204030204"/>
                <a:cs typeface="+mj-cs"/>
              </a:rPr>
              <a:t>번 실행 </a:t>
            </a:r>
            <a:r>
              <a:rPr kumimoji="1" lang="en-US" altLang="ko-KR" sz="2800" b="1" dirty="0">
                <a:latin typeface="맑은 고딕" panose="020F0302020204030204"/>
                <a:cs typeface="+mj-cs"/>
              </a:rPr>
              <a:t>(max</a:t>
            </a:r>
            <a:r>
              <a:rPr kumimoji="1" lang="ko-KR" altLang="en-US" sz="2800" b="1" dirty="0">
                <a:latin typeface="맑은 고딕" panose="020F0302020204030204"/>
                <a:cs typeface="+mj-cs"/>
              </a:rPr>
              <a:t> </a:t>
            </a:r>
            <a:r>
              <a:rPr kumimoji="1" lang="en-US" altLang="ko-KR" sz="2800" b="1" dirty="0">
                <a:latin typeface="맑은 고딕" panose="020F0302020204030204"/>
                <a:cs typeface="+mj-cs"/>
              </a:rPr>
              <a:t>pool </a:t>
            </a:r>
            <a:r>
              <a:rPr kumimoji="1" lang="ko-KR" altLang="en-US" sz="2800" b="1" dirty="0">
                <a:latin typeface="맑은 고딕" panose="020F0302020204030204"/>
                <a:cs typeface="+mj-cs"/>
              </a:rPr>
              <a:t>적용</a:t>
            </a:r>
            <a:r>
              <a:rPr kumimoji="1" lang="en-US" altLang="ko-KR" sz="2800" b="1" dirty="0">
                <a:latin typeface="맑은 고딕" panose="020F0302020204030204"/>
                <a:cs typeface="+mj-cs"/>
              </a:rPr>
              <a:t>)</a:t>
            </a:r>
            <a:endParaRPr lang="en-US" sz="1400" dirty="0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CE80A3BE-6F7A-4FA0-8341-4DAFA0CB8C3B}"/>
              </a:ext>
            </a:extLst>
          </p:cNvPr>
          <p:cNvSpPr txBox="1">
            <a:spLocks/>
          </p:cNvSpPr>
          <p:nvPr/>
        </p:nvSpPr>
        <p:spPr>
          <a:xfrm>
            <a:off x="395416" y="84696"/>
            <a:ext cx="10515600" cy="743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600" b="1">
                <a:solidFill>
                  <a:srgbClr val="1E3DB4"/>
                </a:solidFill>
              </a:rPr>
              <a:t>CNN – Convolution basics</a:t>
            </a:r>
            <a:endParaRPr kumimoji="1" lang="ko-KR" altLang="en-US" sz="3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B74703-9F1D-4ADE-A214-9E0BBFF9F39F}"/>
              </a:ext>
            </a:extLst>
          </p:cNvPr>
          <p:cNvSpPr/>
          <p:nvPr/>
        </p:nvSpPr>
        <p:spPr>
          <a:xfrm>
            <a:off x="5830503" y="1994734"/>
            <a:ext cx="40495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400" b="1" dirty="0" err="1">
                <a:solidFill>
                  <a:schemeClr val="accent1"/>
                </a:solidFill>
                <a:latin typeface="맑은 고딕" panose="020F0302020204030204"/>
              </a:rPr>
              <a:t>maxpool</a:t>
            </a:r>
            <a:r>
              <a:rPr kumimoji="1" lang="en-US" altLang="ko-KR" sz="2400" b="1" dirty="0">
                <a:solidFill>
                  <a:schemeClr val="accent1"/>
                </a:solidFill>
                <a:latin typeface="맑은 고딕" panose="020F0302020204030204"/>
              </a:rPr>
              <a:t> </a:t>
            </a:r>
            <a:r>
              <a:rPr kumimoji="1" lang="ko-KR" altLang="en-US" sz="2400" b="1" dirty="0">
                <a:solidFill>
                  <a:schemeClr val="accent1"/>
                </a:solidFill>
                <a:latin typeface="맑은 고딕" panose="020F0302020204030204"/>
              </a:rPr>
              <a:t>함수 선언하는 법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468D07F-BF7D-4532-BABD-318435A78554}"/>
              </a:ext>
            </a:extLst>
          </p:cNvPr>
          <p:cNvSpPr/>
          <p:nvPr/>
        </p:nvSpPr>
        <p:spPr>
          <a:xfrm>
            <a:off x="5830502" y="3097035"/>
            <a:ext cx="6538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400" b="1" dirty="0" err="1">
                <a:solidFill>
                  <a:srgbClr val="FF0000"/>
                </a:solidFill>
                <a:latin typeface="맑은 고딕" panose="020F0302020204030204"/>
              </a:rPr>
              <a:t>maxpool</a:t>
            </a:r>
            <a:r>
              <a:rPr kumimoji="1" lang="en-US" altLang="ko-KR" sz="2400" b="1" dirty="0">
                <a:solidFill>
                  <a:srgbClr val="FF0000"/>
                </a:solidFill>
                <a:latin typeface="맑은 고딕" panose="020F0302020204030204"/>
              </a:rPr>
              <a:t> </a:t>
            </a:r>
            <a:r>
              <a:rPr kumimoji="1" lang="ko-KR" altLang="en-US" sz="2400" b="1" dirty="0">
                <a:solidFill>
                  <a:srgbClr val="FF0000"/>
                </a:solidFill>
                <a:latin typeface="맑은 고딕" panose="020F0302020204030204"/>
              </a:rPr>
              <a:t>함수를 </a:t>
            </a:r>
            <a:r>
              <a:rPr kumimoji="1" lang="en-US" altLang="ko-KR" sz="2400" b="1" dirty="0">
                <a:solidFill>
                  <a:srgbClr val="FF0000"/>
                </a:solidFill>
                <a:latin typeface="맑은 고딕" panose="020F0302020204030204"/>
              </a:rPr>
              <a:t>variable</a:t>
            </a:r>
            <a:r>
              <a:rPr kumimoji="1" lang="ko-KR" altLang="en-US" sz="2400" b="1" dirty="0">
                <a:solidFill>
                  <a:srgbClr val="FF0000"/>
                </a:solidFill>
                <a:latin typeface="맑은 고딕" panose="020F0302020204030204"/>
              </a:rPr>
              <a:t>값에다 적용하는 법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15EA57-7009-42AE-9EB6-15B3A197A615}"/>
              </a:ext>
            </a:extLst>
          </p:cNvPr>
          <p:cNvSpPr/>
          <p:nvPr/>
        </p:nvSpPr>
        <p:spPr>
          <a:xfrm>
            <a:off x="5830502" y="4104046"/>
            <a:ext cx="4248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400" b="1" dirty="0" err="1">
                <a:latin typeface="맑은 고딕" panose="020F0302020204030204"/>
              </a:rPr>
              <a:t>maxpool</a:t>
            </a:r>
            <a:r>
              <a:rPr kumimoji="1" lang="en-US" altLang="ko-KR" sz="2400" b="1" dirty="0">
                <a:latin typeface="맑은 고딕" panose="020F0302020204030204"/>
              </a:rPr>
              <a:t> </a:t>
            </a:r>
            <a:r>
              <a:rPr kumimoji="1" lang="ko-KR" altLang="en-US" sz="2400" b="1" dirty="0">
                <a:latin typeface="맑은 고딕" panose="020F0302020204030204"/>
              </a:rPr>
              <a:t>함수 전후 크기변화</a:t>
            </a:r>
            <a:endParaRPr 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D67BA7-BAF4-4762-9FB7-7D6896F04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222" y="2446265"/>
            <a:ext cx="3418161" cy="7176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9CC9B8F-7804-4D0C-B092-79867A9D9A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1093" y="3606887"/>
            <a:ext cx="4151940" cy="3897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276540-D7CA-4F6E-ADA9-AF06432260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1093" y="4624720"/>
            <a:ext cx="5128129" cy="661694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A6849E1-55B8-4704-92CD-4036D3864E14}"/>
              </a:ext>
            </a:extLst>
          </p:cNvPr>
          <p:cNvSpPr/>
          <p:nvPr/>
        </p:nvSpPr>
        <p:spPr>
          <a:xfrm>
            <a:off x="5525942" y="1458246"/>
            <a:ext cx="6504774" cy="4898104"/>
          </a:xfrm>
          <a:prstGeom prst="roundRect">
            <a:avLst>
              <a:gd name="adj" fmla="val 769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CF3076-E24A-4C6D-9FFD-CE58186082BC}"/>
              </a:ext>
            </a:extLst>
          </p:cNvPr>
          <p:cNvSpPr/>
          <p:nvPr/>
        </p:nvSpPr>
        <p:spPr>
          <a:xfrm>
            <a:off x="5675653" y="1423327"/>
            <a:ext cx="43140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800" b="1" dirty="0">
                <a:latin typeface="맑은 고딕" panose="020F0302020204030204"/>
                <a:cs typeface="+mj-cs"/>
              </a:rPr>
              <a:t>5</a:t>
            </a:r>
            <a:r>
              <a:rPr kumimoji="1" lang="ko-KR" altLang="en-US" sz="2800" b="1" dirty="0">
                <a:latin typeface="맑은 고딕" panose="020F0302020204030204"/>
                <a:cs typeface="+mj-cs"/>
              </a:rPr>
              <a:t>번 실행 </a:t>
            </a:r>
            <a:r>
              <a:rPr kumimoji="1" lang="en-US" altLang="ko-KR" sz="2800" b="1" dirty="0">
                <a:latin typeface="맑은 고딕" panose="020F0302020204030204"/>
                <a:cs typeface="+mj-cs"/>
              </a:rPr>
              <a:t>(</a:t>
            </a:r>
            <a:r>
              <a:rPr kumimoji="1" lang="en-US" altLang="ko-KR" sz="2800" b="1" dirty="0" err="1">
                <a:latin typeface="맑은 고딕" panose="020F0302020204030204"/>
                <a:cs typeface="+mj-cs"/>
              </a:rPr>
              <a:t>maxpool</a:t>
            </a:r>
            <a:r>
              <a:rPr kumimoji="1" lang="en-US" altLang="ko-KR" sz="2800" b="1" dirty="0">
                <a:latin typeface="맑은 고딕" panose="020F0302020204030204"/>
                <a:cs typeface="+mj-cs"/>
              </a:rPr>
              <a:t> </a:t>
            </a:r>
            <a:r>
              <a:rPr kumimoji="1" lang="ko-KR" altLang="en-US" sz="2800" b="1" dirty="0">
                <a:latin typeface="맑은 고딕" panose="020F0302020204030204"/>
                <a:cs typeface="+mj-cs"/>
              </a:rPr>
              <a:t>적용</a:t>
            </a:r>
            <a:r>
              <a:rPr kumimoji="1" lang="en-US" altLang="ko-KR" sz="2800" b="1" dirty="0">
                <a:latin typeface="맑은 고딕" panose="020F0302020204030204"/>
                <a:cs typeface="+mj-cs"/>
              </a:rPr>
              <a:t>)</a:t>
            </a:r>
            <a:endParaRPr lang="en-US" sz="1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E241103-6062-4F4F-8FA5-862D98F304C0}"/>
              </a:ext>
            </a:extLst>
          </p:cNvPr>
          <p:cNvSpPr/>
          <p:nvPr/>
        </p:nvSpPr>
        <p:spPr>
          <a:xfrm>
            <a:off x="5830502" y="1986487"/>
            <a:ext cx="49728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400" b="1" dirty="0" err="1">
                <a:latin typeface="맑은 고딕" panose="020F0302020204030204"/>
              </a:rPr>
              <a:t>maxpool</a:t>
            </a:r>
            <a:r>
              <a:rPr kumimoji="1" lang="en-US" altLang="ko-KR" sz="2400" b="1" dirty="0">
                <a:latin typeface="맑은 고딕" panose="020F0302020204030204"/>
              </a:rPr>
              <a:t> </a:t>
            </a:r>
            <a:r>
              <a:rPr kumimoji="1" lang="ko-KR" altLang="en-US" sz="2400" b="1" dirty="0">
                <a:latin typeface="맑은 고딕" panose="020F0302020204030204"/>
              </a:rPr>
              <a:t>함수 전후 값들이 어떻게</a:t>
            </a:r>
            <a:br>
              <a:rPr kumimoji="1" lang="en-US" altLang="ko-KR" sz="2400" b="1" dirty="0">
                <a:latin typeface="맑은 고딕" panose="020F0302020204030204"/>
              </a:rPr>
            </a:br>
            <a:r>
              <a:rPr kumimoji="1" lang="ko-KR" altLang="en-US" sz="2400" b="1" dirty="0">
                <a:latin typeface="맑은 고딕" panose="020F0302020204030204"/>
              </a:rPr>
              <a:t>작아지는지</a:t>
            </a:r>
            <a:endParaRPr 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B9729F1-D1AC-4C96-AEC3-91D5BA3E05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9071" y="2815441"/>
            <a:ext cx="4680891" cy="331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539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21</a:t>
            </a:fld>
            <a:endParaRPr kumimoji="1" lang="ko-KR" altLang="en-US"/>
          </a:p>
        </p:txBody>
      </p:sp>
      <p:pic>
        <p:nvPicPr>
          <p:cNvPr id="1026" name="Picture 2" descr="http://cfile5.uf.tistory.com/image/25321C4857ABEB59202196">
            <a:extLst>
              <a:ext uri="{FF2B5EF4-FFF2-40B4-BE49-F238E27FC236}">
                <a16:creationId xmlns:a16="http://schemas.microsoft.com/office/drawing/2014/main" id="{223A540D-3F38-4967-B8B5-3C8A6290D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6" y="1726197"/>
            <a:ext cx="7404084" cy="417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08E3941-6ACE-42E1-92EA-98FE0322186F}"/>
              </a:ext>
            </a:extLst>
          </p:cNvPr>
          <p:cNvSpPr/>
          <p:nvPr/>
        </p:nvSpPr>
        <p:spPr>
          <a:xfrm>
            <a:off x="4242859" y="2619367"/>
            <a:ext cx="1227291" cy="2524991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89BA92-768C-4A32-846F-15D455589FF5}"/>
              </a:ext>
            </a:extLst>
          </p:cNvPr>
          <p:cNvSpPr/>
          <p:nvPr/>
        </p:nvSpPr>
        <p:spPr>
          <a:xfrm>
            <a:off x="4040839" y="1061111"/>
            <a:ext cx="1428596" cy="560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b="1" dirty="0">
                <a:solidFill>
                  <a:srgbClr val="2225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[10,3,32,32]</a:t>
            </a:r>
          </a:p>
        </p:txBody>
      </p:sp>
      <p:sp>
        <p:nvSpPr>
          <p:cNvPr id="11" name="슬라이드 번호 개체 틀 9">
            <a:extLst>
              <a:ext uri="{FF2B5EF4-FFF2-40B4-BE49-F238E27FC236}">
                <a16:creationId xmlns:a16="http://schemas.microsoft.com/office/drawing/2014/main" id="{660A6F82-3F3B-4FE2-9B3A-01C727F4C2A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E75774-3282-1C4A-9118-50EA78BFB2AA}" type="slidenum">
              <a:rPr kumimoji="1" lang="ko-KR" altLang="en-US" smtClean="0"/>
              <a:pPr/>
              <a:t>21</a:t>
            </a:fld>
            <a:endParaRPr kumimoji="1"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121EB2C-6B8F-463E-BD90-25AECED66FAD}"/>
              </a:ext>
            </a:extLst>
          </p:cNvPr>
          <p:cNvSpPr txBox="1">
            <a:spLocks/>
          </p:cNvSpPr>
          <p:nvPr/>
        </p:nvSpPr>
        <p:spPr>
          <a:xfrm>
            <a:off x="7890235" y="1486618"/>
            <a:ext cx="4301765" cy="465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200000"/>
              </a:lnSpc>
              <a:spcBef>
                <a:spcPts val="0"/>
              </a:spcBef>
              <a:buNone/>
            </a:pPr>
            <a:endParaRPr kumimoji="1" lang="en-US" altLang="ko-KR" sz="2000" dirty="0">
              <a:solidFill>
                <a:srgbClr val="222581"/>
              </a:solidFill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44C6A4C8-C982-49D9-B084-2A1B7A335757}"/>
              </a:ext>
            </a:extLst>
          </p:cNvPr>
          <p:cNvSpPr txBox="1">
            <a:spLocks/>
          </p:cNvSpPr>
          <p:nvPr/>
        </p:nvSpPr>
        <p:spPr>
          <a:xfrm>
            <a:off x="6141308" y="1486618"/>
            <a:ext cx="4301765" cy="5234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200000"/>
              </a:lnSpc>
              <a:spcBef>
                <a:spcPts val="0"/>
              </a:spcBef>
              <a:buNone/>
            </a:pPr>
            <a:r>
              <a:rPr kumimoji="1" lang="en-US" altLang="ko-KR" sz="2000" dirty="0">
                <a:solidFill>
                  <a:srgbClr val="222581"/>
                </a:solidFill>
              </a:rPr>
              <a:t>1</a:t>
            </a:r>
            <a:r>
              <a:rPr kumimoji="1" lang="ko-KR" altLang="en-US" sz="2000" dirty="0">
                <a:solidFill>
                  <a:srgbClr val="222581"/>
                </a:solidFill>
              </a:rPr>
              <a:t>번 실행</a:t>
            </a:r>
            <a:endParaRPr kumimoji="1" lang="en-US" altLang="ko-KR" sz="2000" dirty="0">
              <a:solidFill>
                <a:srgbClr val="22258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635C7D8-40B6-4E6E-95A9-A75B2ECB4A2C}"/>
              </a:ext>
            </a:extLst>
          </p:cNvPr>
          <p:cNvSpPr/>
          <p:nvPr/>
        </p:nvSpPr>
        <p:spPr>
          <a:xfrm>
            <a:off x="5525942" y="1458246"/>
            <a:ext cx="6504774" cy="4898104"/>
          </a:xfrm>
          <a:prstGeom prst="roundRect">
            <a:avLst>
              <a:gd name="adj" fmla="val 769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571C01-32B9-4D79-BD90-0D694E753FDC}"/>
              </a:ext>
            </a:extLst>
          </p:cNvPr>
          <p:cNvSpPr/>
          <p:nvPr/>
        </p:nvSpPr>
        <p:spPr>
          <a:xfrm>
            <a:off x="5675653" y="1423327"/>
            <a:ext cx="44406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800" b="1" dirty="0">
                <a:latin typeface="맑은 고딕" panose="020F0302020204030204"/>
                <a:cs typeface="+mj-cs"/>
              </a:rPr>
              <a:t>5</a:t>
            </a:r>
            <a:r>
              <a:rPr kumimoji="1" lang="ko-KR" altLang="en-US" sz="2800" b="1" dirty="0">
                <a:latin typeface="맑은 고딕" panose="020F0302020204030204"/>
                <a:cs typeface="+mj-cs"/>
              </a:rPr>
              <a:t>번 실행 </a:t>
            </a:r>
            <a:r>
              <a:rPr kumimoji="1" lang="en-US" altLang="ko-KR" sz="2800" b="1" dirty="0">
                <a:latin typeface="맑은 고딕" panose="020F0302020204030204"/>
                <a:cs typeface="+mj-cs"/>
              </a:rPr>
              <a:t>(max</a:t>
            </a:r>
            <a:r>
              <a:rPr kumimoji="1" lang="ko-KR" altLang="en-US" sz="2800" b="1" dirty="0">
                <a:latin typeface="맑은 고딕" panose="020F0302020204030204"/>
                <a:cs typeface="+mj-cs"/>
              </a:rPr>
              <a:t> </a:t>
            </a:r>
            <a:r>
              <a:rPr kumimoji="1" lang="en-US" altLang="ko-KR" sz="2800" b="1" dirty="0">
                <a:latin typeface="맑은 고딕" panose="020F0302020204030204"/>
                <a:cs typeface="+mj-cs"/>
              </a:rPr>
              <a:t>pool </a:t>
            </a:r>
            <a:r>
              <a:rPr kumimoji="1" lang="ko-KR" altLang="en-US" sz="2800" b="1" dirty="0">
                <a:latin typeface="맑은 고딕" panose="020F0302020204030204"/>
                <a:cs typeface="+mj-cs"/>
              </a:rPr>
              <a:t>적용</a:t>
            </a:r>
            <a:r>
              <a:rPr kumimoji="1" lang="en-US" altLang="ko-KR" sz="2800" b="1" dirty="0">
                <a:latin typeface="맑은 고딕" panose="020F0302020204030204"/>
                <a:cs typeface="+mj-cs"/>
              </a:rPr>
              <a:t>)</a:t>
            </a:r>
            <a:endParaRPr lang="en-US" sz="1400" dirty="0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CE80A3BE-6F7A-4FA0-8341-4DAFA0CB8C3B}"/>
              </a:ext>
            </a:extLst>
          </p:cNvPr>
          <p:cNvSpPr txBox="1">
            <a:spLocks/>
          </p:cNvSpPr>
          <p:nvPr/>
        </p:nvSpPr>
        <p:spPr>
          <a:xfrm>
            <a:off x="395416" y="84696"/>
            <a:ext cx="10515600" cy="743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600" b="1">
                <a:solidFill>
                  <a:srgbClr val="1E3DB4"/>
                </a:solidFill>
              </a:rPr>
              <a:t>CNN – Convolution basics</a:t>
            </a:r>
            <a:endParaRPr kumimoji="1" lang="ko-KR" altLang="en-US" sz="3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B74703-9F1D-4ADE-A214-9E0BBFF9F39F}"/>
              </a:ext>
            </a:extLst>
          </p:cNvPr>
          <p:cNvSpPr/>
          <p:nvPr/>
        </p:nvSpPr>
        <p:spPr>
          <a:xfrm>
            <a:off x="5830503" y="1994734"/>
            <a:ext cx="40495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400" b="1" dirty="0" err="1">
                <a:solidFill>
                  <a:schemeClr val="accent1"/>
                </a:solidFill>
                <a:latin typeface="맑은 고딕" panose="020F0302020204030204"/>
              </a:rPr>
              <a:t>maxpool</a:t>
            </a:r>
            <a:r>
              <a:rPr kumimoji="1" lang="en-US" altLang="ko-KR" sz="2400" b="1" dirty="0">
                <a:solidFill>
                  <a:schemeClr val="accent1"/>
                </a:solidFill>
                <a:latin typeface="맑은 고딕" panose="020F0302020204030204"/>
              </a:rPr>
              <a:t> </a:t>
            </a:r>
            <a:r>
              <a:rPr kumimoji="1" lang="ko-KR" altLang="en-US" sz="2400" b="1" dirty="0">
                <a:solidFill>
                  <a:schemeClr val="accent1"/>
                </a:solidFill>
                <a:latin typeface="맑은 고딕" panose="020F0302020204030204"/>
              </a:rPr>
              <a:t>함수 선언하는 법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468D07F-BF7D-4532-BABD-318435A78554}"/>
              </a:ext>
            </a:extLst>
          </p:cNvPr>
          <p:cNvSpPr/>
          <p:nvPr/>
        </p:nvSpPr>
        <p:spPr>
          <a:xfrm>
            <a:off x="5830502" y="3097035"/>
            <a:ext cx="6538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400" b="1" dirty="0" err="1">
                <a:solidFill>
                  <a:srgbClr val="FF0000"/>
                </a:solidFill>
                <a:latin typeface="맑은 고딕" panose="020F0302020204030204"/>
              </a:rPr>
              <a:t>maxpool</a:t>
            </a:r>
            <a:r>
              <a:rPr kumimoji="1" lang="en-US" altLang="ko-KR" sz="2400" b="1" dirty="0">
                <a:solidFill>
                  <a:srgbClr val="FF0000"/>
                </a:solidFill>
                <a:latin typeface="맑은 고딕" panose="020F0302020204030204"/>
              </a:rPr>
              <a:t> </a:t>
            </a:r>
            <a:r>
              <a:rPr kumimoji="1" lang="ko-KR" altLang="en-US" sz="2400" b="1" dirty="0">
                <a:solidFill>
                  <a:srgbClr val="FF0000"/>
                </a:solidFill>
                <a:latin typeface="맑은 고딕" panose="020F0302020204030204"/>
              </a:rPr>
              <a:t>함수를 </a:t>
            </a:r>
            <a:r>
              <a:rPr kumimoji="1" lang="en-US" altLang="ko-KR" sz="2400" b="1" dirty="0">
                <a:solidFill>
                  <a:srgbClr val="FF0000"/>
                </a:solidFill>
                <a:latin typeface="맑은 고딕" panose="020F0302020204030204"/>
              </a:rPr>
              <a:t>variable</a:t>
            </a:r>
            <a:r>
              <a:rPr kumimoji="1" lang="ko-KR" altLang="en-US" sz="2400" b="1" dirty="0">
                <a:solidFill>
                  <a:srgbClr val="FF0000"/>
                </a:solidFill>
                <a:latin typeface="맑은 고딕" panose="020F0302020204030204"/>
              </a:rPr>
              <a:t>값에다 적용하는 법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15EA57-7009-42AE-9EB6-15B3A197A615}"/>
              </a:ext>
            </a:extLst>
          </p:cNvPr>
          <p:cNvSpPr/>
          <p:nvPr/>
        </p:nvSpPr>
        <p:spPr>
          <a:xfrm>
            <a:off x="5830502" y="4104046"/>
            <a:ext cx="4248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400" b="1" dirty="0" err="1">
                <a:latin typeface="맑은 고딕" panose="020F0302020204030204"/>
              </a:rPr>
              <a:t>maxpool</a:t>
            </a:r>
            <a:r>
              <a:rPr kumimoji="1" lang="en-US" altLang="ko-KR" sz="2400" b="1" dirty="0">
                <a:latin typeface="맑은 고딕" panose="020F0302020204030204"/>
              </a:rPr>
              <a:t> </a:t>
            </a:r>
            <a:r>
              <a:rPr kumimoji="1" lang="ko-KR" altLang="en-US" sz="2400" b="1" dirty="0">
                <a:latin typeface="맑은 고딕" panose="020F0302020204030204"/>
              </a:rPr>
              <a:t>함수 전후 크기변화</a:t>
            </a:r>
            <a:endParaRPr 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D67BA7-BAF4-4762-9FB7-7D6896F04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222" y="2446265"/>
            <a:ext cx="3418161" cy="7176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9CC9B8F-7804-4D0C-B092-79867A9D9A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1093" y="3606887"/>
            <a:ext cx="4151940" cy="3897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276540-D7CA-4F6E-ADA9-AF06432260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1093" y="4624720"/>
            <a:ext cx="5128129" cy="661694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A6849E1-55B8-4704-92CD-4036D3864E14}"/>
              </a:ext>
            </a:extLst>
          </p:cNvPr>
          <p:cNvSpPr/>
          <p:nvPr/>
        </p:nvSpPr>
        <p:spPr>
          <a:xfrm>
            <a:off x="5525942" y="1458246"/>
            <a:ext cx="6504774" cy="4898104"/>
          </a:xfrm>
          <a:prstGeom prst="roundRect">
            <a:avLst>
              <a:gd name="adj" fmla="val 769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CF3076-E24A-4C6D-9FFD-CE58186082BC}"/>
              </a:ext>
            </a:extLst>
          </p:cNvPr>
          <p:cNvSpPr/>
          <p:nvPr/>
        </p:nvSpPr>
        <p:spPr>
          <a:xfrm>
            <a:off x="5675653" y="1423327"/>
            <a:ext cx="36920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800" b="1" dirty="0">
                <a:latin typeface="맑은 고딕" panose="020F0302020204030204"/>
                <a:cs typeface="+mj-cs"/>
              </a:rPr>
              <a:t>6</a:t>
            </a:r>
            <a:r>
              <a:rPr kumimoji="1" lang="ko-KR" altLang="en-US" sz="2800" b="1" dirty="0">
                <a:latin typeface="맑은 고딕" panose="020F0302020204030204"/>
                <a:cs typeface="+mj-cs"/>
              </a:rPr>
              <a:t>번 실행 </a:t>
            </a:r>
            <a:r>
              <a:rPr kumimoji="1" lang="en-US" altLang="ko-KR" sz="2800" b="1" dirty="0">
                <a:latin typeface="맑은 고딕" panose="020F0302020204030204"/>
                <a:cs typeface="+mj-cs"/>
              </a:rPr>
              <a:t>(.view </a:t>
            </a:r>
            <a:r>
              <a:rPr kumimoji="1" lang="ko-KR" altLang="en-US" sz="2800" b="1" dirty="0">
                <a:latin typeface="맑은 고딕" panose="020F0302020204030204"/>
                <a:cs typeface="+mj-cs"/>
              </a:rPr>
              <a:t>적용</a:t>
            </a:r>
            <a:r>
              <a:rPr kumimoji="1" lang="en-US" altLang="ko-KR" sz="2800" b="1" dirty="0">
                <a:latin typeface="맑은 고딕" panose="020F0302020204030204"/>
                <a:cs typeface="+mj-cs"/>
              </a:rPr>
              <a:t>)</a:t>
            </a:r>
            <a:endParaRPr lang="en-US" sz="1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E241103-6062-4F4F-8FA5-862D98F304C0}"/>
              </a:ext>
            </a:extLst>
          </p:cNvPr>
          <p:cNvSpPr/>
          <p:nvPr/>
        </p:nvSpPr>
        <p:spPr>
          <a:xfrm>
            <a:off x="5830502" y="1986487"/>
            <a:ext cx="54911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400" b="1" dirty="0">
                <a:latin typeface="맑은 고딕" panose="020F0302020204030204"/>
              </a:rPr>
              <a:t>Variable </a:t>
            </a:r>
            <a:r>
              <a:rPr kumimoji="1" lang="ko-KR" altLang="en-US" sz="2400" b="1" dirty="0">
                <a:latin typeface="맑은 고딕" panose="020F0302020204030204"/>
              </a:rPr>
              <a:t>혹은 </a:t>
            </a:r>
            <a:r>
              <a:rPr kumimoji="1" lang="en-US" altLang="ko-KR" sz="2400" b="1" dirty="0">
                <a:latin typeface="맑은 고딕" panose="020F0302020204030204"/>
              </a:rPr>
              <a:t>tensor</a:t>
            </a:r>
            <a:r>
              <a:rPr kumimoji="1" lang="ko-KR" altLang="en-US" sz="2400" b="1" dirty="0">
                <a:latin typeface="맑은 고딕" panose="020F0302020204030204"/>
              </a:rPr>
              <a:t>의 크기를 어떻게</a:t>
            </a:r>
            <a:br>
              <a:rPr kumimoji="1" lang="en-US" altLang="ko-KR" sz="2400" b="1" dirty="0">
                <a:latin typeface="맑은 고딕" panose="020F0302020204030204"/>
              </a:rPr>
            </a:br>
            <a:r>
              <a:rPr kumimoji="1" lang="ko-KR" altLang="en-US" sz="2400" b="1" dirty="0">
                <a:latin typeface="맑은 고딕" panose="020F0302020204030204"/>
              </a:rPr>
              <a:t>바꾸는지</a:t>
            </a:r>
            <a:endParaRPr lang="en-US" sz="2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8C1783-C014-4BC6-BD06-42E4F3902360}"/>
              </a:ext>
            </a:extLst>
          </p:cNvPr>
          <p:cNvSpPr/>
          <p:nvPr/>
        </p:nvSpPr>
        <p:spPr>
          <a:xfrm>
            <a:off x="4196357" y="1663776"/>
            <a:ext cx="1172116" cy="560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b="1" dirty="0">
                <a:solidFill>
                  <a:srgbClr val="2225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[10,3072]</a:t>
            </a:r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1A276C62-45F0-43FA-9334-F966877E0112}"/>
              </a:ext>
            </a:extLst>
          </p:cNvPr>
          <p:cNvSpPr/>
          <p:nvPr/>
        </p:nvSpPr>
        <p:spPr>
          <a:xfrm>
            <a:off x="4546589" y="1679015"/>
            <a:ext cx="417095" cy="16278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DC7F6A1-D514-45D6-B982-25C930C481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9084" y="2810006"/>
            <a:ext cx="5634716" cy="44914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AB89CB6-9FCE-4150-9B6C-ED9C97AAA4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9084" y="3477735"/>
            <a:ext cx="5874153" cy="67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84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22</a:t>
            </a:fld>
            <a:endParaRPr kumimoji="1" lang="ko-KR" altLang="en-US"/>
          </a:p>
        </p:txBody>
      </p:sp>
      <p:pic>
        <p:nvPicPr>
          <p:cNvPr id="1026" name="Picture 2" descr="http://cfile5.uf.tistory.com/image/25321C4857ABEB59202196">
            <a:extLst>
              <a:ext uri="{FF2B5EF4-FFF2-40B4-BE49-F238E27FC236}">
                <a16:creationId xmlns:a16="http://schemas.microsoft.com/office/drawing/2014/main" id="{223A540D-3F38-4967-B8B5-3C8A6290D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6" y="1726197"/>
            <a:ext cx="7404084" cy="417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08E3941-6ACE-42E1-92EA-98FE0322186F}"/>
              </a:ext>
            </a:extLst>
          </p:cNvPr>
          <p:cNvSpPr/>
          <p:nvPr/>
        </p:nvSpPr>
        <p:spPr>
          <a:xfrm>
            <a:off x="4242859" y="2619367"/>
            <a:ext cx="1227291" cy="2524991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89BA92-768C-4A32-846F-15D455589FF5}"/>
              </a:ext>
            </a:extLst>
          </p:cNvPr>
          <p:cNvSpPr/>
          <p:nvPr/>
        </p:nvSpPr>
        <p:spPr>
          <a:xfrm>
            <a:off x="4040839" y="1061111"/>
            <a:ext cx="1428596" cy="560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b="1" dirty="0">
                <a:solidFill>
                  <a:srgbClr val="2225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[10,3,32,32]</a:t>
            </a:r>
          </a:p>
        </p:txBody>
      </p:sp>
      <p:sp>
        <p:nvSpPr>
          <p:cNvPr id="11" name="슬라이드 번호 개체 틀 9">
            <a:extLst>
              <a:ext uri="{FF2B5EF4-FFF2-40B4-BE49-F238E27FC236}">
                <a16:creationId xmlns:a16="http://schemas.microsoft.com/office/drawing/2014/main" id="{660A6F82-3F3B-4FE2-9B3A-01C727F4C2A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E75774-3282-1C4A-9118-50EA78BFB2AA}" type="slidenum">
              <a:rPr kumimoji="1" lang="ko-KR" altLang="en-US" smtClean="0"/>
              <a:pPr/>
              <a:t>22</a:t>
            </a:fld>
            <a:endParaRPr kumimoji="1"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121EB2C-6B8F-463E-BD90-25AECED66FAD}"/>
              </a:ext>
            </a:extLst>
          </p:cNvPr>
          <p:cNvSpPr txBox="1">
            <a:spLocks/>
          </p:cNvSpPr>
          <p:nvPr/>
        </p:nvSpPr>
        <p:spPr>
          <a:xfrm>
            <a:off x="7890235" y="1486618"/>
            <a:ext cx="4301765" cy="465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200000"/>
              </a:lnSpc>
              <a:spcBef>
                <a:spcPts val="0"/>
              </a:spcBef>
              <a:buNone/>
            </a:pPr>
            <a:endParaRPr kumimoji="1" lang="en-US" altLang="ko-KR" sz="2000" dirty="0">
              <a:solidFill>
                <a:srgbClr val="222581"/>
              </a:solidFill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44C6A4C8-C982-49D9-B084-2A1B7A335757}"/>
              </a:ext>
            </a:extLst>
          </p:cNvPr>
          <p:cNvSpPr txBox="1">
            <a:spLocks/>
          </p:cNvSpPr>
          <p:nvPr/>
        </p:nvSpPr>
        <p:spPr>
          <a:xfrm>
            <a:off x="6141308" y="1486618"/>
            <a:ext cx="4301765" cy="5234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200000"/>
              </a:lnSpc>
              <a:spcBef>
                <a:spcPts val="0"/>
              </a:spcBef>
              <a:buNone/>
            </a:pPr>
            <a:r>
              <a:rPr kumimoji="1" lang="en-US" altLang="ko-KR" sz="2000" dirty="0">
                <a:solidFill>
                  <a:srgbClr val="222581"/>
                </a:solidFill>
              </a:rPr>
              <a:t>1</a:t>
            </a:r>
            <a:r>
              <a:rPr kumimoji="1" lang="ko-KR" altLang="en-US" sz="2000" dirty="0">
                <a:solidFill>
                  <a:srgbClr val="222581"/>
                </a:solidFill>
              </a:rPr>
              <a:t>번 실행</a:t>
            </a:r>
            <a:endParaRPr kumimoji="1" lang="en-US" altLang="ko-KR" sz="2000" dirty="0">
              <a:solidFill>
                <a:srgbClr val="22258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635C7D8-40B6-4E6E-95A9-A75B2ECB4A2C}"/>
              </a:ext>
            </a:extLst>
          </p:cNvPr>
          <p:cNvSpPr/>
          <p:nvPr/>
        </p:nvSpPr>
        <p:spPr>
          <a:xfrm>
            <a:off x="5525942" y="1458246"/>
            <a:ext cx="6504774" cy="4898104"/>
          </a:xfrm>
          <a:prstGeom prst="roundRect">
            <a:avLst>
              <a:gd name="adj" fmla="val 769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571C01-32B9-4D79-BD90-0D694E753FDC}"/>
              </a:ext>
            </a:extLst>
          </p:cNvPr>
          <p:cNvSpPr/>
          <p:nvPr/>
        </p:nvSpPr>
        <p:spPr>
          <a:xfrm>
            <a:off x="5675653" y="1423327"/>
            <a:ext cx="44406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800" b="1" dirty="0">
                <a:latin typeface="맑은 고딕" panose="020F0302020204030204"/>
                <a:cs typeface="+mj-cs"/>
              </a:rPr>
              <a:t>5</a:t>
            </a:r>
            <a:r>
              <a:rPr kumimoji="1" lang="ko-KR" altLang="en-US" sz="2800" b="1" dirty="0">
                <a:latin typeface="맑은 고딕" panose="020F0302020204030204"/>
                <a:cs typeface="+mj-cs"/>
              </a:rPr>
              <a:t>번 실행 </a:t>
            </a:r>
            <a:r>
              <a:rPr kumimoji="1" lang="en-US" altLang="ko-KR" sz="2800" b="1" dirty="0">
                <a:latin typeface="맑은 고딕" panose="020F0302020204030204"/>
                <a:cs typeface="+mj-cs"/>
              </a:rPr>
              <a:t>(max</a:t>
            </a:r>
            <a:r>
              <a:rPr kumimoji="1" lang="ko-KR" altLang="en-US" sz="2800" b="1" dirty="0">
                <a:latin typeface="맑은 고딕" panose="020F0302020204030204"/>
                <a:cs typeface="+mj-cs"/>
              </a:rPr>
              <a:t> </a:t>
            </a:r>
            <a:r>
              <a:rPr kumimoji="1" lang="en-US" altLang="ko-KR" sz="2800" b="1" dirty="0">
                <a:latin typeface="맑은 고딕" panose="020F0302020204030204"/>
                <a:cs typeface="+mj-cs"/>
              </a:rPr>
              <a:t>pool </a:t>
            </a:r>
            <a:r>
              <a:rPr kumimoji="1" lang="ko-KR" altLang="en-US" sz="2800" b="1" dirty="0">
                <a:latin typeface="맑은 고딕" panose="020F0302020204030204"/>
                <a:cs typeface="+mj-cs"/>
              </a:rPr>
              <a:t>적용</a:t>
            </a:r>
            <a:r>
              <a:rPr kumimoji="1" lang="en-US" altLang="ko-KR" sz="2800" b="1" dirty="0">
                <a:latin typeface="맑은 고딕" panose="020F0302020204030204"/>
                <a:cs typeface="+mj-cs"/>
              </a:rPr>
              <a:t>)</a:t>
            </a:r>
            <a:endParaRPr lang="en-US" sz="1400" dirty="0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CE80A3BE-6F7A-4FA0-8341-4DAFA0CB8C3B}"/>
              </a:ext>
            </a:extLst>
          </p:cNvPr>
          <p:cNvSpPr txBox="1">
            <a:spLocks/>
          </p:cNvSpPr>
          <p:nvPr/>
        </p:nvSpPr>
        <p:spPr>
          <a:xfrm>
            <a:off x="395416" y="84696"/>
            <a:ext cx="10515600" cy="743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600" b="1">
                <a:solidFill>
                  <a:srgbClr val="1E3DB4"/>
                </a:solidFill>
              </a:rPr>
              <a:t>CNN – Convolution basics</a:t>
            </a:r>
            <a:endParaRPr kumimoji="1" lang="ko-KR" altLang="en-US" sz="3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B74703-9F1D-4ADE-A214-9E0BBFF9F39F}"/>
              </a:ext>
            </a:extLst>
          </p:cNvPr>
          <p:cNvSpPr/>
          <p:nvPr/>
        </p:nvSpPr>
        <p:spPr>
          <a:xfrm>
            <a:off x="5830503" y="1994734"/>
            <a:ext cx="40495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400" b="1" dirty="0" err="1">
                <a:solidFill>
                  <a:schemeClr val="accent1"/>
                </a:solidFill>
                <a:latin typeface="맑은 고딕" panose="020F0302020204030204"/>
              </a:rPr>
              <a:t>maxpool</a:t>
            </a:r>
            <a:r>
              <a:rPr kumimoji="1" lang="en-US" altLang="ko-KR" sz="2400" b="1" dirty="0">
                <a:solidFill>
                  <a:schemeClr val="accent1"/>
                </a:solidFill>
                <a:latin typeface="맑은 고딕" panose="020F0302020204030204"/>
              </a:rPr>
              <a:t> </a:t>
            </a:r>
            <a:r>
              <a:rPr kumimoji="1" lang="ko-KR" altLang="en-US" sz="2400" b="1" dirty="0">
                <a:solidFill>
                  <a:schemeClr val="accent1"/>
                </a:solidFill>
                <a:latin typeface="맑은 고딕" panose="020F0302020204030204"/>
              </a:rPr>
              <a:t>함수 선언하는 법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468D07F-BF7D-4532-BABD-318435A78554}"/>
              </a:ext>
            </a:extLst>
          </p:cNvPr>
          <p:cNvSpPr/>
          <p:nvPr/>
        </p:nvSpPr>
        <p:spPr>
          <a:xfrm>
            <a:off x="5830502" y="3097035"/>
            <a:ext cx="6538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400" b="1" dirty="0" err="1">
                <a:solidFill>
                  <a:srgbClr val="FF0000"/>
                </a:solidFill>
                <a:latin typeface="맑은 고딕" panose="020F0302020204030204"/>
              </a:rPr>
              <a:t>maxpool</a:t>
            </a:r>
            <a:r>
              <a:rPr kumimoji="1" lang="en-US" altLang="ko-KR" sz="2400" b="1" dirty="0">
                <a:solidFill>
                  <a:srgbClr val="FF0000"/>
                </a:solidFill>
                <a:latin typeface="맑은 고딕" panose="020F0302020204030204"/>
              </a:rPr>
              <a:t> </a:t>
            </a:r>
            <a:r>
              <a:rPr kumimoji="1" lang="ko-KR" altLang="en-US" sz="2400" b="1" dirty="0">
                <a:solidFill>
                  <a:srgbClr val="FF0000"/>
                </a:solidFill>
                <a:latin typeface="맑은 고딕" panose="020F0302020204030204"/>
              </a:rPr>
              <a:t>함수를 </a:t>
            </a:r>
            <a:r>
              <a:rPr kumimoji="1" lang="en-US" altLang="ko-KR" sz="2400" b="1" dirty="0">
                <a:solidFill>
                  <a:srgbClr val="FF0000"/>
                </a:solidFill>
                <a:latin typeface="맑은 고딕" panose="020F0302020204030204"/>
              </a:rPr>
              <a:t>variable</a:t>
            </a:r>
            <a:r>
              <a:rPr kumimoji="1" lang="ko-KR" altLang="en-US" sz="2400" b="1" dirty="0">
                <a:solidFill>
                  <a:srgbClr val="FF0000"/>
                </a:solidFill>
                <a:latin typeface="맑은 고딕" panose="020F0302020204030204"/>
              </a:rPr>
              <a:t>값에다 적용하는 법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15EA57-7009-42AE-9EB6-15B3A197A615}"/>
              </a:ext>
            </a:extLst>
          </p:cNvPr>
          <p:cNvSpPr/>
          <p:nvPr/>
        </p:nvSpPr>
        <p:spPr>
          <a:xfrm>
            <a:off x="5830502" y="4104046"/>
            <a:ext cx="4248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400" b="1" dirty="0" err="1">
                <a:latin typeface="맑은 고딕" panose="020F0302020204030204"/>
              </a:rPr>
              <a:t>maxpool</a:t>
            </a:r>
            <a:r>
              <a:rPr kumimoji="1" lang="en-US" altLang="ko-KR" sz="2400" b="1" dirty="0">
                <a:latin typeface="맑은 고딕" panose="020F0302020204030204"/>
              </a:rPr>
              <a:t> </a:t>
            </a:r>
            <a:r>
              <a:rPr kumimoji="1" lang="ko-KR" altLang="en-US" sz="2400" b="1" dirty="0">
                <a:latin typeface="맑은 고딕" panose="020F0302020204030204"/>
              </a:rPr>
              <a:t>함수 전후 크기변화</a:t>
            </a:r>
            <a:endParaRPr 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D67BA7-BAF4-4762-9FB7-7D6896F04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222" y="2446265"/>
            <a:ext cx="3418161" cy="7176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9CC9B8F-7804-4D0C-B092-79867A9D9A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1093" y="3606887"/>
            <a:ext cx="4151940" cy="3897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276540-D7CA-4F6E-ADA9-AF06432260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1093" y="4624720"/>
            <a:ext cx="5128129" cy="661694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A6849E1-55B8-4704-92CD-4036D3864E14}"/>
              </a:ext>
            </a:extLst>
          </p:cNvPr>
          <p:cNvSpPr/>
          <p:nvPr/>
        </p:nvSpPr>
        <p:spPr>
          <a:xfrm>
            <a:off x="5525942" y="1458246"/>
            <a:ext cx="6504774" cy="4898104"/>
          </a:xfrm>
          <a:prstGeom prst="roundRect">
            <a:avLst>
              <a:gd name="adj" fmla="val 769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CF3076-E24A-4C6D-9FFD-CE58186082BC}"/>
              </a:ext>
            </a:extLst>
          </p:cNvPr>
          <p:cNvSpPr/>
          <p:nvPr/>
        </p:nvSpPr>
        <p:spPr>
          <a:xfrm>
            <a:off x="5675653" y="1423327"/>
            <a:ext cx="37721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800" b="1" dirty="0">
                <a:latin typeface="맑은 고딕" panose="020F0302020204030204"/>
                <a:cs typeface="+mj-cs"/>
              </a:rPr>
              <a:t>6</a:t>
            </a:r>
            <a:r>
              <a:rPr kumimoji="1" lang="ko-KR" altLang="en-US" sz="2800" b="1" dirty="0">
                <a:latin typeface="맑은 고딕" panose="020F0302020204030204"/>
                <a:cs typeface="+mj-cs"/>
              </a:rPr>
              <a:t>번 실행 </a:t>
            </a:r>
            <a:r>
              <a:rPr kumimoji="1" lang="en-US" altLang="ko-KR" sz="2800" b="1" dirty="0">
                <a:latin typeface="맑은 고딕" panose="020F0302020204030204"/>
                <a:cs typeface="+mj-cs"/>
              </a:rPr>
              <a:t>(linear </a:t>
            </a:r>
            <a:r>
              <a:rPr kumimoji="1" lang="ko-KR" altLang="en-US" sz="2800" b="1" dirty="0">
                <a:latin typeface="맑은 고딕" panose="020F0302020204030204"/>
                <a:cs typeface="+mj-cs"/>
              </a:rPr>
              <a:t>적용</a:t>
            </a:r>
            <a:r>
              <a:rPr kumimoji="1" lang="en-US" altLang="ko-KR" sz="2800" b="1" dirty="0">
                <a:latin typeface="맑은 고딕" panose="020F0302020204030204"/>
                <a:cs typeface="+mj-cs"/>
              </a:rPr>
              <a:t>)</a:t>
            </a:r>
            <a:endParaRPr 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8C1783-C014-4BC6-BD06-42E4F3902360}"/>
              </a:ext>
            </a:extLst>
          </p:cNvPr>
          <p:cNvSpPr/>
          <p:nvPr/>
        </p:nvSpPr>
        <p:spPr>
          <a:xfrm>
            <a:off x="4196357" y="1663776"/>
            <a:ext cx="1172116" cy="560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b="1" dirty="0">
                <a:solidFill>
                  <a:srgbClr val="2225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[10,3072]</a:t>
            </a:r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1A276C62-45F0-43FA-9334-F966877E0112}"/>
              </a:ext>
            </a:extLst>
          </p:cNvPr>
          <p:cNvSpPr/>
          <p:nvPr/>
        </p:nvSpPr>
        <p:spPr>
          <a:xfrm>
            <a:off x="4546589" y="1679015"/>
            <a:ext cx="417095" cy="16278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D7EDEB-2950-4452-9F49-B89651F0C685}"/>
              </a:ext>
            </a:extLst>
          </p:cNvPr>
          <p:cNvSpPr/>
          <p:nvPr/>
        </p:nvSpPr>
        <p:spPr>
          <a:xfrm>
            <a:off x="5982903" y="2147134"/>
            <a:ext cx="34820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400" b="1" dirty="0">
                <a:solidFill>
                  <a:schemeClr val="accent1"/>
                </a:solidFill>
                <a:latin typeface="맑은 고딕" panose="020F0302020204030204"/>
              </a:rPr>
              <a:t>linear </a:t>
            </a:r>
            <a:r>
              <a:rPr kumimoji="1" lang="ko-KR" altLang="en-US" sz="2400" b="1" dirty="0">
                <a:solidFill>
                  <a:schemeClr val="accent1"/>
                </a:solidFill>
                <a:latin typeface="맑은 고딕" panose="020F0302020204030204"/>
              </a:rPr>
              <a:t>함수 선언하는 법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9422D0F-4876-4345-A15B-7C84AE388D3B}"/>
              </a:ext>
            </a:extLst>
          </p:cNvPr>
          <p:cNvSpPr/>
          <p:nvPr/>
        </p:nvSpPr>
        <p:spPr>
          <a:xfrm>
            <a:off x="5982902" y="3249435"/>
            <a:ext cx="59706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400" b="1" dirty="0">
                <a:solidFill>
                  <a:srgbClr val="FF0000"/>
                </a:solidFill>
                <a:latin typeface="맑은 고딕" panose="020F0302020204030204"/>
              </a:rPr>
              <a:t>linear </a:t>
            </a:r>
            <a:r>
              <a:rPr kumimoji="1" lang="ko-KR" altLang="en-US" sz="2400" b="1" dirty="0">
                <a:solidFill>
                  <a:srgbClr val="FF0000"/>
                </a:solidFill>
                <a:latin typeface="맑은 고딕" panose="020F0302020204030204"/>
              </a:rPr>
              <a:t>함수를 </a:t>
            </a:r>
            <a:r>
              <a:rPr kumimoji="1" lang="en-US" altLang="ko-KR" sz="2400" b="1" dirty="0">
                <a:solidFill>
                  <a:srgbClr val="FF0000"/>
                </a:solidFill>
                <a:latin typeface="맑은 고딕" panose="020F0302020204030204"/>
              </a:rPr>
              <a:t>variable</a:t>
            </a:r>
            <a:r>
              <a:rPr kumimoji="1" lang="ko-KR" altLang="en-US" sz="2400" b="1" dirty="0">
                <a:solidFill>
                  <a:srgbClr val="FF0000"/>
                </a:solidFill>
                <a:latin typeface="맑은 고딕" panose="020F0302020204030204"/>
              </a:rPr>
              <a:t>값에다 적용하는 법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FF4AAE2-E5BB-49AC-8370-1D991565077A}"/>
              </a:ext>
            </a:extLst>
          </p:cNvPr>
          <p:cNvSpPr/>
          <p:nvPr/>
        </p:nvSpPr>
        <p:spPr>
          <a:xfrm>
            <a:off x="5982902" y="4256446"/>
            <a:ext cx="3789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400" b="1" dirty="0">
                <a:latin typeface="맑은 고딕" panose="020F0302020204030204"/>
              </a:rPr>
              <a:t>linear </a:t>
            </a:r>
            <a:r>
              <a:rPr kumimoji="1" lang="ko-KR" altLang="en-US" sz="2400" b="1" dirty="0">
                <a:latin typeface="맑은 고딕" panose="020F0302020204030204"/>
              </a:rPr>
              <a:t>함수 전후 크기변화</a:t>
            </a:r>
            <a:endParaRPr 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6CA18B-AB98-4FC9-B9BE-15A1EA8B81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0622" y="2637171"/>
            <a:ext cx="4290826" cy="6231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C67065-F5EA-4A09-9ED7-1CA12C3BFE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2903" y="3764258"/>
            <a:ext cx="5569900" cy="391197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E2084DA2-0892-4E7E-87A1-DF7ACCE968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62660" y="4846752"/>
            <a:ext cx="5590143" cy="70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92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72497"/>
            <a:ext cx="10515600" cy="1351341"/>
          </a:xfrm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lvl="0"/>
            <a:r>
              <a:rPr kumimoji="1" lang="en-US" altLang="ko-KR" sz="4000" dirty="0">
                <a:solidFill>
                  <a:srgbClr val="222581"/>
                </a:solidFill>
              </a:rPr>
              <a:t>CNN – Implementing a </a:t>
            </a:r>
            <a:br>
              <a:rPr kumimoji="1" lang="en-US" altLang="ko-KR" sz="4000" dirty="0">
                <a:solidFill>
                  <a:srgbClr val="222581"/>
                </a:solidFill>
              </a:rPr>
            </a:br>
            <a:r>
              <a:rPr kumimoji="1" lang="en-US" altLang="ko-KR" sz="4000" dirty="0">
                <a:solidFill>
                  <a:srgbClr val="222581"/>
                </a:solidFill>
              </a:rPr>
              <a:t>convolutional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464734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 fontScale="90000"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CNN – Implementing a convolutional neural network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24</a:t>
            </a:fld>
            <a:endParaRPr kumimoji="1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F565AA-6679-4A48-90DF-19F475AE2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11" y="2044365"/>
            <a:ext cx="4310063" cy="334512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CB40A0C-89DC-4A8E-9ACE-69590DA6F5CF}"/>
              </a:ext>
            </a:extLst>
          </p:cNvPr>
          <p:cNvSpPr/>
          <p:nvPr/>
        </p:nvSpPr>
        <p:spPr>
          <a:xfrm>
            <a:off x="518611" y="1321858"/>
            <a:ext cx="15392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800" b="1" dirty="0"/>
              <a:t>main.py</a:t>
            </a:r>
            <a:endParaRPr 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0DC33A-2AB3-46AE-8419-479365FA0FC7}"/>
              </a:ext>
            </a:extLst>
          </p:cNvPr>
          <p:cNvSpPr/>
          <p:nvPr/>
        </p:nvSpPr>
        <p:spPr>
          <a:xfrm>
            <a:off x="5018422" y="3690344"/>
            <a:ext cx="33201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800" b="1" dirty="0"/>
              <a:t>&lt;&lt; </a:t>
            </a:r>
            <a:r>
              <a:rPr kumimoji="1" lang="en-US" altLang="ko-KR" sz="2800" b="1"/>
              <a:t>CNN </a:t>
            </a:r>
            <a:r>
              <a:rPr kumimoji="1" lang="ko-KR" altLang="en-US" sz="2800" b="1" dirty="0"/>
              <a:t>모델 선언</a:t>
            </a:r>
            <a:endParaRPr lang="en-US" sz="2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3B9F2C-6864-4665-8519-D35A284386C5}"/>
              </a:ext>
            </a:extLst>
          </p:cNvPr>
          <p:cNvSpPr/>
          <p:nvPr/>
        </p:nvSpPr>
        <p:spPr>
          <a:xfrm>
            <a:off x="4851111" y="4365964"/>
            <a:ext cx="47981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800" b="1" dirty="0"/>
              <a:t>&lt;&lt; </a:t>
            </a:r>
            <a:r>
              <a:rPr kumimoji="1" lang="ko-KR" altLang="en-US" sz="2800" b="1" dirty="0"/>
              <a:t>선언한 모델을 갖고 학습</a:t>
            </a:r>
            <a:endParaRPr lang="en-US" sz="28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DB5D54-9D0B-4BC3-89C6-43DB9293EAE2}"/>
              </a:ext>
            </a:extLst>
          </p:cNvPr>
          <p:cNvSpPr/>
          <p:nvPr/>
        </p:nvSpPr>
        <p:spPr>
          <a:xfrm>
            <a:off x="4828674" y="4738026"/>
            <a:ext cx="51571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800" b="1" dirty="0"/>
              <a:t>&lt;&lt; </a:t>
            </a:r>
            <a:r>
              <a:rPr kumimoji="1" lang="ko-KR" altLang="en-US" sz="2800" b="1" dirty="0"/>
              <a:t>선언한 모델을 갖고 테스트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9436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 fontScale="90000"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CNN – Implementing a convolutional neural network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25</a:t>
            </a:fld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CB40A0C-89DC-4A8E-9ACE-69590DA6F5CF}"/>
              </a:ext>
            </a:extLst>
          </p:cNvPr>
          <p:cNvSpPr/>
          <p:nvPr/>
        </p:nvSpPr>
        <p:spPr>
          <a:xfrm>
            <a:off x="518611" y="792472"/>
            <a:ext cx="13067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800" b="1" dirty="0"/>
              <a:t>cnn.py</a:t>
            </a:r>
            <a:endParaRPr 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9AEE75-0AFE-48F0-9ED2-AAB4EBE89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11" y="1301374"/>
            <a:ext cx="5753852" cy="542010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30ECA1-7C8D-4CFF-A699-DE38A70CF932}"/>
              </a:ext>
            </a:extLst>
          </p:cNvPr>
          <p:cNvSpPr/>
          <p:nvPr/>
        </p:nvSpPr>
        <p:spPr>
          <a:xfrm>
            <a:off x="6638675" y="1301374"/>
            <a:ext cx="424026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800" b="1" dirty="0"/>
              <a:t>실제 우리의 </a:t>
            </a:r>
            <a:r>
              <a:rPr kumimoji="1" lang="en-US" altLang="ko-KR" sz="2800" b="1" dirty="0"/>
              <a:t>CNN </a:t>
            </a:r>
            <a:r>
              <a:rPr kumimoji="1" lang="ko-KR" altLang="en-US" sz="2800" b="1" dirty="0"/>
              <a:t>모델을</a:t>
            </a:r>
            <a:endParaRPr kumimoji="1" lang="en-US" altLang="ko-KR" sz="2800" b="1" dirty="0"/>
          </a:p>
          <a:p>
            <a:r>
              <a:rPr kumimoji="1" lang="ko-KR" altLang="en-US" sz="2800" b="1" dirty="0"/>
              <a:t>구성하는 코드</a:t>
            </a:r>
            <a:endParaRPr lang="en-US" sz="28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45F3BC-CBB9-4679-A58B-0E43A72B7239}"/>
              </a:ext>
            </a:extLst>
          </p:cNvPr>
          <p:cNvSpPr/>
          <p:nvPr/>
        </p:nvSpPr>
        <p:spPr>
          <a:xfrm>
            <a:off x="6670753" y="2631841"/>
            <a:ext cx="5139420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800" b="1" dirty="0"/>
              <a:t>구조</a:t>
            </a:r>
            <a:r>
              <a:rPr kumimoji="1" lang="en-US" altLang="ko-KR" sz="2800" b="1" dirty="0"/>
              <a:t>:</a:t>
            </a:r>
          </a:p>
          <a:p>
            <a:pPr marL="514350" indent="-514350">
              <a:buAutoNum type="arabicParenR"/>
            </a:pPr>
            <a:r>
              <a:rPr kumimoji="1" lang="en-US" sz="2800" b="1" dirty="0"/>
              <a:t>input -&gt; [b,3,28,28]</a:t>
            </a:r>
          </a:p>
          <a:p>
            <a:pPr marL="514350" indent="-514350">
              <a:buAutoNum type="arabicParenR"/>
            </a:pPr>
            <a:r>
              <a:rPr kumimoji="1" lang="en-US" sz="2800" b="1" dirty="0"/>
              <a:t>conv -&gt; [b,16,14,14]</a:t>
            </a:r>
          </a:p>
          <a:p>
            <a:pPr marL="514350" indent="-514350">
              <a:buAutoNum type="arabicParenR"/>
            </a:pPr>
            <a:r>
              <a:rPr kumimoji="1" lang="en-US" sz="2800" b="1" dirty="0" err="1"/>
              <a:t>relu</a:t>
            </a:r>
            <a:r>
              <a:rPr kumimoji="1" lang="en-US" sz="2800" b="1" dirty="0"/>
              <a:t> -&gt; [b,16,14,14]</a:t>
            </a:r>
          </a:p>
          <a:p>
            <a:pPr marL="514350" indent="-514350">
              <a:buAutoNum type="arabicParenR"/>
            </a:pPr>
            <a:r>
              <a:rPr kumimoji="1" lang="en-US" sz="2800" b="1" dirty="0"/>
              <a:t>conv -&gt; [b,32,7,7]</a:t>
            </a:r>
          </a:p>
          <a:p>
            <a:pPr marL="514350" indent="-514350">
              <a:buAutoNum type="arabicParenR"/>
            </a:pPr>
            <a:r>
              <a:rPr kumimoji="1" lang="en-US" sz="2800" b="1" dirty="0" err="1"/>
              <a:t>relu</a:t>
            </a:r>
            <a:r>
              <a:rPr kumimoji="1" lang="en-US" sz="2800" b="1" dirty="0"/>
              <a:t> -&gt; [b,32,7,7]</a:t>
            </a:r>
          </a:p>
          <a:p>
            <a:pPr marL="514350" indent="-514350">
              <a:buAutoNum type="arabicParenR"/>
            </a:pPr>
            <a:r>
              <a:rPr kumimoji="1" lang="en-US" sz="2800" b="1" dirty="0"/>
              <a:t>view(reshape) -&gt; [b,1568]</a:t>
            </a:r>
          </a:p>
          <a:p>
            <a:pPr marL="514350" indent="-514350">
              <a:buAutoNum type="arabicParenR"/>
            </a:pPr>
            <a:r>
              <a:rPr kumimoji="1" lang="en-US" sz="2800" b="1" dirty="0"/>
              <a:t>linear -&gt; [b,10]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2629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 fontScale="90000"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CNN – Implementing a convolutional neural network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26</a:t>
            </a:fld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CB40A0C-89DC-4A8E-9ACE-69590DA6F5CF}"/>
              </a:ext>
            </a:extLst>
          </p:cNvPr>
          <p:cNvSpPr/>
          <p:nvPr/>
        </p:nvSpPr>
        <p:spPr>
          <a:xfrm>
            <a:off x="518611" y="792472"/>
            <a:ext cx="13067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800" b="1" dirty="0"/>
              <a:t>cnn.py</a:t>
            </a:r>
            <a:endParaRPr 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0DC33A-2AB3-46AE-8419-479365FA0FC7}"/>
              </a:ext>
            </a:extLst>
          </p:cNvPr>
          <p:cNvSpPr/>
          <p:nvPr/>
        </p:nvSpPr>
        <p:spPr>
          <a:xfrm>
            <a:off x="6469090" y="2254931"/>
            <a:ext cx="50170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2800" b="1" dirty="0">
                <a:solidFill>
                  <a:srgbClr val="1E3DB4"/>
                </a:solidFill>
              </a:rPr>
              <a:t>&lt;&lt; </a:t>
            </a:r>
            <a:r>
              <a:rPr kumimoji="1" lang="en-US" altLang="ko-KR" sz="2800" b="1" dirty="0" err="1">
                <a:solidFill>
                  <a:srgbClr val="1E3DB4"/>
                </a:solidFill>
              </a:rPr>
              <a:t>init</a:t>
            </a:r>
            <a:r>
              <a:rPr kumimoji="1" lang="ko-KR" altLang="en-US" sz="2800" b="1" dirty="0">
                <a:solidFill>
                  <a:srgbClr val="1E3DB4"/>
                </a:solidFill>
              </a:rPr>
              <a:t>에서는 </a:t>
            </a:r>
            <a:r>
              <a:rPr kumimoji="1" lang="en-US" altLang="ko-KR" sz="2800" b="1" dirty="0">
                <a:solidFill>
                  <a:srgbClr val="1E3DB4"/>
                </a:solidFill>
              </a:rPr>
              <a:t>conv, </a:t>
            </a:r>
            <a:r>
              <a:rPr kumimoji="1" lang="en-US" altLang="ko-KR" sz="2800" b="1" dirty="0" err="1">
                <a:solidFill>
                  <a:srgbClr val="1E3DB4"/>
                </a:solidFill>
              </a:rPr>
              <a:t>relu</a:t>
            </a:r>
            <a:r>
              <a:rPr kumimoji="1" lang="en-US" altLang="ko-KR" sz="2800" b="1" dirty="0">
                <a:solidFill>
                  <a:srgbClr val="1E3DB4"/>
                </a:solidFill>
              </a:rPr>
              <a:t>, </a:t>
            </a:r>
            <a:r>
              <a:rPr kumimoji="1" lang="en-US" altLang="ko-KR" sz="2800" b="1" dirty="0" err="1">
                <a:solidFill>
                  <a:srgbClr val="1E3DB4"/>
                </a:solidFill>
              </a:rPr>
              <a:t>maxpool</a:t>
            </a:r>
            <a:r>
              <a:rPr kumimoji="1" lang="en-US" altLang="ko-KR" sz="2800" b="1" dirty="0">
                <a:solidFill>
                  <a:srgbClr val="1E3DB4"/>
                </a:solidFill>
              </a:rPr>
              <a:t>, linear</a:t>
            </a:r>
            <a:r>
              <a:rPr kumimoji="1" lang="ko-KR" altLang="en-US" sz="2800" b="1" dirty="0">
                <a:solidFill>
                  <a:srgbClr val="1E3DB4"/>
                </a:solidFill>
              </a:rPr>
              <a:t>같은 함수들 선언</a:t>
            </a:r>
            <a:endParaRPr lang="en-US" sz="2800" dirty="0">
              <a:solidFill>
                <a:srgbClr val="1E3DB4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9AEE75-0AFE-48F0-9ED2-AAB4EBE89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11" y="1301374"/>
            <a:ext cx="5753852" cy="542010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048082-6CDA-4E38-AD9C-9DF78ED8516C}"/>
              </a:ext>
            </a:extLst>
          </p:cNvPr>
          <p:cNvSpPr/>
          <p:nvPr/>
        </p:nvSpPr>
        <p:spPr>
          <a:xfrm>
            <a:off x="6469090" y="5153917"/>
            <a:ext cx="50170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2800" b="1" dirty="0">
                <a:solidFill>
                  <a:srgbClr val="FF0000"/>
                </a:solidFill>
              </a:rPr>
              <a:t>&lt;&lt; forward</a:t>
            </a:r>
            <a:r>
              <a:rPr kumimoji="1" lang="ko-KR" altLang="en-US" sz="2800" b="1" dirty="0">
                <a:solidFill>
                  <a:srgbClr val="FF0000"/>
                </a:solidFill>
              </a:rPr>
              <a:t>에서는 </a:t>
            </a:r>
            <a:r>
              <a:rPr kumimoji="1" lang="en-US" altLang="ko-KR" sz="2800" b="1" dirty="0">
                <a:solidFill>
                  <a:srgbClr val="FF0000"/>
                </a:solidFill>
              </a:rPr>
              <a:t>x</a:t>
            </a:r>
            <a:r>
              <a:rPr kumimoji="1" lang="ko-KR" altLang="en-US" sz="2800" b="1" dirty="0">
                <a:solidFill>
                  <a:srgbClr val="FF0000"/>
                </a:solidFill>
              </a:rPr>
              <a:t>라는 </a:t>
            </a:r>
            <a:r>
              <a:rPr kumimoji="1" lang="en-US" altLang="ko-KR" sz="2800" b="1" dirty="0">
                <a:solidFill>
                  <a:srgbClr val="FF0000"/>
                </a:solidFill>
              </a:rPr>
              <a:t>input</a:t>
            </a:r>
            <a:r>
              <a:rPr kumimoji="1" lang="ko-KR" altLang="en-US" sz="2800" b="1" dirty="0">
                <a:solidFill>
                  <a:srgbClr val="FF0000"/>
                </a:solidFill>
              </a:rPr>
              <a:t>이 들어오므로</a:t>
            </a:r>
            <a:r>
              <a:rPr kumimoji="1" lang="en-US" altLang="ko-KR" sz="2800" b="1" dirty="0">
                <a:solidFill>
                  <a:srgbClr val="FF0000"/>
                </a:solidFill>
              </a:rPr>
              <a:t>, </a:t>
            </a:r>
            <a:r>
              <a:rPr kumimoji="1" lang="ko-KR" altLang="en-US" sz="2800" b="1" dirty="0">
                <a:solidFill>
                  <a:srgbClr val="FF0000"/>
                </a:solidFill>
              </a:rPr>
              <a:t>위의 함수들 갖고 결과값 </a:t>
            </a:r>
            <a:r>
              <a:rPr kumimoji="1" lang="en-US" altLang="ko-KR" sz="2800" b="1" dirty="0">
                <a:solidFill>
                  <a:srgbClr val="FF0000"/>
                </a:solidFill>
              </a:rPr>
              <a:t>out</a:t>
            </a:r>
            <a:r>
              <a:rPr kumimoji="1" lang="ko-KR" altLang="en-US" sz="2800" b="1" dirty="0">
                <a:solidFill>
                  <a:srgbClr val="FF0000"/>
                </a:solidFill>
              </a:rPr>
              <a:t>을 구해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E86C2E-0B16-4F24-822D-CF91D3E5E897}"/>
              </a:ext>
            </a:extLst>
          </p:cNvPr>
          <p:cNvSpPr/>
          <p:nvPr/>
        </p:nvSpPr>
        <p:spPr>
          <a:xfrm>
            <a:off x="192505" y="5234127"/>
            <a:ext cx="11694695" cy="21612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96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 fontScale="90000"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CNN – Implementing a convolutional neural network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27</a:t>
            </a:fld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CB40A0C-89DC-4A8E-9ACE-69590DA6F5CF}"/>
              </a:ext>
            </a:extLst>
          </p:cNvPr>
          <p:cNvSpPr/>
          <p:nvPr/>
        </p:nvSpPr>
        <p:spPr>
          <a:xfrm>
            <a:off x="518611" y="792472"/>
            <a:ext cx="13067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800" b="1" dirty="0"/>
              <a:t>cnn.py</a:t>
            </a:r>
            <a:endParaRPr 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9AEE75-0AFE-48F0-9ED2-AAB4EBE89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11" y="1301374"/>
            <a:ext cx="5753852" cy="542010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048082-6CDA-4E38-AD9C-9DF78ED8516C}"/>
              </a:ext>
            </a:extLst>
          </p:cNvPr>
          <p:cNvSpPr/>
          <p:nvPr/>
        </p:nvSpPr>
        <p:spPr>
          <a:xfrm>
            <a:off x="6469090" y="5153917"/>
            <a:ext cx="50170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2800" b="1" dirty="0">
                <a:solidFill>
                  <a:srgbClr val="FF0000"/>
                </a:solidFill>
              </a:rPr>
              <a:t>&lt;&lt; forward</a:t>
            </a:r>
            <a:r>
              <a:rPr kumimoji="1" lang="ko-KR" altLang="en-US" sz="2800" b="1" dirty="0">
                <a:solidFill>
                  <a:srgbClr val="FF0000"/>
                </a:solidFill>
              </a:rPr>
              <a:t>에서는 </a:t>
            </a:r>
            <a:r>
              <a:rPr kumimoji="1" lang="en-US" altLang="ko-KR" sz="2800" b="1" dirty="0">
                <a:solidFill>
                  <a:srgbClr val="FF0000"/>
                </a:solidFill>
              </a:rPr>
              <a:t>x</a:t>
            </a:r>
            <a:r>
              <a:rPr kumimoji="1" lang="ko-KR" altLang="en-US" sz="2800" b="1" dirty="0">
                <a:solidFill>
                  <a:srgbClr val="FF0000"/>
                </a:solidFill>
              </a:rPr>
              <a:t>라는 </a:t>
            </a:r>
            <a:r>
              <a:rPr kumimoji="1" lang="en-US" altLang="ko-KR" sz="2800" b="1" dirty="0">
                <a:solidFill>
                  <a:srgbClr val="FF0000"/>
                </a:solidFill>
              </a:rPr>
              <a:t>input</a:t>
            </a:r>
            <a:r>
              <a:rPr kumimoji="1" lang="ko-KR" altLang="en-US" sz="2800" b="1" dirty="0">
                <a:solidFill>
                  <a:srgbClr val="FF0000"/>
                </a:solidFill>
              </a:rPr>
              <a:t>이 들어오므로</a:t>
            </a:r>
            <a:r>
              <a:rPr kumimoji="1" lang="en-US" altLang="ko-KR" sz="2800" b="1" dirty="0">
                <a:solidFill>
                  <a:srgbClr val="FF0000"/>
                </a:solidFill>
              </a:rPr>
              <a:t>, </a:t>
            </a:r>
            <a:r>
              <a:rPr kumimoji="1" lang="ko-KR" altLang="en-US" sz="2800" b="1" dirty="0">
                <a:solidFill>
                  <a:srgbClr val="FF0000"/>
                </a:solidFill>
              </a:rPr>
              <a:t>위의 함수들 갖고 결과값 </a:t>
            </a:r>
            <a:r>
              <a:rPr kumimoji="1" lang="en-US" altLang="ko-KR" sz="2800" b="1" dirty="0">
                <a:solidFill>
                  <a:srgbClr val="FF0000"/>
                </a:solidFill>
              </a:rPr>
              <a:t>out</a:t>
            </a:r>
            <a:r>
              <a:rPr kumimoji="1" lang="ko-KR" altLang="en-US" sz="2800" b="1" dirty="0">
                <a:solidFill>
                  <a:srgbClr val="FF0000"/>
                </a:solidFill>
              </a:rPr>
              <a:t>을 구해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87CC81-2F47-40CA-A90A-9FA87C36DFD2}"/>
              </a:ext>
            </a:extLst>
          </p:cNvPr>
          <p:cNvSpPr/>
          <p:nvPr/>
        </p:nvSpPr>
        <p:spPr>
          <a:xfrm>
            <a:off x="850232" y="2418070"/>
            <a:ext cx="5422232" cy="2859783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77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Task 2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28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75A45-F7A5-4FBA-9E75-EB3E6105FCD0}"/>
              </a:ext>
            </a:extLst>
          </p:cNvPr>
          <p:cNvSpPr txBox="1"/>
          <p:nvPr/>
        </p:nvSpPr>
        <p:spPr>
          <a:xfrm>
            <a:off x="395416" y="1164319"/>
            <a:ext cx="92479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보다 복잡한 모델을 만듦으로써 성능을 향상시킬 수 있습니다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아까는 </a:t>
            </a:r>
            <a:r>
              <a:rPr lang="en-US" altLang="ko-KR" sz="2400" dirty="0"/>
              <a:t>layer</a:t>
            </a:r>
            <a:r>
              <a:rPr lang="ko-KR" altLang="en-US" sz="2400" dirty="0"/>
              <a:t>를 </a:t>
            </a:r>
            <a:r>
              <a:rPr lang="en-US" altLang="ko-KR" sz="2400" dirty="0"/>
              <a:t>2</a:t>
            </a:r>
            <a:r>
              <a:rPr lang="ko-KR" altLang="en-US" sz="2400" dirty="0"/>
              <a:t>개만 사용했다면</a:t>
            </a:r>
            <a:r>
              <a:rPr lang="en-US" altLang="ko-KR" sz="2400" dirty="0"/>
              <a:t>, </a:t>
            </a:r>
            <a:r>
              <a:rPr lang="ko-KR" altLang="en-US" sz="2400" dirty="0"/>
              <a:t>이제는 </a:t>
            </a:r>
            <a:r>
              <a:rPr lang="en-US" altLang="ko-KR" sz="2400" dirty="0"/>
              <a:t>layer</a:t>
            </a:r>
            <a:r>
              <a:rPr lang="ko-KR" altLang="en-US" sz="2400" dirty="0"/>
              <a:t>를 총 </a:t>
            </a:r>
            <a:r>
              <a:rPr lang="en-US" altLang="ko-KR" sz="2400" dirty="0"/>
              <a:t>4</a:t>
            </a:r>
            <a:r>
              <a:rPr lang="ko-KR" altLang="en-US" sz="2400" dirty="0"/>
              <a:t>개 사용하는</a:t>
            </a:r>
            <a:endParaRPr lang="en-US" altLang="ko-KR" sz="2400" dirty="0"/>
          </a:p>
          <a:p>
            <a:r>
              <a:rPr lang="ko-KR" altLang="en-US" sz="2400" dirty="0"/>
              <a:t>모델을 구현해서 성능을 향상시켜보고자 합니다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cnn.py</a:t>
            </a:r>
            <a:r>
              <a:rPr lang="ko-KR" altLang="en-US" sz="2400" dirty="0"/>
              <a:t> 안에 있는 </a:t>
            </a:r>
            <a:r>
              <a:rPr lang="en-US" altLang="ko-KR" sz="2400" dirty="0"/>
              <a:t>layer1, layer2, layer3, layer4</a:t>
            </a:r>
            <a:r>
              <a:rPr lang="ko-KR" altLang="en-US" sz="2400" dirty="0"/>
              <a:t>를</a:t>
            </a:r>
            <a:endParaRPr lang="en-US" altLang="ko-KR" sz="2400" dirty="0"/>
          </a:p>
          <a:p>
            <a:r>
              <a:rPr lang="ko-KR" altLang="en-US" sz="2400" dirty="0" err="1"/>
              <a:t>아까와</a:t>
            </a:r>
            <a:r>
              <a:rPr lang="ko-KR" altLang="en-US" sz="2400" dirty="0"/>
              <a:t> 같은 방법으로 </a:t>
            </a:r>
            <a:r>
              <a:rPr lang="ko-KR" altLang="en-US" sz="2400" dirty="0" err="1"/>
              <a:t>채워넣어</a:t>
            </a:r>
            <a:r>
              <a:rPr lang="ko-KR" altLang="en-US" sz="2400" dirty="0"/>
              <a:t> 주시기 바랍니다</a:t>
            </a:r>
            <a:r>
              <a:rPr lang="en-US" altLang="ko-KR" sz="2400" dirty="0"/>
              <a:t>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7104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Task 2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29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75A45-F7A5-4FBA-9E75-EB3E6105FCD0}"/>
              </a:ext>
            </a:extLst>
          </p:cNvPr>
          <p:cNvSpPr txBox="1"/>
          <p:nvPr/>
        </p:nvSpPr>
        <p:spPr>
          <a:xfrm>
            <a:off x="395416" y="1164319"/>
            <a:ext cx="1179015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단</a:t>
            </a:r>
            <a:r>
              <a:rPr lang="en-US" altLang="ko-KR" sz="2400" dirty="0"/>
              <a:t>, </a:t>
            </a:r>
            <a:r>
              <a:rPr lang="ko-KR" altLang="en-US" sz="2400" dirty="0"/>
              <a:t>다음과 같은 조건들이 있습니다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eriod"/>
            </a:pPr>
            <a:r>
              <a:rPr lang="en-US" sz="2400" dirty="0"/>
              <a:t>layer1,</a:t>
            </a:r>
            <a:r>
              <a:rPr lang="ko-KR" altLang="en-US" sz="2400" dirty="0"/>
              <a:t> </a:t>
            </a:r>
            <a:r>
              <a:rPr lang="en-US" altLang="ko-KR" sz="2400" dirty="0"/>
              <a:t>layer2,</a:t>
            </a:r>
            <a:r>
              <a:rPr lang="ko-KR" altLang="en-US" sz="2400" dirty="0"/>
              <a:t> </a:t>
            </a:r>
            <a:r>
              <a:rPr lang="en-US" altLang="ko-KR" sz="2400" dirty="0"/>
              <a:t>layer3,</a:t>
            </a:r>
            <a:r>
              <a:rPr lang="ko-KR" altLang="en-US" sz="2400" dirty="0"/>
              <a:t> </a:t>
            </a:r>
            <a:r>
              <a:rPr lang="en-US" altLang="ko-KR" sz="2400" dirty="0"/>
              <a:t>layer4</a:t>
            </a:r>
            <a:r>
              <a:rPr lang="ko-KR" altLang="en-US" sz="2400" dirty="0"/>
              <a:t>를 거칠 때마다 크기가 다음과 같이 바뀌어야 합니다</a:t>
            </a:r>
            <a:r>
              <a:rPr lang="en-US" altLang="ko-KR" sz="2400" dirty="0"/>
              <a:t>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/>
              <a:t>input</a:t>
            </a:r>
            <a:r>
              <a:rPr lang="ko-KR" altLang="en-US" sz="2400" dirty="0"/>
              <a:t> 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en-US" altLang="ko-KR" sz="2400" dirty="0"/>
              <a:t>[100 x 1 x 28 x 28]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/>
              <a:t>output = layer1(input) : [100 x 64 x 14 x 14]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/>
              <a:t>output = layer2(output) : [100 x 128 x 7 x 7]</a:t>
            </a:r>
          </a:p>
          <a:p>
            <a:r>
              <a:rPr lang="en-US" sz="2400" dirty="0"/>
              <a:t>...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4A43C02-30FE-4381-B227-63FD45C25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01" y="3264642"/>
            <a:ext cx="10384280" cy="233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6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Contents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3</a:t>
            </a:fld>
            <a:endParaRPr kumimoji="1" lang="ko-KR" altLang="en-US"/>
          </a:p>
        </p:txBody>
      </p:sp>
      <p:pic>
        <p:nvPicPr>
          <p:cNvPr id="8" name="Picture 2" descr="DAVIAN">
            <a:extLst>
              <a:ext uri="{FF2B5EF4-FFF2-40B4-BE49-F238E27FC236}">
                <a16:creationId xmlns:a16="http://schemas.microsoft.com/office/drawing/2014/main" id="{3D7CFD6B-6825-4504-B3CB-116EB0434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9943"/>
            <a:ext cx="2992277" cy="53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4938694-ACA9-4CBD-A0CC-8696A8E043C5}"/>
              </a:ext>
            </a:extLst>
          </p:cNvPr>
          <p:cNvSpPr txBox="1">
            <a:spLocks/>
          </p:cNvSpPr>
          <p:nvPr/>
        </p:nvSpPr>
        <p:spPr>
          <a:xfrm>
            <a:off x="395416" y="1606440"/>
            <a:ext cx="11491784" cy="3731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latinLnBrk="0">
              <a:lnSpc>
                <a:spcPct val="200000"/>
              </a:lnSpc>
              <a:spcBef>
                <a:spcPts val="0"/>
              </a:spcBef>
              <a:buFontTx/>
              <a:buAutoNum type="arabicPeriod"/>
            </a:pPr>
            <a:r>
              <a:rPr kumimoji="1" lang="en-US" altLang="ko-KR" dirty="0">
                <a:solidFill>
                  <a:srgbClr val="222581"/>
                </a:solidFill>
              </a:rPr>
              <a:t>CNN</a:t>
            </a:r>
            <a:r>
              <a:rPr kumimoji="1" lang="ko-KR" altLang="en-US" dirty="0">
                <a:solidFill>
                  <a:srgbClr val="222581"/>
                </a:solidFill>
              </a:rPr>
              <a:t> 복습</a:t>
            </a:r>
            <a:endParaRPr kumimoji="1" lang="en-US" altLang="ko-KR" dirty="0">
              <a:solidFill>
                <a:srgbClr val="222581"/>
              </a:solidFill>
            </a:endParaRPr>
          </a:p>
          <a:p>
            <a:pPr marL="514350" indent="-514350" latinLnBrk="0">
              <a:lnSpc>
                <a:spcPct val="200000"/>
              </a:lnSpc>
              <a:spcBef>
                <a:spcPts val="0"/>
              </a:spcBef>
              <a:buFontTx/>
              <a:buAutoNum type="arabicPeriod"/>
            </a:pPr>
            <a:r>
              <a:rPr kumimoji="1" lang="en-US" altLang="ko-KR" dirty="0">
                <a:solidFill>
                  <a:srgbClr val="222581"/>
                </a:solidFill>
              </a:rPr>
              <a:t>CNN - Convolution</a:t>
            </a:r>
            <a:r>
              <a:rPr kumimoji="1" lang="ko-KR" altLang="en-US" dirty="0">
                <a:solidFill>
                  <a:srgbClr val="222581"/>
                </a:solidFill>
              </a:rPr>
              <a:t> </a:t>
            </a:r>
            <a:r>
              <a:rPr kumimoji="1" lang="en-US" altLang="ko-KR" dirty="0">
                <a:solidFill>
                  <a:srgbClr val="222581"/>
                </a:solidFill>
              </a:rPr>
              <a:t>basics</a:t>
            </a:r>
          </a:p>
          <a:p>
            <a:pPr marL="514350" indent="-514350" latinLnBrk="0">
              <a:lnSpc>
                <a:spcPct val="200000"/>
              </a:lnSpc>
              <a:spcBef>
                <a:spcPts val="0"/>
              </a:spcBef>
              <a:buFontTx/>
              <a:buAutoNum type="arabicPeriod"/>
            </a:pPr>
            <a:r>
              <a:rPr kumimoji="1" lang="en-US" altLang="ko-KR" dirty="0">
                <a:solidFill>
                  <a:srgbClr val="222581"/>
                </a:solidFill>
              </a:rPr>
              <a:t>CNN – Implementing a convolutional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081454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Task 2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30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75A45-F7A5-4FBA-9E75-EB3E6105FCD0}"/>
              </a:ext>
            </a:extLst>
          </p:cNvPr>
          <p:cNvSpPr txBox="1"/>
          <p:nvPr/>
        </p:nvSpPr>
        <p:spPr>
          <a:xfrm>
            <a:off x="395416" y="1164319"/>
            <a:ext cx="11613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단</a:t>
            </a:r>
            <a:r>
              <a:rPr lang="en-US" altLang="ko-KR" sz="2400" dirty="0"/>
              <a:t>, </a:t>
            </a:r>
            <a:r>
              <a:rPr lang="ko-KR" altLang="en-US" sz="2400" dirty="0"/>
              <a:t>다음과 같은 조건들이 있습니다</a:t>
            </a:r>
            <a:r>
              <a:rPr lang="en-US" altLang="ko-KR" sz="2400" dirty="0"/>
              <a:t>.</a:t>
            </a:r>
          </a:p>
          <a:p>
            <a:r>
              <a:rPr lang="en-US" sz="2400" dirty="0"/>
              <a:t>2.  layer1,2,3</a:t>
            </a:r>
            <a:r>
              <a:rPr lang="ko-KR" altLang="en-US" sz="2400" dirty="0"/>
              <a:t>에는 </a:t>
            </a:r>
            <a:r>
              <a:rPr lang="en-US" altLang="ko-KR" sz="2400" dirty="0"/>
              <a:t>conv, </a:t>
            </a:r>
            <a:r>
              <a:rPr lang="en-US" altLang="ko-KR" sz="2400" dirty="0" err="1"/>
              <a:t>relu</a:t>
            </a:r>
            <a:r>
              <a:rPr lang="en-US" altLang="ko-KR" sz="2400" dirty="0"/>
              <a:t>, pool</a:t>
            </a:r>
            <a:r>
              <a:rPr lang="ko-KR" altLang="en-US" sz="2400" dirty="0"/>
              <a:t>이 사용되어야 하며</a:t>
            </a:r>
            <a:r>
              <a:rPr lang="en-US" altLang="ko-KR" sz="2400" dirty="0"/>
              <a:t>, layer4</a:t>
            </a:r>
            <a:r>
              <a:rPr lang="ko-KR" altLang="en-US" sz="2400" dirty="0"/>
              <a:t>에는 </a:t>
            </a:r>
            <a:r>
              <a:rPr lang="en-US" altLang="ko-KR" sz="2400" dirty="0"/>
              <a:t>conv</a:t>
            </a:r>
            <a:r>
              <a:rPr lang="ko-KR" altLang="en-US" sz="2400" dirty="0"/>
              <a:t>와 </a:t>
            </a:r>
            <a:r>
              <a:rPr lang="en-US" altLang="ko-KR" sz="2400" dirty="0" err="1"/>
              <a:t>relu</a:t>
            </a:r>
            <a:r>
              <a:rPr lang="ko-KR" altLang="en-US" sz="2400" dirty="0"/>
              <a:t>만</a:t>
            </a:r>
            <a:br>
              <a:rPr lang="en-US" altLang="ko-KR" sz="2400" dirty="0"/>
            </a:br>
            <a:r>
              <a:rPr lang="en-US" altLang="ko-KR" sz="2400" dirty="0"/>
              <a:t>    </a:t>
            </a:r>
            <a:r>
              <a:rPr lang="ko-KR" altLang="en-US" sz="2400" dirty="0"/>
              <a:t>사용되어야 합니다</a:t>
            </a:r>
            <a:r>
              <a:rPr lang="en-US" altLang="ko-KR" sz="2400" dirty="0"/>
              <a:t>. </a:t>
            </a:r>
            <a:r>
              <a:rPr lang="ko-KR" altLang="en-US" sz="2400" dirty="0"/>
              <a:t>또한</a:t>
            </a:r>
            <a:r>
              <a:rPr lang="en-US" altLang="ko-KR" sz="2400" dirty="0"/>
              <a:t>, layer1</a:t>
            </a:r>
            <a:r>
              <a:rPr lang="ko-KR" altLang="en-US" sz="2400" dirty="0"/>
              <a:t>에서 사용될 </a:t>
            </a:r>
            <a:r>
              <a:rPr lang="en-US" altLang="ko-KR" sz="2400" dirty="0"/>
              <a:t>conv</a:t>
            </a:r>
            <a:r>
              <a:rPr lang="ko-KR" altLang="en-US" sz="2400" dirty="0"/>
              <a:t>의 </a:t>
            </a:r>
            <a:r>
              <a:rPr lang="en-US" altLang="ko-KR" sz="2400" dirty="0" err="1"/>
              <a:t>kernel_size</a:t>
            </a:r>
            <a:r>
              <a:rPr lang="ko-KR" altLang="en-US" sz="2400" dirty="0"/>
              <a:t>는 </a:t>
            </a:r>
            <a:r>
              <a:rPr lang="en-US" altLang="ko-KR" sz="2400" dirty="0"/>
              <a:t>5</a:t>
            </a:r>
            <a:r>
              <a:rPr lang="ko-KR" altLang="en-US" sz="2400" dirty="0"/>
              <a:t>여야 합니다</a:t>
            </a:r>
            <a:r>
              <a:rPr lang="en-US" altLang="ko-KR" sz="2400" dirty="0"/>
              <a:t>.</a:t>
            </a:r>
            <a:endParaRPr 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4A43C02-30FE-4381-B227-63FD45C25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01" y="3264642"/>
            <a:ext cx="10384280" cy="233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673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0108" y="793097"/>
            <a:ext cx="11491784" cy="5251561"/>
          </a:xfrm>
        </p:spPr>
        <p:txBody>
          <a:bodyPr/>
          <a:lstStyle/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>
              <a:solidFill>
                <a:srgbClr val="222581"/>
              </a:solidFill>
            </a:endParaRP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dirty="0">
                <a:solidFill>
                  <a:srgbClr val="0020B4"/>
                </a:solidFill>
                <a:latin typeface="Cooper Black" charset="0"/>
                <a:ea typeface="Cooper Black" charset="0"/>
                <a:cs typeface="Cooper Black" charset="0"/>
              </a:rPr>
              <a:t>Thank you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dirty="0">
                <a:solidFill>
                  <a:srgbClr val="0020B4"/>
                </a:solidFill>
                <a:latin typeface="Cooper Black" charset="0"/>
                <a:ea typeface="Cooper Black" charset="0"/>
                <a:cs typeface="Cooper Black" charset="0"/>
              </a:rPr>
              <a:t>For your attention!!!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400" b="1" dirty="0">
                <a:latin typeface="Britannic Bold" charset="0"/>
                <a:ea typeface="Britannic Bold" charset="0"/>
                <a:cs typeface="Britannic Bold" charset="0"/>
              </a:rPr>
              <a:t>(Q &amp; A)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devnote5676@korea.ac.kr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430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72497"/>
            <a:ext cx="10515600" cy="1351341"/>
          </a:xfrm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lvl="0"/>
            <a:r>
              <a:rPr kumimoji="1" lang="en-US" altLang="ko-KR" sz="4000" dirty="0">
                <a:solidFill>
                  <a:srgbClr val="222581"/>
                </a:solidFill>
              </a:rPr>
              <a:t>CNN</a:t>
            </a:r>
            <a:r>
              <a:rPr kumimoji="1" lang="ko-KR" altLang="en-US" sz="4000" dirty="0">
                <a:solidFill>
                  <a:srgbClr val="222581"/>
                </a:solidFill>
              </a:rPr>
              <a:t> 복습</a:t>
            </a:r>
            <a:endParaRPr kumimoji="1" lang="en-US" altLang="ko-KR" sz="4000" dirty="0">
              <a:solidFill>
                <a:srgbClr val="2225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09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CNN </a:t>
            </a:r>
            <a:r>
              <a:rPr kumimoji="1" lang="ko-KR" altLang="en-US" sz="3600" b="1" dirty="0">
                <a:solidFill>
                  <a:srgbClr val="1E3DB4"/>
                </a:solidFill>
              </a:rPr>
              <a:t>복습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5</a:t>
            </a:fld>
            <a:endParaRPr kumimoji="1" lang="ko-KR" altLang="en-US"/>
          </a:p>
        </p:txBody>
      </p:sp>
      <p:pic>
        <p:nvPicPr>
          <p:cNvPr id="1026" name="Picture 2" descr="http://cfile5.uf.tistory.com/image/25321C4857ABEB59202196">
            <a:extLst>
              <a:ext uri="{FF2B5EF4-FFF2-40B4-BE49-F238E27FC236}">
                <a16:creationId xmlns:a16="http://schemas.microsoft.com/office/drawing/2014/main" id="{223A540D-3F38-4967-B8B5-3C8A6290D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174" y="1499953"/>
            <a:ext cx="7404084" cy="417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182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CNN </a:t>
            </a:r>
            <a:r>
              <a:rPr kumimoji="1" lang="ko-KR" altLang="en-US" sz="3600" b="1" dirty="0">
                <a:solidFill>
                  <a:srgbClr val="1E3DB4"/>
                </a:solidFill>
              </a:rPr>
              <a:t>복습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6</a:t>
            </a:fld>
            <a:endParaRPr kumimoji="1" lang="ko-KR" altLang="en-US"/>
          </a:p>
        </p:txBody>
      </p:sp>
      <p:pic>
        <p:nvPicPr>
          <p:cNvPr id="1026" name="Picture 2" descr="http://cfile5.uf.tistory.com/image/25321C4857ABEB59202196">
            <a:extLst>
              <a:ext uri="{FF2B5EF4-FFF2-40B4-BE49-F238E27FC236}">
                <a16:creationId xmlns:a16="http://schemas.microsoft.com/office/drawing/2014/main" id="{223A540D-3F38-4967-B8B5-3C8A6290D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6" y="1726197"/>
            <a:ext cx="7404084" cy="417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EE49468-E45A-4A62-BC40-EE587C1E3D60}"/>
              </a:ext>
            </a:extLst>
          </p:cNvPr>
          <p:cNvSpPr txBox="1">
            <a:spLocks/>
          </p:cNvSpPr>
          <p:nvPr/>
        </p:nvSpPr>
        <p:spPr>
          <a:xfrm>
            <a:off x="7890234" y="1602555"/>
            <a:ext cx="4301765" cy="43222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200000"/>
              </a:lnSpc>
              <a:spcBef>
                <a:spcPts val="0"/>
              </a:spcBef>
              <a:buNone/>
            </a:pPr>
            <a:r>
              <a:rPr kumimoji="1" lang="ko-KR" altLang="en-US" sz="2000" dirty="0">
                <a:solidFill>
                  <a:srgbClr val="222581"/>
                </a:solidFill>
              </a:rPr>
              <a:t>이 </a:t>
            </a:r>
            <a:r>
              <a:rPr kumimoji="1" lang="en-US" altLang="ko-KR" sz="2000" dirty="0">
                <a:solidFill>
                  <a:srgbClr val="222581"/>
                </a:solidFill>
              </a:rPr>
              <a:t>CNN</a:t>
            </a:r>
            <a:r>
              <a:rPr kumimoji="1" lang="ko-KR" altLang="en-US" sz="2000" dirty="0">
                <a:solidFill>
                  <a:srgbClr val="222581"/>
                </a:solidFill>
              </a:rPr>
              <a:t>이 하는 일</a:t>
            </a:r>
            <a:r>
              <a:rPr kumimoji="1" lang="en-US" altLang="ko-KR" sz="2000" dirty="0">
                <a:solidFill>
                  <a:srgbClr val="222581"/>
                </a:solidFill>
              </a:rPr>
              <a:t>:</a:t>
            </a:r>
          </a:p>
          <a:p>
            <a:pPr marL="0" indent="0" latinLnBrk="0">
              <a:lnSpc>
                <a:spcPct val="200000"/>
              </a:lnSpc>
              <a:spcBef>
                <a:spcPts val="0"/>
              </a:spcBef>
              <a:buNone/>
            </a:pPr>
            <a:r>
              <a:rPr kumimoji="1" lang="en-US" altLang="ko-KR" sz="2000" dirty="0">
                <a:solidFill>
                  <a:srgbClr val="222581"/>
                </a:solidFill>
              </a:rPr>
              <a:t>3</a:t>
            </a:r>
            <a:r>
              <a:rPr kumimoji="1" lang="ko-KR" altLang="en-US" sz="2000" dirty="0">
                <a:solidFill>
                  <a:srgbClr val="222581"/>
                </a:solidFill>
              </a:rPr>
              <a:t>이라는 숫자</a:t>
            </a:r>
            <a:r>
              <a:rPr kumimoji="1" lang="en-US" altLang="ko-KR" sz="2000" dirty="0">
                <a:solidFill>
                  <a:srgbClr val="222581"/>
                </a:solidFill>
              </a:rPr>
              <a:t>?(X)</a:t>
            </a:r>
            <a:r>
              <a:rPr kumimoji="1" lang="ko-KR" altLang="en-US" sz="2000" dirty="0">
                <a:solidFill>
                  <a:srgbClr val="222581"/>
                </a:solidFill>
              </a:rPr>
              <a:t> 이미지</a:t>
            </a:r>
            <a:r>
              <a:rPr kumimoji="1" lang="en-US" altLang="ko-KR" sz="2000" dirty="0">
                <a:solidFill>
                  <a:srgbClr val="222581"/>
                </a:solidFill>
              </a:rPr>
              <a:t>(O)</a:t>
            </a:r>
            <a:r>
              <a:rPr kumimoji="1" lang="ko-KR" altLang="en-US" sz="2000" dirty="0">
                <a:solidFill>
                  <a:srgbClr val="222581"/>
                </a:solidFill>
              </a:rPr>
              <a:t>를 받아서</a:t>
            </a:r>
            <a:r>
              <a:rPr kumimoji="1" lang="en-US" altLang="ko-KR" sz="2000" dirty="0">
                <a:solidFill>
                  <a:srgbClr val="222581"/>
                </a:solidFill>
              </a:rPr>
              <a:t>, conv-&gt;</a:t>
            </a:r>
            <a:r>
              <a:rPr kumimoji="1" lang="en-US" altLang="ko-KR" sz="2000" dirty="0" err="1">
                <a:solidFill>
                  <a:srgbClr val="222581"/>
                </a:solidFill>
              </a:rPr>
              <a:t>relu</a:t>
            </a:r>
            <a:r>
              <a:rPr kumimoji="1" lang="en-US" altLang="ko-KR" sz="2000" dirty="0">
                <a:solidFill>
                  <a:srgbClr val="222581"/>
                </a:solidFill>
              </a:rPr>
              <a:t>-&gt;</a:t>
            </a:r>
            <a:r>
              <a:rPr kumimoji="1" lang="en-US" altLang="ko-KR" sz="2000" dirty="0" err="1">
                <a:solidFill>
                  <a:srgbClr val="222581"/>
                </a:solidFill>
              </a:rPr>
              <a:t>maxpool</a:t>
            </a:r>
            <a:br>
              <a:rPr kumimoji="1" lang="en-US" altLang="ko-KR" sz="2000" dirty="0">
                <a:solidFill>
                  <a:srgbClr val="222581"/>
                </a:solidFill>
              </a:rPr>
            </a:br>
            <a:r>
              <a:rPr kumimoji="1" lang="en-US" altLang="ko-KR" sz="2000" dirty="0">
                <a:solidFill>
                  <a:srgbClr val="222581"/>
                </a:solidFill>
              </a:rPr>
              <a:t>-&gt;conv-&gt;</a:t>
            </a:r>
            <a:r>
              <a:rPr kumimoji="1" lang="en-US" altLang="ko-KR" sz="2000" dirty="0" err="1">
                <a:solidFill>
                  <a:srgbClr val="222581"/>
                </a:solidFill>
              </a:rPr>
              <a:t>relu</a:t>
            </a:r>
            <a:r>
              <a:rPr kumimoji="1" lang="en-US" altLang="ko-KR" sz="2000" dirty="0">
                <a:solidFill>
                  <a:srgbClr val="222581"/>
                </a:solidFill>
              </a:rPr>
              <a:t>-&gt;</a:t>
            </a:r>
            <a:r>
              <a:rPr kumimoji="1" lang="en-US" altLang="ko-KR" sz="2000" dirty="0" err="1">
                <a:solidFill>
                  <a:srgbClr val="222581"/>
                </a:solidFill>
              </a:rPr>
              <a:t>maxpool</a:t>
            </a:r>
            <a:r>
              <a:rPr kumimoji="1" lang="en-US" altLang="ko-KR" sz="2000" dirty="0">
                <a:solidFill>
                  <a:srgbClr val="222581"/>
                </a:solidFill>
              </a:rPr>
              <a:t>-&gt;</a:t>
            </a:r>
            <a:r>
              <a:rPr kumimoji="1" lang="ko-KR" altLang="en-US" sz="2000" dirty="0">
                <a:solidFill>
                  <a:srgbClr val="222581"/>
                </a:solidFill>
              </a:rPr>
              <a:t>을 여러 번 반복해서 작고 깊게 만든 후</a:t>
            </a:r>
            <a:r>
              <a:rPr kumimoji="1" lang="en-US" altLang="ko-KR" sz="2000" dirty="0">
                <a:solidFill>
                  <a:srgbClr val="222581"/>
                </a:solidFill>
              </a:rPr>
              <a:t>, linear</a:t>
            </a:r>
            <a:r>
              <a:rPr kumimoji="1" lang="ko-KR" altLang="en-US" sz="2000" dirty="0">
                <a:solidFill>
                  <a:srgbClr val="222581"/>
                </a:solidFill>
              </a:rPr>
              <a:t>로 </a:t>
            </a:r>
            <a:r>
              <a:rPr kumimoji="1" lang="ko-KR" altLang="en-US" sz="2000" dirty="0" err="1">
                <a:solidFill>
                  <a:srgbClr val="222581"/>
                </a:solidFill>
              </a:rPr>
              <a:t>행렬곱을</a:t>
            </a:r>
            <a:r>
              <a:rPr kumimoji="1" lang="ko-KR" altLang="en-US" sz="2000" dirty="0">
                <a:solidFill>
                  <a:srgbClr val="222581"/>
                </a:solidFill>
              </a:rPr>
              <a:t> 해서 결과값 갖고 무슨 숫자인지 맞춥니다</a:t>
            </a:r>
            <a:endParaRPr kumimoji="1" lang="en-US" altLang="ko-KR" sz="2000" dirty="0">
              <a:solidFill>
                <a:srgbClr val="2225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695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CNN </a:t>
            </a:r>
            <a:r>
              <a:rPr kumimoji="1" lang="ko-KR" altLang="en-US" sz="3600" b="1" dirty="0">
                <a:solidFill>
                  <a:srgbClr val="1E3DB4"/>
                </a:solidFill>
              </a:rPr>
              <a:t>복습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7</a:t>
            </a:fld>
            <a:endParaRPr kumimoji="1" lang="ko-KR" altLang="en-US"/>
          </a:p>
        </p:txBody>
      </p:sp>
      <p:pic>
        <p:nvPicPr>
          <p:cNvPr id="1026" name="Picture 2" descr="http://cfile5.uf.tistory.com/image/25321C4857ABEB59202196">
            <a:extLst>
              <a:ext uri="{FF2B5EF4-FFF2-40B4-BE49-F238E27FC236}">
                <a16:creationId xmlns:a16="http://schemas.microsoft.com/office/drawing/2014/main" id="{223A540D-3F38-4967-B8B5-3C8A6290D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6" y="1726197"/>
            <a:ext cx="7404084" cy="417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EE49468-E45A-4A62-BC40-EE587C1E3D60}"/>
              </a:ext>
            </a:extLst>
          </p:cNvPr>
          <p:cNvSpPr txBox="1">
            <a:spLocks/>
          </p:cNvSpPr>
          <p:nvPr/>
        </p:nvSpPr>
        <p:spPr>
          <a:xfrm>
            <a:off x="7890235" y="1486618"/>
            <a:ext cx="4301765" cy="465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sz="2000" dirty="0">
                <a:solidFill>
                  <a:srgbClr val="222581"/>
                </a:solidFill>
              </a:rPr>
              <a:t>input:</a:t>
            </a:r>
            <a:r>
              <a:rPr kumimoji="1" lang="ko-KR" altLang="en-US" sz="2000" dirty="0">
                <a:solidFill>
                  <a:srgbClr val="222581"/>
                </a:solidFill>
              </a:rPr>
              <a:t> 이미지</a:t>
            </a:r>
            <a:endParaRPr kumimoji="1" lang="en-US" altLang="ko-KR" sz="2000" dirty="0">
              <a:solidFill>
                <a:srgbClr val="222581"/>
              </a:solidFill>
            </a:endParaRPr>
          </a:p>
          <a:p>
            <a:pPr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sz="2000" dirty="0">
                <a:solidFill>
                  <a:srgbClr val="222581"/>
                </a:solidFill>
              </a:rPr>
              <a:t>type: Variable</a:t>
            </a:r>
          </a:p>
          <a:p>
            <a:pPr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sz="2000" dirty="0">
                <a:solidFill>
                  <a:srgbClr val="222581"/>
                </a:solidFill>
              </a:rPr>
              <a:t>size: [b, 1, 32, 32]</a:t>
            </a:r>
          </a:p>
          <a:p>
            <a:pPr lvl="1" latinLnBrk="0">
              <a:lnSpc>
                <a:spcPct val="200000"/>
              </a:lnSpc>
              <a:spcBef>
                <a:spcPts val="0"/>
              </a:spcBef>
            </a:pPr>
            <a:r>
              <a:rPr kumimoji="1" lang="ko-KR" altLang="en-US" sz="1600" dirty="0">
                <a:solidFill>
                  <a:srgbClr val="222581"/>
                </a:solidFill>
              </a:rPr>
              <a:t>크기 알려면 </a:t>
            </a:r>
            <a:r>
              <a:rPr kumimoji="1" lang="en-US" altLang="ko-KR" sz="1600" dirty="0" err="1">
                <a:solidFill>
                  <a:srgbClr val="222581"/>
                </a:solidFill>
              </a:rPr>
              <a:t>X.size</a:t>
            </a:r>
            <a:r>
              <a:rPr kumimoji="1" lang="en-US" altLang="ko-KR" sz="1600" dirty="0">
                <a:solidFill>
                  <a:srgbClr val="222581"/>
                </a:solidFill>
              </a:rPr>
              <a:t>() </a:t>
            </a:r>
            <a:r>
              <a:rPr kumimoji="1" lang="ko-KR" altLang="en-US" sz="1600" dirty="0">
                <a:solidFill>
                  <a:srgbClr val="222581"/>
                </a:solidFill>
              </a:rPr>
              <a:t>출력</a:t>
            </a:r>
            <a:r>
              <a:rPr kumimoji="1" lang="en-US" altLang="ko-KR" sz="1600" dirty="0">
                <a:solidFill>
                  <a:srgbClr val="222581"/>
                </a:solidFill>
              </a:rPr>
              <a:t>!</a:t>
            </a:r>
          </a:p>
          <a:p>
            <a:pPr lvl="1"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sz="1600" dirty="0">
                <a:solidFill>
                  <a:srgbClr val="222581"/>
                </a:solidFill>
              </a:rPr>
              <a:t>b</a:t>
            </a:r>
            <a:r>
              <a:rPr kumimoji="1" lang="ko-KR" altLang="en-US" sz="1600" dirty="0">
                <a:solidFill>
                  <a:srgbClr val="222581"/>
                </a:solidFill>
              </a:rPr>
              <a:t>는 </a:t>
            </a:r>
            <a:r>
              <a:rPr kumimoji="1" lang="en-US" altLang="ko-KR" sz="1600" dirty="0">
                <a:solidFill>
                  <a:srgbClr val="222581"/>
                </a:solidFill>
              </a:rPr>
              <a:t>batch size, batch</a:t>
            </a:r>
            <a:r>
              <a:rPr kumimoji="1" lang="ko-KR" altLang="en-US" sz="1600" dirty="0">
                <a:solidFill>
                  <a:srgbClr val="222581"/>
                </a:solidFill>
              </a:rPr>
              <a:t>는 한번에 이미지 몇 개 처리할 건지 나타냅니다</a:t>
            </a:r>
            <a:endParaRPr kumimoji="1" lang="en-US" altLang="ko-KR" sz="2000" dirty="0">
              <a:solidFill>
                <a:srgbClr val="222581"/>
              </a:solidFill>
            </a:endParaRPr>
          </a:p>
          <a:p>
            <a:pPr lvl="1" latinLnBrk="0">
              <a:lnSpc>
                <a:spcPct val="200000"/>
              </a:lnSpc>
              <a:spcBef>
                <a:spcPts val="0"/>
              </a:spcBef>
            </a:pPr>
            <a:r>
              <a:rPr kumimoji="1" lang="ko-KR" altLang="en-US" sz="1800" dirty="0" err="1">
                <a:solidFill>
                  <a:srgbClr val="222581"/>
                </a:solidFill>
              </a:rPr>
              <a:t>흑백이미지면</a:t>
            </a:r>
            <a:r>
              <a:rPr kumimoji="1" lang="ko-KR" altLang="en-US" sz="1800" dirty="0">
                <a:solidFill>
                  <a:srgbClr val="222581"/>
                </a:solidFill>
              </a:rPr>
              <a:t> </a:t>
            </a:r>
            <a:r>
              <a:rPr kumimoji="1" lang="en-US" altLang="ko-KR" sz="1800" dirty="0">
                <a:solidFill>
                  <a:srgbClr val="222581"/>
                </a:solidFill>
              </a:rPr>
              <a:t>1, </a:t>
            </a:r>
            <a:r>
              <a:rPr kumimoji="1" lang="ko-KR" altLang="en-US" sz="1800" dirty="0" err="1">
                <a:solidFill>
                  <a:srgbClr val="222581"/>
                </a:solidFill>
              </a:rPr>
              <a:t>컬러이미지면</a:t>
            </a:r>
            <a:r>
              <a:rPr kumimoji="1" lang="ko-KR" altLang="en-US" sz="1800" dirty="0">
                <a:solidFill>
                  <a:srgbClr val="222581"/>
                </a:solidFill>
              </a:rPr>
              <a:t> </a:t>
            </a:r>
            <a:r>
              <a:rPr kumimoji="1" lang="en-US" altLang="ko-KR" sz="1800" dirty="0">
                <a:solidFill>
                  <a:srgbClr val="222581"/>
                </a:solidFill>
              </a:rPr>
              <a:t>3</a:t>
            </a:r>
            <a:endParaRPr kumimoji="1" lang="en-US" altLang="ko-KR" sz="1400" dirty="0">
              <a:solidFill>
                <a:srgbClr val="22258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08E3941-6ACE-42E1-92EA-98FE0322186F}"/>
              </a:ext>
            </a:extLst>
          </p:cNvPr>
          <p:cNvSpPr/>
          <p:nvPr/>
        </p:nvSpPr>
        <p:spPr>
          <a:xfrm>
            <a:off x="1219468" y="2654038"/>
            <a:ext cx="743111" cy="2524991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D9DA0B-DB8C-4C17-8D10-793A1F3B6C79}"/>
              </a:ext>
            </a:extLst>
          </p:cNvPr>
          <p:cNvSpPr/>
          <p:nvPr/>
        </p:nvSpPr>
        <p:spPr>
          <a:xfrm>
            <a:off x="2053314" y="2654038"/>
            <a:ext cx="5570456" cy="252499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B5A919-30CE-4375-8F15-7CA56DF2288E}"/>
              </a:ext>
            </a:extLst>
          </p:cNvPr>
          <p:cNvSpPr/>
          <p:nvPr/>
        </p:nvSpPr>
        <p:spPr>
          <a:xfrm>
            <a:off x="940845" y="1934879"/>
            <a:ext cx="13003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b="1" dirty="0">
                <a:solidFill>
                  <a:srgbClr val="2225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[1,1,32,32]</a:t>
            </a:r>
          </a:p>
        </p:txBody>
      </p:sp>
    </p:spTree>
    <p:extLst>
      <p:ext uri="{BB962C8B-B14F-4D97-AF65-F5344CB8AC3E}">
        <p14:creationId xmlns:p14="http://schemas.microsoft.com/office/powerpoint/2010/main" val="3350879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CNN </a:t>
            </a:r>
            <a:r>
              <a:rPr kumimoji="1" lang="ko-KR" altLang="en-US" sz="3600" b="1" dirty="0">
                <a:solidFill>
                  <a:srgbClr val="1E3DB4"/>
                </a:solidFill>
              </a:rPr>
              <a:t>복습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8</a:t>
            </a:fld>
            <a:endParaRPr kumimoji="1" lang="ko-KR" altLang="en-US"/>
          </a:p>
        </p:txBody>
      </p:sp>
      <p:pic>
        <p:nvPicPr>
          <p:cNvPr id="1026" name="Picture 2" descr="http://cfile5.uf.tistory.com/image/25321C4857ABEB59202196">
            <a:extLst>
              <a:ext uri="{FF2B5EF4-FFF2-40B4-BE49-F238E27FC236}">
                <a16:creationId xmlns:a16="http://schemas.microsoft.com/office/drawing/2014/main" id="{223A540D-3F38-4967-B8B5-3C8A6290D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6" y="1726197"/>
            <a:ext cx="7404084" cy="417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EE49468-E45A-4A62-BC40-EE587C1E3D60}"/>
              </a:ext>
            </a:extLst>
          </p:cNvPr>
          <p:cNvSpPr txBox="1">
            <a:spLocks/>
          </p:cNvSpPr>
          <p:nvPr/>
        </p:nvSpPr>
        <p:spPr>
          <a:xfrm>
            <a:off x="7890235" y="1486618"/>
            <a:ext cx="4301765" cy="5234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sz="2000" dirty="0">
                <a:solidFill>
                  <a:srgbClr val="222581"/>
                </a:solidFill>
              </a:rPr>
              <a:t>Convolution</a:t>
            </a:r>
          </a:p>
          <a:p>
            <a:pPr latinLnBrk="0">
              <a:lnSpc>
                <a:spcPct val="200000"/>
              </a:lnSpc>
              <a:spcBef>
                <a:spcPts val="0"/>
              </a:spcBef>
            </a:pPr>
            <a:r>
              <a:rPr kumimoji="1" lang="ko-KR" altLang="en-US" sz="2000" dirty="0">
                <a:solidFill>
                  <a:srgbClr val="222581"/>
                </a:solidFill>
              </a:rPr>
              <a:t>어떤 이미지에다 </a:t>
            </a:r>
            <a:r>
              <a:rPr kumimoji="1" lang="en-US" altLang="ko-KR" sz="2000" dirty="0">
                <a:solidFill>
                  <a:srgbClr val="222581"/>
                </a:solidFill>
              </a:rPr>
              <a:t>convolution</a:t>
            </a:r>
            <a:r>
              <a:rPr kumimoji="1" lang="ko-KR" altLang="en-US" sz="2000" dirty="0">
                <a:solidFill>
                  <a:srgbClr val="222581"/>
                </a:solidFill>
              </a:rPr>
              <a:t>을 하면 </a:t>
            </a:r>
            <a:r>
              <a:rPr kumimoji="1" lang="en-US" altLang="ko-KR" sz="2000" dirty="0">
                <a:solidFill>
                  <a:srgbClr val="222581"/>
                </a:solidFill>
              </a:rPr>
              <a:t>feature</a:t>
            </a:r>
            <a:r>
              <a:rPr kumimoji="1" lang="ko-KR" altLang="en-US" sz="2000" dirty="0">
                <a:solidFill>
                  <a:srgbClr val="222581"/>
                </a:solidFill>
              </a:rPr>
              <a:t>들을 학습해서 </a:t>
            </a:r>
            <a:r>
              <a:rPr kumimoji="1" lang="en-US" altLang="ko-KR" sz="2000" dirty="0">
                <a:solidFill>
                  <a:srgbClr val="222581"/>
                </a:solidFill>
              </a:rPr>
              <a:t>feature map</a:t>
            </a:r>
            <a:r>
              <a:rPr kumimoji="1" lang="ko-KR" altLang="en-US" sz="2000" dirty="0">
                <a:solidFill>
                  <a:srgbClr val="222581"/>
                </a:solidFill>
              </a:rPr>
              <a:t>을 만듭니다</a:t>
            </a:r>
            <a:endParaRPr kumimoji="1" lang="en-US" altLang="ko-KR" sz="2000" dirty="0">
              <a:solidFill>
                <a:srgbClr val="222581"/>
              </a:solidFill>
            </a:endParaRPr>
          </a:p>
          <a:p>
            <a:pPr latinLnBrk="0">
              <a:lnSpc>
                <a:spcPct val="200000"/>
              </a:lnSpc>
              <a:spcBef>
                <a:spcPts val="0"/>
              </a:spcBef>
            </a:pPr>
            <a:r>
              <a:rPr kumimoji="1" lang="ko-KR" altLang="en-US" sz="2000" dirty="0">
                <a:solidFill>
                  <a:srgbClr val="222581"/>
                </a:solidFill>
              </a:rPr>
              <a:t>이 과정에서 이미지의 높이</a:t>
            </a:r>
            <a:r>
              <a:rPr kumimoji="1" lang="en-US" altLang="ko-KR" sz="2000" dirty="0">
                <a:solidFill>
                  <a:srgbClr val="222581"/>
                </a:solidFill>
              </a:rPr>
              <a:t>, </a:t>
            </a:r>
            <a:r>
              <a:rPr kumimoji="1" lang="ko-KR" altLang="en-US" sz="2000" dirty="0">
                <a:solidFill>
                  <a:srgbClr val="222581"/>
                </a:solidFill>
              </a:rPr>
              <a:t>너비가 바뀔 수 있습니다</a:t>
            </a:r>
            <a:endParaRPr kumimoji="1" lang="en-US" altLang="ko-KR" sz="2000" dirty="0">
              <a:solidFill>
                <a:srgbClr val="222581"/>
              </a:solidFill>
            </a:endParaRPr>
          </a:p>
          <a:p>
            <a:pPr latinLnBrk="0">
              <a:lnSpc>
                <a:spcPct val="200000"/>
              </a:lnSpc>
              <a:spcBef>
                <a:spcPts val="0"/>
              </a:spcBef>
            </a:pPr>
            <a:r>
              <a:rPr kumimoji="1" lang="ko-KR" altLang="en-US" sz="2000" dirty="0">
                <a:solidFill>
                  <a:srgbClr val="222581"/>
                </a:solidFill>
              </a:rPr>
              <a:t>깊이는 필터의 개수만큼 생깁니다</a:t>
            </a:r>
            <a:endParaRPr kumimoji="1" lang="en-US" altLang="ko-KR" sz="2000" dirty="0">
              <a:solidFill>
                <a:srgbClr val="222581"/>
              </a:solidFill>
            </a:endParaRPr>
          </a:p>
          <a:p>
            <a:pPr latinLnBrk="0">
              <a:lnSpc>
                <a:spcPct val="200000"/>
              </a:lnSpc>
              <a:spcBef>
                <a:spcPts val="0"/>
              </a:spcBef>
            </a:pPr>
            <a:r>
              <a:rPr kumimoji="1" lang="ko-KR" altLang="en-US" sz="2000" dirty="0">
                <a:solidFill>
                  <a:srgbClr val="222581"/>
                </a:solidFill>
              </a:rPr>
              <a:t>하나의 새 </a:t>
            </a:r>
            <a:r>
              <a:rPr kumimoji="1" lang="en-US" altLang="ko-KR" sz="2000" dirty="0">
                <a:solidFill>
                  <a:srgbClr val="222581"/>
                </a:solidFill>
              </a:rPr>
              <a:t>‘</a:t>
            </a:r>
            <a:r>
              <a:rPr kumimoji="1" lang="ko-KR" altLang="en-US" sz="2000" dirty="0" err="1">
                <a:solidFill>
                  <a:srgbClr val="222581"/>
                </a:solidFill>
              </a:rPr>
              <a:t>이미지＇를</a:t>
            </a:r>
            <a:r>
              <a:rPr kumimoji="1" lang="ko-KR" altLang="en-US" sz="2000" dirty="0">
                <a:solidFill>
                  <a:srgbClr val="222581"/>
                </a:solidFill>
              </a:rPr>
              <a:t> 뱉습니다</a:t>
            </a:r>
            <a:endParaRPr kumimoji="1" lang="en-US" altLang="ko-KR" sz="2000" dirty="0">
              <a:solidFill>
                <a:srgbClr val="22258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08E3941-6ACE-42E1-92EA-98FE0322186F}"/>
              </a:ext>
            </a:extLst>
          </p:cNvPr>
          <p:cNvSpPr/>
          <p:nvPr/>
        </p:nvSpPr>
        <p:spPr>
          <a:xfrm>
            <a:off x="1885361" y="2654038"/>
            <a:ext cx="1227291" cy="2524991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D9DA0B-DB8C-4C17-8D10-793A1F3B6C79}"/>
              </a:ext>
            </a:extLst>
          </p:cNvPr>
          <p:cNvSpPr/>
          <p:nvPr/>
        </p:nvSpPr>
        <p:spPr>
          <a:xfrm>
            <a:off x="3148552" y="2654038"/>
            <a:ext cx="4475217" cy="252499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89BA92-768C-4A32-846F-15D455589FF5}"/>
              </a:ext>
            </a:extLst>
          </p:cNvPr>
          <p:cNvSpPr/>
          <p:nvPr/>
        </p:nvSpPr>
        <p:spPr>
          <a:xfrm>
            <a:off x="1789109" y="2007707"/>
            <a:ext cx="1428596" cy="560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b="1" dirty="0">
                <a:solidFill>
                  <a:srgbClr val="2225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[1,16,28,28]</a:t>
            </a:r>
          </a:p>
        </p:txBody>
      </p:sp>
    </p:spTree>
    <p:extLst>
      <p:ext uri="{BB962C8B-B14F-4D97-AF65-F5344CB8AC3E}">
        <p14:creationId xmlns:p14="http://schemas.microsoft.com/office/powerpoint/2010/main" val="496157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CNN </a:t>
            </a:r>
            <a:r>
              <a:rPr kumimoji="1" lang="ko-KR" altLang="en-US" sz="3600" b="1" dirty="0">
                <a:solidFill>
                  <a:srgbClr val="1E3DB4"/>
                </a:solidFill>
              </a:rPr>
              <a:t>복습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9</a:t>
            </a:fld>
            <a:endParaRPr kumimoji="1" lang="ko-KR" altLang="en-US"/>
          </a:p>
        </p:txBody>
      </p:sp>
      <p:pic>
        <p:nvPicPr>
          <p:cNvPr id="1026" name="Picture 2" descr="http://cfile5.uf.tistory.com/image/25321C4857ABEB59202196">
            <a:extLst>
              <a:ext uri="{FF2B5EF4-FFF2-40B4-BE49-F238E27FC236}">
                <a16:creationId xmlns:a16="http://schemas.microsoft.com/office/drawing/2014/main" id="{223A540D-3F38-4967-B8B5-3C8A6290D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6" y="1726197"/>
            <a:ext cx="7404084" cy="417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EE49468-E45A-4A62-BC40-EE587C1E3D60}"/>
              </a:ext>
            </a:extLst>
          </p:cNvPr>
          <p:cNvSpPr txBox="1">
            <a:spLocks/>
          </p:cNvSpPr>
          <p:nvPr/>
        </p:nvSpPr>
        <p:spPr>
          <a:xfrm>
            <a:off x="7890235" y="1486618"/>
            <a:ext cx="4301765" cy="5234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sz="2000" dirty="0" err="1">
                <a:solidFill>
                  <a:srgbClr val="222581"/>
                </a:solidFill>
              </a:rPr>
              <a:t>ReLU</a:t>
            </a:r>
            <a:endParaRPr kumimoji="1" lang="en-US" altLang="ko-KR" sz="2000" dirty="0">
              <a:solidFill>
                <a:srgbClr val="222581"/>
              </a:solidFill>
            </a:endParaRPr>
          </a:p>
          <a:p>
            <a:pPr latinLnBrk="0">
              <a:lnSpc>
                <a:spcPct val="200000"/>
              </a:lnSpc>
              <a:spcBef>
                <a:spcPts val="0"/>
              </a:spcBef>
            </a:pPr>
            <a:r>
              <a:rPr kumimoji="1" lang="ko-KR" altLang="en-US" sz="2000" dirty="0">
                <a:solidFill>
                  <a:srgbClr val="222581"/>
                </a:solidFill>
              </a:rPr>
              <a:t>어떤 이미지의 모든 값들에다 </a:t>
            </a:r>
            <a:r>
              <a:rPr kumimoji="1" lang="en-US" altLang="ko-KR" sz="2000" dirty="0">
                <a:solidFill>
                  <a:srgbClr val="222581"/>
                </a:solidFill>
              </a:rPr>
              <a:t>max(X,0)</a:t>
            </a:r>
            <a:r>
              <a:rPr kumimoji="1" lang="ko-KR" altLang="en-US" sz="2000" dirty="0">
                <a:solidFill>
                  <a:srgbClr val="222581"/>
                </a:solidFill>
              </a:rPr>
              <a:t>을 취합니다</a:t>
            </a:r>
            <a:endParaRPr kumimoji="1" lang="en-US" altLang="ko-KR" sz="2000" dirty="0">
              <a:solidFill>
                <a:srgbClr val="222581"/>
              </a:solidFill>
            </a:endParaRPr>
          </a:p>
          <a:p>
            <a:pPr latinLnBrk="0">
              <a:lnSpc>
                <a:spcPct val="200000"/>
              </a:lnSpc>
              <a:spcBef>
                <a:spcPts val="0"/>
              </a:spcBef>
            </a:pPr>
            <a:r>
              <a:rPr kumimoji="1" lang="ko-KR" altLang="en-US" sz="2000" dirty="0">
                <a:solidFill>
                  <a:srgbClr val="222581"/>
                </a:solidFill>
              </a:rPr>
              <a:t>크기는 안 바뀝니다</a:t>
            </a:r>
            <a:endParaRPr kumimoji="1" lang="en-US" altLang="ko-KR" sz="2000" dirty="0">
              <a:solidFill>
                <a:srgbClr val="22258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08E3941-6ACE-42E1-92EA-98FE0322186F}"/>
              </a:ext>
            </a:extLst>
          </p:cNvPr>
          <p:cNvSpPr/>
          <p:nvPr/>
        </p:nvSpPr>
        <p:spPr>
          <a:xfrm>
            <a:off x="1885361" y="2654038"/>
            <a:ext cx="1227291" cy="2524991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D9DA0B-DB8C-4C17-8D10-793A1F3B6C79}"/>
              </a:ext>
            </a:extLst>
          </p:cNvPr>
          <p:cNvSpPr/>
          <p:nvPr/>
        </p:nvSpPr>
        <p:spPr>
          <a:xfrm>
            <a:off x="3148552" y="2654038"/>
            <a:ext cx="4475217" cy="252499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A537D9-CE31-40BB-B7CD-EFFDD6F5582D}"/>
              </a:ext>
            </a:extLst>
          </p:cNvPr>
          <p:cNvSpPr/>
          <p:nvPr/>
        </p:nvSpPr>
        <p:spPr>
          <a:xfrm>
            <a:off x="1789109" y="2007707"/>
            <a:ext cx="1428596" cy="560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b="1" dirty="0">
                <a:solidFill>
                  <a:srgbClr val="2225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[1,16,28,28]</a:t>
            </a:r>
          </a:p>
        </p:txBody>
      </p:sp>
    </p:spTree>
    <p:extLst>
      <p:ext uri="{BB962C8B-B14F-4D97-AF65-F5344CB8AC3E}">
        <p14:creationId xmlns:p14="http://schemas.microsoft.com/office/powerpoint/2010/main" val="46793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2576</TotalTime>
  <Words>1013</Words>
  <Application>Microsoft Office PowerPoint</Application>
  <PresentationFormat>와이드스크린</PresentationFormat>
  <Paragraphs>245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맑은 고딕</vt:lpstr>
      <vt:lpstr>Arial</vt:lpstr>
      <vt:lpstr>Britannic Bold</vt:lpstr>
      <vt:lpstr>Cooper Black</vt:lpstr>
      <vt:lpstr>Office 테마</vt:lpstr>
      <vt:lpstr>실습: Convolutional Neural Networks (CNN)</vt:lpstr>
      <vt:lpstr>목표</vt:lpstr>
      <vt:lpstr>Contents</vt:lpstr>
      <vt:lpstr>CNN 복습</vt:lpstr>
      <vt:lpstr>CNN 복습</vt:lpstr>
      <vt:lpstr>CNN 복습</vt:lpstr>
      <vt:lpstr>CNN 복습</vt:lpstr>
      <vt:lpstr>CNN 복습</vt:lpstr>
      <vt:lpstr>CNN 복습</vt:lpstr>
      <vt:lpstr>CNN 복습</vt:lpstr>
      <vt:lpstr>CNN 복습</vt:lpstr>
      <vt:lpstr>CNN 복습</vt:lpstr>
      <vt:lpstr>CNN – Convolution basics</vt:lpstr>
      <vt:lpstr>CNN – Convolution basics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CNN – Implementing a  convolutional neural network</vt:lpstr>
      <vt:lpstr>CNN – Implementing a convolutional neural network</vt:lpstr>
      <vt:lpstr>CNN – Implementing a convolutional neural network</vt:lpstr>
      <vt:lpstr>CNN – Implementing a convolutional neural network</vt:lpstr>
      <vt:lpstr>CNN – Implementing a convolutional neural network</vt:lpstr>
      <vt:lpstr>Task 2</vt:lpstr>
      <vt:lpstr>Task 2</vt:lpstr>
      <vt:lpstr>Task 2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 Basics</dc:title>
  <dc:creator>JUNSIK CHOI</dc:creator>
  <cp:lastModifiedBy>최민제</cp:lastModifiedBy>
  <cp:revision>99</cp:revision>
  <cp:lastPrinted>2017-09-15T20:07:52Z</cp:lastPrinted>
  <dcterms:created xsi:type="dcterms:W3CDTF">2017-09-15T18:10:08Z</dcterms:created>
  <dcterms:modified xsi:type="dcterms:W3CDTF">2017-10-24T21:03:17Z</dcterms:modified>
</cp:coreProperties>
</file>