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sldIdLst>
    <p:sldId id="271" r:id="rId2"/>
    <p:sldId id="306" r:id="rId3"/>
    <p:sldId id="257" r:id="rId4"/>
    <p:sldId id="259" r:id="rId5"/>
    <p:sldId id="344" r:id="rId6"/>
    <p:sldId id="348" r:id="rId7"/>
    <p:sldId id="352" r:id="rId8"/>
    <p:sldId id="353" r:id="rId9"/>
    <p:sldId id="354" r:id="rId10"/>
    <p:sldId id="355" r:id="rId11"/>
    <p:sldId id="356" r:id="rId12"/>
    <p:sldId id="357" r:id="rId13"/>
    <p:sldId id="349" r:id="rId14"/>
    <p:sldId id="350" r:id="rId15"/>
    <p:sldId id="360" r:id="rId16"/>
    <p:sldId id="361" r:id="rId17"/>
    <p:sldId id="363" r:id="rId18"/>
    <p:sldId id="367" r:id="rId19"/>
    <p:sldId id="364" r:id="rId20"/>
    <p:sldId id="365" r:id="rId21"/>
    <p:sldId id="366" r:id="rId22"/>
    <p:sldId id="368" r:id="rId23"/>
    <p:sldId id="309" r:id="rId24"/>
    <p:sldId id="369" r:id="rId25"/>
    <p:sldId id="370" r:id="rId26"/>
    <p:sldId id="371" r:id="rId27"/>
    <p:sldId id="372" r:id="rId28"/>
    <p:sldId id="311" r:id="rId29"/>
    <p:sldId id="373" r:id="rId30"/>
    <p:sldId id="374" r:id="rId31"/>
    <p:sldId id="375" r:id="rId32"/>
    <p:sldId id="261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DF227B"/>
    <a:srgbClr val="DDFFDD"/>
    <a:srgbClr val="222222"/>
    <a:srgbClr val="1E3DB4"/>
    <a:srgbClr val="7B9AD0"/>
    <a:srgbClr val="B7C5FF"/>
    <a:srgbClr val="DDDDFF"/>
    <a:srgbClr val="202481"/>
    <a:srgbClr val="002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1"/>
    <p:restoredTop sz="80781" autoAdjust="0"/>
  </p:normalViewPr>
  <p:slideViewPr>
    <p:cSldViewPr snapToGrid="0" snapToObjects="1">
      <p:cViewPr varScale="1">
        <p:scale>
          <a:sx n="75" d="100"/>
          <a:sy n="75" d="100"/>
        </p:scale>
        <p:origin x="7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4596B-9A7B-DC4F-81E8-A9F94D9D926E}" type="datetimeFigureOut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5F5A-3B71-6349-B450-6D179EA5A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10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154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9483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6994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5335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5765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1634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7178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2599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9865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5726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2689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2919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9982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2573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07457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704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4123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419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28049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2384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86826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1405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2840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96129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0188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010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576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7515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526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5239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8407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33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04E-3A7B-CB4E-A07E-DA9E522294ED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1879292"/>
            <a:ext cx="10515600" cy="1325563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22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D529-5BC2-CA4B-8EDA-2F62141EB15F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4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D01-7904-7F46-9EAF-A99AD9563ABF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13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1254-D30F-E443-B058-677F77DBB29C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AD51-8BEA-4049-AA0C-7229ED7C6484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960D-4C3D-6A44-A753-3BC358D4232E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0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5941-7B3B-6946-B286-09FC43BFD012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05E-B13E-8744-86BE-90F73818B2DC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E762-09EA-D042-B4FE-44AC12DC16EF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0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93D-E2AA-4546-A68E-611AFFA83616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0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0F93-1FE6-C74E-96BA-9B581C77F872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0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03CB-A68E-B040-8B4C-1351696851A1}" type="datetime1">
              <a:rPr kumimoji="1" lang="ko-KR" altLang="en-US" smtClean="0"/>
              <a:t>2017-10-26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0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gif"/><Relationship Id="rId5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gif"/><Relationship Id="rId5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3.gif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3.gif"/><Relationship Id="rId4" Type="http://schemas.openxmlformats.org/officeDocument/2006/relationships/image" Target="../media/image32.png"/><Relationship Id="rId9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gif"/><Relationship Id="rId11" Type="http://schemas.openxmlformats.org/officeDocument/2006/relationships/image" Target="../media/image46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32.png"/><Relationship Id="rId9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9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9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5006" y="1105931"/>
            <a:ext cx="9760527" cy="15000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3600" b="1" dirty="0">
                <a:solidFill>
                  <a:srgbClr val="1E3DB4"/>
                </a:solidFill>
              </a:rPr>
              <a:t>실습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: </a:t>
            </a:r>
            <a:r>
              <a:rPr kumimoji="1" lang="en-US" altLang="ko-KR" sz="2800" b="1" dirty="0">
                <a:solidFill>
                  <a:srgbClr val="1E3DB4"/>
                </a:solidFill>
              </a:rPr>
              <a:t>Recurrent Neural Networks (RNN)</a:t>
            </a:r>
            <a:endParaRPr kumimoji="1" lang="ko-KR" altLang="en-US" sz="3600" b="1" dirty="0">
              <a:solidFill>
                <a:srgbClr val="1E3DB4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3447535" y="2823561"/>
            <a:ext cx="5296930" cy="3450239"/>
          </a:xfrm>
        </p:spPr>
        <p:txBody>
          <a:bodyPr>
            <a:normAutofit fontScale="92500"/>
          </a:bodyPr>
          <a:lstStyle/>
          <a:p>
            <a:pPr marL="0" indent="0" algn="ctr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kumimoji="1" lang="en-US" altLang="ko-KR" sz="2400" b="1" dirty="0"/>
              <a:t>TA: Min-</a:t>
            </a:r>
            <a:r>
              <a:rPr kumimoji="1" lang="en-US" altLang="ko-KR" sz="2400" b="1" dirty="0" err="1"/>
              <a:t>je</a:t>
            </a:r>
            <a:r>
              <a:rPr kumimoji="1" lang="en-US" altLang="ko-KR" sz="2400" b="1" dirty="0"/>
              <a:t> Choi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dirty="0"/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dirty="0"/>
              <a:t>Instructor: </a:t>
            </a:r>
            <a:r>
              <a:rPr kumimoji="1" lang="en-US" altLang="ko-KR" sz="2100" b="1" dirty="0" err="1"/>
              <a:t>Jaegul</a:t>
            </a:r>
            <a:r>
              <a:rPr kumimoji="1" lang="en-US" altLang="ko-KR" sz="2100" b="1" dirty="0"/>
              <a:t> Choo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>
                <a:solidFill>
                  <a:srgbClr val="222581"/>
                </a:solidFill>
              </a:rPr>
              <a:t>devnote5676@naver.com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>
                <a:solidFill>
                  <a:srgbClr val="222581"/>
                </a:solidFill>
              </a:rPr>
              <a:t>http://davian.korea.ac.kr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Department of Computer Science and Engineering,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Korea University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2017.10.26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dirty="0">
              <a:solidFill>
                <a:srgbClr val="22258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4040659" y="518984"/>
            <a:ext cx="441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BA0F4C"/>
                </a:solidFill>
              </a:rPr>
              <a:t>[SKT AI Course: Deep Learning Basics]</a:t>
            </a:r>
            <a:endParaRPr kumimoji="1" lang="ko-KR" altLang="en-US" b="1" dirty="0">
              <a:solidFill>
                <a:srgbClr val="BA0F4C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64" y="2823560"/>
            <a:ext cx="973528" cy="1317126"/>
          </a:xfrm>
          <a:prstGeom prst="rect">
            <a:avLst/>
          </a:prstGeom>
        </p:spPr>
      </p:pic>
      <p:pic>
        <p:nvPicPr>
          <p:cNvPr id="1026" name="Picture 2" descr="DAVIAN">
            <a:extLst>
              <a:ext uri="{FF2B5EF4-FFF2-40B4-BE49-F238E27FC236}">
                <a16:creationId xmlns:a16="http://schemas.microsoft.com/office/drawing/2014/main" id="{0B7CFD06-5797-4422-A2FC-376EA9B94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715" y="2964873"/>
            <a:ext cx="4238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69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RNN 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복습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10</a:t>
            </a:fld>
            <a:endParaRPr kumimoji="1"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1CB0D81-1C6C-4D19-8C60-C914081F7FE7}"/>
              </a:ext>
            </a:extLst>
          </p:cNvPr>
          <p:cNvGrpSpPr/>
          <p:nvPr/>
        </p:nvGrpSpPr>
        <p:grpSpPr>
          <a:xfrm>
            <a:off x="2728684" y="3121945"/>
            <a:ext cx="624114" cy="3423091"/>
            <a:chOff x="3759198" y="3121945"/>
            <a:chExt cx="624114" cy="342309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0F8791C-5356-4222-A25F-5DCFD0A88D7F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9EFAED1-7DE0-4B3A-A260-5C2B0A0BF371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F2DBC39-E5DA-4732-8FC8-5112EDFAD940}"/>
                </a:ext>
              </a:extLst>
            </p:cNvPr>
            <p:cNvCxnSpPr>
              <a:stCxn id="3" idx="0"/>
              <a:endCxn id="7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9AA86FA-06B6-4CEE-8305-310E22B2C31F}"/>
              </a:ext>
            </a:extLst>
          </p:cNvPr>
          <p:cNvGrpSpPr/>
          <p:nvPr/>
        </p:nvGrpSpPr>
        <p:grpSpPr>
          <a:xfrm>
            <a:off x="1429655" y="3115821"/>
            <a:ext cx="624114" cy="3423091"/>
            <a:chOff x="3759198" y="3121945"/>
            <a:chExt cx="624114" cy="342309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EE04E78-C7B5-4801-8566-7114FD02F3AC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3C9E54E-73C7-4D9A-A458-CA97824345B2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5498761-BC52-4C6B-969A-23DD17870F1F}"/>
                </a:ext>
              </a:extLst>
            </p:cNvPr>
            <p:cNvCxnSpPr>
              <a:stCxn id="31" idx="0"/>
              <a:endCxn id="32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678F620-86BA-46D9-BC4F-81035E189F39}"/>
              </a:ext>
            </a:extLst>
          </p:cNvPr>
          <p:cNvGrpSpPr/>
          <p:nvPr/>
        </p:nvGrpSpPr>
        <p:grpSpPr>
          <a:xfrm>
            <a:off x="5344887" y="3128069"/>
            <a:ext cx="624114" cy="3423091"/>
            <a:chOff x="3759198" y="3121945"/>
            <a:chExt cx="624114" cy="3423091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4A3184B-5647-4CC5-AFC7-DBF41FF52B47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8D614FF-5513-49BD-B456-73843E9DB9E0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64272D4-AA13-48AD-BFB4-863AFCBBE27B}"/>
                </a:ext>
              </a:extLst>
            </p:cNvPr>
            <p:cNvCxnSpPr>
              <a:stCxn id="37" idx="0"/>
              <a:endCxn id="38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0802536-53F4-4E96-914F-5915F13057CA}"/>
              </a:ext>
            </a:extLst>
          </p:cNvPr>
          <p:cNvGrpSpPr/>
          <p:nvPr/>
        </p:nvGrpSpPr>
        <p:grpSpPr>
          <a:xfrm>
            <a:off x="4045858" y="3121945"/>
            <a:ext cx="624114" cy="3423091"/>
            <a:chOff x="3759198" y="3121945"/>
            <a:chExt cx="624114" cy="342309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158F42B-BFC2-48CF-9127-607DE850F5F2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27E9A2C-42CA-4447-9628-9690480E4348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71DF96EA-D17D-4EA2-8EBD-EAF1094195F5}"/>
                </a:ext>
              </a:extLst>
            </p:cNvPr>
            <p:cNvCxnSpPr>
              <a:stCxn id="43" idx="0"/>
              <a:endCxn id="44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9683698-A4FA-4F3F-A846-0947CA604E98}"/>
              </a:ext>
            </a:extLst>
          </p:cNvPr>
          <p:cNvGrpSpPr/>
          <p:nvPr/>
        </p:nvGrpSpPr>
        <p:grpSpPr>
          <a:xfrm>
            <a:off x="7917545" y="1215823"/>
            <a:ext cx="624114" cy="5337603"/>
            <a:chOff x="3759198" y="1207433"/>
            <a:chExt cx="624114" cy="533760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AC6C1F8-C293-4CCA-B7EC-BDCA89EE04CA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94E7FF7-F9AD-465C-A518-16FA02D33ADF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28B1EC9-B6E1-4AEC-B3DD-5FB76AA6DBB1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29E4224-876F-4E53-B01B-ABADAD3D99BB}"/>
                </a:ext>
              </a:extLst>
            </p:cNvPr>
            <p:cNvCxnSpPr>
              <a:stCxn id="49" idx="0"/>
              <a:endCxn id="50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93F2411F-6F90-461E-BFB2-FC02CF64834E}"/>
                </a:ext>
              </a:extLst>
            </p:cNvPr>
            <p:cNvCxnSpPr>
              <a:cxnSpLocks/>
              <a:stCxn id="50" idx="0"/>
              <a:endCxn id="51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0DB130-2846-480E-A689-2534FDEB4BD7}"/>
              </a:ext>
            </a:extLst>
          </p:cNvPr>
          <p:cNvGrpSpPr/>
          <p:nvPr/>
        </p:nvGrpSpPr>
        <p:grpSpPr>
          <a:xfrm>
            <a:off x="6618516" y="3124211"/>
            <a:ext cx="624114" cy="3423091"/>
            <a:chOff x="3759198" y="3121945"/>
            <a:chExt cx="624114" cy="342309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06BEAE4-F52A-4632-88A1-12B701CBA9AE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3A52CD4-0B81-4B85-8838-C49936C93F69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515215F8-AFE3-4D20-8EC2-803C4853289F}"/>
                </a:ext>
              </a:extLst>
            </p:cNvPr>
            <p:cNvCxnSpPr>
              <a:stCxn id="55" idx="0"/>
              <a:endCxn id="56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23F4065-8F19-45A8-9C6B-801DC0C89CB9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>
            <a:off x="2053769" y="3870111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5CAC1E5-E962-48BB-84E3-7B59D6DB78E1}"/>
              </a:ext>
            </a:extLst>
          </p:cNvPr>
          <p:cNvCxnSpPr>
            <a:cxnSpLocks/>
            <a:stCxn id="7" idx="3"/>
            <a:endCxn id="44" idx="1"/>
          </p:cNvCxnSpPr>
          <p:nvPr/>
        </p:nvCxnSpPr>
        <p:spPr>
          <a:xfrm>
            <a:off x="3352798" y="3876235"/>
            <a:ext cx="693060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370B8A-605C-456F-A5BA-39C1BE4CAFA2}"/>
              </a:ext>
            </a:extLst>
          </p:cNvPr>
          <p:cNvCxnSpPr>
            <a:cxnSpLocks/>
            <a:stCxn id="44" idx="3"/>
            <a:endCxn id="38" idx="1"/>
          </p:cNvCxnSpPr>
          <p:nvPr/>
        </p:nvCxnSpPr>
        <p:spPr>
          <a:xfrm>
            <a:off x="4669972" y="3876235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8373174-4BE1-4C56-BD36-E9BF65F8EC00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 flipV="1">
            <a:off x="5969001" y="3878501"/>
            <a:ext cx="649515" cy="3858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1C966E3-83D6-497D-918A-37E3A8BF3DE4}"/>
              </a:ext>
            </a:extLst>
          </p:cNvPr>
          <p:cNvCxnSpPr>
            <a:cxnSpLocks/>
            <a:stCxn id="56" idx="3"/>
            <a:endCxn id="50" idx="1"/>
          </p:cNvCxnSpPr>
          <p:nvPr/>
        </p:nvCxnSpPr>
        <p:spPr>
          <a:xfrm>
            <a:off x="7242630" y="3878501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E1DDFF1-66FF-4ABF-9A35-4B4D6E0D166D}"/>
              </a:ext>
            </a:extLst>
          </p:cNvPr>
          <p:cNvCxnSpPr>
            <a:cxnSpLocks/>
          </p:cNvCxnSpPr>
          <p:nvPr/>
        </p:nvCxnSpPr>
        <p:spPr>
          <a:xfrm>
            <a:off x="754740" y="3857649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CF87DE-B285-4EC9-8CDC-6C2109B3C821}"/>
              </a:ext>
            </a:extLst>
          </p:cNvPr>
          <p:cNvSpPr/>
          <p:nvPr/>
        </p:nvSpPr>
        <p:spPr>
          <a:xfrm>
            <a:off x="8993418" y="1080878"/>
            <a:ext cx="302518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many-to-one</a:t>
            </a:r>
          </a:p>
          <a:p>
            <a:r>
              <a:rPr lang="en-US" sz="3200" dirty="0"/>
              <a:t>: </a:t>
            </a:r>
            <a:r>
              <a:rPr lang="ko-KR" altLang="en-US" sz="3200" dirty="0"/>
              <a:t>인풋 </a:t>
            </a:r>
            <a:r>
              <a:rPr lang="ko-KR" altLang="en-US" sz="3200" dirty="0" err="1"/>
              <a:t>여러개에</a:t>
            </a:r>
            <a:endParaRPr lang="en-US" altLang="ko-KR" sz="3200" dirty="0"/>
          </a:p>
          <a:p>
            <a:r>
              <a:rPr lang="en-US" sz="3200" dirty="0"/>
              <a:t>  </a:t>
            </a:r>
            <a:r>
              <a:rPr lang="ko-KR" altLang="en-US" sz="3200" dirty="0"/>
              <a:t>아웃풋 딱 </a:t>
            </a:r>
            <a:r>
              <a:rPr lang="en-US" altLang="ko-KR" sz="3200" dirty="0"/>
              <a:t>1</a:t>
            </a:r>
            <a:r>
              <a:rPr lang="ko-KR" altLang="en-US" sz="3200" dirty="0"/>
              <a:t>개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38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RNN 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복습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11</a:t>
            </a:fld>
            <a:endParaRPr kumimoji="1"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1CB0D81-1C6C-4D19-8C60-C914081F7FE7}"/>
              </a:ext>
            </a:extLst>
          </p:cNvPr>
          <p:cNvGrpSpPr/>
          <p:nvPr/>
        </p:nvGrpSpPr>
        <p:grpSpPr>
          <a:xfrm>
            <a:off x="2728684" y="3121945"/>
            <a:ext cx="624114" cy="3423091"/>
            <a:chOff x="3759198" y="3121945"/>
            <a:chExt cx="624114" cy="342309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0F8791C-5356-4222-A25F-5DCFD0A88D7F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9EFAED1-7DE0-4B3A-A260-5C2B0A0BF371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F2DBC39-E5DA-4732-8FC8-5112EDFAD940}"/>
                </a:ext>
              </a:extLst>
            </p:cNvPr>
            <p:cNvCxnSpPr>
              <a:stCxn id="3" idx="0"/>
              <a:endCxn id="7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9AA86FA-06B6-4CEE-8305-310E22B2C31F}"/>
              </a:ext>
            </a:extLst>
          </p:cNvPr>
          <p:cNvGrpSpPr/>
          <p:nvPr/>
        </p:nvGrpSpPr>
        <p:grpSpPr>
          <a:xfrm>
            <a:off x="1429655" y="3115821"/>
            <a:ext cx="624114" cy="3423091"/>
            <a:chOff x="3759198" y="3121945"/>
            <a:chExt cx="624114" cy="342309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EE04E78-C7B5-4801-8566-7114FD02F3AC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3C9E54E-73C7-4D9A-A458-CA97824345B2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5498761-BC52-4C6B-969A-23DD17870F1F}"/>
                </a:ext>
              </a:extLst>
            </p:cNvPr>
            <p:cNvCxnSpPr>
              <a:stCxn id="31" idx="0"/>
              <a:endCxn id="32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678F620-86BA-46D9-BC4F-81035E189F39}"/>
              </a:ext>
            </a:extLst>
          </p:cNvPr>
          <p:cNvGrpSpPr/>
          <p:nvPr/>
        </p:nvGrpSpPr>
        <p:grpSpPr>
          <a:xfrm>
            <a:off x="5344887" y="1213557"/>
            <a:ext cx="624114" cy="5337603"/>
            <a:chOff x="3759198" y="1207433"/>
            <a:chExt cx="624114" cy="5337603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4A3184B-5647-4CC5-AFC7-DBF41FF52B47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FF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8D614FF-5513-49BD-B456-73843E9DB9E0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A201F99-BA6A-4AA5-BFA7-DA39A40F3766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64272D4-AA13-48AD-BFB4-863AFCBBE27B}"/>
                </a:ext>
              </a:extLst>
            </p:cNvPr>
            <p:cNvCxnSpPr>
              <a:stCxn id="37" idx="0"/>
              <a:endCxn id="38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991B059-FC30-4618-8462-5ECFB616D891}"/>
                </a:ext>
              </a:extLst>
            </p:cNvPr>
            <p:cNvCxnSpPr>
              <a:cxnSpLocks/>
              <a:stCxn id="38" idx="0"/>
              <a:endCxn id="39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0802536-53F4-4E96-914F-5915F13057CA}"/>
              </a:ext>
            </a:extLst>
          </p:cNvPr>
          <p:cNvGrpSpPr/>
          <p:nvPr/>
        </p:nvGrpSpPr>
        <p:grpSpPr>
          <a:xfrm>
            <a:off x="4045858" y="3121945"/>
            <a:ext cx="624114" cy="3423091"/>
            <a:chOff x="3759198" y="3121945"/>
            <a:chExt cx="624114" cy="342309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158F42B-BFC2-48CF-9127-607DE850F5F2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27E9A2C-42CA-4447-9628-9690480E4348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71DF96EA-D17D-4EA2-8EBD-EAF1094195F5}"/>
                </a:ext>
              </a:extLst>
            </p:cNvPr>
            <p:cNvCxnSpPr>
              <a:stCxn id="43" idx="0"/>
              <a:endCxn id="44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9683698-A4FA-4F3F-A846-0947CA604E98}"/>
              </a:ext>
            </a:extLst>
          </p:cNvPr>
          <p:cNvGrpSpPr/>
          <p:nvPr/>
        </p:nvGrpSpPr>
        <p:grpSpPr>
          <a:xfrm>
            <a:off x="7917545" y="1215823"/>
            <a:ext cx="624114" cy="5337603"/>
            <a:chOff x="3759198" y="1207433"/>
            <a:chExt cx="624114" cy="533760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AC6C1F8-C293-4CCA-B7EC-BDCA89EE04CA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FF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94E7FF7-F9AD-465C-A518-16FA02D33ADF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28B1EC9-B6E1-4AEC-B3DD-5FB76AA6DBB1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29E4224-876F-4E53-B01B-ABADAD3D99BB}"/>
                </a:ext>
              </a:extLst>
            </p:cNvPr>
            <p:cNvCxnSpPr>
              <a:stCxn id="49" idx="0"/>
              <a:endCxn id="50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93F2411F-6F90-461E-BFB2-FC02CF64834E}"/>
                </a:ext>
              </a:extLst>
            </p:cNvPr>
            <p:cNvCxnSpPr>
              <a:cxnSpLocks/>
              <a:stCxn id="50" idx="0"/>
              <a:endCxn id="51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0DB130-2846-480E-A689-2534FDEB4BD7}"/>
              </a:ext>
            </a:extLst>
          </p:cNvPr>
          <p:cNvGrpSpPr/>
          <p:nvPr/>
        </p:nvGrpSpPr>
        <p:grpSpPr>
          <a:xfrm>
            <a:off x="6618516" y="1209699"/>
            <a:ext cx="624114" cy="5337603"/>
            <a:chOff x="3759198" y="1207433"/>
            <a:chExt cx="624114" cy="533760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06BEAE4-F52A-4632-88A1-12B701CBA9AE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FF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3A52CD4-0B81-4B85-8838-C49936C93F69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180ABE0-F1E6-4E43-83F4-00B82B072E45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515215F8-AFE3-4D20-8EC2-803C4853289F}"/>
                </a:ext>
              </a:extLst>
            </p:cNvPr>
            <p:cNvCxnSpPr>
              <a:stCxn id="55" idx="0"/>
              <a:endCxn id="56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9D0646CF-5512-4FA6-AA1A-34B8FF82E641}"/>
                </a:ext>
              </a:extLst>
            </p:cNvPr>
            <p:cNvCxnSpPr>
              <a:cxnSpLocks/>
              <a:stCxn id="56" idx="0"/>
              <a:endCxn id="57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23F4065-8F19-45A8-9C6B-801DC0C89CB9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>
            <a:off x="2053769" y="3870111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5CAC1E5-E962-48BB-84E3-7B59D6DB78E1}"/>
              </a:ext>
            </a:extLst>
          </p:cNvPr>
          <p:cNvCxnSpPr>
            <a:cxnSpLocks/>
            <a:stCxn id="7" idx="3"/>
            <a:endCxn id="44" idx="1"/>
          </p:cNvCxnSpPr>
          <p:nvPr/>
        </p:nvCxnSpPr>
        <p:spPr>
          <a:xfrm>
            <a:off x="3352798" y="3876235"/>
            <a:ext cx="693060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370B8A-605C-456F-A5BA-39C1BE4CAFA2}"/>
              </a:ext>
            </a:extLst>
          </p:cNvPr>
          <p:cNvCxnSpPr>
            <a:cxnSpLocks/>
            <a:stCxn id="44" idx="3"/>
            <a:endCxn id="38" idx="1"/>
          </p:cNvCxnSpPr>
          <p:nvPr/>
        </p:nvCxnSpPr>
        <p:spPr>
          <a:xfrm>
            <a:off x="4669972" y="3876235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8373174-4BE1-4C56-BD36-E9BF65F8EC00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 flipV="1">
            <a:off x="5969001" y="3878501"/>
            <a:ext cx="649515" cy="3858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1C966E3-83D6-497D-918A-37E3A8BF3DE4}"/>
              </a:ext>
            </a:extLst>
          </p:cNvPr>
          <p:cNvCxnSpPr>
            <a:cxnSpLocks/>
            <a:stCxn id="56" idx="3"/>
            <a:endCxn id="50" idx="1"/>
          </p:cNvCxnSpPr>
          <p:nvPr/>
        </p:nvCxnSpPr>
        <p:spPr>
          <a:xfrm>
            <a:off x="7242630" y="3878501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E1DDFF1-66FF-4ABF-9A35-4B4D6E0D166D}"/>
              </a:ext>
            </a:extLst>
          </p:cNvPr>
          <p:cNvCxnSpPr>
            <a:cxnSpLocks/>
          </p:cNvCxnSpPr>
          <p:nvPr/>
        </p:nvCxnSpPr>
        <p:spPr>
          <a:xfrm>
            <a:off x="754740" y="3857649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CF87DE-B285-4EC9-8CDC-6C2109B3C821}"/>
              </a:ext>
            </a:extLst>
          </p:cNvPr>
          <p:cNvSpPr/>
          <p:nvPr/>
        </p:nvSpPr>
        <p:spPr>
          <a:xfrm>
            <a:off x="8645077" y="1124420"/>
            <a:ext cx="369206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many-to-many</a:t>
            </a:r>
          </a:p>
          <a:p>
            <a:r>
              <a:rPr lang="en-US" sz="3200" dirty="0"/>
              <a:t>(encoder-decoder)</a:t>
            </a:r>
          </a:p>
          <a:p>
            <a:r>
              <a:rPr lang="en-US" sz="3200" dirty="0"/>
              <a:t>: </a:t>
            </a:r>
            <a:r>
              <a:rPr lang="ko-KR" altLang="en-US" sz="3200" dirty="0"/>
              <a:t>마지막 </a:t>
            </a:r>
            <a:r>
              <a:rPr lang="en-US" altLang="ko-KR" sz="3200" dirty="0"/>
              <a:t>hidden    </a:t>
            </a:r>
          </a:p>
          <a:p>
            <a:r>
              <a:rPr lang="en-US" altLang="ko-KR" sz="3200" dirty="0"/>
              <a:t>  state</a:t>
            </a:r>
            <a:r>
              <a:rPr lang="ko-KR" altLang="en-US" sz="3200" dirty="0"/>
              <a:t>에서 아웃풋 </a:t>
            </a:r>
            <a:endParaRPr lang="en-US" altLang="ko-KR" sz="3200" dirty="0"/>
          </a:p>
          <a:p>
            <a:r>
              <a:rPr lang="en-US" altLang="ko-KR" sz="3200" dirty="0"/>
              <a:t>  </a:t>
            </a:r>
            <a:r>
              <a:rPr lang="ko-KR" altLang="en-US" sz="3200" dirty="0" err="1"/>
              <a:t>여러개</a:t>
            </a:r>
            <a:r>
              <a:rPr lang="ko-KR" altLang="en-US" sz="3200" dirty="0"/>
              <a:t> 생성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701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dirty="0">
                <a:solidFill>
                  <a:srgbClr val="222581"/>
                </a:solidFill>
              </a:rPr>
              <a:t>RNN</a:t>
            </a:r>
            <a:r>
              <a:rPr kumimoji="1" lang="ko-KR" altLang="en-US" sz="4000" dirty="0">
                <a:solidFill>
                  <a:srgbClr val="222581"/>
                </a:solidFill>
              </a:rPr>
              <a:t> </a:t>
            </a:r>
            <a:r>
              <a:rPr kumimoji="1" lang="en-US" altLang="ko-KR" sz="4000" dirty="0">
                <a:solidFill>
                  <a:srgbClr val="222581"/>
                </a:solidFill>
              </a:rPr>
              <a:t>in </a:t>
            </a:r>
            <a:r>
              <a:rPr kumimoji="1" lang="en-US" altLang="ko-KR" sz="4000" dirty="0" err="1">
                <a:solidFill>
                  <a:srgbClr val="222581"/>
                </a:solidFill>
              </a:rPr>
              <a:t>Pytorch</a:t>
            </a:r>
            <a:endParaRPr kumimoji="1" lang="en-US" altLang="ko-KR" sz="4000" dirty="0">
              <a:solidFill>
                <a:srgbClr val="2225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727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RNN in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 </a:t>
            </a:r>
            <a:r>
              <a:rPr kumimoji="1" lang="en-US" altLang="ko-KR" sz="3600" b="1" dirty="0" err="1">
                <a:solidFill>
                  <a:srgbClr val="1E3DB4"/>
                </a:solidFill>
              </a:rPr>
              <a:t>Pytorch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13</a:t>
            </a:fld>
            <a:endParaRPr kumimoji="1"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1CB0D81-1C6C-4D19-8C60-C914081F7FE7}"/>
              </a:ext>
            </a:extLst>
          </p:cNvPr>
          <p:cNvGrpSpPr/>
          <p:nvPr/>
        </p:nvGrpSpPr>
        <p:grpSpPr>
          <a:xfrm>
            <a:off x="2728684" y="1207433"/>
            <a:ext cx="624114" cy="5337603"/>
            <a:chOff x="3759198" y="1207433"/>
            <a:chExt cx="624114" cy="533760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0F8791C-5356-4222-A25F-5DCFD0A88D7F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9EFAED1-7DE0-4B3A-A260-5C2B0A0BF371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5D4551C-3109-4831-8399-02E569186FDC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F2DBC39-E5DA-4732-8FC8-5112EDFAD940}"/>
                </a:ext>
              </a:extLst>
            </p:cNvPr>
            <p:cNvCxnSpPr>
              <a:stCxn id="3" idx="0"/>
              <a:endCxn id="7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AC09FF6-5328-4E74-A186-897FBF46BB51}"/>
                </a:ext>
              </a:extLst>
            </p:cNvPr>
            <p:cNvCxnSpPr>
              <a:cxnSpLocks/>
              <a:stCxn id="7" idx="0"/>
              <a:endCxn id="8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9AA86FA-06B6-4CEE-8305-310E22B2C31F}"/>
              </a:ext>
            </a:extLst>
          </p:cNvPr>
          <p:cNvGrpSpPr/>
          <p:nvPr/>
        </p:nvGrpSpPr>
        <p:grpSpPr>
          <a:xfrm>
            <a:off x="1429655" y="1201309"/>
            <a:ext cx="624114" cy="5337603"/>
            <a:chOff x="3759198" y="1207433"/>
            <a:chExt cx="624114" cy="533760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EE04E78-C7B5-4801-8566-7114FD02F3AC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3C9E54E-73C7-4D9A-A458-CA97824345B2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477442A-F721-4EF8-89D9-DD8887A89557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5498761-BC52-4C6B-969A-23DD17870F1F}"/>
                </a:ext>
              </a:extLst>
            </p:cNvPr>
            <p:cNvCxnSpPr>
              <a:stCxn id="31" idx="0"/>
              <a:endCxn id="32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4F4F586B-E79B-4F94-8652-90EE4259922B}"/>
                </a:ext>
              </a:extLst>
            </p:cNvPr>
            <p:cNvCxnSpPr>
              <a:cxnSpLocks/>
              <a:stCxn id="32" idx="0"/>
              <a:endCxn id="33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678F620-86BA-46D9-BC4F-81035E189F39}"/>
              </a:ext>
            </a:extLst>
          </p:cNvPr>
          <p:cNvGrpSpPr/>
          <p:nvPr/>
        </p:nvGrpSpPr>
        <p:grpSpPr>
          <a:xfrm>
            <a:off x="5344887" y="1213557"/>
            <a:ext cx="624114" cy="5337603"/>
            <a:chOff x="3759198" y="1207433"/>
            <a:chExt cx="624114" cy="5337603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4A3184B-5647-4CC5-AFC7-DBF41FF52B47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8D614FF-5513-49BD-B456-73843E9DB9E0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A201F99-BA6A-4AA5-BFA7-DA39A40F3766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64272D4-AA13-48AD-BFB4-863AFCBBE27B}"/>
                </a:ext>
              </a:extLst>
            </p:cNvPr>
            <p:cNvCxnSpPr>
              <a:stCxn id="37" idx="0"/>
              <a:endCxn id="38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991B059-FC30-4618-8462-5ECFB616D891}"/>
                </a:ext>
              </a:extLst>
            </p:cNvPr>
            <p:cNvCxnSpPr>
              <a:cxnSpLocks/>
              <a:stCxn id="38" idx="0"/>
              <a:endCxn id="39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0802536-53F4-4E96-914F-5915F13057CA}"/>
              </a:ext>
            </a:extLst>
          </p:cNvPr>
          <p:cNvGrpSpPr/>
          <p:nvPr/>
        </p:nvGrpSpPr>
        <p:grpSpPr>
          <a:xfrm>
            <a:off x="4045858" y="1207433"/>
            <a:ext cx="624114" cy="5337603"/>
            <a:chOff x="3759198" y="1207433"/>
            <a:chExt cx="624114" cy="533760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158F42B-BFC2-48CF-9127-607DE850F5F2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27E9A2C-42CA-4447-9628-9690480E4348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BFF8BD3-F2C4-468D-AAF3-FCC39BD752DE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71DF96EA-D17D-4EA2-8EBD-EAF1094195F5}"/>
                </a:ext>
              </a:extLst>
            </p:cNvPr>
            <p:cNvCxnSpPr>
              <a:stCxn id="43" idx="0"/>
              <a:endCxn id="44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0C330E9-1356-4F7E-801B-6D17B4742A32}"/>
                </a:ext>
              </a:extLst>
            </p:cNvPr>
            <p:cNvCxnSpPr>
              <a:cxnSpLocks/>
              <a:stCxn id="44" idx="0"/>
              <a:endCxn id="45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9683698-A4FA-4F3F-A846-0947CA604E98}"/>
              </a:ext>
            </a:extLst>
          </p:cNvPr>
          <p:cNvGrpSpPr/>
          <p:nvPr/>
        </p:nvGrpSpPr>
        <p:grpSpPr>
          <a:xfrm>
            <a:off x="7917545" y="1215823"/>
            <a:ext cx="624114" cy="5337603"/>
            <a:chOff x="3759198" y="1207433"/>
            <a:chExt cx="624114" cy="533760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AC6C1F8-C293-4CCA-B7EC-BDCA89EE04CA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94E7FF7-F9AD-465C-A518-16FA02D33ADF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28B1EC9-B6E1-4AEC-B3DD-5FB76AA6DBB1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29E4224-876F-4E53-B01B-ABADAD3D99BB}"/>
                </a:ext>
              </a:extLst>
            </p:cNvPr>
            <p:cNvCxnSpPr>
              <a:stCxn id="49" idx="0"/>
              <a:endCxn id="50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93F2411F-6F90-461E-BFB2-FC02CF64834E}"/>
                </a:ext>
              </a:extLst>
            </p:cNvPr>
            <p:cNvCxnSpPr>
              <a:cxnSpLocks/>
              <a:stCxn id="50" idx="0"/>
              <a:endCxn id="51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0DB130-2846-480E-A689-2534FDEB4BD7}"/>
              </a:ext>
            </a:extLst>
          </p:cNvPr>
          <p:cNvGrpSpPr/>
          <p:nvPr/>
        </p:nvGrpSpPr>
        <p:grpSpPr>
          <a:xfrm>
            <a:off x="6618516" y="1209699"/>
            <a:ext cx="624114" cy="5337603"/>
            <a:chOff x="3759198" y="1207433"/>
            <a:chExt cx="624114" cy="533760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06BEAE4-F52A-4632-88A1-12B701CBA9AE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3A52CD4-0B81-4B85-8838-C49936C93F69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180ABE0-F1E6-4E43-83F4-00B82B072E45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515215F8-AFE3-4D20-8EC2-803C4853289F}"/>
                </a:ext>
              </a:extLst>
            </p:cNvPr>
            <p:cNvCxnSpPr>
              <a:stCxn id="55" idx="0"/>
              <a:endCxn id="56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9D0646CF-5512-4FA6-AA1A-34B8FF82E641}"/>
                </a:ext>
              </a:extLst>
            </p:cNvPr>
            <p:cNvCxnSpPr>
              <a:cxnSpLocks/>
              <a:stCxn id="56" idx="0"/>
              <a:endCxn id="57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23F4065-8F19-45A8-9C6B-801DC0C89CB9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>
            <a:off x="2053769" y="3870111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5CAC1E5-E962-48BB-84E3-7B59D6DB78E1}"/>
              </a:ext>
            </a:extLst>
          </p:cNvPr>
          <p:cNvCxnSpPr>
            <a:cxnSpLocks/>
            <a:stCxn id="7" idx="3"/>
            <a:endCxn id="44" idx="1"/>
          </p:cNvCxnSpPr>
          <p:nvPr/>
        </p:nvCxnSpPr>
        <p:spPr>
          <a:xfrm>
            <a:off x="3352798" y="3876235"/>
            <a:ext cx="693060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370B8A-605C-456F-A5BA-39C1BE4CAFA2}"/>
              </a:ext>
            </a:extLst>
          </p:cNvPr>
          <p:cNvCxnSpPr>
            <a:cxnSpLocks/>
            <a:stCxn id="44" idx="3"/>
            <a:endCxn id="38" idx="1"/>
          </p:cNvCxnSpPr>
          <p:nvPr/>
        </p:nvCxnSpPr>
        <p:spPr>
          <a:xfrm>
            <a:off x="4669972" y="3876235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8373174-4BE1-4C56-BD36-E9BF65F8EC00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 flipV="1">
            <a:off x="5969001" y="3878501"/>
            <a:ext cx="649515" cy="3858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1C966E3-83D6-497D-918A-37E3A8BF3DE4}"/>
              </a:ext>
            </a:extLst>
          </p:cNvPr>
          <p:cNvCxnSpPr>
            <a:cxnSpLocks/>
            <a:stCxn id="56" idx="3"/>
            <a:endCxn id="50" idx="1"/>
          </p:cNvCxnSpPr>
          <p:nvPr/>
        </p:nvCxnSpPr>
        <p:spPr>
          <a:xfrm>
            <a:off x="7242630" y="3878501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E1DDFF1-66FF-4ABF-9A35-4B4D6E0D166D}"/>
              </a:ext>
            </a:extLst>
          </p:cNvPr>
          <p:cNvCxnSpPr>
            <a:cxnSpLocks/>
          </p:cNvCxnSpPr>
          <p:nvPr/>
        </p:nvCxnSpPr>
        <p:spPr>
          <a:xfrm>
            <a:off x="754740" y="3857649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FEB2E48-92A2-4139-BC10-877E87D79295}"/>
              </a:ext>
            </a:extLst>
          </p:cNvPr>
          <p:cNvCxnSpPr>
            <a:cxnSpLocks/>
          </p:cNvCxnSpPr>
          <p:nvPr/>
        </p:nvCxnSpPr>
        <p:spPr>
          <a:xfrm>
            <a:off x="8581572" y="3883767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9CB344-952B-4A41-9CD2-69E835F1F949}"/>
              </a:ext>
            </a:extLst>
          </p:cNvPr>
          <p:cNvSpPr/>
          <p:nvPr/>
        </p:nvSpPr>
        <p:spPr>
          <a:xfrm>
            <a:off x="5344887" y="943430"/>
            <a:ext cx="4336142" cy="5778046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A1E059F-37D8-4016-816E-F882A7B54EEF}"/>
              </a:ext>
            </a:extLst>
          </p:cNvPr>
          <p:cNvSpPr/>
          <p:nvPr/>
        </p:nvSpPr>
        <p:spPr>
          <a:xfrm>
            <a:off x="116114" y="1088571"/>
            <a:ext cx="3292930" cy="558942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58F6B0-A01A-4165-9D7F-B87F097EB99C}"/>
              </a:ext>
            </a:extLst>
          </p:cNvPr>
          <p:cNvSpPr/>
          <p:nvPr/>
        </p:nvSpPr>
        <p:spPr>
          <a:xfrm>
            <a:off x="518838" y="5319877"/>
            <a:ext cx="1963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600" b="1" dirty="0"/>
              <a:t>Input</a:t>
            </a:r>
            <a:endParaRPr lang="en-US" sz="36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17FAD2A-A59F-435A-8174-9170C2A01008}"/>
              </a:ext>
            </a:extLst>
          </p:cNvPr>
          <p:cNvSpPr/>
          <p:nvPr/>
        </p:nvSpPr>
        <p:spPr>
          <a:xfrm>
            <a:off x="518838" y="3277296"/>
            <a:ext cx="19631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600" b="1" dirty="0"/>
              <a:t>Hidden</a:t>
            </a:r>
            <a:br>
              <a:rPr kumimoji="1" lang="en-US" altLang="ko-KR" sz="3600" b="1" dirty="0"/>
            </a:br>
            <a:r>
              <a:rPr kumimoji="1" lang="en-US" altLang="ko-KR" sz="3600" b="1" dirty="0"/>
              <a:t>state</a:t>
            </a:r>
            <a:endParaRPr lang="en-US" sz="3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49F9237-67CD-43E1-A099-0EB73903686D}"/>
              </a:ext>
            </a:extLst>
          </p:cNvPr>
          <p:cNvSpPr/>
          <p:nvPr/>
        </p:nvSpPr>
        <p:spPr>
          <a:xfrm>
            <a:off x="518838" y="1586533"/>
            <a:ext cx="1963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600" b="1" dirty="0"/>
              <a:t>Output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2EB5C4-0424-4D56-BC9A-549DC7AD1551}"/>
                  </a:ext>
                </a:extLst>
              </p:cNvPr>
              <p:cNvSpPr txBox="1"/>
              <p:nvPr/>
            </p:nvSpPr>
            <p:spPr>
              <a:xfrm>
                <a:off x="2429184" y="5231044"/>
                <a:ext cx="70859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2EB5C4-0424-4D56-BC9A-549DC7AD1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184" y="5231044"/>
                <a:ext cx="708592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A2E84F-C89A-421B-A714-86517548E4DE}"/>
                  </a:ext>
                </a:extLst>
              </p:cNvPr>
              <p:cNvSpPr txBox="1"/>
              <p:nvPr/>
            </p:nvSpPr>
            <p:spPr>
              <a:xfrm>
                <a:off x="2429184" y="3366921"/>
                <a:ext cx="72692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A2E84F-C89A-421B-A714-86517548E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184" y="3366921"/>
                <a:ext cx="726929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F79585-90C3-4B36-AE38-8823204D7FFF}"/>
                  </a:ext>
                </a:extLst>
              </p:cNvPr>
              <p:cNvSpPr txBox="1"/>
              <p:nvPr/>
            </p:nvSpPr>
            <p:spPr>
              <a:xfrm>
                <a:off x="2429184" y="1502798"/>
                <a:ext cx="71307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F79585-90C3-4B36-AE38-8823204D7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184" y="1502798"/>
                <a:ext cx="713079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89DC2961-5490-450F-B29F-FA5B916C78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2585" y="4454464"/>
            <a:ext cx="6038850" cy="781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31F46D1-5401-4868-83AA-4EE4C5F0AE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7385" y="2679616"/>
            <a:ext cx="2419350" cy="571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C5A437-9EB4-4197-8333-F15F540BA5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7946" y="3094345"/>
            <a:ext cx="2373083" cy="566057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0556CAA-3C3B-479E-A0EA-E99BA342B2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1303" y="5207230"/>
            <a:ext cx="2373083" cy="566057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01C539A9-CFF6-421D-BE91-632B754A44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9923" y="5148088"/>
            <a:ext cx="2373083" cy="56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3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RNN in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 </a:t>
            </a:r>
            <a:r>
              <a:rPr kumimoji="1" lang="en-US" altLang="ko-KR" sz="3600" b="1" dirty="0" err="1">
                <a:solidFill>
                  <a:srgbClr val="1E3DB4"/>
                </a:solidFill>
              </a:rPr>
              <a:t>Pytorch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14</a:t>
            </a:fld>
            <a:endParaRPr kumimoji="1"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1CB0D81-1C6C-4D19-8C60-C914081F7FE7}"/>
              </a:ext>
            </a:extLst>
          </p:cNvPr>
          <p:cNvGrpSpPr/>
          <p:nvPr/>
        </p:nvGrpSpPr>
        <p:grpSpPr>
          <a:xfrm>
            <a:off x="2728684" y="1207433"/>
            <a:ext cx="624114" cy="5337603"/>
            <a:chOff x="3759198" y="1207433"/>
            <a:chExt cx="624114" cy="533760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0F8791C-5356-4222-A25F-5DCFD0A88D7F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9EFAED1-7DE0-4B3A-A260-5C2B0A0BF371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5D4551C-3109-4831-8399-02E569186FDC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F2DBC39-E5DA-4732-8FC8-5112EDFAD940}"/>
                </a:ext>
              </a:extLst>
            </p:cNvPr>
            <p:cNvCxnSpPr>
              <a:stCxn id="3" idx="0"/>
              <a:endCxn id="7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AC09FF6-5328-4E74-A186-897FBF46BB51}"/>
                </a:ext>
              </a:extLst>
            </p:cNvPr>
            <p:cNvCxnSpPr>
              <a:cxnSpLocks/>
              <a:stCxn id="7" idx="0"/>
              <a:endCxn id="8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9AA86FA-06B6-4CEE-8305-310E22B2C31F}"/>
              </a:ext>
            </a:extLst>
          </p:cNvPr>
          <p:cNvGrpSpPr/>
          <p:nvPr/>
        </p:nvGrpSpPr>
        <p:grpSpPr>
          <a:xfrm>
            <a:off x="1429655" y="1201309"/>
            <a:ext cx="624114" cy="5337603"/>
            <a:chOff x="3759198" y="1207433"/>
            <a:chExt cx="624114" cy="533760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EE04E78-C7B5-4801-8566-7114FD02F3AC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3C9E54E-73C7-4D9A-A458-CA97824345B2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477442A-F721-4EF8-89D9-DD8887A89557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5498761-BC52-4C6B-969A-23DD17870F1F}"/>
                </a:ext>
              </a:extLst>
            </p:cNvPr>
            <p:cNvCxnSpPr>
              <a:stCxn id="31" idx="0"/>
              <a:endCxn id="32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4F4F586B-E79B-4F94-8652-90EE4259922B}"/>
                </a:ext>
              </a:extLst>
            </p:cNvPr>
            <p:cNvCxnSpPr>
              <a:cxnSpLocks/>
              <a:stCxn id="32" idx="0"/>
              <a:endCxn id="33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678F620-86BA-46D9-BC4F-81035E189F39}"/>
              </a:ext>
            </a:extLst>
          </p:cNvPr>
          <p:cNvGrpSpPr/>
          <p:nvPr/>
        </p:nvGrpSpPr>
        <p:grpSpPr>
          <a:xfrm>
            <a:off x="5344887" y="1213557"/>
            <a:ext cx="624114" cy="5337603"/>
            <a:chOff x="3759198" y="1207433"/>
            <a:chExt cx="624114" cy="5337603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4A3184B-5647-4CC5-AFC7-DBF41FF52B47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8D614FF-5513-49BD-B456-73843E9DB9E0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A201F99-BA6A-4AA5-BFA7-DA39A40F3766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64272D4-AA13-48AD-BFB4-863AFCBBE27B}"/>
                </a:ext>
              </a:extLst>
            </p:cNvPr>
            <p:cNvCxnSpPr>
              <a:stCxn id="37" idx="0"/>
              <a:endCxn id="38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991B059-FC30-4618-8462-5ECFB616D891}"/>
                </a:ext>
              </a:extLst>
            </p:cNvPr>
            <p:cNvCxnSpPr>
              <a:cxnSpLocks/>
              <a:stCxn id="38" idx="0"/>
              <a:endCxn id="39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0802536-53F4-4E96-914F-5915F13057CA}"/>
              </a:ext>
            </a:extLst>
          </p:cNvPr>
          <p:cNvGrpSpPr/>
          <p:nvPr/>
        </p:nvGrpSpPr>
        <p:grpSpPr>
          <a:xfrm>
            <a:off x="4045858" y="1207433"/>
            <a:ext cx="624114" cy="5337603"/>
            <a:chOff x="3759198" y="1207433"/>
            <a:chExt cx="624114" cy="533760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158F42B-BFC2-48CF-9127-607DE850F5F2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27E9A2C-42CA-4447-9628-9690480E4348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BFF8BD3-F2C4-468D-AAF3-FCC39BD752DE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71DF96EA-D17D-4EA2-8EBD-EAF1094195F5}"/>
                </a:ext>
              </a:extLst>
            </p:cNvPr>
            <p:cNvCxnSpPr>
              <a:stCxn id="43" idx="0"/>
              <a:endCxn id="44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0C330E9-1356-4F7E-801B-6D17B4742A32}"/>
                </a:ext>
              </a:extLst>
            </p:cNvPr>
            <p:cNvCxnSpPr>
              <a:cxnSpLocks/>
              <a:stCxn id="44" idx="0"/>
              <a:endCxn id="45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9683698-A4FA-4F3F-A846-0947CA604E98}"/>
              </a:ext>
            </a:extLst>
          </p:cNvPr>
          <p:cNvGrpSpPr/>
          <p:nvPr/>
        </p:nvGrpSpPr>
        <p:grpSpPr>
          <a:xfrm>
            <a:off x="7917545" y="1215823"/>
            <a:ext cx="624114" cy="5337603"/>
            <a:chOff x="3759198" y="1207433"/>
            <a:chExt cx="624114" cy="533760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AC6C1F8-C293-4CCA-B7EC-BDCA89EE04CA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94E7FF7-F9AD-465C-A518-16FA02D33ADF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28B1EC9-B6E1-4AEC-B3DD-5FB76AA6DBB1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29E4224-876F-4E53-B01B-ABADAD3D99BB}"/>
                </a:ext>
              </a:extLst>
            </p:cNvPr>
            <p:cNvCxnSpPr>
              <a:stCxn id="49" idx="0"/>
              <a:endCxn id="50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93F2411F-6F90-461E-BFB2-FC02CF64834E}"/>
                </a:ext>
              </a:extLst>
            </p:cNvPr>
            <p:cNvCxnSpPr>
              <a:cxnSpLocks/>
              <a:stCxn id="50" idx="0"/>
              <a:endCxn id="51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0DB130-2846-480E-A689-2534FDEB4BD7}"/>
              </a:ext>
            </a:extLst>
          </p:cNvPr>
          <p:cNvGrpSpPr/>
          <p:nvPr/>
        </p:nvGrpSpPr>
        <p:grpSpPr>
          <a:xfrm>
            <a:off x="6618516" y="1209699"/>
            <a:ext cx="624114" cy="5337603"/>
            <a:chOff x="3759198" y="1207433"/>
            <a:chExt cx="624114" cy="533760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06BEAE4-F52A-4632-88A1-12B701CBA9AE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3A52CD4-0B81-4B85-8838-C49936C93F69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180ABE0-F1E6-4E43-83F4-00B82B072E45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515215F8-AFE3-4D20-8EC2-803C4853289F}"/>
                </a:ext>
              </a:extLst>
            </p:cNvPr>
            <p:cNvCxnSpPr>
              <a:stCxn id="55" idx="0"/>
              <a:endCxn id="56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9D0646CF-5512-4FA6-AA1A-34B8FF82E641}"/>
                </a:ext>
              </a:extLst>
            </p:cNvPr>
            <p:cNvCxnSpPr>
              <a:cxnSpLocks/>
              <a:stCxn id="56" idx="0"/>
              <a:endCxn id="57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23F4065-8F19-45A8-9C6B-801DC0C89CB9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>
            <a:off x="2053769" y="3870111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5CAC1E5-E962-48BB-84E3-7B59D6DB78E1}"/>
              </a:ext>
            </a:extLst>
          </p:cNvPr>
          <p:cNvCxnSpPr>
            <a:cxnSpLocks/>
            <a:stCxn id="7" idx="3"/>
            <a:endCxn id="44" idx="1"/>
          </p:cNvCxnSpPr>
          <p:nvPr/>
        </p:nvCxnSpPr>
        <p:spPr>
          <a:xfrm>
            <a:off x="3352798" y="3876235"/>
            <a:ext cx="693060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370B8A-605C-456F-A5BA-39C1BE4CAFA2}"/>
              </a:ext>
            </a:extLst>
          </p:cNvPr>
          <p:cNvCxnSpPr>
            <a:cxnSpLocks/>
            <a:stCxn id="44" idx="3"/>
            <a:endCxn id="38" idx="1"/>
          </p:cNvCxnSpPr>
          <p:nvPr/>
        </p:nvCxnSpPr>
        <p:spPr>
          <a:xfrm>
            <a:off x="4669972" y="3876235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8373174-4BE1-4C56-BD36-E9BF65F8EC00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 flipV="1">
            <a:off x="5969001" y="3878501"/>
            <a:ext cx="649515" cy="3858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1C966E3-83D6-497D-918A-37E3A8BF3DE4}"/>
              </a:ext>
            </a:extLst>
          </p:cNvPr>
          <p:cNvCxnSpPr>
            <a:cxnSpLocks/>
            <a:stCxn id="56" idx="3"/>
            <a:endCxn id="50" idx="1"/>
          </p:cNvCxnSpPr>
          <p:nvPr/>
        </p:nvCxnSpPr>
        <p:spPr>
          <a:xfrm>
            <a:off x="7242630" y="3878501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E1DDFF1-66FF-4ABF-9A35-4B4D6E0D166D}"/>
              </a:ext>
            </a:extLst>
          </p:cNvPr>
          <p:cNvCxnSpPr>
            <a:cxnSpLocks/>
          </p:cNvCxnSpPr>
          <p:nvPr/>
        </p:nvCxnSpPr>
        <p:spPr>
          <a:xfrm>
            <a:off x="754740" y="3857649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FEB2E48-92A2-4139-BC10-877E87D79295}"/>
              </a:ext>
            </a:extLst>
          </p:cNvPr>
          <p:cNvCxnSpPr>
            <a:cxnSpLocks/>
          </p:cNvCxnSpPr>
          <p:nvPr/>
        </p:nvCxnSpPr>
        <p:spPr>
          <a:xfrm>
            <a:off x="8581572" y="3883767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9CB344-952B-4A41-9CD2-69E835F1F949}"/>
              </a:ext>
            </a:extLst>
          </p:cNvPr>
          <p:cNvSpPr/>
          <p:nvPr/>
        </p:nvSpPr>
        <p:spPr>
          <a:xfrm>
            <a:off x="5344887" y="943430"/>
            <a:ext cx="4336142" cy="5778046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A1E059F-37D8-4016-816E-F882A7B54EEF}"/>
              </a:ext>
            </a:extLst>
          </p:cNvPr>
          <p:cNvSpPr/>
          <p:nvPr/>
        </p:nvSpPr>
        <p:spPr>
          <a:xfrm>
            <a:off x="116114" y="1088571"/>
            <a:ext cx="3292930" cy="558942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58F6B0-A01A-4165-9D7F-B87F097EB99C}"/>
              </a:ext>
            </a:extLst>
          </p:cNvPr>
          <p:cNvSpPr/>
          <p:nvPr/>
        </p:nvSpPr>
        <p:spPr>
          <a:xfrm>
            <a:off x="518838" y="5319877"/>
            <a:ext cx="1963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600" b="1" dirty="0"/>
              <a:t>Input</a:t>
            </a:r>
            <a:endParaRPr lang="en-US" sz="36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17FAD2A-A59F-435A-8174-9170C2A01008}"/>
              </a:ext>
            </a:extLst>
          </p:cNvPr>
          <p:cNvSpPr/>
          <p:nvPr/>
        </p:nvSpPr>
        <p:spPr>
          <a:xfrm>
            <a:off x="518838" y="3277296"/>
            <a:ext cx="19631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600" b="1" dirty="0"/>
              <a:t>Hidden</a:t>
            </a:r>
            <a:br>
              <a:rPr kumimoji="1" lang="en-US" altLang="ko-KR" sz="3600" b="1" dirty="0"/>
            </a:br>
            <a:r>
              <a:rPr kumimoji="1" lang="en-US" altLang="ko-KR" sz="3600" b="1" dirty="0"/>
              <a:t>state</a:t>
            </a:r>
            <a:endParaRPr lang="en-US" sz="3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49F9237-67CD-43E1-A099-0EB73903686D}"/>
              </a:ext>
            </a:extLst>
          </p:cNvPr>
          <p:cNvSpPr/>
          <p:nvPr/>
        </p:nvSpPr>
        <p:spPr>
          <a:xfrm>
            <a:off x="518838" y="1586533"/>
            <a:ext cx="1963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600" b="1" dirty="0"/>
              <a:t>Output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2EB5C4-0424-4D56-BC9A-549DC7AD1551}"/>
                  </a:ext>
                </a:extLst>
              </p:cNvPr>
              <p:cNvSpPr txBox="1"/>
              <p:nvPr/>
            </p:nvSpPr>
            <p:spPr>
              <a:xfrm>
                <a:off x="2429184" y="5231044"/>
                <a:ext cx="70859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2EB5C4-0424-4D56-BC9A-549DC7AD1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184" y="5231044"/>
                <a:ext cx="708592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A2E84F-C89A-421B-A714-86517548E4DE}"/>
                  </a:ext>
                </a:extLst>
              </p:cNvPr>
              <p:cNvSpPr txBox="1"/>
              <p:nvPr/>
            </p:nvSpPr>
            <p:spPr>
              <a:xfrm>
                <a:off x="2429184" y="3366921"/>
                <a:ext cx="72692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A2E84F-C89A-421B-A714-86517548E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184" y="3366921"/>
                <a:ext cx="726929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F79585-90C3-4B36-AE38-8823204D7FFF}"/>
                  </a:ext>
                </a:extLst>
              </p:cNvPr>
              <p:cNvSpPr txBox="1"/>
              <p:nvPr/>
            </p:nvSpPr>
            <p:spPr>
              <a:xfrm>
                <a:off x="2429184" y="1502798"/>
                <a:ext cx="71307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F79585-90C3-4B36-AE38-8823204D7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184" y="1502798"/>
                <a:ext cx="713079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89DC2961-5490-450F-B29F-FA5B916C78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2585" y="4454464"/>
            <a:ext cx="6038850" cy="781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31F46D1-5401-4868-83AA-4EE4C5F0AE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7385" y="2679616"/>
            <a:ext cx="2419350" cy="571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C5A437-9EB4-4197-8333-F15F540BA5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7946" y="3094345"/>
            <a:ext cx="2373083" cy="566057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0556CAA-3C3B-479E-A0EA-E99BA342B2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1303" y="5207230"/>
            <a:ext cx="2373083" cy="566057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01C539A9-CFF6-421D-BE91-632B754A44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9923" y="5148088"/>
            <a:ext cx="2373083" cy="566057"/>
          </a:xfrm>
          <a:prstGeom prst="rect">
            <a:avLst/>
          </a:prstGeom>
        </p:spPr>
      </p:pic>
      <p:pic>
        <p:nvPicPr>
          <p:cNvPr id="3074" name="Picture 2" descr="red x png에 대한 이미지 검색결과">
            <a:extLst>
              <a:ext uri="{FF2B5EF4-FFF2-40B4-BE49-F238E27FC236}">
                <a16:creationId xmlns:a16="http://schemas.microsoft.com/office/drawing/2014/main" id="{9E8425FA-B92A-410D-8DA9-05572A6C2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131" y="2563963"/>
            <a:ext cx="1515832" cy="142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red x png에 대한 이미지 검색결과">
            <a:extLst>
              <a:ext uri="{FF2B5EF4-FFF2-40B4-BE49-F238E27FC236}">
                <a16:creationId xmlns:a16="http://schemas.microsoft.com/office/drawing/2014/main" id="{5404F706-52F9-4B43-974C-72E51E3F6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997" y="4820794"/>
            <a:ext cx="1515832" cy="142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red x png에 대한 이미지 검색결과">
            <a:extLst>
              <a:ext uri="{FF2B5EF4-FFF2-40B4-BE49-F238E27FC236}">
                <a16:creationId xmlns:a16="http://schemas.microsoft.com/office/drawing/2014/main" id="{E980140D-34A2-4EE1-ADE4-8D525638D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757609"/>
            <a:ext cx="1515832" cy="142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6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RNN in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 </a:t>
            </a:r>
            <a:r>
              <a:rPr kumimoji="1" lang="en-US" altLang="ko-KR" sz="3600" b="1" dirty="0" err="1">
                <a:solidFill>
                  <a:srgbClr val="1E3DB4"/>
                </a:solidFill>
              </a:rPr>
              <a:t>Pytorch</a:t>
            </a:r>
            <a:endParaRPr kumimoji="1" lang="ko-KR" altLang="en-US" sz="36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15</a:t>
            </a:fld>
            <a:endParaRPr kumimoji="1" lang="ko-KR" altLang="en-US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2F475B3-FB4B-4FAE-9A13-92376EF57674}"/>
              </a:ext>
            </a:extLst>
          </p:cNvPr>
          <p:cNvGrpSpPr/>
          <p:nvPr/>
        </p:nvGrpSpPr>
        <p:grpSpPr>
          <a:xfrm>
            <a:off x="2728684" y="1207433"/>
            <a:ext cx="624114" cy="5337603"/>
            <a:chOff x="3759198" y="1207433"/>
            <a:chExt cx="624114" cy="5337603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B8741D3-6F72-4C38-AB05-B93B14A9528D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015D0D6-FAD2-4C3F-80C8-25042F35305E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C37F72D-79BC-4BE8-A52F-2CCCF4257F0A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6EBE5D66-D2DB-417B-A72F-2EF3B2ABD0AF}"/>
                </a:ext>
              </a:extLst>
            </p:cNvPr>
            <p:cNvCxnSpPr>
              <a:stCxn id="76" idx="0"/>
              <a:endCxn id="77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B944D2A5-6CAF-43F2-97F2-C78C6689A7ED}"/>
                </a:ext>
              </a:extLst>
            </p:cNvPr>
            <p:cNvCxnSpPr>
              <a:cxnSpLocks/>
              <a:stCxn id="77" idx="0"/>
              <a:endCxn id="78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462CC083-E8C1-47E6-BA1E-50C83976DD59}"/>
              </a:ext>
            </a:extLst>
          </p:cNvPr>
          <p:cNvGrpSpPr/>
          <p:nvPr/>
        </p:nvGrpSpPr>
        <p:grpSpPr>
          <a:xfrm>
            <a:off x="1429655" y="1201309"/>
            <a:ext cx="624114" cy="5337603"/>
            <a:chOff x="3759198" y="1207433"/>
            <a:chExt cx="624114" cy="5337603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EA2E463-6DC8-4B1C-AD15-6ED5FE80F86B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81DFCFC-36AE-4840-B452-B6E9911D393A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15B3CA2-7562-429D-A321-0C8604D77982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8F693593-F4B4-4361-9C03-2EFD5F4A59BE}"/>
                </a:ext>
              </a:extLst>
            </p:cNvPr>
            <p:cNvCxnSpPr>
              <a:stCxn id="85" idx="0"/>
              <a:endCxn id="86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A4D23845-DBD4-45D0-81F3-5ADF94BBF8FC}"/>
                </a:ext>
              </a:extLst>
            </p:cNvPr>
            <p:cNvCxnSpPr>
              <a:cxnSpLocks/>
              <a:stCxn id="86" idx="0"/>
              <a:endCxn id="87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A5C5E1D-8E92-4B88-93E5-338BF1293E77}"/>
              </a:ext>
            </a:extLst>
          </p:cNvPr>
          <p:cNvGrpSpPr/>
          <p:nvPr/>
        </p:nvGrpSpPr>
        <p:grpSpPr>
          <a:xfrm>
            <a:off x="5344887" y="1213557"/>
            <a:ext cx="624114" cy="5337603"/>
            <a:chOff x="3759198" y="1207433"/>
            <a:chExt cx="624114" cy="5337603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DACB3FE-754C-492C-A482-46102F448500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B3EFF7E-4611-418C-A964-C5556F327B12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3A08A57-B870-49CB-9291-9F8A3CAEA4AF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98DED383-10F5-4891-9DAD-8D35C12CCC39}"/>
                </a:ext>
              </a:extLst>
            </p:cNvPr>
            <p:cNvCxnSpPr>
              <a:stCxn id="91" idx="0"/>
              <a:endCxn id="92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A8F3C53-A665-4B67-AACF-C13D90D45B21}"/>
                </a:ext>
              </a:extLst>
            </p:cNvPr>
            <p:cNvCxnSpPr>
              <a:cxnSpLocks/>
              <a:stCxn id="92" idx="0"/>
              <a:endCxn id="93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F658949-A7AC-437B-9116-E2A9163935F9}"/>
              </a:ext>
            </a:extLst>
          </p:cNvPr>
          <p:cNvGrpSpPr/>
          <p:nvPr/>
        </p:nvGrpSpPr>
        <p:grpSpPr>
          <a:xfrm>
            <a:off x="4045858" y="1207433"/>
            <a:ext cx="624114" cy="5337603"/>
            <a:chOff x="3759198" y="1207433"/>
            <a:chExt cx="624114" cy="5337603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6174057-9A55-4729-9009-C286DA69DD27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66674ED-6FF0-4F6F-8564-8830EF0F332B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2628A00-3CAB-4D34-9747-07260A1F41A8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CC96E320-BCA5-4B78-9CD2-69D98E61A5CA}"/>
                </a:ext>
              </a:extLst>
            </p:cNvPr>
            <p:cNvCxnSpPr>
              <a:stCxn id="97" idx="0"/>
              <a:endCxn id="98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30E0787E-D994-44B7-8D15-0CA0B690D62B}"/>
                </a:ext>
              </a:extLst>
            </p:cNvPr>
            <p:cNvCxnSpPr>
              <a:cxnSpLocks/>
              <a:stCxn id="98" idx="0"/>
              <a:endCxn id="99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59D9241-9FCC-4D9A-9126-7FBB06C1B9ED}"/>
              </a:ext>
            </a:extLst>
          </p:cNvPr>
          <p:cNvGrpSpPr/>
          <p:nvPr/>
        </p:nvGrpSpPr>
        <p:grpSpPr>
          <a:xfrm>
            <a:off x="7917545" y="1215823"/>
            <a:ext cx="624114" cy="5337603"/>
            <a:chOff x="3759198" y="1207433"/>
            <a:chExt cx="624114" cy="533760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D79625B-A287-4286-908C-FB11EFF678B6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913246B-2817-48E9-B9CC-18F7A16E2600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D2FB689-12C7-40E8-8605-4FB8F8B9CB0C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A4E37CAA-9F9A-4F3F-AF1B-3C58EFA9A1F7}"/>
                </a:ext>
              </a:extLst>
            </p:cNvPr>
            <p:cNvCxnSpPr>
              <a:stCxn id="103" idx="0"/>
              <a:endCxn id="104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F07DB275-7C7D-4A8D-9ED9-D59A946F2E93}"/>
                </a:ext>
              </a:extLst>
            </p:cNvPr>
            <p:cNvCxnSpPr>
              <a:cxnSpLocks/>
              <a:stCxn id="104" idx="0"/>
              <a:endCxn id="105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5B5E3A8-9387-4329-B0E1-70E3C675C78A}"/>
              </a:ext>
            </a:extLst>
          </p:cNvPr>
          <p:cNvGrpSpPr/>
          <p:nvPr/>
        </p:nvGrpSpPr>
        <p:grpSpPr>
          <a:xfrm>
            <a:off x="6618516" y="1209699"/>
            <a:ext cx="624114" cy="5337603"/>
            <a:chOff x="3759198" y="1207433"/>
            <a:chExt cx="624114" cy="5337603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78FF3DA-9995-4D8A-A1E3-3F3C05C13D11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8E245099-584B-4AEC-ACED-D6EFE245DDB3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6FDC6A9E-D20E-4584-880F-2015523B7DA5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72D38600-B497-4D3D-8228-AA0BB64CAE12}"/>
                </a:ext>
              </a:extLst>
            </p:cNvPr>
            <p:cNvCxnSpPr>
              <a:stCxn id="109" idx="0"/>
              <a:endCxn id="110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F8C60D8F-5FAB-45DF-9C48-8E0019D9DFF8}"/>
                </a:ext>
              </a:extLst>
            </p:cNvPr>
            <p:cNvCxnSpPr>
              <a:cxnSpLocks/>
              <a:stCxn id="110" idx="0"/>
              <a:endCxn id="111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9498872-5AFD-4949-8BFA-7F134A1BDDCE}"/>
              </a:ext>
            </a:extLst>
          </p:cNvPr>
          <p:cNvCxnSpPr>
            <a:cxnSpLocks/>
            <a:stCxn id="86" idx="3"/>
            <a:endCxn id="77" idx="1"/>
          </p:cNvCxnSpPr>
          <p:nvPr/>
        </p:nvCxnSpPr>
        <p:spPr>
          <a:xfrm>
            <a:off x="2053769" y="3870111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E52F424F-7734-4DF8-B2B9-CB255FC975C3}"/>
              </a:ext>
            </a:extLst>
          </p:cNvPr>
          <p:cNvCxnSpPr>
            <a:cxnSpLocks/>
            <a:stCxn id="77" idx="3"/>
            <a:endCxn id="98" idx="1"/>
          </p:cNvCxnSpPr>
          <p:nvPr/>
        </p:nvCxnSpPr>
        <p:spPr>
          <a:xfrm>
            <a:off x="3352798" y="3876235"/>
            <a:ext cx="693060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B604062C-538B-485E-BD70-6D632239B74A}"/>
              </a:ext>
            </a:extLst>
          </p:cNvPr>
          <p:cNvCxnSpPr>
            <a:cxnSpLocks/>
            <a:stCxn id="98" idx="3"/>
            <a:endCxn id="92" idx="1"/>
          </p:cNvCxnSpPr>
          <p:nvPr/>
        </p:nvCxnSpPr>
        <p:spPr>
          <a:xfrm>
            <a:off x="4669972" y="3876235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55786E9-5ABA-4941-BFD5-4BF363B69F6E}"/>
              </a:ext>
            </a:extLst>
          </p:cNvPr>
          <p:cNvCxnSpPr>
            <a:cxnSpLocks/>
            <a:stCxn id="92" idx="3"/>
            <a:endCxn id="110" idx="1"/>
          </p:cNvCxnSpPr>
          <p:nvPr/>
        </p:nvCxnSpPr>
        <p:spPr>
          <a:xfrm flipV="1">
            <a:off x="5969001" y="3878501"/>
            <a:ext cx="649515" cy="3858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7388F1C-EF83-4D23-84F5-E1E79F89A0B5}"/>
              </a:ext>
            </a:extLst>
          </p:cNvPr>
          <p:cNvCxnSpPr>
            <a:cxnSpLocks/>
            <a:stCxn id="110" idx="3"/>
            <a:endCxn id="104" idx="1"/>
          </p:cNvCxnSpPr>
          <p:nvPr/>
        </p:nvCxnSpPr>
        <p:spPr>
          <a:xfrm>
            <a:off x="7242630" y="3878501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ABCFAE0-99B4-469B-8E21-5494C183419C}"/>
              </a:ext>
            </a:extLst>
          </p:cNvPr>
          <p:cNvCxnSpPr>
            <a:cxnSpLocks/>
          </p:cNvCxnSpPr>
          <p:nvPr/>
        </p:nvCxnSpPr>
        <p:spPr>
          <a:xfrm>
            <a:off x="754740" y="3857649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F99E340-A8C4-489B-B426-F2753F6B205D}"/>
              </a:ext>
            </a:extLst>
          </p:cNvPr>
          <p:cNvCxnSpPr>
            <a:cxnSpLocks/>
          </p:cNvCxnSpPr>
          <p:nvPr/>
        </p:nvCxnSpPr>
        <p:spPr>
          <a:xfrm>
            <a:off x="8581572" y="3883767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7E2B1BA-DF3C-4692-AD04-009CF33E0EC5}"/>
              </a:ext>
            </a:extLst>
          </p:cNvPr>
          <p:cNvSpPr/>
          <p:nvPr/>
        </p:nvSpPr>
        <p:spPr>
          <a:xfrm>
            <a:off x="72518" y="5319877"/>
            <a:ext cx="1963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600" b="1" dirty="0"/>
              <a:t>Input</a:t>
            </a:r>
            <a:endParaRPr lang="en-US" sz="36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C75EE82-97B4-41E6-AF33-E8D1104474DF}"/>
              </a:ext>
            </a:extLst>
          </p:cNvPr>
          <p:cNvSpPr/>
          <p:nvPr/>
        </p:nvSpPr>
        <p:spPr>
          <a:xfrm>
            <a:off x="518838" y="3277296"/>
            <a:ext cx="19631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600" b="1" dirty="0"/>
              <a:t>Hidden</a:t>
            </a:r>
            <a:br>
              <a:rPr kumimoji="1" lang="en-US" altLang="ko-KR" sz="3600" b="1" dirty="0"/>
            </a:br>
            <a:r>
              <a:rPr kumimoji="1" lang="en-US" altLang="ko-KR" sz="3600" b="1" dirty="0"/>
              <a:t>state</a:t>
            </a:r>
            <a:endParaRPr lang="en-US" sz="36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8BB4950-C227-46D5-A8D9-5AFFE9FCF3C0}"/>
              </a:ext>
            </a:extLst>
          </p:cNvPr>
          <p:cNvSpPr/>
          <p:nvPr/>
        </p:nvSpPr>
        <p:spPr>
          <a:xfrm>
            <a:off x="518838" y="1586533"/>
            <a:ext cx="1963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600" b="1" dirty="0"/>
              <a:t>Output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EC67E87-875C-4F8A-A609-E6E6E33CE364}"/>
                  </a:ext>
                </a:extLst>
              </p:cNvPr>
              <p:cNvSpPr txBox="1"/>
              <p:nvPr/>
            </p:nvSpPr>
            <p:spPr>
              <a:xfrm>
                <a:off x="2429184" y="3366921"/>
                <a:ext cx="72692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EC67E87-875C-4F8A-A609-E6E6E33CE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184" y="3366921"/>
                <a:ext cx="726929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A1DE89B-4C54-4567-9A4B-3199AC522F47}"/>
                  </a:ext>
                </a:extLst>
              </p:cNvPr>
              <p:cNvSpPr txBox="1"/>
              <p:nvPr/>
            </p:nvSpPr>
            <p:spPr>
              <a:xfrm>
                <a:off x="2429184" y="1502798"/>
                <a:ext cx="71307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A1DE89B-4C54-4567-9A4B-3199AC522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184" y="1502798"/>
                <a:ext cx="713079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8" name="그림 127">
            <a:extLst>
              <a:ext uri="{FF2B5EF4-FFF2-40B4-BE49-F238E27FC236}">
                <a16:creationId xmlns:a16="http://schemas.microsoft.com/office/drawing/2014/main" id="{4AA3E58F-FF7F-4D52-A51A-1BC75B83A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385" y="2679616"/>
            <a:ext cx="2419350" cy="5715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95AC4E91-8D09-4CA1-BFF9-CFD697A3BF58}"/>
              </a:ext>
            </a:extLst>
          </p:cNvPr>
          <p:cNvSpPr/>
          <p:nvPr/>
        </p:nvSpPr>
        <p:spPr>
          <a:xfrm>
            <a:off x="6593115" y="943430"/>
            <a:ext cx="3087913" cy="3775467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87AEB48-9EBF-4D46-B1BA-8654223520A5}"/>
              </a:ext>
            </a:extLst>
          </p:cNvPr>
          <p:cNvSpPr/>
          <p:nvPr/>
        </p:nvSpPr>
        <p:spPr>
          <a:xfrm>
            <a:off x="116113" y="1088571"/>
            <a:ext cx="6462489" cy="3535829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358DFD5-B8D5-4B81-954E-75D02C176B8B}"/>
                  </a:ext>
                </a:extLst>
              </p:cNvPr>
              <p:cNvSpPr txBox="1"/>
              <p:nvPr/>
            </p:nvSpPr>
            <p:spPr>
              <a:xfrm>
                <a:off x="1382486" y="3806418"/>
                <a:ext cx="74219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358DFD5-B8D5-4B81-954E-75D02C176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486" y="3806418"/>
                <a:ext cx="742191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ABBC17F-4DA7-4EF1-8EEB-3BC776543636}"/>
                  </a:ext>
                </a:extLst>
              </p:cNvPr>
              <p:cNvSpPr txBox="1"/>
              <p:nvPr/>
            </p:nvSpPr>
            <p:spPr>
              <a:xfrm>
                <a:off x="2681250" y="3800517"/>
                <a:ext cx="75527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ABBC17F-4DA7-4EF1-8EEB-3BC77654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250" y="3800517"/>
                <a:ext cx="755271" cy="677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C75FE36-CF4E-404B-AA1C-5EF28D488D84}"/>
                  </a:ext>
                </a:extLst>
              </p:cNvPr>
              <p:cNvSpPr txBox="1"/>
              <p:nvPr/>
            </p:nvSpPr>
            <p:spPr>
              <a:xfrm>
                <a:off x="3867795" y="3806418"/>
                <a:ext cx="75527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C75FE36-CF4E-404B-AA1C-5EF28D488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795" y="3806418"/>
                <a:ext cx="755271" cy="677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EA8F8A4-2D60-46A7-8A7A-4DDB3FB4AA94}"/>
                  </a:ext>
                </a:extLst>
              </p:cNvPr>
              <p:cNvSpPr txBox="1"/>
              <p:nvPr/>
            </p:nvSpPr>
            <p:spPr>
              <a:xfrm>
                <a:off x="5308469" y="3887428"/>
                <a:ext cx="75527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EA8F8A4-2D60-46A7-8A7A-4DDB3FB4A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469" y="3887428"/>
                <a:ext cx="755271" cy="6771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9251145-D23F-4FC0-B042-953A54D017A2}"/>
                  </a:ext>
                </a:extLst>
              </p:cNvPr>
              <p:cNvSpPr txBox="1"/>
              <p:nvPr/>
            </p:nvSpPr>
            <p:spPr>
              <a:xfrm>
                <a:off x="6607233" y="3881527"/>
                <a:ext cx="75527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9251145-D23F-4FC0-B042-953A54D01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233" y="3881527"/>
                <a:ext cx="755271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3E8D509-ECDB-46F2-9711-54DB9358E889}"/>
                  </a:ext>
                </a:extLst>
              </p:cNvPr>
              <p:cNvSpPr txBox="1"/>
              <p:nvPr/>
            </p:nvSpPr>
            <p:spPr>
              <a:xfrm>
                <a:off x="7793778" y="3887428"/>
                <a:ext cx="75527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3E8D509-ECDB-46F2-9711-54DB9358E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778" y="3887428"/>
                <a:ext cx="755271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오른쪽 대괄호 2">
            <a:extLst>
              <a:ext uri="{FF2B5EF4-FFF2-40B4-BE49-F238E27FC236}">
                <a16:creationId xmlns:a16="http://schemas.microsoft.com/office/drawing/2014/main" id="{D6BCD89F-DAC6-4C1F-882B-EEE127ADF592}"/>
              </a:ext>
            </a:extLst>
          </p:cNvPr>
          <p:cNvSpPr/>
          <p:nvPr/>
        </p:nvSpPr>
        <p:spPr>
          <a:xfrm>
            <a:off x="8581572" y="5044847"/>
            <a:ext cx="297547" cy="1494065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21950FE-93F6-4534-A9E7-B668B56FFD78}"/>
              </a:ext>
            </a:extLst>
          </p:cNvPr>
          <p:cNvSpPr/>
          <p:nvPr/>
        </p:nvSpPr>
        <p:spPr>
          <a:xfrm>
            <a:off x="8879119" y="5266095"/>
            <a:ext cx="1963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200" b="1" dirty="0"/>
              <a:t>100-dim</a:t>
            </a:r>
            <a:endParaRPr lang="en-US" sz="3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1C1B61F-8170-4689-A153-E7DB9035A670}"/>
              </a:ext>
            </a:extLst>
          </p:cNvPr>
          <p:cNvSpPr/>
          <p:nvPr/>
        </p:nvSpPr>
        <p:spPr>
          <a:xfrm>
            <a:off x="8823242" y="4094475"/>
            <a:ext cx="28063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3200" b="1" dirty="0"/>
              <a:t>sequence=6</a:t>
            </a:r>
            <a:endParaRPr lang="en-US" sz="3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6D4ABD9-BC9A-4D81-8E83-FD5437907D38}"/>
              </a:ext>
            </a:extLst>
          </p:cNvPr>
          <p:cNvSpPr/>
          <p:nvPr/>
        </p:nvSpPr>
        <p:spPr>
          <a:xfrm>
            <a:off x="8771349" y="2823433"/>
            <a:ext cx="30432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3200" b="1" dirty="0" err="1"/>
              <a:t>batch_size</a:t>
            </a:r>
            <a:r>
              <a:rPr kumimoji="1" lang="en-US" sz="3200" b="1" dirty="0"/>
              <a:t>=10</a:t>
            </a:r>
            <a:br>
              <a:rPr kumimoji="1" lang="en-US" sz="3200" b="1" dirty="0"/>
            </a:br>
            <a:r>
              <a:rPr kumimoji="1" lang="en-US" sz="3200" b="1" dirty="0"/>
              <a:t>(</a:t>
            </a:r>
            <a:r>
              <a:rPr kumimoji="1" lang="ko-KR" altLang="en-US" sz="3200" b="1" dirty="0"/>
              <a:t>이라 가정</a:t>
            </a:r>
            <a:r>
              <a:rPr kumimoji="1" lang="en-US" altLang="ko-KR" sz="3200" b="1" dirty="0"/>
              <a:t>)</a:t>
            </a:r>
            <a:endParaRPr lang="en-US" sz="3200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225BD38-9453-4ECE-B3D8-F3E05105B18C}"/>
              </a:ext>
            </a:extLst>
          </p:cNvPr>
          <p:cNvSpPr/>
          <p:nvPr/>
        </p:nvSpPr>
        <p:spPr>
          <a:xfrm>
            <a:off x="717813" y="983292"/>
            <a:ext cx="9195444" cy="1527067"/>
          </a:xfrm>
          <a:prstGeom prst="roundRect">
            <a:avLst>
              <a:gd name="adj" fmla="val 769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494B8C7-A665-4DFF-882E-A4DE38F8247F}"/>
              </a:ext>
            </a:extLst>
          </p:cNvPr>
          <p:cNvSpPr/>
          <p:nvPr/>
        </p:nvSpPr>
        <p:spPr>
          <a:xfrm>
            <a:off x="867524" y="1006428"/>
            <a:ext cx="6526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sz="2800" b="1" dirty="0">
                <a:latin typeface="맑은 고딕" panose="020F0302020204030204"/>
                <a:cs typeface="+mj-cs"/>
              </a:rPr>
              <a:t>1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번 실행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(RNN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에 넣을 수 있는 데이터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)</a:t>
            </a:r>
            <a:endParaRPr 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4162FD-27BD-4FB1-8AF9-3A58B9ED2B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5465" y="1585138"/>
            <a:ext cx="8962544" cy="79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39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RNN in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 </a:t>
            </a:r>
            <a:r>
              <a:rPr kumimoji="1" lang="en-US" altLang="ko-KR" sz="3600" b="1" dirty="0" err="1">
                <a:solidFill>
                  <a:srgbClr val="1E3DB4"/>
                </a:solidFill>
              </a:rPr>
              <a:t>Pytorch</a:t>
            </a:r>
            <a:endParaRPr kumimoji="1" lang="ko-KR" altLang="en-US" sz="36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16</a:t>
            </a:fld>
            <a:endParaRPr kumimoji="1" lang="ko-KR" altLang="en-US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2F475B3-FB4B-4FAE-9A13-92376EF57674}"/>
              </a:ext>
            </a:extLst>
          </p:cNvPr>
          <p:cNvGrpSpPr/>
          <p:nvPr/>
        </p:nvGrpSpPr>
        <p:grpSpPr>
          <a:xfrm>
            <a:off x="2728684" y="1207433"/>
            <a:ext cx="624114" cy="5337603"/>
            <a:chOff x="3759198" y="1207433"/>
            <a:chExt cx="624114" cy="5337603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B8741D3-6F72-4C38-AB05-B93B14A9528D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015D0D6-FAD2-4C3F-80C8-25042F35305E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C37F72D-79BC-4BE8-A52F-2CCCF4257F0A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6EBE5D66-D2DB-417B-A72F-2EF3B2ABD0AF}"/>
                </a:ext>
              </a:extLst>
            </p:cNvPr>
            <p:cNvCxnSpPr>
              <a:stCxn id="76" idx="0"/>
              <a:endCxn id="77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B944D2A5-6CAF-43F2-97F2-C78C6689A7ED}"/>
                </a:ext>
              </a:extLst>
            </p:cNvPr>
            <p:cNvCxnSpPr>
              <a:cxnSpLocks/>
              <a:stCxn id="77" idx="0"/>
              <a:endCxn id="78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462CC083-E8C1-47E6-BA1E-50C83976DD59}"/>
              </a:ext>
            </a:extLst>
          </p:cNvPr>
          <p:cNvGrpSpPr/>
          <p:nvPr/>
        </p:nvGrpSpPr>
        <p:grpSpPr>
          <a:xfrm>
            <a:off x="1429655" y="1201309"/>
            <a:ext cx="624114" cy="5337603"/>
            <a:chOff x="3759198" y="1207433"/>
            <a:chExt cx="624114" cy="5337603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EA2E463-6DC8-4B1C-AD15-6ED5FE80F86B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81DFCFC-36AE-4840-B452-B6E9911D393A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15B3CA2-7562-429D-A321-0C8604D77982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8F693593-F4B4-4361-9C03-2EFD5F4A59BE}"/>
                </a:ext>
              </a:extLst>
            </p:cNvPr>
            <p:cNvCxnSpPr>
              <a:stCxn id="85" idx="0"/>
              <a:endCxn id="86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A4D23845-DBD4-45D0-81F3-5ADF94BBF8FC}"/>
                </a:ext>
              </a:extLst>
            </p:cNvPr>
            <p:cNvCxnSpPr>
              <a:cxnSpLocks/>
              <a:stCxn id="86" idx="0"/>
              <a:endCxn id="87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A5C5E1D-8E92-4B88-93E5-338BF1293E77}"/>
              </a:ext>
            </a:extLst>
          </p:cNvPr>
          <p:cNvGrpSpPr/>
          <p:nvPr/>
        </p:nvGrpSpPr>
        <p:grpSpPr>
          <a:xfrm>
            <a:off x="5344887" y="1213557"/>
            <a:ext cx="624114" cy="5337603"/>
            <a:chOff x="3759198" y="1207433"/>
            <a:chExt cx="624114" cy="5337603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DACB3FE-754C-492C-A482-46102F448500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B3EFF7E-4611-418C-A964-C5556F327B12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3A08A57-B870-49CB-9291-9F8A3CAEA4AF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98DED383-10F5-4891-9DAD-8D35C12CCC39}"/>
                </a:ext>
              </a:extLst>
            </p:cNvPr>
            <p:cNvCxnSpPr>
              <a:stCxn id="91" idx="0"/>
              <a:endCxn id="92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A8F3C53-A665-4B67-AACF-C13D90D45B21}"/>
                </a:ext>
              </a:extLst>
            </p:cNvPr>
            <p:cNvCxnSpPr>
              <a:cxnSpLocks/>
              <a:stCxn id="92" idx="0"/>
              <a:endCxn id="93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F658949-A7AC-437B-9116-E2A9163935F9}"/>
              </a:ext>
            </a:extLst>
          </p:cNvPr>
          <p:cNvGrpSpPr/>
          <p:nvPr/>
        </p:nvGrpSpPr>
        <p:grpSpPr>
          <a:xfrm>
            <a:off x="4045858" y="1207433"/>
            <a:ext cx="624114" cy="5337603"/>
            <a:chOff x="3759198" y="1207433"/>
            <a:chExt cx="624114" cy="5337603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6174057-9A55-4729-9009-C286DA69DD27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66674ED-6FF0-4F6F-8564-8830EF0F332B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2628A00-3CAB-4D34-9747-07260A1F41A8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CC96E320-BCA5-4B78-9CD2-69D98E61A5CA}"/>
                </a:ext>
              </a:extLst>
            </p:cNvPr>
            <p:cNvCxnSpPr>
              <a:stCxn id="97" idx="0"/>
              <a:endCxn id="98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30E0787E-D994-44B7-8D15-0CA0B690D62B}"/>
                </a:ext>
              </a:extLst>
            </p:cNvPr>
            <p:cNvCxnSpPr>
              <a:cxnSpLocks/>
              <a:stCxn id="98" idx="0"/>
              <a:endCxn id="99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59D9241-9FCC-4D9A-9126-7FBB06C1B9ED}"/>
              </a:ext>
            </a:extLst>
          </p:cNvPr>
          <p:cNvGrpSpPr/>
          <p:nvPr/>
        </p:nvGrpSpPr>
        <p:grpSpPr>
          <a:xfrm>
            <a:off x="7917545" y="1215823"/>
            <a:ext cx="624114" cy="5337603"/>
            <a:chOff x="3759198" y="1207433"/>
            <a:chExt cx="624114" cy="533760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D79625B-A287-4286-908C-FB11EFF678B6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913246B-2817-48E9-B9CC-18F7A16E2600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D2FB689-12C7-40E8-8605-4FB8F8B9CB0C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A4E37CAA-9F9A-4F3F-AF1B-3C58EFA9A1F7}"/>
                </a:ext>
              </a:extLst>
            </p:cNvPr>
            <p:cNvCxnSpPr>
              <a:stCxn id="103" idx="0"/>
              <a:endCxn id="104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F07DB275-7C7D-4A8D-9ED9-D59A946F2E93}"/>
                </a:ext>
              </a:extLst>
            </p:cNvPr>
            <p:cNvCxnSpPr>
              <a:cxnSpLocks/>
              <a:stCxn id="104" idx="0"/>
              <a:endCxn id="105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5B5E3A8-9387-4329-B0E1-70E3C675C78A}"/>
              </a:ext>
            </a:extLst>
          </p:cNvPr>
          <p:cNvGrpSpPr/>
          <p:nvPr/>
        </p:nvGrpSpPr>
        <p:grpSpPr>
          <a:xfrm>
            <a:off x="6618516" y="1209699"/>
            <a:ext cx="624114" cy="5337603"/>
            <a:chOff x="3759198" y="1207433"/>
            <a:chExt cx="624114" cy="5337603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78FF3DA-9995-4D8A-A1E3-3F3C05C13D11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8E245099-584B-4AEC-ACED-D6EFE245DDB3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6FDC6A9E-D20E-4584-880F-2015523B7DA5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72D38600-B497-4D3D-8228-AA0BB64CAE12}"/>
                </a:ext>
              </a:extLst>
            </p:cNvPr>
            <p:cNvCxnSpPr>
              <a:stCxn id="109" idx="0"/>
              <a:endCxn id="110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F8C60D8F-5FAB-45DF-9C48-8E0019D9DFF8}"/>
                </a:ext>
              </a:extLst>
            </p:cNvPr>
            <p:cNvCxnSpPr>
              <a:cxnSpLocks/>
              <a:stCxn id="110" idx="0"/>
              <a:endCxn id="111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9498872-5AFD-4949-8BFA-7F134A1BDDCE}"/>
              </a:ext>
            </a:extLst>
          </p:cNvPr>
          <p:cNvCxnSpPr>
            <a:cxnSpLocks/>
            <a:stCxn id="86" idx="3"/>
            <a:endCxn id="77" idx="1"/>
          </p:cNvCxnSpPr>
          <p:nvPr/>
        </p:nvCxnSpPr>
        <p:spPr>
          <a:xfrm>
            <a:off x="2053769" y="3870111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E52F424F-7734-4DF8-B2B9-CB255FC975C3}"/>
              </a:ext>
            </a:extLst>
          </p:cNvPr>
          <p:cNvCxnSpPr>
            <a:cxnSpLocks/>
            <a:stCxn id="77" idx="3"/>
            <a:endCxn id="98" idx="1"/>
          </p:cNvCxnSpPr>
          <p:nvPr/>
        </p:nvCxnSpPr>
        <p:spPr>
          <a:xfrm>
            <a:off x="3352798" y="3876235"/>
            <a:ext cx="693060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B604062C-538B-485E-BD70-6D632239B74A}"/>
              </a:ext>
            </a:extLst>
          </p:cNvPr>
          <p:cNvCxnSpPr>
            <a:cxnSpLocks/>
            <a:stCxn id="98" idx="3"/>
            <a:endCxn id="92" idx="1"/>
          </p:cNvCxnSpPr>
          <p:nvPr/>
        </p:nvCxnSpPr>
        <p:spPr>
          <a:xfrm>
            <a:off x="4669972" y="3876235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55786E9-5ABA-4941-BFD5-4BF363B69F6E}"/>
              </a:ext>
            </a:extLst>
          </p:cNvPr>
          <p:cNvCxnSpPr>
            <a:cxnSpLocks/>
            <a:stCxn id="92" idx="3"/>
            <a:endCxn id="110" idx="1"/>
          </p:cNvCxnSpPr>
          <p:nvPr/>
        </p:nvCxnSpPr>
        <p:spPr>
          <a:xfrm flipV="1">
            <a:off x="5969001" y="3878501"/>
            <a:ext cx="649515" cy="3858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7388F1C-EF83-4D23-84F5-E1E79F89A0B5}"/>
              </a:ext>
            </a:extLst>
          </p:cNvPr>
          <p:cNvCxnSpPr>
            <a:cxnSpLocks/>
            <a:stCxn id="110" idx="3"/>
            <a:endCxn id="104" idx="1"/>
          </p:cNvCxnSpPr>
          <p:nvPr/>
        </p:nvCxnSpPr>
        <p:spPr>
          <a:xfrm>
            <a:off x="7242630" y="3878501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ABCFAE0-99B4-469B-8E21-5494C183419C}"/>
              </a:ext>
            </a:extLst>
          </p:cNvPr>
          <p:cNvCxnSpPr>
            <a:cxnSpLocks/>
          </p:cNvCxnSpPr>
          <p:nvPr/>
        </p:nvCxnSpPr>
        <p:spPr>
          <a:xfrm>
            <a:off x="754740" y="3857649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F99E340-A8C4-489B-B426-F2753F6B205D}"/>
              </a:ext>
            </a:extLst>
          </p:cNvPr>
          <p:cNvCxnSpPr>
            <a:cxnSpLocks/>
          </p:cNvCxnSpPr>
          <p:nvPr/>
        </p:nvCxnSpPr>
        <p:spPr>
          <a:xfrm>
            <a:off x="8581572" y="3883767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7E2B1BA-DF3C-4692-AD04-009CF33E0EC5}"/>
              </a:ext>
            </a:extLst>
          </p:cNvPr>
          <p:cNvSpPr/>
          <p:nvPr/>
        </p:nvSpPr>
        <p:spPr>
          <a:xfrm>
            <a:off x="32628" y="5066300"/>
            <a:ext cx="1279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800" b="1" dirty="0"/>
              <a:t>Input</a:t>
            </a:r>
            <a:endParaRPr lang="en-US" sz="2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C75EE82-97B4-41E6-AF33-E8D1104474DF}"/>
              </a:ext>
            </a:extLst>
          </p:cNvPr>
          <p:cNvSpPr/>
          <p:nvPr/>
        </p:nvSpPr>
        <p:spPr>
          <a:xfrm>
            <a:off x="-59308" y="3371554"/>
            <a:ext cx="19631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800" b="1" dirty="0"/>
              <a:t>Hidden</a:t>
            </a:r>
            <a:br>
              <a:rPr kumimoji="1" lang="en-US" altLang="ko-KR" sz="2800" b="1" dirty="0"/>
            </a:br>
            <a:r>
              <a:rPr kumimoji="1" lang="en-US" altLang="ko-KR" sz="2800" b="1" dirty="0"/>
              <a:t>state</a:t>
            </a:r>
            <a:endParaRPr lang="en-US" sz="28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8BB4950-C227-46D5-A8D9-5AFFE9FCF3C0}"/>
              </a:ext>
            </a:extLst>
          </p:cNvPr>
          <p:cNvSpPr/>
          <p:nvPr/>
        </p:nvSpPr>
        <p:spPr>
          <a:xfrm>
            <a:off x="518838" y="1586533"/>
            <a:ext cx="1963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600" b="1" dirty="0"/>
              <a:t>Output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A1DE89B-4C54-4567-9A4B-3199AC522F47}"/>
                  </a:ext>
                </a:extLst>
              </p:cNvPr>
              <p:cNvSpPr txBox="1"/>
              <p:nvPr/>
            </p:nvSpPr>
            <p:spPr>
              <a:xfrm>
                <a:off x="2429184" y="1502798"/>
                <a:ext cx="71307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A1DE89B-4C54-4567-9A4B-3199AC522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184" y="1502798"/>
                <a:ext cx="713079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직사각형 54">
            <a:extLst>
              <a:ext uri="{FF2B5EF4-FFF2-40B4-BE49-F238E27FC236}">
                <a16:creationId xmlns:a16="http://schemas.microsoft.com/office/drawing/2014/main" id="{587AEB48-9EBF-4D46-B1BA-8654223520A5}"/>
              </a:ext>
            </a:extLst>
          </p:cNvPr>
          <p:cNvSpPr/>
          <p:nvPr/>
        </p:nvSpPr>
        <p:spPr>
          <a:xfrm>
            <a:off x="116113" y="1088572"/>
            <a:ext cx="10363201" cy="1667776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358DFD5-B8D5-4B81-954E-75D02C176B8B}"/>
                  </a:ext>
                </a:extLst>
              </p:cNvPr>
              <p:cNvSpPr txBox="1"/>
              <p:nvPr/>
            </p:nvSpPr>
            <p:spPr>
              <a:xfrm>
                <a:off x="1382486" y="3806418"/>
                <a:ext cx="76052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358DFD5-B8D5-4B81-954E-75D02C176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486" y="3806418"/>
                <a:ext cx="760528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ABBC17F-4DA7-4EF1-8EEB-3BC776543636}"/>
                  </a:ext>
                </a:extLst>
              </p:cNvPr>
              <p:cNvSpPr txBox="1"/>
              <p:nvPr/>
            </p:nvSpPr>
            <p:spPr>
              <a:xfrm>
                <a:off x="2681250" y="3873087"/>
                <a:ext cx="77360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ABBC17F-4DA7-4EF1-8EEB-3BC77654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250" y="3873087"/>
                <a:ext cx="773609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C75FE36-CF4E-404B-AA1C-5EF28D488D84}"/>
                  </a:ext>
                </a:extLst>
              </p:cNvPr>
              <p:cNvSpPr txBox="1"/>
              <p:nvPr/>
            </p:nvSpPr>
            <p:spPr>
              <a:xfrm>
                <a:off x="4027450" y="3893503"/>
                <a:ext cx="77360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C75FE36-CF4E-404B-AA1C-5EF28D488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50" y="3893503"/>
                <a:ext cx="773609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EA8F8A4-2D60-46A7-8A7A-4DDB3FB4AA94}"/>
                  </a:ext>
                </a:extLst>
              </p:cNvPr>
              <p:cNvSpPr txBox="1"/>
              <p:nvPr/>
            </p:nvSpPr>
            <p:spPr>
              <a:xfrm>
                <a:off x="5308469" y="3887428"/>
                <a:ext cx="77360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EA8F8A4-2D60-46A7-8A7A-4DDB3FB4A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469" y="3887428"/>
                <a:ext cx="773609" cy="677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9251145-D23F-4FC0-B042-953A54D017A2}"/>
                  </a:ext>
                </a:extLst>
              </p:cNvPr>
              <p:cNvSpPr txBox="1"/>
              <p:nvPr/>
            </p:nvSpPr>
            <p:spPr>
              <a:xfrm>
                <a:off x="6563691" y="3881527"/>
                <a:ext cx="77360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9251145-D23F-4FC0-B042-953A54D01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691" y="3881527"/>
                <a:ext cx="773609" cy="677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3E8D509-ECDB-46F2-9711-54DB9358E889}"/>
                  </a:ext>
                </a:extLst>
              </p:cNvPr>
              <p:cNvSpPr txBox="1"/>
              <p:nvPr/>
            </p:nvSpPr>
            <p:spPr>
              <a:xfrm>
                <a:off x="7880862" y="3887428"/>
                <a:ext cx="77360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3E8D509-ECDB-46F2-9711-54DB9358E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862" y="3887428"/>
                <a:ext cx="773609" cy="6771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직사각형 61">
            <a:extLst>
              <a:ext uri="{FF2B5EF4-FFF2-40B4-BE49-F238E27FC236}">
                <a16:creationId xmlns:a16="http://schemas.microsoft.com/office/drawing/2014/main" id="{321950FE-93F6-4534-A9E7-B668B56FFD78}"/>
              </a:ext>
            </a:extLst>
          </p:cNvPr>
          <p:cNvSpPr/>
          <p:nvPr/>
        </p:nvSpPr>
        <p:spPr>
          <a:xfrm>
            <a:off x="-99810" y="5562179"/>
            <a:ext cx="1963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400" b="1" dirty="0"/>
              <a:t>[10,6,100]</a:t>
            </a:r>
            <a:endParaRPr lang="en-US" sz="2400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225BD38-9453-4ECE-B3D8-F3E05105B18C}"/>
              </a:ext>
            </a:extLst>
          </p:cNvPr>
          <p:cNvSpPr/>
          <p:nvPr/>
        </p:nvSpPr>
        <p:spPr>
          <a:xfrm>
            <a:off x="6618516" y="1173402"/>
            <a:ext cx="5159826" cy="5182948"/>
          </a:xfrm>
          <a:prstGeom prst="roundRect">
            <a:avLst>
              <a:gd name="adj" fmla="val 769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494B8C7-A665-4DFF-882E-A4DE38F8247F}"/>
              </a:ext>
            </a:extLst>
          </p:cNvPr>
          <p:cNvSpPr/>
          <p:nvPr/>
        </p:nvSpPr>
        <p:spPr>
          <a:xfrm>
            <a:off x="6768227" y="1196538"/>
            <a:ext cx="50246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800" b="1" dirty="0">
                <a:latin typeface="맑은 고딕" panose="020F0302020204030204"/>
                <a:cs typeface="+mj-cs"/>
              </a:rPr>
              <a:t>2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번 실행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(</a:t>
            </a:r>
            <a:r>
              <a:rPr kumimoji="1" lang="en-US" altLang="ko-KR" sz="2800" b="1" dirty="0" err="1">
                <a:latin typeface="맑은 고딕" panose="020F0302020204030204"/>
                <a:cs typeface="+mj-cs"/>
              </a:rPr>
              <a:t>nn.RNN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 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이용해서 함수 만들기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)</a:t>
            </a:r>
            <a:endParaRPr lang="en-US" sz="14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C6B3392-C31C-4DCC-BB8F-1606CBFD9FA3}"/>
              </a:ext>
            </a:extLst>
          </p:cNvPr>
          <p:cNvSpPr/>
          <p:nvPr/>
        </p:nvSpPr>
        <p:spPr>
          <a:xfrm>
            <a:off x="6691090" y="2226934"/>
            <a:ext cx="3163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 err="1">
                <a:solidFill>
                  <a:schemeClr val="accent1"/>
                </a:solidFill>
                <a:latin typeface="맑은 고딕" panose="020F0302020204030204"/>
              </a:rPr>
              <a:t>rnn</a:t>
            </a:r>
            <a:r>
              <a:rPr kumimoji="1" lang="en-US" altLang="ko-KR" sz="2400" b="1" dirty="0">
                <a:solidFill>
                  <a:schemeClr val="accent1"/>
                </a:solidFill>
                <a:latin typeface="맑은 고딕" panose="020F0302020204030204"/>
              </a:rPr>
              <a:t> </a:t>
            </a:r>
            <a:r>
              <a:rPr kumimoji="1" lang="ko-KR" altLang="en-US" sz="2400" b="1" dirty="0">
                <a:solidFill>
                  <a:schemeClr val="accent1"/>
                </a:solidFill>
                <a:latin typeface="맑은 고딕" panose="020F0302020204030204"/>
              </a:rPr>
              <a:t>함수 선언하는 법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11260DB-32D3-4B72-BCC0-4F046B461ACF}"/>
              </a:ext>
            </a:extLst>
          </p:cNvPr>
          <p:cNvSpPr/>
          <p:nvPr/>
        </p:nvSpPr>
        <p:spPr>
          <a:xfrm>
            <a:off x="6691089" y="4032030"/>
            <a:ext cx="40044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b="1" dirty="0" err="1">
                <a:solidFill>
                  <a:srgbClr val="FF0000"/>
                </a:solidFill>
                <a:latin typeface="맑은 고딕" panose="020F0302020204030204"/>
              </a:rPr>
              <a:t>rnn</a:t>
            </a:r>
            <a:r>
              <a:rPr kumimoji="1" lang="en-US" altLang="ko-KR" sz="2400" b="1" dirty="0">
                <a:solidFill>
                  <a:srgbClr val="FF0000"/>
                </a:solidFill>
                <a:latin typeface="맑은 고딕" panose="020F0302020204030204"/>
              </a:rPr>
              <a:t> </a:t>
            </a:r>
            <a:r>
              <a:rPr kumimoji="1" lang="ko-KR" altLang="en-US" sz="2400" b="1" dirty="0">
                <a:solidFill>
                  <a:srgbClr val="FF0000"/>
                </a:solidFill>
                <a:latin typeface="맑은 고딕" panose="020F0302020204030204"/>
              </a:rPr>
              <a:t>함수를 </a:t>
            </a:r>
            <a:r>
              <a:rPr kumimoji="1" lang="en-US" altLang="ko-KR" sz="2400" b="1" dirty="0">
                <a:solidFill>
                  <a:srgbClr val="FF0000"/>
                </a:solidFill>
                <a:latin typeface="맑은 고딕" panose="020F0302020204030204"/>
              </a:rPr>
              <a:t>variable</a:t>
            </a:r>
            <a:r>
              <a:rPr kumimoji="1" lang="ko-KR" altLang="en-US" sz="2400" b="1" dirty="0">
                <a:solidFill>
                  <a:srgbClr val="FF0000"/>
                </a:solidFill>
                <a:latin typeface="맑은 고딕" panose="020F0302020204030204"/>
              </a:rPr>
              <a:t>값에다 </a:t>
            </a:r>
            <a:br>
              <a:rPr kumimoji="1" lang="en-US" altLang="ko-KR" sz="2400" b="1" dirty="0">
                <a:solidFill>
                  <a:srgbClr val="FF0000"/>
                </a:solidFill>
                <a:latin typeface="맑은 고딕" panose="020F0302020204030204"/>
              </a:rPr>
            </a:br>
            <a:r>
              <a:rPr kumimoji="1" lang="ko-KR" altLang="en-US" sz="2400" b="1" dirty="0">
                <a:solidFill>
                  <a:srgbClr val="FF0000"/>
                </a:solidFill>
                <a:latin typeface="맑은 고딕" panose="020F0302020204030204"/>
              </a:rPr>
              <a:t>적용하는 법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74B7F9-8D70-453F-862F-5313219DB2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9254" y="4968193"/>
            <a:ext cx="4998350" cy="4998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354532-7F78-4695-B532-DE2C57EE8D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0370" y="2852945"/>
            <a:ext cx="4657733" cy="101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38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RNN in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 </a:t>
            </a:r>
            <a:r>
              <a:rPr kumimoji="1" lang="en-US" altLang="ko-KR" sz="3600" b="1" dirty="0" err="1">
                <a:solidFill>
                  <a:srgbClr val="1E3DB4"/>
                </a:solidFill>
              </a:rPr>
              <a:t>Pytorch</a:t>
            </a:r>
            <a:endParaRPr kumimoji="1" lang="ko-KR" altLang="en-US" sz="36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17</a:t>
            </a:fld>
            <a:endParaRPr kumimoji="1" lang="ko-KR" altLang="en-US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7388F1C-EF83-4D23-84F5-E1E79F89A0B5}"/>
              </a:ext>
            </a:extLst>
          </p:cNvPr>
          <p:cNvCxnSpPr>
            <a:cxnSpLocks/>
          </p:cNvCxnSpPr>
          <p:nvPr/>
        </p:nvCxnSpPr>
        <p:spPr>
          <a:xfrm>
            <a:off x="6502406" y="3533003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F99E340-A8C4-489B-B426-F2753F6B205D}"/>
              </a:ext>
            </a:extLst>
          </p:cNvPr>
          <p:cNvCxnSpPr>
            <a:cxnSpLocks/>
          </p:cNvCxnSpPr>
          <p:nvPr/>
        </p:nvCxnSpPr>
        <p:spPr>
          <a:xfrm>
            <a:off x="7841348" y="3538269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9251145-D23F-4FC0-B042-953A54D017A2}"/>
                  </a:ext>
                </a:extLst>
              </p:cNvPr>
              <p:cNvSpPr txBox="1"/>
              <p:nvPr/>
            </p:nvSpPr>
            <p:spPr>
              <a:xfrm>
                <a:off x="5823467" y="3536029"/>
                <a:ext cx="77360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9251145-D23F-4FC0-B042-953A54D01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467" y="3536029"/>
                <a:ext cx="773609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3E8D509-ECDB-46F2-9711-54DB9358E889}"/>
                  </a:ext>
                </a:extLst>
              </p:cNvPr>
              <p:cNvSpPr txBox="1"/>
              <p:nvPr/>
            </p:nvSpPr>
            <p:spPr>
              <a:xfrm>
                <a:off x="7140638" y="3541930"/>
                <a:ext cx="77360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3E8D509-ECDB-46F2-9711-54DB9358E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638" y="3541930"/>
                <a:ext cx="773609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225BD38-9453-4ECE-B3D8-F3E05105B18C}"/>
              </a:ext>
            </a:extLst>
          </p:cNvPr>
          <p:cNvSpPr/>
          <p:nvPr/>
        </p:nvSpPr>
        <p:spPr>
          <a:xfrm>
            <a:off x="5856527" y="734265"/>
            <a:ext cx="5159826" cy="5557474"/>
          </a:xfrm>
          <a:prstGeom prst="roundRect">
            <a:avLst>
              <a:gd name="adj" fmla="val 769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494B8C7-A665-4DFF-882E-A4DE38F8247F}"/>
              </a:ext>
            </a:extLst>
          </p:cNvPr>
          <p:cNvSpPr/>
          <p:nvPr/>
        </p:nvSpPr>
        <p:spPr>
          <a:xfrm>
            <a:off x="6028003" y="851040"/>
            <a:ext cx="50246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800" b="1" dirty="0">
                <a:latin typeface="맑은 고딕" panose="020F0302020204030204"/>
                <a:cs typeface="+mj-cs"/>
              </a:rPr>
              <a:t>2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번 실행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(</a:t>
            </a:r>
            <a:r>
              <a:rPr kumimoji="1" lang="en-US" altLang="ko-KR" sz="2800" b="1" dirty="0" err="1">
                <a:latin typeface="맑은 고딕" panose="020F0302020204030204"/>
                <a:cs typeface="+mj-cs"/>
              </a:rPr>
              <a:t>nn.RNN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 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이용해서 함수 만들기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)</a:t>
            </a:r>
            <a:endParaRPr 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74B7F9-8D70-453F-862F-5313219DB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265" y="1912210"/>
            <a:ext cx="4998350" cy="499835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9A2C39F8-A77C-4769-8D61-892026A768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258" y="2493798"/>
            <a:ext cx="3886299" cy="2666789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21DABAE5-88F1-4FFD-A919-31B469DA4D5F}"/>
              </a:ext>
            </a:extLst>
          </p:cNvPr>
          <p:cNvSpPr/>
          <p:nvPr/>
        </p:nvSpPr>
        <p:spPr>
          <a:xfrm>
            <a:off x="5900511" y="2935032"/>
            <a:ext cx="5024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400" b="1" dirty="0">
                <a:latin typeface="맑은 고딕" panose="020F0302020204030204"/>
                <a:cs typeface="+mj-cs"/>
              </a:rPr>
              <a:t>앞의 아웃풋</a:t>
            </a:r>
            <a:r>
              <a:rPr kumimoji="1" lang="en-US" altLang="ko-KR" sz="2400" b="1" dirty="0">
                <a:latin typeface="맑은 고딕" panose="020F0302020204030204"/>
                <a:cs typeface="+mj-cs"/>
              </a:rPr>
              <a:t> = </a:t>
            </a:r>
            <a:r>
              <a:rPr kumimoji="1" lang="ko-KR" altLang="en-US" sz="2400" b="1" dirty="0">
                <a:latin typeface="맑은 고딕" panose="020F0302020204030204"/>
                <a:cs typeface="+mj-cs"/>
              </a:rPr>
              <a:t>모든 </a:t>
            </a:r>
            <a:r>
              <a:rPr kumimoji="1" lang="en-US" altLang="ko-KR" sz="2400" b="1" dirty="0">
                <a:latin typeface="맑은 고딕" panose="020F0302020204030204"/>
                <a:cs typeface="+mj-cs"/>
              </a:rPr>
              <a:t>hidden state</a:t>
            </a:r>
            <a:endParaRPr 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0E7703-6876-4A87-BD14-C634F5387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5593" y="3461308"/>
            <a:ext cx="4571268" cy="1027025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40BDE4D3-81C0-4655-A928-327B350E38F6}"/>
              </a:ext>
            </a:extLst>
          </p:cNvPr>
          <p:cNvSpPr/>
          <p:nvPr/>
        </p:nvSpPr>
        <p:spPr>
          <a:xfrm>
            <a:off x="6003948" y="4658505"/>
            <a:ext cx="50246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400" b="1" dirty="0">
                <a:latin typeface="맑은 고딕" panose="020F0302020204030204"/>
                <a:cs typeface="+mj-cs"/>
              </a:rPr>
              <a:t>[batch, </a:t>
            </a:r>
          </a:p>
          <a:p>
            <a:r>
              <a:rPr kumimoji="1" lang="en-US" altLang="ko-KR" sz="2400" b="1" dirty="0">
                <a:latin typeface="맑은 고딕" panose="020F0302020204030204"/>
                <a:cs typeface="+mj-cs"/>
              </a:rPr>
              <a:t>sequence </a:t>
            </a:r>
            <a:r>
              <a:rPr kumimoji="1" lang="ko-KR" altLang="en-US" sz="2400" b="1" dirty="0">
                <a:latin typeface="맑은 고딕" panose="020F0302020204030204"/>
                <a:cs typeface="+mj-cs"/>
              </a:rPr>
              <a:t>길이</a:t>
            </a:r>
            <a:r>
              <a:rPr kumimoji="1" lang="en-US" altLang="ko-KR" sz="2400" b="1" dirty="0">
                <a:latin typeface="맑은 고딕" panose="020F0302020204030204"/>
                <a:cs typeface="+mj-cs"/>
              </a:rPr>
              <a:t>, </a:t>
            </a:r>
            <a:br>
              <a:rPr kumimoji="1" lang="en-US" altLang="ko-KR" sz="2400" b="1" dirty="0">
                <a:latin typeface="맑은 고딕" panose="020F0302020204030204"/>
                <a:cs typeface="+mj-cs"/>
              </a:rPr>
            </a:br>
            <a:r>
              <a:rPr kumimoji="1" lang="en-US" altLang="ko-KR" sz="2400" b="1" dirty="0">
                <a:latin typeface="맑은 고딕" panose="020F0302020204030204"/>
                <a:cs typeface="+mj-cs"/>
              </a:rPr>
              <a:t>hidden state</a:t>
            </a:r>
            <a:r>
              <a:rPr kumimoji="1" lang="ko-KR" altLang="en-US" sz="2400" b="1" dirty="0">
                <a:latin typeface="맑은 고딕" panose="020F0302020204030204"/>
                <a:cs typeface="+mj-cs"/>
              </a:rPr>
              <a:t>크기</a:t>
            </a:r>
            <a:r>
              <a:rPr kumimoji="1" lang="en-US" altLang="ko-KR" sz="2400" b="1" dirty="0">
                <a:latin typeface="맑은 고딕" panose="020F0302020204030204"/>
                <a:cs typeface="+mj-cs"/>
              </a:rPr>
              <a:t>]</a:t>
            </a:r>
            <a:endParaRPr lang="en-US" sz="12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46680D-C331-4110-A906-B3C30DB49C42}"/>
              </a:ext>
            </a:extLst>
          </p:cNvPr>
          <p:cNvSpPr/>
          <p:nvPr/>
        </p:nvSpPr>
        <p:spPr>
          <a:xfrm>
            <a:off x="453083" y="2366529"/>
            <a:ext cx="4281714" cy="100114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0B8FEE-EABD-439E-8D94-1944882BF3C9}"/>
              </a:ext>
            </a:extLst>
          </p:cNvPr>
          <p:cNvSpPr/>
          <p:nvPr/>
        </p:nvSpPr>
        <p:spPr>
          <a:xfrm>
            <a:off x="475513" y="4219038"/>
            <a:ext cx="4281714" cy="100114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26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RNN in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 </a:t>
            </a:r>
            <a:r>
              <a:rPr kumimoji="1" lang="en-US" altLang="ko-KR" sz="3600" b="1" dirty="0" err="1">
                <a:solidFill>
                  <a:srgbClr val="1E3DB4"/>
                </a:solidFill>
              </a:rPr>
              <a:t>Pytorch</a:t>
            </a:r>
            <a:endParaRPr kumimoji="1" lang="ko-KR" altLang="en-US" sz="36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18</a:t>
            </a:fld>
            <a:endParaRPr kumimoji="1" lang="ko-KR" altLang="en-US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7388F1C-EF83-4D23-84F5-E1E79F89A0B5}"/>
              </a:ext>
            </a:extLst>
          </p:cNvPr>
          <p:cNvCxnSpPr>
            <a:cxnSpLocks/>
          </p:cNvCxnSpPr>
          <p:nvPr/>
        </p:nvCxnSpPr>
        <p:spPr>
          <a:xfrm>
            <a:off x="6502406" y="3533003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F99E340-A8C4-489B-B426-F2753F6B205D}"/>
              </a:ext>
            </a:extLst>
          </p:cNvPr>
          <p:cNvCxnSpPr>
            <a:cxnSpLocks/>
          </p:cNvCxnSpPr>
          <p:nvPr/>
        </p:nvCxnSpPr>
        <p:spPr>
          <a:xfrm>
            <a:off x="7841348" y="3538269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9251145-D23F-4FC0-B042-953A54D017A2}"/>
                  </a:ext>
                </a:extLst>
              </p:cNvPr>
              <p:cNvSpPr txBox="1"/>
              <p:nvPr/>
            </p:nvSpPr>
            <p:spPr>
              <a:xfrm>
                <a:off x="5823467" y="3536029"/>
                <a:ext cx="77360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9251145-D23F-4FC0-B042-953A54D01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467" y="3536029"/>
                <a:ext cx="773609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3E8D509-ECDB-46F2-9711-54DB9358E889}"/>
                  </a:ext>
                </a:extLst>
              </p:cNvPr>
              <p:cNvSpPr txBox="1"/>
              <p:nvPr/>
            </p:nvSpPr>
            <p:spPr>
              <a:xfrm>
                <a:off x="7140638" y="3541930"/>
                <a:ext cx="77360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3E8D509-ECDB-46F2-9711-54DB9358E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638" y="3541930"/>
                <a:ext cx="773609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225BD38-9453-4ECE-B3D8-F3E05105B18C}"/>
              </a:ext>
            </a:extLst>
          </p:cNvPr>
          <p:cNvSpPr/>
          <p:nvPr/>
        </p:nvSpPr>
        <p:spPr>
          <a:xfrm>
            <a:off x="5856527" y="734265"/>
            <a:ext cx="5159826" cy="5557474"/>
          </a:xfrm>
          <a:prstGeom prst="roundRect">
            <a:avLst>
              <a:gd name="adj" fmla="val 769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494B8C7-A665-4DFF-882E-A4DE38F8247F}"/>
              </a:ext>
            </a:extLst>
          </p:cNvPr>
          <p:cNvSpPr/>
          <p:nvPr/>
        </p:nvSpPr>
        <p:spPr>
          <a:xfrm>
            <a:off x="6028003" y="851040"/>
            <a:ext cx="50246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800" b="1" dirty="0">
                <a:latin typeface="맑은 고딕" panose="020F0302020204030204"/>
                <a:cs typeface="+mj-cs"/>
              </a:rPr>
              <a:t>2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번 실행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(</a:t>
            </a:r>
            <a:r>
              <a:rPr kumimoji="1" lang="en-US" altLang="ko-KR" sz="2800" b="1" dirty="0" err="1">
                <a:latin typeface="맑은 고딕" panose="020F0302020204030204"/>
                <a:cs typeface="+mj-cs"/>
              </a:rPr>
              <a:t>nn.RNN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 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이용해서 함수 만들기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)</a:t>
            </a:r>
            <a:endParaRPr 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74B7F9-8D70-453F-862F-5313219DB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265" y="1912210"/>
            <a:ext cx="4998350" cy="499835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9A2C39F8-A77C-4769-8D61-892026A768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258" y="2493798"/>
            <a:ext cx="3886299" cy="2666789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21DABAE5-88F1-4FFD-A919-31B469DA4D5F}"/>
              </a:ext>
            </a:extLst>
          </p:cNvPr>
          <p:cNvSpPr/>
          <p:nvPr/>
        </p:nvSpPr>
        <p:spPr>
          <a:xfrm>
            <a:off x="5900511" y="2935032"/>
            <a:ext cx="5453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400" b="1" dirty="0">
                <a:latin typeface="맑은 고딕" panose="020F0302020204030204"/>
                <a:cs typeface="+mj-cs"/>
              </a:rPr>
              <a:t>뒤의 아웃풋</a:t>
            </a:r>
            <a:r>
              <a:rPr kumimoji="1" lang="en-US" altLang="ko-KR" sz="2400" b="1" dirty="0">
                <a:latin typeface="맑은 고딕" panose="020F0302020204030204"/>
                <a:cs typeface="+mj-cs"/>
              </a:rPr>
              <a:t> = </a:t>
            </a:r>
            <a:r>
              <a:rPr kumimoji="1" lang="ko-KR" altLang="en-US" sz="2400" b="1" dirty="0">
                <a:latin typeface="맑은 고딕" panose="020F0302020204030204"/>
                <a:cs typeface="+mj-cs"/>
              </a:rPr>
              <a:t>마지막 </a:t>
            </a:r>
            <a:r>
              <a:rPr kumimoji="1" lang="en-US" altLang="ko-KR" sz="2400" b="1" dirty="0">
                <a:latin typeface="맑은 고딕" panose="020F0302020204030204"/>
                <a:cs typeface="+mj-cs"/>
              </a:rPr>
              <a:t>hidden state</a:t>
            </a:r>
            <a:endParaRPr 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0BDE4D3-81C0-4655-A928-327B350E38F6}"/>
              </a:ext>
            </a:extLst>
          </p:cNvPr>
          <p:cNvSpPr/>
          <p:nvPr/>
        </p:nvSpPr>
        <p:spPr>
          <a:xfrm>
            <a:off x="6003948" y="4658505"/>
            <a:ext cx="50246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400" b="1" dirty="0">
                <a:latin typeface="맑은 고딕" panose="020F0302020204030204"/>
                <a:cs typeface="+mj-cs"/>
              </a:rPr>
              <a:t>[</a:t>
            </a:r>
            <a:r>
              <a:rPr kumimoji="1" lang="en-US" altLang="ko-KR" sz="2400" b="1" dirty="0" err="1">
                <a:latin typeface="맑은 고딕" panose="020F0302020204030204"/>
                <a:cs typeface="+mj-cs"/>
              </a:rPr>
              <a:t>num_layers</a:t>
            </a:r>
            <a:r>
              <a:rPr kumimoji="1" lang="en-US" altLang="ko-KR" sz="2400" b="1" dirty="0">
                <a:latin typeface="맑은 고딕" panose="020F0302020204030204"/>
                <a:cs typeface="+mj-cs"/>
              </a:rPr>
              <a:t>, </a:t>
            </a:r>
          </a:p>
          <a:p>
            <a:r>
              <a:rPr kumimoji="1" lang="en-US" altLang="ko-KR" sz="2400" b="1" dirty="0">
                <a:latin typeface="맑은 고딕" panose="020F0302020204030204"/>
                <a:cs typeface="+mj-cs"/>
              </a:rPr>
              <a:t>batch, </a:t>
            </a:r>
            <a:br>
              <a:rPr kumimoji="1" lang="en-US" altLang="ko-KR" sz="2400" b="1" dirty="0">
                <a:latin typeface="맑은 고딕" panose="020F0302020204030204"/>
                <a:cs typeface="+mj-cs"/>
              </a:rPr>
            </a:br>
            <a:r>
              <a:rPr kumimoji="1" lang="en-US" altLang="ko-KR" sz="2400" b="1" dirty="0">
                <a:latin typeface="맑은 고딕" panose="020F0302020204030204"/>
                <a:cs typeface="+mj-cs"/>
              </a:rPr>
              <a:t>hidden state</a:t>
            </a:r>
            <a:r>
              <a:rPr kumimoji="1" lang="ko-KR" altLang="en-US" sz="2400" b="1" dirty="0">
                <a:latin typeface="맑은 고딕" panose="020F0302020204030204"/>
                <a:cs typeface="+mj-cs"/>
              </a:rPr>
              <a:t>크기</a:t>
            </a:r>
            <a:r>
              <a:rPr kumimoji="1" lang="en-US" altLang="ko-KR" sz="2400" b="1" dirty="0">
                <a:latin typeface="맑은 고딕" panose="020F0302020204030204"/>
                <a:cs typeface="+mj-cs"/>
              </a:rPr>
              <a:t>]</a:t>
            </a:r>
            <a:endParaRPr lang="en-US" sz="12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46680D-C331-4110-A906-B3C30DB49C42}"/>
              </a:ext>
            </a:extLst>
          </p:cNvPr>
          <p:cNvSpPr/>
          <p:nvPr/>
        </p:nvSpPr>
        <p:spPr>
          <a:xfrm>
            <a:off x="453083" y="2366529"/>
            <a:ext cx="4281714" cy="100114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0B8FEE-EABD-439E-8D94-1944882BF3C9}"/>
              </a:ext>
            </a:extLst>
          </p:cNvPr>
          <p:cNvSpPr/>
          <p:nvPr/>
        </p:nvSpPr>
        <p:spPr>
          <a:xfrm>
            <a:off x="475513" y="4219038"/>
            <a:ext cx="4281714" cy="100114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404628-E267-40E1-BE34-CED41FFCF2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8003" y="3486490"/>
            <a:ext cx="4017864" cy="84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17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RNN in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 </a:t>
            </a:r>
            <a:r>
              <a:rPr kumimoji="1" lang="en-US" altLang="ko-KR" sz="3600" b="1" dirty="0" err="1">
                <a:solidFill>
                  <a:srgbClr val="1E3DB4"/>
                </a:solidFill>
              </a:rPr>
              <a:t>Pytorch</a:t>
            </a:r>
            <a:endParaRPr kumimoji="1" lang="ko-KR" altLang="en-US" sz="36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19</a:t>
            </a:fld>
            <a:endParaRPr kumimoji="1" lang="ko-KR" altLang="en-US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7388F1C-EF83-4D23-84F5-E1E79F89A0B5}"/>
              </a:ext>
            </a:extLst>
          </p:cNvPr>
          <p:cNvCxnSpPr>
            <a:cxnSpLocks/>
          </p:cNvCxnSpPr>
          <p:nvPr/>
        </p:nvCxnSpPr>
        <p:spPr>
          <a:xfrm>
            <a:off x="6502406" y="3533003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F99E340-A8C4-489B-B426-F2753F6B205D}"/>
              </a:ext>
            </a:extLst>
          </p:cNvPr>
          <p:cNvCxnSpPr>
            <a:cxnSpLocks/>
          </p:cNvCxnSpPr>
          <p:nvPr/>
        </p:nvCxnSpPr>
        <p:spPr>
          <a:xfrm>
            <a:off x="7841348" y="3538269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9251145-D23F-4FC0-B042-953A54D017A2}"/>
                  </a:ext>
                </a:extLst>
              </p:cNvPr>
              <p:cNvSpPr txBox="1"/>
              <p:nvPr/>
            </p:nvSpPr>
            <p:spPr>
              <a:xfrm>
                <a:off x="5823467" y="3536029"/>
                <a:ext cx="77360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9251145-D23F-4FC0-B042-953A54D01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467" y="3536029"/>
                <a:ext cx="773609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3E8D509-ECDB-46F2-9711-54DB9358E889}"/>
                  </a:ext>
                </a:extLst>
              </p:cNvPr>
              <p:cNvSpPr txBox="1"/>
              <p:nvPr/>
            </p:nvSpPr>
            <p:spPr>
              <a:xfrm>
                <a:off x="7140638" y="3541930"/>
                <a:ext cx="77360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3E8D509-ECDB-46F2-9711-54DB9358E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638" y="3541930"/>
                <a:ext cx="773609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225BD38-9453-4ECE-B3D8-F3E05105B18C}"/>
              </a:ext>
            </a:extLst>
          </p:cNvPr>
          <p:cNvSpPr/>
          <p:nvPr/>
        </p:nvSpPr>
        <p:spPr>
          <a:xfrm>
            <a:off x="5856527" y="734265"/>
            <a:ext cx="5159826" cy="5557474"/>
          </a:xfrm>
          <a:prstGeom prst="roundRect">
            <a:avLst>
              <a:gd name="adj" fmla="val 769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494B8C7-A665-4DFF-882E-A4DE38F8247F}"/>
              </a:ext>
            </a:extLst>
          </p:cNvPr>
          <p:cNvSpPr/>
          <p:nvPr/>
        </p:nvSpPr>
        <p:spPr>
          <a:xfrm>
            <a:off x="6028003" y="851040"/>
            <a:ext cx="50246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800" b="1" dirty="0">
                <a:latin typeface="맑은 고딕" panose="020F0302020204030204"/>
                <a:cs typeface="+mj-cs"/>
              </a:rPr>
              <a:t>2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번 실행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(</a:t>
            </a:r>
            <a:r>
              <a:rPr kumimoji="1" lang="en-US" altLang="ko-KR" sz="2800" b="1" dirty="0" err="1">
                <a:latin typeface="맑은 고딕" panose="020F0302020204030204"/>
                <a:cs typeface="+mj-cs"/>
              </a:rPr>
              <a:t>rnn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에 초기 </a:t>
            </a:r>
            <a:br>
              <a:rPr kumimoji="1" lang="en-US" altLang="ko-KR" sz="2800" b="1" dirty="0">
                <a:latin typeface="맑은 고딕" panose="020F0302020204030204"/>
                <a:cs typeface="+mj-cs"/>
              </a:rPr>
            </a:br>
            <a:r>
              <a:rPr kumimoji="1" lang="en-US" altLang="ko-KR" sz="2800" b="1" dirty="0">
                <a:latin typeface="맑은 고딕" panose="020F0302020204030204"/>
                <a:cs typeface="+mj-cs"/>
              </a:rPr>
              <a:t>hidden state 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넣기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)</a:t>
            </a:r>
            <a:endParaRPr lang="en-US" sz="1400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9A2C39F8-A77C-4769-8D61-892026A76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58" y="2493798"/>
            <a:ext cx="3886299" cy="2666789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21DABAE5-88F1-4FFD-A919-31B469DA4D5F}"/>
              </a:ext>
            </a:extLst>
          </p:cNvPr>
          <p:cNvSpPr/>
          <p:nvPr/>
        </p:nvSpPr>
        <p:spPr>
          <a:xfrm>
            <a:off x="5900511" y="1971516"/>
            <a:ext cx="51521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000" b="1" dirty="0">
                <a:latin typeface="맑은 고딕" panose="020F0302020204030204"/>
                <a:cs typeface="+mj-cs"/>
              </a:rPr>
              <a:t>초기 인풋은 </a:t>
            </a:r>
            <a:r>
              <a:rPr kumimoji="1" lang="en-US" altLang="ko-KR" sz="2000" b="1" dirty="0">
                <a:latin typeface="맑은 고딕" panose="020F0302020204030204"/>
                <a:cs typeface="+mj-cs"/>
              </a:rPr>
              <a:t>0 vector</a:t>
            </a:r>
            <a:r>
              <a:rPr kumimoji="1" lang="ko-KR" altLang="en-US" sz="2000" b="1" dirty="0">
                <a:latin typeface="맑은 고딕" panose="020F0302020204030204"/>
                <a:cs typeface="+mj-cs"/>
              </a:rPr>
              <a:t>가 기본이나</a:t>
            </a:r>
            <a:r>
              <a:rPr kumimoji="1" lang="en-US" altLang="ko-KR" sz="2000" b="1" dirty="0">
                <a:latin typeface="맑은 고딕" panose="020F0302020204030204"/>
                <a:cs typeface="+mj-cs"/>
              </a:rPr>
              <a:t>,</a:t>
            </a:r>
          </a:p>
          <a:p>
            <a:r>
              <a:rPr kumimoji="1" lang="ko-KR" altLang="en-US" sz="2000" b="1" dirty="0">
                <a:latin typeface="맑은 고딕" panose="020F0302020204030204"/>
                <a:cs typeface="+mj-cs"/>
              </a:rPr>
              <a:t>이전 단계에서 구한 </a:t>
            </a:r>
            <a:r>
              <a:rPr kumimoji="1" lang="en-US" altLang="ko-KR" sz="2000" b="1" dirty="0">
                <a:latin typeface="맑은 고딕" panose="020F0302020204030204"/>
                <a:cs typeface="+mj-cs"/>
              </a:rPr>
              <a:t>hidden state </a:t>
            </a:r>
            <a:r>
              <a:rPr kumimoji="1" lang="ko-KR" altLang="en-US" sz="2000" b="1" dirty="0">
                <a:latin typeface="맑은 고딕" panose="020F0302020204030204"/>
                <a:cs typeface="+mj-cs"/>
              </a:rPr>
              <a:t>값을</a:t>
            </a:r>
            <a:endParaRPr kumimoji="1" lang="en-US" altLang="ko-KR" sz="2000" b="1" dirty="0">
              <a:latin typeface="맑은 고딕" panose="020F0302020204030204"/>
              <a:cs typeface="+mj-cs"/>
            </a:endParaRPr>
          </a:p>
          <a:p>
            <a:r>
              <a:rPr kumimoji="1" lang="en-US" altLang="ko-KR" sz="2000" b="1" dirty="0">
                <a:latin typeface="맑은 고딕" panose="020F0302020204030204"/>
                <a:cs typeface="+mj-cs"/>
              </a:rPr>
              <a:t>RNN</a:t>
            </a:r>
            <a:r>
              <a:rPr kumimoji="1" lang="ko-KR" altLang="en-US" sz="2000" b="1" dirty="0">
                <a:latin typeface="맑은 고딕" panose="020F0302020204030204"/>
                <a:cs typeface="+mj-cs"/>
              </a:rPr>
              <a:t>의 초기값으로 넣어줄 수 있다</a:t>
            </a:r>
            <a:endParaRPr kumimoji="1" lang="en-US" altLang="ko-KR" sz="2000" b="1" dirty="0">
              <a:latin typeface="맑은 고딕" panose="020F0302020204030204"/>
              <a:cs typeface="+mj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46680D-C331-4110-A906-B3C30DB49C42}"/>
              </a:ext>
            </a:extLst>
          </p:cNvPr>
          <p:cNvSpPr/>
          <p:nvPr/>
        </p:nvSpPr>
        <p:spPr>
          <a:xfrm>
            <a:off x="453083" y="2366529"/>
            <a:ext cx="4281714" cy="100114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0B8FEE-EABD-439E-8D94-1944882BF3C9}"/>
              </a:ext>
            </a:extLst>
          </p:cNvPr>
          <p:cNvSpPr/>
          <p:nvPr/>
        </p:nvSpPr>
        <p:spPr>
          <a:xfrm>
            <a:off x="475513" y="4219038"/>
            <a:ext cx="4281714" cy="100114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971B3E-89F2-4720-9B58-20277E83264A}"/>
              </a:ext>
            </a:extLst>
          </p:cNvPr>
          <p:cNvSpPr/>
          <p:nvPr/>
        </p:nvSpPr>
        <p:spPr>
          <a:xfrm>
            <a:off x="342900" y="3448050"/>
            <a:ext cx="271828" cy="7611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0CE1FA-6CA3-4363-B906-696837DB9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003" y="5125681"/>
            <a:ext cx="3238988" cy="73818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06FC51-6389-4F39-8A4D-5745933C9221}"/>
              </a:ext>
            </a:extLst>
          </p:cNvPr>
          <p:cNvSpPr/>
          <p:nvPr/>
        </p:nvSpPr>
        <p:spPr>
          <a:xfrm>
            <a:off x="5900511" y="4343868"/>
            <a:ext cx="51521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000" b="1" dirty="0">
                <a:latin typeface="맑은 고딕" panose="020F0302020204030204"/>
                <a:cs typeface="+mj-cs"/>
              </a:rPr>
              <a:t>이 때 초기로 들어가는 </a:t>
            </a:r>
            <a:r>
              <a:rPr kumimoji="1" lang="en-US" altLang="ko-KR" sz="2000" b="1" dirty="0">
                <a:latin typeface="맑은 고딕" panose="020F0302020204030204"/>
                <a:cs typeface="+mj-cs"/>
              </a:rPr>
              <a:t>hidden state</a:t>
            </a:r>
            <a:r>
              <a:rPr kumimoji="1" lang="ko-KR" altLang="en-US" sz="2000" b="1" dirty="0">
                <a:latin typeface="맑은 고딕" panose="020F0302020204030204"/>
                <a:cs typeface="+mj-cs"/>
              </a:rPr>
              <a:t>의</a:t>
            </a:r>
            <a:br>
              <a:rPr kumimoji="1" lang="en-US" altLang="ko-KR" sz="2000" b="1" dirty="0">
                <a:latin typeface="맑은 고딕" panose="020F0302020204030204"/>
                <a:cs typeface="+mj-cs"/>
              </a:rPr>
            </a:br>
            <a:r>
              <a:rPr kumimoji="1" lang="ko-KR" altLang="en-US" sz="2000" b="1" dirty="0">
                <a:latin typeface="맑은 고딕" panose="020F0302020204030204"/>
                <a:cs typeface="+mj-cs"/>
              </a:rPr>
              <a:t>크기는 앞서 본 </a:t>
            </a:r>
            <a:r>
              <a:rPr kumimoji="1" lang="en-US" altLang="ko-KR" sz="2000" b="1" dirty="0" err="1">
                <a:latin typeface="맑은 고딕" panose="020F0302020204030204"/>
                <a:cs typeface="+mj-cs"/>
              </a:rPr>
              <a:t>h_last</a:t>
            </a:r>
            <a:r>
              <a:rPr kumimoji="1" lang="ko-KR" altLang="en-US" sz="2000" b="1" dirty="0">
                <a:latin typeface="맑은 고딕" panose="020F0302020204030204"/>
                <a:cs typeface="+mj-cs"/>
              </a:rPr>
              <a:t>와 </a:t>
            </a:r>
            <a:r>
              <a:rPr kumimoji="1" lang="ko-KR" altLang="en-US" sz="2000" b="1" dirty="0" err="1">
                <a:latin typeface="맑은 고딕" panose="020F0302020204030204"/>
                <a:cs typeface="+mj-cs"/>
              </a:rPr>
              <a:t>같아야만</a:t>
            </a:r>
            <a:r>
              <a:rPr kumimoji="1" lang="en-US" altLang="ko-KR" sz="2000" b="1" dirty="0">
                <a:latin typeface="맑은 고딕" panose="020F0302020204030204"/>
                <a:cs typeface="+mj-cs"/>
              </a:rPr>
              <a:t>! </a:t>
            </a:r>
            <a:r>
              <a:rPr kumimoji="1" lang="ko-KR" altLang="en-US" sz="2000" b="1" dirty="0">
                <a:latin typeface="맑은 고딕" panose="020F0302020204030204"/>
                <a:cs typeface="+mj-cs"/>
              </a:rPr>
              <a:t>한다</a:t>
            </a:r>
            <a:endParaRPr kumimoji="1" lang="en-US" altLang="ko-KR" sz="2000" b="1" dirty="0">
              <a:latin typeface="맑은 고딕" panose="020F0302020204030204"/>
              <a:cs typeface="+mj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19AFBA-69ED-4D3E-A75E-5E760C3562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247" y="3429577"/>
            <a:ext cx="6760706" cy="60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8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ko-KR" altLang="en-US" sz="3600" b="1" dirty="0">
                <a:solidFill>
                  <a:srgbClr val="1E3DB4"/>
                </a:solidFill>
              </a:rPr>
              <a:t>목표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</a:t>
            </a:fld>
            <a:endParaRPr kumimoji="1" lang="ko-KR" altLang="en-US"/>
          </a:p>
        </p:txBody>
      </p:sp>
      <p:pic>
        <p:nvPicPr>
          <p:cNvPr id="8" name="Picture 2" descr="DAVIAN">
            <a:extLst>
              <a:ext uri="{FF2B5EF4-FFF2-40B4-BE49-F238E27FC236}">
                <a16:creationId xmlns:a16="http://schemas.microsoft.com/office/drawing/2014/main" id="{3D7CFD6B-6825-4504-B3CB-116EB043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9943"/>
            <a:ext cx="2992277" cy="53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4938694-ACA9-4CBD-A0CC-8696A8E043C5}"/>
              </a:ext>
            </a:extLst>
          </p:cNvPr>
          <p:cNvSpPr txBox="1">
            <a:spLocks/>
          </p:cNvSpPr>
          <p:nvPr/>
        </p:nvSpPr>
        <p:spPr>
          <a:xfrm>
            <a:off x="395416" y="1606439"/>
            <a:ext cx="11491784" cy="465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 err="1">
                <a:solidFill>
                  <a:srgbClr val="222581"/>
                </a:solidFill>
              </a:rPr>
              <a:t>nn.RNN</a:t>
            </a:r>
            <a:r>
              <a:rPr kumimoji="1" lang="en-US" altLang="ko-KR" dirty="0">
                <a:solidFill>
                  <a:srgbClr val="222581"/>
                </a:solidFill>
              </a:rPr>
              <a:t> </a:t>
            </a:r>
            <a:r>
              <a:rPr kumimoji="1" lang="ko-KR" altLang="en-US" dirty="0">
                <a:solidFill>
                  <a:srgbClr val="222581"/>
                </a:solidFill>
              </a:rPr>
              <a:t>함수에 들어가는 </a:t>
            </a:r>
            <a:r>
              <a:rPr kumimoji="1" lang="en-US" altLang="ko-KR" dirty="0">
                <a:solidFill>
                  <a:srgbClr val="222581"/>
                </a:solidFill>
              </a:rPr>
              <a:t>parameter</a:t>
            </a:r>
            <a:r>
              <a:rPr kumimoji="1" lang="ko-KR" altLang="en-US" dirty="0">
                <a:solidFill>
                  <a:srgbClr val="222581"/>
                </a:solidFill>
              </a:rPr>
              <a:t>들을 이해합니다</a:t>
            </a:r>
            <a:endParaRPr kumimoji="1" lang="en-US" altLang="ko-KR" dirty="0">
              <a:solidFill>
                <a:srgbClr val="222581"/>
              </a:solidFill>
            </a:endParaRPr>
          </a:p>
          <a:p>
            <a:pPr marL="51435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ko-KR" altLang="en-US" dirty="0">
                <a:solidFill>
                  <a:srgbClr val="222581"/>
                </a:solidFill>
              </a:rPr>
              <a:t>글자 단위의 텍스트 데이터를 받는 간단한 </a:t>
            </a:r>
            <a:r>
              <a:rPr kumimoji="1" lang="en-US" altLang="ko-KR" dirty="0">
                <a:solidFill>
                  <a:srgbClr val="222581"/>
                </a:solidFill>
              </a:rPr>
              <a:t>RNN </a:t>
            </a:r>
            <a:r>
              <a:rPr kumimoji="1" lang="ko-KR" altLang="en-US" dirty="0">
                <a:solidFill>
                  <a:srgbClr val="222581"/>
                </a:solidFill>
              </a:rPr>
              <a:t>모델을 만듭니다</a:t>
            </a:r>
            <a:endParaRPr kumimoji="1" lang="en-US" altLang="ko-KR" dirty="0">
              <a:solidFill>
                <a:srgbClr val="222581"/>
              </a:solidFill>
            </a:endParaRPr>
          </a:p>
          <a:p>
            <a:pPr marL="51435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 err="1">
                <a:solidFill>
                  <a:srgbClr val="222581"/>
                </a:solidFill>
              </a:rPr>
              <a:t>nn.LSTM</a:t>
            </a:r>
            <a:r>
              <a:rPr kumimoji="1" lang="ko-KR" altLang="en-US" dirty="0">
                <a:solidFill>
                  <a:srgbClr val="222581"/>
                </a:solidFill>
              </a:rPr>
              <a:t>의 사용법을 이해함으로써 </a:t>
            </a:r>
            <a:r>
              <a:rPr kumimoji="1" lang="en-US" altLang="ko-KR" dirty="0">
                <a:solidFill>
                  <a:srgbClr val="222581"/>
                </a:solidFill>
              </a:rPr>
              <a:t>RNN </a:t>
            </a:r>
            <a:r>
              <a:rPr kumimoji="1" lang="ko-KR" altLang="en-US" dirty="0">
                <a:solidFill>
                  <a:srgbClr val="222581"/>
                </a:solidFill>
              </a:rPr>
              <a:t>모델을 </a:t>
            </a:r>
            <a:r>
              <a:rPr kumimoji="1" lang="en-US" altLang="ko-KR" dirty="0">
                <a:solidFill>
                  <a:srgbClr val="222581"/>
                </a:solidFill>
              </a:rPr>
              <a:t>LSTM </a:t>
            </a:r>
            <a:r>
              <a:rPr kumimoji="1" lang="ko-KR" altLang="en-US" dirty="0">
                <a:solidFill>
                  <a:srgbClr val="222581"/>
                </a:solidFill>
              </a:rPr>
              <a:t>모델로 확장합니다</a:t>
            </a:r>
            <a:endParaRPr kumimoji="1" lang="en-US" altLang="ko-KR" dirty="0">
              <a:solidFill>
                <a:srgbClr val="2225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490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RNN in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 </a:t>
            </a:r>
            <a:r>
              <a:rPr kumimoji="1" lang="en-US" altLang="ko-KR" sz="3600" b="1" dirty="0" err="1">
                <a:solidFill>
                  <a:srgbClr val="1E3DB4"/>
                </a:solidFill>
              </a:rPr>
              <a:t>Pytorch</a:t>
            </a:r>
            <a:endParaRPr kumimoji="1" lang="ko-KR" altLang="en-US" sz="36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20</a:t>
            </a:fld>
            <a:endParaRPr kumimoji="1" lang="ko-KR" altLang="en-US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7388F1C-EF83-4D23-84F5-E1E79F89A0B5}"/>
              </a:ext>
            </a:extLst>
          </p:cNvPr>
          <p:cNvCxnSpPr>
            <a:cxnSpLocks/>
          </p:cNvCxnSpPr>
          <p:nvPr/>
        </p:nvCxnSpPr>
        <p:spPr>
          <a:xfrm>
            <a:off x="6502406" y="3533003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F99E340-A8C4-489B-B426-F2753F6B205D}"/>
              </a:ext>
            </a:extLst>
          </p:cNvPr>
          <p:cNvCxnSpPr>
            <a:cxnSpLocks/>
          </p:cNvCxnSpPr>
          <p:nvPr/>
        </p:nvCxnSpPr>
        <p:spPr>
          <a:xfrm>
            <a:off x="7841348" y="3538269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9251145-D23F-4FC0-B042-953A54D017A2}"/>
                  </a:ext>
                </a:extLst>
              </p:cNvPr>
              <p:cNvSpPr txBox="1"/>
              <p:nvPr/>
            </p:nvSpPr>
            <p:spPr>
              <a:xfrm>
                <a:off x="5823467" y="3536029"/>
                <a:ext cx="77360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9251145-D23F-4FC0-B042-953A54D01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467" y="3536029"/>
                <a:ext cx="773609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3E8D509-ECDB-46F2-9711-54DB9358E889}"/>
                  </a:ext>
                </a:extLst>
              </p:cNvPr>
              <p:cNvSpPr txBox="1"/>
              <p:nvPr/>
            </p:nvSpPr>
            <p:spPr>
              <a:xfrm>
                <a:off x="7140638" y="3541930"/>
                <a:ext cx="77360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3E8D509-ECDB-46F2-9711-54DB9358E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638" y="3541930"/>
                <a:ext cx="773609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225BD38-9453-4ECE-B3D8-F3E05105B18C}"/>
              </a:ext>
            </a:extLst>
          </p:cNvPr>
          <p:cNvSpPr/>
          <p:nvPr/>
        </p:nvSpPr>
        <p:spPr>
          <a:xfrm>
            <a:off x="5856527" y="734265"/>
            <a:ext cx="5159826" cy="5557474"/>
          </a:xfrm>
          <a:prstGeom prst="roundRect">
            <a:avLst>
              <a:gd name="adj" fmla="val 769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494B8C7-A665-4DFF-882E-A4DE38F8247F}"/>
              </a:ext>
            </a:extLst>
          </p:cNvPr>
          <p:cNvSpPr/>
          <p:nvPr/>
        </p:nvSpPr>
        <p:spPr>
          <a:xfrm>
            <a:off x="6028003" y="851040"/>
            <a:ext cx="50246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800" b="1" dirty="0">
                <a:latin typeface="맑은 고딕" panose="020F0302020204030204"/>
                <a:cs typeface="+mj-cs"/>
              </a:rPr>
              <a:t>3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번 실행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(many-to-one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task</a:t>
            </a:r>
          </a:p>
          <a:p>
            <a:r>
              <a:rPr kumimoji="1" lang="ko-KR" altLang="en-US" sz="2800" b="1" dirty="0" err="1">
                <a:latin typeface="맑은 고딕" panose="020F0302020204030204"/>
                <a:cs typeface="+mj-cs"/>
              </a:rPr>
              <a:t>를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 위한 마지막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hidden state)</a:t>
            </a:r>
            <a:endParaRPr lang="en-US" sz="1400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9A2C39F8-A77C-4769-8D61-892026A76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58" y="2493798"/>
            <a:ext cx="3886299" cy="2666789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21DABAE5-88F1-4FFD-A919-31B469DA4D5F}"/>
              </a:ext>
            </a:extLst>
          </p:cNvPr>
          <p:cNvSpPr/>
          <p:nvPr/>
        </p:nvSpPr>
        <p:spPr>
          <a:xfrm>
            <a:off x="5900511" y="1971516"/>
            <a:ext cx="51521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000" b="1" dirty="0">
                <a:latin typeface="맑은 고딕" panose="020F0302020204030204"/>
                <a:cs typeface="+mj-cs"/>
              </a:rPr>
              <a:t>다음과 같이 마지막 </a:t>
            </a:r>
            <a:r>
              <a:rPr kumimoji="1" lang="en-US" altLang="ko-KR" sz="2000" b="1" dirty="0">
                <a:latin typeface="맑은 고딕" panose="020F0302020204030204"/>
                <a:cs typeface="+mj-cs"/>
              </a:rPr>
              <a:t>hidden state</a:t>
            </a:r>
            <a:r>
              <a:rPr kumimoji="1" lang="ko-KR" altLang="en-US" sz="2000" b="1" dirty="0">
                <a:latin typeface="맑은 고딕" panose="020F0302020204030204"/>
                <a:cs typeface="+mj-cs"/>
              </a:rPr>
              <a:t>를 추출</a:t>
            </a:r>
            <a:endParaRPr kumimoji="1" lang="en-US" altLang="ko-KR" sz="2000" b="1" dirty="0">
              <a:latin typeface="맑은 고딕" panose="020F0302020204030204"/>
              <a:cs typeface="+mj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46680D-C331-4110-A906-B3C30DB49C42}"/>
              </a:ext>
            </a:extLst>
          </p:cNvPr>
          <p:cNvSpPr/>
          <p:nvPr/>
        </p:nvSpPr>
        <p:spPr>
          <a:xfrm>
            <a:off x="453083" y="2366529"/>
            <a:ext cx="3575992" cy="100114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0B8FEE-EABD-439E-8D94-1944882BF3C9}"/>
              </a:ext>
            </a:extLst>
          </p:cNvPr>
          <p:cNvSpPr/>
          <p:nvPr/>
        </p:nvSpPr>
        <p:spPr>
          <a:xfrm>
            <a:off x="475513" y="4219038"/>
            <a:ext cx="4281714" cy="100114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06FC51-6389-4F39-8A4D-5745933C9221}"/>
              </a:ext>
            </a:extLst>
          </p:cNvPr>
          <p:cNvSpPr/>
          <p:nvPr/>
        </p:nvSpPr>
        <p:spPr>
          <a:xfrm>
            <a:off x="5938611" y="3858093"/>
            <a:ext cx="51521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000" b="1" dirty="0">
                <a:latin typeface="맑은 고딕" panose="020F0302020204030204"/>
                <a:cs typeface="+mj-cs"/>
              </a:rPr>
              <a:t>오늘은 </a:t>
            </a:r>
            <a:r>
              <a:rPr kumimoji="1" lang="en-US" altLang="ko-KR" sz="2000" b="1" dirty="0">
                <a:latin typeface="맑은 고딕" panose="020F0302020204030204"/>
                <a:cs typeface="+mj-cs"/>
              </a:rPr>
              <a:t>class 5</a:t>
            </a:r>
            <a:r>
              <a:rPr kumimoji="1" lang="ko-KR" altLang="en-US" sz="2000" b="1" dirty="0" err="1">
                <a:latin typeface="맑은 고딕" panose="020F0302020204030204"/>
                <a:cs typeface="+mj-cs"/>
              </a:rPr>
              <a:t>개짜리</a:t>
            </a:r>
            <a:r>
              <a:rPr kumimoji="1" lang="ko-KR" altLang="en-US" sz="2000" b="1" dirty="0">
                <a:latin typeface="맑은 고딕" panose="020F0302020204030204"/>
                <a:cs typeface="+mj-cs"/>
              </a:rPr>
              <a:t> 결과를 위해</a:t>
            </a:r>
            <a:endParaRPr kumimoji="1" lang="en-US" altLang="ko-KR" sz="2000" b="1" dirty="0">
              <a:latin typeface="맑은 고딕" panose="020F0302020204030204"/>
              <a:cs typeface="+mj-cs"/>
            </a:endParaRPr>
          </a:p>
          <a:p>
            <a:r>
              <a:rPr kumimoji="1" lang="en-US" altLang="ko-KR" sz="2000" b="1" dirty="0">
                <a:latin typeface="맑은 고딕" panose="020F0302020204030204"/>
                <a:cs typeface="+mj-cs"/>
              </a:rPr>
              <a:t>[200,5]</a:t>
            </a:r>
            <a:r>
              <a:rPr kumimoji="1" lang="ko-KR" altLang="en-US" sz="2000" b="1" dirty="0">
                <a:latin typeface="맑은 고딕" panose="020F0302020204030204"/>
                <a:cs typeface="+mj-cs"/>
              </a:rPr>
              <a:t>의 선형 변환을 실시한다</a:t>
            </a:r>
            <a:endParaRPr kumimoji="1" lang="en-US" altLang="ko-KR" sz="2000" b="1" dirty="0">
              <a:latin typeface="맑은 고딕" panose="020F0302020204030204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E63644-FA3E-4A46-A050-4B2DDA5E33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0271" y="2387282"/>
            <a:ext cx="3848772" cy="3922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B6C7CA-E8C0-48F1-A3AA-BDD9AAA9DA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6327" y="2873773"/>
            <a:ext cx="3439438" cy="7714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7418DA-B366-45ED-AA4E-D8532C9BA2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6522" y="4587027"/>
            <a:ext cx="3813866" cy="5767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0D2978-BE83-4964-A041-2CBD000F95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6522" y="5266334"/>
            <a:ext cx="2834659" cy="74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31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RNN in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 </a:t>
            </a:r>
            <a:r>
              <a:rPr kumimoji="1" lang="en-US" altLang="ko-KR" sz="3600" b="1" dirty="0" err="1">
                <a:solidFill>
                  <a:srgbClr val="1E3DB4"/>
                </a:solidFill>
              </a:rPr>
              <a:t>Pytorch</a:t>
            </a:r>
            <a:endParaRPr kumimoji="1" lang="ko-KR" altLang="en-US" sz="36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21</a:t>
            </a:fld>
            <a:endParaRPr kumimoji="1" lang="ko-KR" altLang="en-US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7388F1C-EF83-4D23-84F5-E1E79F89A0B5}"/>
              </a:ext>
            </a:extLst>
          </p:cNvPr>
          <p:cNvCxnSpPr>
            <a:cxnSpLocks/>
          </p:cNvCxnSpPr>
          <p:nvPr/>
        </p:nvCxnSpPr>
        <p:spPr>
          <a:xfrm>
            <a:off x="6502406" y="3533003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F99E340-A8C4-489B-B426-F2753F6B205D}"/>
              </a:ext>
            </a:extLst>
          </p:cNvPr>
          <p:cNvCxnSpPr>
            <a:cxnSpLocks/>
          </p:cNvCxnSpPr>
          <p:nvPr/>
        </p:nvCxnSpPr>
        <p:spPr>
          <a:xfrm>
            <a:off x="7841348" y="3538269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9251145-D23F-4FC0-B042-953A54D017A2}"/>
                  </a:ext>
                </a:extLst>
              </p:cNvPr>
              <p:cNvSpPr txBox="1"/>
              <p:nvPr/>
            </p:nvSpPr>
            <p:spPr>
              <a:xfrm>
                <a:off x="5823467" y="3536029"/>
                <a:ext cx="77360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9251145-D23F-4FC0-B042-953A54D01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467" y="3536029"/>
                <a:ext cx="773609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3E8D509-ECDB-46F2-9711-54DB9358E889}"/>
                  </a:ext>
                </a:extLst>
              </p:cNvPr>
              <p:cNvSpPr txBox="1"/>
              <p:nvPr/>
            </p:nvSpPr>
            <p:spPr>
              <a:xfrm>
                <a:off x="7140638" y="3541930"/>
                <a:ext cx="77360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3E8D509-ECDB-46F2-9711-54DB9358E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638" y="3541930"/>
                <a:ext cx="773609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225BD38-9453-4ECE-B3D8-F3E05105B18C}"/>
              </a:ext>
            </a:extLst>
          </p:cNvPr>
          <p:cNvSpPr/>
          <p:nvPr/>
        </p:nvSpPr>
        <p:spPr>
          <a:xfrm>
            <a:off x="5856527" y="734265"/>
            <a:ext cx="5159826" cy="5987210"/>
          </a:xfrm>
          <a:prstGeom prst="roundRect">
            <a:avLst>
              <a:gd name="adj" fmla="val 769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494B8C7-A665-4DFF-882E-A4DE38F8247F}"/>
              </a:ext>
            </a:extLst>
          </p:cNvPr>
          <p:cNvSpPr/>
          <p:nvPr/>
        </p:nvSpPr>
        <p:spPr>
          <a:xfrm>
            <a:off x="5875603" y="698640"/>
            <a:ext cx="53257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800" b="1" dirty="0">
                <a:latin typeface="맑은 고딕" panose="020F0302020204030204"/>
                <a:cs typeface="+mj-cs"/>
              </a:rPr>
              <a:t>4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번 실행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(many-to-many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task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를 위한 모든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hidden state)</a:t>
            </a:r>
            <a:endParaRPr lang="en-US" sz="14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1DABAE5-88F1-4FFD-A919-31B469DA4D5F}"/>
              </a:ext>
            </a:extLst>
          </p:cNvPr>
          <p:cNvSpPr/>
          <p:nvPr/>
        </p:nvSpPr>
        <p:spPr>
          <a:xfrm>
            <a:off x="5767161" y="1657191"/>
            <a:ext cx="54532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latin typeface="맑은 고딕" panose="020F0302020204030204"/>
                <a:cs typeface="+mj-cs"/>
              </a:rPr>
              <a:t>1) </a:t>
            </a:r>
            <a:r>
              <a:rPr kumimoji="1" lang="ko-KR" altLang="en-US" sz="2000" b="1" dirty="0">
                <a:latin typeface="맑은 고딕" panose="020F0302020204030204"/>
                <a:cs typeface="+mj-cs"/>
              </a:rPr>
              <a:t>다음과 같이 모든 </a:t>
            </a:r>
            <a:r>
              <a:rPr kumimoji="1" lang="en-US" altLang="ko-KR" sz="2000" b="1" dirty="0">
                <a:latin typeface="맑은 고딕" panose="020F0302020204030204"/>
                <a:cs typeface="+mj-cs"/>
              </a:rPr>
              <a:t>hidden state</a:t>
            </a:r>
            <a:r>
              <a:rPr kumimoji="1" lang="ko-KR" altLang="en-US" sz="2000" b="1" dirty="0">
                <a:latin typeface="맑은 고딕" panose="020F0302020204030204"/>
                <a:cs typeface="+mj-cs"/>
              </a:rPr>
              <a:t> 그대로 씀</a:t>
            </a:r>
            <a:endParaRPr kumimoji="1" lang="en-US" altLang="ko-KR" sz="2000" b="1" dirty="0">
              <a:latin typeface="맑은 고딕" panose="020F0302020204030204"/>
              <a:cs typeface="+mj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46680D-C331-4110-A906-B3C30DB49C42}"/>
              </a:ext>
            </a:extLst>
          </p:cNvPr>
          <p:cNvSpPr/>
          <p:nvPr/>
        </p:nvSpPr>
        <p:spPr>
          <a:xfrm>
            <a:off x="453083" y="2366529"/>
            <a:ext cx="3575992" cy="100114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06FC51-6389-4F39-8A4D-5745933C9221}"/>
              </a:ext>
            </a:extLst>
          </p:cNvPr>
          <p:cNvSpPr/>
          <p:nvPr/>
        </p:nvSpPr>
        <p:spPr>
          <a:xfrm>
            <a:off x="5786211" y="4677243"/>
            <a:ext cx="51521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latin typeface="맑은 고딕" panose="020F0302020204030204"/>
                <a:cs typeface="+mj-cs"/>
              </a:rPr>
              <a:t>3) [1200,5]</a:t>
            </a:r>
            <a:r>
              <a:rPr kumimoji="1" lang="ko-KR" altLang="en-US" sz="2000" b="1" dirty="0">
                <a:latin typeface="맑은 고딕" panose="020F0302020204030204"/>
                <a:cs typeface="+mj-cs"/>
              </a:rPr>
              <a:t>의 행렬과 선형변환을 통해 </a:t>
            </a:r>
            <a:br>
              <a:rPr kumimoji="1" lang="en-US" altLang="ko-KR" sz="2000" b="1" dirty="0">
                <a:latin typeface="맑은 고딕" panose="020F0302020204030204"/>
                <a:cs typeface="+mj-cs"/>
              </a:rPr>
            </a:br>
            <a:r>
              <a:rPr kumimoji="1" lang="en-US" altLang="ko-KR" sz="2000" b="1" dirty="0">
                <a:latin typeface="맑은 고딕" panose="020F0302020204030204"/>
                <a:cs typeface="+mj-cs"/>
              </a:rPr>
              <a:t>    </a:t>
            </a:r>
            <a:r>
              <a:rPr kumimoji="1" lang="ko-KR" altLang="en-US" sz="2000" b="1" dirty="0">
                <a:latin typeface="맑은 고딕" panose="020F0302020204030204"/>
                <a:cs typeface="+mj-cs"/>
              </a:rPr>
              <a:t>원하는 </a:t>
            </a:r>
            <a:r>
              <a:rPr kumimoji="1" lang="en-US" altLang="ko-KR" sz="2000" b="1" dirty="0">
                <a:latin typeface="맑은 고딕" panose="020F0302020204030204"/>
                <a:cs typeface="+mj-cs"/>
              </a:rPr>
              <a:t>5</a:t>
            </a:r>
            <a:r>
              <a:rPr kumimoji="1" lang="ko-KR" altLang="en-US" sz="2000" b="1" dirty="0">
                <a:latin typeface="맑은 고딕" panose="020F0302020204030204"/>
                <a:cs typeface="+mj-cs"/>
              </a:rPr>
              <a:t>차원의 벡터들을 얻는다</a:t>
            </a:r>
            <a:endParaRPr kumimoji="1" lang="en-US" altLang="ko-KR" sz="2000" b="1" dirty="0">
              <a:latin typeface="맑은 고딕" panose="020F0302020204030204"/>
              <a:cs typeface="+mj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0D2978-BE83-4964-A041-2CBD000F9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6" y="6048793"/>
            <a:ext cx="2538775" cy="66590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F1AE5F0-BC1A-4326-A2E5-9E60B7200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706" y="1193599"/>
            <a:ext cx="3832491" cy="26298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704EA7-FDA2-4D8D-9FA4-38969455FC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3370" y="2034050"/>
            <a:ext cx="3520729" cy="5221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CBE640-A9D3-4033-A6C7-9041D3F9CE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8600" y="2558888"/>
            <a:ext cx="2739398" cy="57736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0EFA28-0F72-4AB5-B4EA-2C2016F5059D}"/>
              </a:ext>
            </a:extLst>
          </p:cNvPr>
          <p:cNvSpPr/>
          <p:nvPr/>
        </p:nvSpPr>
        <p:spPr>
          <a:xfrm>
            <a:off x="5782462" y="3179821"/>
            <a:ext cx="51521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latin typeface="맑은 고딕" panose="020F0302020204030204"/>
                <a:cs typeface="+mj-cs"/>
              </a:rPr>
              <a:t>2) </a:t>
            </a:r>
            <a:r>
              <a:rPr kumimoji="1" lang="ko-KR" altLang="en-US" sz="2000" b="1" dirty="0">
                <a:latin typeface="맑은 고딕" panose="020F0302020204030204"/>
                <a:cs typeface="+mj-cs"/>
              </a:rPr>
              <a:t>선형변환을 하기 위해 </a:t>
            </a:r>
            <a:r>
              <a:rPr kumimoji="1" lang="en-US" altLang="ko-KR" sz="2000" b="1" dirty="0">
                <a:latin typeface="맑은 고딕" panose="020F0302020204030204"/>
                <a:cs typeface="+mj-cs"/>
              </a:rPr>
              <a:t>2</a:t>
            </a:r>
            <a:r>
              <a:rPr kumimoji="1" lang="ko-KR" altLang="en-US" sz="2000" b="1" dirty="0">
                <a:latin typeface="맑은 고딕" panose="020F0302020204030204"/>
                <a:cs typeface="+mj-cs"/>
              </a:rPr>
              <a:t>차원으로 </a:t>
            </a:r>
            <a:r>
              <a:rPr kumimoji="1" lang="ko-KR" altLang="en-US" sz="2000" b="1" dirty="0" err="1">
                <a:latin typeface="맑은 고딕" panose="020F0302020204030204"/>
                <a:cs typeface="+mj-cs"/>
              </a:rPr>
              <a:t>바꿔줌</a:t>
            </a:r>
            <a:endParaRPr kumimoji="1" lang="en-US" altLang="ko-KR" sz="2000" b="1" dirty="0">
              <a:latin typeface="맑은 고딕" panose="020F0302020204030204"/>
              <a:cs typeface="+mj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7D7AAC-1A3F-4F62-8F66-CB8C8192B3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5158" y="3557704"/>
            <a:ext cx="4147294" cy="3155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D51044-40D5-464D-AAE8-18594339C7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3961591"/>
            <a:ext cx="2790825" cy="6440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8092DC-C31E-4A76-B7B2-62143139F2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05158" y="5409518"/>
            <a:ext cx="3759747" cy="54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59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dirty="0">
                <a:solidFill>
                  <a:srgbClr val="222581"/>
                </a:solidFill>
              </a:rPr>
              <a:t>RNN</a:t>
            </a:r>
            <a:r>
              <a:rPr kumimoji="1" lang="ko-KR" altLang="en-US" sz="4000" dirty="0">
                <a:solidFill>
                  <a:srgbClr val="222581"/>
                </a:solidFill>
              </a:rPr>
              <a:t> </a:t>
            </a:r>
            <a:r>
              <a:rPr kumimoji="1" lang="en-US" altLang="ko-KR" sz="4000" dirty="0">
                <a:solidFill>
                  <a:srgbClr val="222581"/>
                </a:solidFill>
              </a:rPr>
              <a:t>– Implementing a recurrent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276500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5" y="84696"/>
            <a:ext cx="11329859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RNN – Implementing a recurrent neural network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E49468-E45A-4A62-BC40-EE587C1E3D60}"/>
              </a:ext>
            </a:extLst>
          </p:cNvPr>
          <p:cNvSpPr txBox="1">
            <a:spLocks/>
          </p:cNvSpPr>
          <p:nvPr/>
        </p:nvSpPr>
        <p:spPr>
          <a:xfrm>
            <a:off x="5739351" y="1571112"/>
            <a:ext cx="4301765" cy="4322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</a:pPr>
            <a:r>
              <a:rPr kumimoji="1" lang="ko-KR" altLang="en-US" sz="2000" dirty="0">
                <a:solidFill>
                  <a:srgbClr val="222581"/>
                </a:solidFill>
              </a:rPr>
              <a:t>여섯 글자 단어 자동완성 </a:t>
            </a:r>
            <a:r>
              <a:rPr kumimoji="1" lang="en-US" altLang="ko-KR" sz="2000" dirty="0">
                <a:solidFill>
                  <a:srgbClr val="222581"/>
                </a:solidFill>
              </a:rPr>
              <a:t>RNN</a:t>
            </a:r>
          </a:p>
          <a:p>
            <a:pPr latinLnBrk="0">
              <a:lnSpc>
                <a:spcPct val="200000"/>
              </a:lnSpc>
              <a:spcBef>
                <a:spcPts val="0"/>
              </a:spcBef>
              <a:buFontTx/>
              <a:buChar char="-"/>
            </a:pPr>
            <a:r>
              <a:rPr kumimoji="1" lang="ko-KR" altLang="en-US" sz="2000" dirty="0">
                <a:solidFill>
                  <a:srgbClr val="222581"/>
                </a:solidFill>
              </a:rPr>
              <a:t>목적</a:t>
            </a:r>
            <a:r>
              <a:rPr kumimoji="1" lang="en-US" altLang="ko-KR" sz="2000" dirty="0">
                <a:solidFill>
                  <a:srgbClr val="222581"/>
                </a:solidFill>
              </a:rPr>
              <a:t>: 5</a:t>
            </a:r>
            <a:r>
              <a:rPr kumimoji="1" lang="ko-KR" altLang="en-US" sz="2000" dirty="0">
                <a:solidFill>
                  <a:srgbClr val="222581"/>
                </a:solidFill>
              </a:rPr>
              <a:t>개의 글자를 받으면</a:t>
            </a:r>
            <a:r>
              <a:rPr kumimoji="1" lang="en-US" altLang="ko-KR" sz="2000" dirty="0">
                <a:solidFill>
                  <a:srgbClr val="222581"/>
                </a:solidFill>
              </a:rPr>
              <a:t>, 6</a:t>
            </a:r>
            <a:r>
              <a:rPr kumimoji="1" lang="ko-KR" altLang="en-US" sz="2000" dirty="0">
                <a:solidFill>
                  <a:srgbClr val="222581"/>
                </a:solidFill>
              </a:rPr>
              <a:t>번째 글자를 예측</a:t>
            </a:r>
            <a:endParaRPr kumimoji="1" lang="en-US" altLang="ko-KR" sz="2000" dirty="0">
              <a:solidFill>
                <a:srgbClr val="222581"/>
              </a:solidFill>
            </a:endParaRPr>
          </a:p>
          <a:p>
            <a:pPr latinLnBrk="0">
              <a:lnSpc>
                <a:spcPct val="200000"/>
              </a:lnSpc>
              <a:spcBef>
                <a:spcPts val="0"/>
              </a:spcBef>
              <a:buFontTx/>
              <a:buChar char="-"/>
            </a:pPr>
            <a:r>
              <a:rPr kumimoji="1" lang="en-US" altLang="ko-KR" sz="2000" dirty="0">
                <a:solidFill>
                  <a:srgbClr val="222581"/>
                </a:solidFill>
              </a:rPr>
              <a:t>many-to-one</a:t>
            </a:r>
          </a:p>
          <a:p>
            <a:pPr latinLnBrk="0">
              <a:lnSpc>
                <a:spcPct val="200000"/>
              </a:lnSpc>
              <a:spcBef>
                <a:spcPts val="0"/>
              </a:spcBef>
              <a:buFontTx/>
              <a:buChar char="-"/>
            </a:pPr>
            <a:r>
              <a:rPr kumimoji="1" lang="en-US" altLang="ko-KR" sz="2000" dirty="0">
                <a:solidFill>
                  <a:srgbClr val="222581"/>
                </a:solidFill>
              </a:rPr>
              <a:t>sequence </a:t>
            </a:r>
            <a:r>
              <a:rPr kumimoji="1" lang="ko-KR" altLang="en-US" sz="2000" dirty="0">
                <a:solidFill>
                  <a:srgbClr val="222581"/>
                </a:solidFill>
              </a:rPr>
              <a:t>길이</a:t>
            </a:r>
            <a:r>
              <a:rPr kumimoji="1" lang="en-US" altLang="ko-KR" sz="2000" dirty="0">
                <a:solidFill>
                  <a:srgbClr val="222581"/>
                </a:solidFill>
              </a:rPr>
              <a:t>: 5</a:t>
            </a:r>
          </a:p>
          <a:p>
            <a:pPr latinLnBrk="0">
              <a:lnSpc>
                <a:spcPct val="200000"/>
              </a:lnSpc>
              <a:spcBef>
                <a:spcPts val="0"/>
              </a:spcBef>
              <a:buFontTx/>
              <a:buChar char="-"/>
            </a:pPr>
            <a:r>
              <a:rPr kumimoji="1" lang="en-US" altLang="ko-KR" sz="2000" b="1" dirty="0">
                <a:solidFill>
                  <a:srgbClr val="FF0000"/>
                </a:solidFill>
              </a:rPr>
              <a:t>input size: 26</a:t>
            </a:r>
          </a:p>
          <a:p>
            <a:pPr latinLnBrk="0">
              <a:lnSpc>
                <a:spcPct val="200000"/>
              </a:lnSpc>
              <a:spcBef>
                <a:spcPts val="0"/>
              </a:spcBef>
              <a:buFontTx/>
              <a:buChar char="-"/>
            </a:pPr>
            <a:endParaRPr kumimoji="1" lang="en-US" altLang="ko-KR" sz="2000" dirty="0">
              <a:solidFill>
                <a:srgbClr val="22258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79CDC8-CD3C-463B-A67B-C54B041FD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58" y="2493798"/>
            <a:ext cx="3886299" cy="26667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2D3C995-D5F9-4E6B-A752-ECB9570C1666}"/>
              </a:ext>
            </a:extLst>
          </p:cNvPr>
          <p:cNvSpPr/>
          <p:nvPr/>
        </p:nvSpPr>
        <p:spPr>
          <a:xfrm>
            <a:off x="631259" y="2452254"/>
            <a:ext cx="3397816" cy="1001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16AFD4-B25C-4AC9-84EE-862E2225790E}"/>
              </a:ext>
            </a:extLst>
          </p:cNvPr>
          <p:cNvSpPr/>
          <p:nvPr/>
        </p:nvSpPr>
        <p:spPr>
          <a:xfrm>
            <a:off x="0" y="3326622"/>
            <a:ext cx="1619250" cy="1961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7FC2D7-DB38-42C4-B50B-CD2834F474D7}"/>
              </a:ext>
            </a:extLst>
          </p:cNvPr>
          <p:cNvSpPr/>
          <p:nvPr/>
        </p:nvSpPr>
        <p:spPr>
          <a:xfrm>
            <a:off x="1638300" y="5227058"/>
            <a:ext cx="293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>
                <a:solidFill>
                  <a:srgbClr val="222581"/>
                </a:solidFill>
              </a:rPr>
              <a:t>b      u       f       </a:t>
            </a:r>
            <a:r>
              <a:rPr kumimoji="1" lang="en-US" altLang="ko-KR" b="1" dirty="0" err="1">
                <a:solidFill>
                  <a:srgbClr val="222581"/>
                </a:solidFill>
              </a:rPr>
              <a:t>f</a:t>
            </a:r>
            <a:r>
              <a:rPr kumimoji="1" lang="en-US" altLang="ko-KR" b="1" dirty="0">
                <a:solidFill>
                  <a:srgbClr val="222581"/>
                </a:solidFill>
              </a:rPr>
              <a:t>      e</a:t>
            </a:r>
            <a:endParaRPr 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5C7BD9-7AEE-4F6F-8155-427BD6EC1295}"/>
              </a:ext>
            </a:extLst>
          </p:cNvPr>
          <p:cNvSpPr/>
          <p:nvPr/>
        </p:nvSpPr>
        <p:spPr>
          <a:xfrm>
            <a:off x="4219575" y="2082922"/>
            <a:ext cx="272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977695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5" y="84696"/>
            <a:ext cx="11329859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RNN – Implementing a recurrent neural network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E49468-E45A-4A62-BC40-EE587C1E3D60}"/>
              </a:ext>
            </a:extLst>
          </p:cNvPr>
          <p:cNvSpPr txBox="1">
            <a:spLocks/>
          </p:cNvSpPr>
          <p:nvPr/>
        </p:nvSpPr>
        <p:spPr>
          <a:xfrm>
            <a:off x="5739351" y="1571112"/>
            <a:ext cx="4301765" cy="4322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</a:pPr>
            <a:r>
              <a:rPr kumimoji="1" lang="ko-KR" altLang="en-US" sz="2000" dirty="0">
                <a:solidFill>
                  <a:srgbClr val="222581"/>
                </a:solidFill>
              </a:rPr>
              <a:t>여섯 글자 단어 자동완성 </a:t>
            </a:r>
            <a:r>
              <a:rPr kumimoji="1" lang="en-US" altLang="ko-KR" sz="2000" dirty="0">
                <a:solidFill>
                  <a:srgbClr val="222581"/>
                </a:solidFill>
              </a:rPr>
              <a:t>RNN</a:t>
            </a:r>
          </a:p>
          <a:p>
            <a:pPr latinLnBrk="0">
              <a:lnSpc>
                <a:spcPct val="200000"/>
              </a:lnSpc>
              <a:spcBef>
                <a:spcPts val="0"/>
              </a:spcBef>
              <a:buFontTx/>
              <a:buChar char="-"/>
            </a:pPr>
            <a:r>
              <a:rPr kumimoji="1" lang="ko-KR" altLang="en-US" sz="2000" dirty="0">
                <a:solidFill>
                  <a:srgbClr val="222581"/>
                </a:solidFill>
              </a:rPr>
              <a:t>목적</a:t>
            </a:r>
            <a:r>
              <a:rPr kumimoji="1" lang="en-US" altLang="ko-KR" sz="2000" dirty="0">
                <a:solidFill>
                  <a:srgbClr val="222581"/>
                </a:solidFill>
              </a:rPr>
              <a:t>: 5</a:t>
            </a:r>
            <a:r>
              <a:rPr kumimoji="1" lang="ko-KR" altLang="en-US" sz="2000" dirty="0">
                <a:solidFill>
                  <a:srgbClr val="222581"/>
                </a:solidFill>
              </a:rPr>
              <a:t>개의 글자를 받으면</a:t>
            </a:r>
            <a:r>
              <a:rPr kumimoji="1" lang="en-US" altLang="ko-KR" sz="2000" dirty="0">
                <a:solidFill>
                  <a:srgbClr val="222581"/>
                </a:solidFill>
              </a:rPr>
              <a:t>, 6</a:t>
            </a:r>
            <a:r>
              <a:rPr kumimoji="1" lang="ko-KR" altLang="en-US" sz="2000" dirty="0">
                <a:solidFill>
                  <a:srgbClr val="222581"/>
                </a:solidFill>
              </a:rPr>
              <a:t>번째 글자를 예측</a:t>
            </a:r>
            <a:endParaRPr kumimoji="1" lang="en-US" altLang="ko-KR" sz="2000" dirty="0">
              <a:solidFill>
                <a:srgbClr val="222581"/>
              </a:solidFill>
            </a:endParaRPr>
          </a:p>
          <a:p>
            <a:pPr latinLnBrk="0">
              <a:lnSpc>
                <a:spcPct val="200000"/>
              </a:lnSpc>
              <a:spcBef>
                <a:spcPts val="0"/>
              </a:spcBef>
              <a:buFontTx/>
              <a:buChar char="-"/>
            </a:pPr>
            <a:r>
              <a:rPr kumimoji="1" lang="en-US" altLang="ko-KR" sz="2000" dirty="0">
                <a:solidFill>
                  <a:srgbClr val="222581"/>
                </a:solidFill>
              </a:rPr>
              <a:t>many-to-one</a:t>
            </a:r>
          </a:p>
          <a:p>
            <a:pPr latinLnBrk="0">
              <a:lnSpc>
                <a:spcPct val="200000"/>
              </a:lnSpc>
              <a:spcBef>
                <a:spcPts val="0"/>
              </a:spcBef>
              <a:buFontTx/>
              <a:buChar char="-"/>
            </a:pPr>
            <a:r>
              <a:rPr kumimoji="1" lang="en-US" altLang="ko-KR" sz="2000" dirty="0">
                <a:solidFill>
                  <a:srgbClr val="222581"/>
                </a:solidFill>
              </a:rPr>
              <a:t>sequence </a:t>
            </a:r>
            <a:r>
              <a:rPr kumimoji="1" lang="ko-KR" altLang="en-US" sz="2000" dirty="0">
                <a:solidFill>
                  <a:srgbClr val="222581"/>
                </a:solidFill>
              </a:rPr>
              <a:t>길이</a:t>
            </a:r>
            <a:r>
              <a:rPr kumimoji="1" lang="en-US" altLang="ko-KR" sz="2000" dirty="0">
                <a:solidFill>
                  <a:srgbClr val="222581"/>
                </a:solidFill>
              </a:rPr>
              <a:t>: 5</a:t>
            </a:r>
          </a:p>
          <a:p>
            <a:pPr latinLnBrk="0">
              <a:lnSpc>
                <a:spcPct val="200000"/>
              </a:lnSpc>
              <a:spcBef>
                <a:spcPts val="0"/>
              </a:spcBef>
              <a:buFontTx/>
              <a:buChar char="-"/>
            </a:pPr>
            <a:r>
              <a:rPr kumimoji="1" lang="en-US" altLang="ko-KR" sz="2000" b="1" dirty="0">
                <a:solidFill>
                  <a:srgbClr val="FF0000"/>
                </a:solidFill>
              </a:rPr>
              <a:t>input size: 26</a:t>
            </a:r>
          </a:p>
          <a:p>
            <a:pPr latinLnBrk="0">
              <a:lnSpc>
                <a:spcPct val="200000"/>
              </a:lnSpc>
              <a:spcBef>
                <a:spcPts val="0"/>
              </a:spcBef>
              <a:buFontTx/>
              <a:buChar char="-"/>
            </a:pPr>
            <a:endParaRPr kumimoji="1" lang="en-US" altLang="ko-KR" sz="2000" dirty="0">
              <a:solidFill>
                <a:srgbClr val="22258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D3C995-D5F9-4E6B-A752-ECB9570C1666}"/>
              </a:ext>
            </a:extLst>
          </p:cNvPr>
          <p:cNvSpPr/>
          <p:nvPr/>
        </p:nvSpPr>
        <p:spPr>
          <a:xfrm>
            <a:off x="631259" y="2452254"/>
            <a:ext cx="3397816" cy="1001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16AFD4-B25C-4AC9-84EE-862E2225790E}"/>
              </a:ext>
            </a:extLst>
          </p:cNvPr>
          <p:cNvSpPr/>
          <p:nvPr/>
        </p:nvSpPr>
        <p:spPr>
          <a:xfrm>
            <a:off x="0" y="3326622"/>
            <a:ext cx="1619250" cy="1961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32D9E08-77CB-4503-828E-0667A1670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41556"/>
              </p:ext>
            </p:extLst>
          </p:nvPr>
        </p:nvGraphicFramePr>
        <p:xfrm>
          <a:off x="1100137" y="1970034"/>
          <a:ext cx="41624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43">
                  <a:extLst>
                    <a:ext uri="{9D8B030D-6E8A-4147-A177-3AD203B41FA5}">
                      <a16:colId xmlns:a16="http://schemas.microsoft.com/office/drawing/2014/main" val="477403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41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34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07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70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00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97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67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064206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FE16A3-C9F0-4CA5-9DB0-95A9C2DC4622}"/>
              </a:ext>
            </a:extLst>
          </p:cNvPr>
          <p:cNvSpPr/>
          <p:nvPr/>
        </p:nvSpPr>
        <p:spPr>
          <a:xfrm>
            <a:off x="306737" y="2251722"/>
            <a:ext cx="638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a=</a:t>
            </a:r>
            <a:endParaRPr lang="en-US" sz="280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B5E89DC-9AB2-4AAF-A900-195AB3542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583417"/>
              </p:ext>
            </p:extLst>
          </p:nvPr>
        </p:nvGraphicFramePr>
        <p:xfrm>
          <a:off x="2449701" y="1970034"/>
          <a:ext cx="41624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43">
                  <a:extLst>
                    <a:ext uri="{9D8B030D-6E8A-4147-A177-3AD203B41FA5}">
                      <a16:colId xmlns:a16="http://schemas.microsoft.com/office/drawing/2014/main" val="477403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41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34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07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70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00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97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67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06420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C7CAFA-C553-45B9-8C22-175EBC28E674}"/>
              </a:ext>
            </a:extLst>
          </p:cNvPr>
          <p:cNvSpPr/>
          <p:nvPr/>
        </p:nvSpPr>
        <p:spPr>
          <a:xfrm>
            <a:off x="1656301" y="2251722"/>
            <a:ext cx="6671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b=</a:t>
            </a:r>
            <a:endParaRPr lang="en-US" sz="28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0F950B0-304C-4B3C-A76D-F6C9D643D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083037"/>
              </p:ext>
            </p:extLst>
          </p:nvPr>
        </p:nvGraphicFramePr>
        <p:xfrm>
          <a:off x="4338654" y="1970034"/>
          <a:ext cx="41624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43">
                  <a:extLst>
                    <a:ext uri="{9D8B030D-6E8A-4147-A177-3AD203B41FA5}">
                      <a16:colId xmlns:a16="http://schemas.microsoft.com/office/drawing/2014/main" val="477403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41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34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07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70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00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97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67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06420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29AA5B-8FF2-4556-AC92-45D726FC2262}"/>
              </a:ext>
            </a:extLst>
          </p:cNvPr>
          <p:cNvSpPr/>
          <p:nvPr/>
        </p:nvSpPr>
        <p:spPr>
          <a:xfrm>
            <a:off x="3545254" y="2251722"/>
            <a:ext cx="6158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z=</a:t>
            </a:r>
            <a:endParaRPr lang="en-US" sz="2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C343AE-7FF4-4C47-960F-E1193D776C9F}"/>
              </a:ext>
            </a:extLst>
          </p:cNvPr>
          <p:cNvSpPr/>
          <p:nvPr/>
        </p:nvSpPr>
        <p:spPr>
          <a:xfrm>
            <a:off x="3047727" y="3075085"/>
            <a:ext cx="468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5276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5" y="84696"/>
            <a:ext cx="11329859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RNN – Implementing a recurrent neural network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E49468-E45A-4A62-BC40-EE587C1E3D60}"/>
              </a:ext>
            </a:extLst>
          </p:cNvPr>
          <p:cNvSpPr txBox="1">
            <a:spLocks/>
          </p:cNvSpPr>
          <p:nvPr/>
        </p:nvSpPr>
        <p:spPr>
          <a:xfrm>
            <a:off x="5251809" y="4622800"/>
            <a:ext cx="5543191" cy="9273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</a:pPr>
            <a:r>
              <a:rPr kumimoji="1" lang="en-US" altLang="ko-KR" sz="2000" dirty="0">
                <a:solidFill>
                  <a:srgbClr val="222581"/>
                </a:solidFill>
              </a:rPr>
              <a:t>&lt;&lt;&lt; RNN </a:t>
            </a:r>
            <a:r>
              <a:rPr kumimoji="1" lang="ko-KR" altLang="en-US" sz="2000" dirty="0">
                <a:solidFill>
                  <a:srgbClr val="222581"/>
                </a:solidFill>
              </a:rPr>
              <a:t>모델 선언할 때 인자들이 </a:t>
            </a:r>
            <a:r>
              <a:rPr kumimoji="1" lang="ko-KR" altLang="en-US" sz="2000" dirty="0" err="1">
                <a:solidFill>
                  <a:srgbClr val="222581"/>
                </a:solidFill>
              </a:rPr>
              <a:t>들어감</a:t>
            </a:r>
            <a:endParaRPr kumimoji="1" lang="en-US" altLang="ko-KR" sz="2000" b="1" dirty="0">
              <a:solidFill>
                <a:srgbClr val="FF0000"/>
              </a:solidFill>
            </a:endParaRPr>
          </a:p>
          <a:p>
            <a:pPr latinLnBrk="0">
              <a:lnSpc>
                <a:spcPct val="200000"/>
              </a:lnSpc>
              <a:spcBef>
                <a:spcPts val="0"/>
              </a:spcBef>
              <a:buFontTx/>
              <a:buChar char="-"/>
            </a:pPr>
            <a:endParaRPr kumimoji="1" lang="en-US" altLang="ko-KR" sz="2000" dirty="0">
              <a:solidFill>
                <a:srgbClr val="22258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A4F3BA-7348-4867-A7B8-E4347BFAD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44755"/>
            <a:ext cx="4152900" cy="479415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F76666-AA86-456A-8191-06FC11B45A56}"/>
              </a:ext>
            </a:extLst>
          </p:cNvPr>
          <p:cNvSpPr/>
          <p:nvPr/>
        </p:nvSpPr>
        <p:spPr>
          <a:xfrm>
            <a:off x="685800" y="1192784"/>
            <a:ext cx="51521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latin typeface="맑은 고딕" panose="020F0302020204030204"/>
                <a:cs typeface="+mj-cs"/>
              </a:rPr>
              <a:t>main.py</a:t>
            </a:r>
          </a:p>
        </p:txBody>
      </p:sp>
    </p:spTree>
    <p:extLst>
      <p:ext uri="{BB962C8B-B14F-4D97-AF65-F5344CB8AC3E}">
        <p14:creationId xmlns:p14="http://schemas.microsoft.com/office/powerpoint/2010/main" val="3556984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5" y="84696"/>
            <a:ext cx="11329859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RNN – Implementing a recurrent neural network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F76666-AA86-456A-8191-06FC11B45A56}"/>
              </a:ext>
            </a:extLst>
          </p:cNvPr>
          <p:cNvSpPr/>
          <p:nvPr/>
        </p:nvSpPr>
        <p:spPr>
          <a:xfrm>
            <a:off x="685800" y="799084"/>
            <a:ext cx="51521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latin typeface="맑은 고딕" panose="020F0302020204030204"/>
                <a:cs typeface="+mj-cs"/>
              </a:rPr>
              <a:t>train.py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A458ED-5595-4B97-9383-919846FC7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1228014"/>
            <a:ext cx="4844407" cy="5629986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0FC5503-9131-4418-ABE2-08D3414B0755}"/>
              </a:ext>
            </a:extLst>
          </p:cNvPr>
          <p:cNvSpPr txBox="1">
            <a:spLocks/>
          </p:cNvSpPr>
          <p:nvPr/>
        </p:nvSpPr>
        <p:spPr>
          <a:xfrm>
            <a:off x="5839004" y="1449899"/>
            <a:ext cx="5543191" cy="9273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</a:pPr>
            <a:r>
              <a:rPr kumimoji="1" lang="en-US" altLang="ko-KR" sz="2000" dirty="0">
                <a:solidFill>
                  <a:srgbClr val="222581"/>
                </a:solidFill>
              </a:rPr>
              <a:t>&lt;- hyperparameter</a:t>
            </a:r>
            <a:endParaRPr kumimoji="1" lang="en-US" altLang="ko-KR" sz="2000" b="1" dirty="0">
              <a:solidFill>
                <a:srgbClr val="FF0000"/>
              </a:solidFill>
            </a:endParaRPr>
          </a:p>
          <a:p>
            <a:pPr latinLnBrk="0">
              <a:lnSpc>
                <a:spcPct val="200000"/>
              </a:lnSpc>
              <a:spcBef>
                <a:spcPts val="0"/>
              </a:spcBef>
              <a:buFontTx/>
              <a:buChar char="-"/>
            </a:pPr>
            <a:endParaRPr kumimoji="1" lang="en-US" altLang="ko-KR" sz="2000" dirty="0">
              <a:solidFill>
                <a:srgbClr val="222581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A158B32-1AC4-4053-8FDE-B5A5D26394BC}"/>
              </a:ext>
            </a:extLst>
          </p:cNvPr>
          <p:cNvSpPr txBox="1">
            <a:spLocks/>
          </p:cNvSpPr>
          <p:nvPr/>
        </p:nvSpPr>
        <p:spPr>
          <a:xfrm>
            <a:off x="5839004" y="2544728"/>
            <a:ext cx="5543191" cy="9273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</a:pPr>
            <a:r>
              <a:rPr kumimoji="1" lang="en-US" altLang="ko-KR" sz="2000" dirty="0">
                <a:solidFill>
                  <a:srgbClr val="222581"/>
                </a:solidFill>
              </a:rPr>
              <a:t>&lt;- loss &amp; optimizer</a:t>
            </a:r>
            <a:endParaRPr kumimoji="1" lang="en-US" altLang="ko-KR" sz="2000" b="1" dirty="0">
              <a:solidFill>
                <a:srgbClr val="FF0000"/>
              </a:solidFill>
            </a:endParaRPr>
          </a:p>
          <a:p>
            <a:pPr latinLnBrk="0">
              <a:lnSpc>
                <a:spcPct val="200000"/>
              </a:lnSpc>
              <a:spcBef>
                <a:spcPts val="0"/>
              </a:spcBef>
              <a:buFontTx/>
              <a:buChar char="-"/>
            </a:pPr>
            <a:endParaRPr kumimoji="1" lang="en-US" altLang="ko-KR" sz="2000" dirty="0">
              <a:solidFill>
                <a:srgbClr val="222581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9136CE0-3C88-4E01-8E4B-F7470891C9EF}"/>
              </a:ext>
            </a:extLst>
          </p:cNvPr>
          <p:cNvSpPr txBox="1">
            <a:spLocks/>
          </p:cNvSpPr>
          <p:nvPr/>
        </p:nvSpPr>
        <p:spPr>
          <a:xfrm>
            <a:off x="5839004" y="3540867"/>
            <a:ext cx="5543191" cy="9273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</a:pPr>
            <a:r>
              <a:rPr kumimoji="1" lang="en-US" altLang="ko-KR" sz="2000" dirty="0">
                <a:solidFill>
                  <a:srgbClr val="222581"/>
                </a:solidFill>
              </a:rPr>
              <a:t>&lt;- data processing</a:t>
            </a:r>
            <a:endParaRPr kumimoji="1"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793138F-EB4B-46B0-9BE6-E3D21E589F2C}"/>
              </a:ext>
            </a:extLst>
          </p:cNvPr>
          <p:cNvSpPr txBox="1">
            <a:spLocks/>
          </p:cNvSpPr>
          <p:nvPr/>
        </p:nvSpPr>
        <p:spPr>
          <a:xfrm>
            <a:off x="5839004" y="5452217"/>
            <a:ext cx="5543191" cy="9273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</a:pPr>
            <a:r>
              <a:rPr kumimoji="1" lang="en-US" altLang="ko-KR" sz="2000" dirty="0">
                <a:solidFill>
                  <a:srgbClr val="222581"/>
                </a:solidFill>
              </a:rPr>
              <a:t>&lt;- compute class probability</a:t>
            </a:r>
            <a:endParaRPr kumimoji="1"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F247347-602C-484D-B8B7-FCA105297324}"/>
              </a:ext>
            </a:extLst>
          </p:cNvPr>
          <p:cNvSpPr txBox="1">
            <a:spLocks/>
          </p:cNvSpPr>
          <p:nvPr/>
        </p:nvSpPr>
        <p:spPr>
          <a:xfrm>
            <a:off x="5839004" y="5915899"/>
            <a:ext cx="5543191" cy="9273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</a:pPr>
            <a:r>
              <a:rPr kumimoji="1" lang="en-US" altLang="ko-KR" sz="2000" dirty="0">
                <a:solidFill>
                  <a:srgbClr val="222581"/>
                </a:solidFill>
              </a:rPr>
              <a:t>&lt;- backprop</a:t>
            </a:r>
            <a:endParaRPr kumimoji="1" lang="en-US" altLang="ko-K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674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dirty="0">
                <a:solidFill>
                  <a:srgbClr val="222581"/>
                </a:solidFill>
              </a:rPr>
              <a:t>RNNs to LSTMs</a:t>
            </a:r>
          </a:p>
        </p:txBody>
      </p:sp>
    </p:spTree>
    <p:extLst>
      <p:ext uri="{BB962C8B-B14F-4D97-AF65-F5344CB8AC3E}">
        <p14:creationId xmlns:p14="http://schemas.microsoft.com/office/powerpoint/2010/main" val="262911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RNNs to LSTMs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28</a:t>
            </a:fld>
            <a:endParaRPr kumimoji="1" lang="ko-KR" altLang="en-US"/>
          </a:p>
        </p:txBody>
      </p:sp>
      <p:pic>
        <p:nvPicPr>
          <p:cNvPr id="8194" name="Picture 2" descr="lstm에 대한 이미지 검색결과">
            <a:extLst>
              <a:ext uri="{FF2B5EF4-FFF2-40B4-BE49-F238E27FC236}">
                <a16:creationId xmlns:a16="http://schemas.microsoft.com/office/drawing/2014/main" id="{26AFB39A-298D-471E-BF86-6B5576223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" y="2047056"/>
            <a:ext cx="6128608" cy="26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lstm에 대한 이미지 검색결과">
            <a:extLst>
              <a:ext uri="{FF2B5EF4-FFF2-40B4-BE49-F238E27FC236}">
                <a16:creationId xmlns:a16="http://schemas.microsoft.com/office/drawing/2014/main" id="{0DA86F79-514D-4897-B7B9-ADFFA36FA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024" y="1719263"/>
            <a:ext cx="5363176" cy="301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79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RNNs to LSTMs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29</a:t>
            </a:fld>
            <a:endParaRPr kumimoji="1" lang="ko-KR" altLang="en-US"/>
          </a:p>
        </p:txBody>
      </p:sp>
      <p:pic>
        <p:nvPicPr>
          <p:cNvPr id="8194" name="Picture 2" descr="lstm에 대한 이미지 검색결과">
            <a:extLst>
              <a:ext uri="{FF2B5EF4-FFF2-40B4-BE49-F238E27FC236}">
                <a16:creationId xmlns:a16="http://schemas.microsoft.com/office/drawing/2014/main" id="{26AFB39A-298D-471E-BF86-6B5576223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" y="2047056"/>
            <a:ext cx="6128608" cy="26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lstm에 대한 이미지 검색결과">
            <a:extLst>
              <a:ext uri="{FF2B5EF4-FFF2-40B4-BE49-F238E27FC236}">
                <a16:creationId xmlns:a16="http://schemas.microsoft.com/office/drawing/2014/main" id="{0DA86F79-514D-4897-B7B9-ADFFA36FA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024" y="1719263"/>
            <a:ext cx="5363176" cy="301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d x png에 대한 이미지 검색결과">
            <a:extLst>
              <a:ext uri="{FF2B5EF4-FFF2-40B4-BE49-F238E27FC236}">
                <a16:creationId xmlns:a16="http://schemas.microsoft.com/office/drawing/2014/main" id="{E17875F8-1A77-4AEB-A665-2E7463C77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131" y="2817963"/>
            <a:ext cx="1515832" cy="142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d x png에 대한 이미지 검색결과">
            <a:extLst>
              <a:ext uri="{FF2B5EF4-FFF2-40B4-BE49-F238E27FC236}">
                <a16:creationId xmlns:a16="http://schemas.microsoft.com/office/drawing/2014/main" id="{33A45A30-5E52-4BC2-ADE1-5AB571E1F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797" y="2514848"/>
            <a:ext cx="1515832" cy="142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68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Contents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3</a:t>
            </a:fld>
            <a:endParaRPr kumimoji="1" lang="ko-KR" altLang="en-US"/>
          </a:p>
        </p:txBody>
      </p:sp>
      <p:pic>
        <p:nvPicPr>
          <p:cNvPr id="8" name="Picture 2" descr="DAVIAN">
            <a:extLst>
              <a:ext uri="{FF2B5EF4-FFF2-40B4-BE49-F238E27FC236}">
                <a16:creationId xmlns:a16="http://schemas.microsoft.com/office/drawing/2014/main" id="{3D7CFD6B-6825-4504-B3CB-116EB043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9943"/>
            <a:ext cx="2992277" cy="53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4938694-ACA9-4CBD-A0CC-8696A8E043C5}"/>
              </a:ext>
            </a:extLst>
          </p:cNvPr>
          <p:cNvSpPr txBox="1">
            <a:spLocks/>
          </p:cNvSpPr>
          <p:nvPr/>
        </p:nvSpPr>
        <p:spPr>
          <a:xfrm>
            <a:off x="395416" y="1606440"/>
            <a:ext cx="11491784" cy="3731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>
                <a:solidFill>
                  <a:srgbClr val="222581"/>
                </a:solidFill>
              </a:rPr>
              <a:t>RNN</a:t>
            </a:r>
            <a:r>
              <a:rPr kumimoji="1" lang="ko-KR" altLang="en-US" dirty="0">
                <a:solidFill>
                  <a:srgbClr val="222581"/>
                </a:solidFill>
              </a:rPr>
              <a:t> 복습</a:t>
            </a:r>
            <a:endParaRPr kumimoji="1" lang="en-US" altLang="ko-KR" dirty="0">
              <a:solidFill>
                <a:srgbClr val="222581"/>
              </a:solidFill>
            </a:endParaRPr>
          </a:p>
          <a:p>
            <a:pPr marL="51435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>
                <a:solidFill>
                  <a:srgbClr val="222581"/>
                </a:solidFill>
              </a:rPr>
              <a:t>RNN in </a:t>
            </a:r>
            <a:r>
              <a:rPr kumimoji="1" lang="en-US" altLang="ko-KR" dirty="0" err="1">
                <a:solidFill>
                  <a:srgbClr val="222581"/>
                </a:solidFill>
              </a:rPr>
              <a:t>Pytorch</a:t>
            </a:r>
            <a:endParaRPr kumimoji="1" lang="en-US" altLang="ko-KR" dirty="0">
              <a:solidFill>
                <a:srgbClr val="222581"/>
              </a:solidFill>
            </a:endParaRPr>
          </a:p>
          <a:p>
            <a:pPr marL="51435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>
                <a:solidFill>
                  <a:srgbClr val="222581"/>
                </a:solidFill>
              </a:rPr>
              <a:t>RNN – Implementing a recurrent neural network</a:t>
            </a:r>
          </a:p>
          <a:p>
            <a:pPr marL="51435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>
                <a:solidFill>
                  <a:srgbClr val="222581"/>
                </a:solidFill>
              </a:rPr>
              <a:t>RNNs to LSTMs</a:t>
            </a:r>
          </a:p>
        </p:txBody>
      </p:sp>
    </p:spTree>
    <p:extLst>
      <p:ext uri="{BB962C8B-B14F-4D97-AF65-F5344CB8AC3E}">
        <p14:creationId xmlns:p14="http://schemas.microsoft.com/office/powerpoint/2010/main" val="2081454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RNNs to LSTMs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30</a:t>
            </a:fld>
            <a:endParaRPr kumimoji="1"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E73C672-1F9B-4522-8AF1-567BD1E623D7}"/>
              </a:ext>
            </a:extLst>
          </p:cNvPr>
          <p:cNvCxnSpPr>
            <a:cxnSpLocks/>
          </p:cNvCxnSpPr>
          <p:nvPr/>
        </p:nvCxnSpPr>
        <p:spPr>
          <a:xfrm>
            <a:off x="6502406" y="3699372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BE173D-8CFC-4640-ACDF-029A47274AF6}"/>
              </a:ext>
            </a:extLst>
          </p:cNvPr>
          <p:cNvCxnSpPr>
            <a:cxnSpLocks/>
          </p:cNvCxnSpPr>
          <p:nvPr/>
        </p:nvCxnSpPr>
        <p:spPr>
          <a:xfrm>
            <a:off x="7841348" y="3704638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3A5F06-103F-4C67-B12B-CD195F52CEAA}"/>
                  </a:ext>
                </a:extLst>
              </p:cNvPr>
              <p:cNvSpPr txBox="1"/>
              <p:nvPr/>
            </p:nvSpPr>
            <p:spPr>
              <a:xfrm>
                <a:off x="5823467" y="3702398"/>
                <a:ext cx="77360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3A5F06-103F-4C67-B12B-CD195F52C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467" y="3702398"/>
                <a:ext cx="773609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879349-EB1F-47CB-9518-4BD91EBAC708}"/>
                  </a:ext>
                </a:extLst>
              </p:cNvPr>
              <p:cNvSpPr txBox="1"/>
              <p:nvPr/>
            </p:nvSpPr>
            <p:spPr>
              <a:xfrm>
                <a:off x="7140638" y="3708299"/>
                <a:ext cx="77360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879349-EB1F-47CB-9518-4BD91EBAC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638" y="3708299"/>
                <a:ext cx="773609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57A0F6C-7229-402C-9FDE-3CF7526D9BBA}"/>
              </a:ext>
            </a:extLst>
          </p:cNvPr>
          <p:cNvSpPr/>
          <p:nvPr/>
        </p:nvSpPr>
        <p:spPr>
          <a:xfrm>
            <a:off x="5856527" y="900634"/>
            <a:ext cx="5159826" cy="5557474"/>
          </a:xfrm>
          <a:prstGeom prst="roundRect">
            <a:avLst>
              <a:gd name="adj" fmla="val 769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203709-75AD-4CE9-B5C1-03A72D89F7F2}"/>
              </a:ext>
            </a:extLst>
          </p:cNvPr>
          <p:cNvSpPr/>
          <p:nvPr/>
        </p:nvSpPr>
        <p:spPr>
          <a:xfrm>
            <a:off x="6028003" y="1017409"/>
            <a:ext cx="50246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800" b="1" dirty="0">
                <a:latin typeface="맑은 고딕" panose="020F0302020204030204"/>
                <a:cs typeface="+mj-cs"/>
              </a:rPr>
              <a:t>5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번 실행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(</a:t>
            </a:r>
            <a:r>
              <a:rPr kumimoji="1" lang="en-US" altLang="ko-KR" sz="2800" b="1" dirty="0" err="1">
                <a:latin typeface="맑은 고딕" panose="020F0302020204030204"/>
                <a:cs typeface="+mj-cs"/>
              </a:rPr>
              <a:t>nn.LSTM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 이용해서</a:t>
            </a:r>
            <a:br>
              <a:rPr kumimoji="1" lang="en-US" altLang="ko-KR" sz="2800" b="1" dirty="0">
                <a:latin typeface="맑은 고딕" panose="020F0302020204030204"/>
                <a:cs typeface="+mj-cs"/>
              </a:rPr>
            </a:br>
            <a:r>
              <a:rPr kumimoji="1" lang="ko-KR" altLang="en-US" sz="2800" b="1" dirty="0">
                <a:latin typeface="맑은 고딕" panose="020F0302020204030204"/>
                <a:cs typeface="+mj-cs"/>
              </a:rPr>
              <a:t>함수 만들기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)</a:t>
            </a:r>
            <a:endParaRPr 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324254-B894-495F-8D49-B7824AF1C65F}"/>
              </a:ext>
            </a:extLst>
          </p:cNvPr>
          <p:cNvSpPr/>
          <p:nvPr/>
        </p:nvSpPr>
        <p:spPr>
          <a:xfrm>
            <a:off x="5900511" y="2137885"/>
            <a:ext cx="51521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000" b="1" dirty="0">
                <a:latin typeface="맑은 고딕" panose="020F0302020204030204"/>
                <a:cs typeface="+mj-cs"/>
              </a:rPr>
              <a:t>선언 및 사용방법</a:t>
            </a:r>
            <a:r>
              <a:rPr kumimoji="1" lang="en-US" altLang="ko-KR" sz="2000" b="1" dirty="0">
                <a:latin typeface="맑은 고딕" panose="020F0302020204030204"/>
                <a:cs typeface="+mj-cs"/>
              </a:rPr>
              <a:t>: RNN</a:t>
            </a:r>
            <a:r>
              <a:rPr kumimoji="1" lang="ko-KR" altLang="en-US" sz="2000" b="1" dirty="0">
                <a:latin typeface="맑은 고딕" panose="020F0302020204030204"/>
                <a:cs typeface="+mj-cs"/>
              </a:rPr>
              <a:t>과 똑같다</a:t>
            </a:r>
            <a:r>
              <a:rPr kumimoji="1" lang="en-US" altLang="ko-KR" sz="2000" b="1" dirty="0">
                <a:latin typeface="맑은 고딕" panose="020F0302020204030204"/>
                <a:cs typeface="+mj-cs"/>
              </a:rPr>
              <a:t>!</a:t>
            </a:r>
          </a:p>
        </p:txBody>
      </p:sp>
      <p:pic>
        <p:nvPicPr>
          <p:cNvPr id="19" name="Picture 2" descr="lstm에 대한 이미지 검색결과">
            <a:extLst>
              <a:ext uri="{FF2B5EF4-FFF2-40B4-BE49-F238E27FC236}">
                <a16:creationId xmlns:a16="http://schemas.microsoft.com/office/drawing/2014/main" id="{3798541D-DADA-48F5-83C2-C746AF069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63" y="1571112"/>
            <a:ext cx="4898712" cy="215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D2A0C39-3F32-41C4-89D0-5617A1881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003" y="2592744"/>
            <a:ext cx="3690938" cy="7620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B42AE9-CAEC-4317-B56F-A2511225C7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8003" y="3688323"/>
            <a:ext cx="4144697" cy="40913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3CC89D-D748-4666-BDA6-2F7CC6A185E6}"/>
              </a:ext>
            </a:extLst>
          </p:cNvPr>
          <p:cNvSpPr/>
          <p:nvPr/>
        </p:nvSpPr>
        <p:spPr>
          <a:xfrm>
            <a:off x="6028003" y="4519244"/>
            <a:ext cx="51521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000" b="1" dirty="0">
                <a:latin typeface="맑은 고딕" panose="020F0302020204030204"/>
                <a:cs typeface="+mj-cs"/>
              </a:rPr>
              <a:t>만들어내는 </a:t>
            </a:r>
            <a:r>
              <a:rPr kumimoji="1" lang="en-US" altLang="ko-KR" sz="2000" b="1" dirty="0">
                <a:latin typeface="맑은 고딕" panose="020F0302020204030204"/>
                <a:cs typeface="+mj-cs"/>
              </a:rPr>
              <a:t>hidden state</a:t>
            </a:r>
            <a:r>
              <a:rPr kumimoji="1" lang="ko-KR" altLang="en-US" sz="2000" b="1" dirty="0">
                <a:latin typeface="맑은 고딕" panose="020F0302020204030204"/>
                <a:cs typeface="+mj-cs"/>
              </a:rPr>
              <a:t>의 크기 또한 같다</a:t>
            </a:r>
            <a:endParaRPr kumimoji="1" lang="en-US" altLang="ko-KR" sz="2000" b="1" dirty="0">
              <a:latin typeface="맑은 고딕" panose="020F0302020204030204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02E619-8F4E-4720-AF5C-2C94501B1B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9550" y="5071348"/>
            <a:ext cx="3382995" cy="74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62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RNNs to LSTMs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31</a:t>
            </a:fld>
            <a:endParaRPr kumimoji="1"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E73C672-1F9B-4522-8AF1-567BD1E623D7}"/>
              </a:ext>
            </a:extLst>
          </p:cNvPr>
          <p:cNvCxnSpPr>
            <a:cxnSpLocks/>
          </p:cNvCxnSpPr>
          <p:nvPr/>
        </p:nvCxnSpPr>
        <p:spPr>
          <a:xfrm>
            <a:off x="6502406" y="3699372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BE173D-8CFC-4640-ACDF-029A47274AF6}"/>
              </a:ext>
            </a:extLst>
          </p:cNvPr>
          <p:cNvCxnSpPr>
            <a:cxnSpLocks/>
          </p:cNvCxnSpPr>
          <p:nvPr/>
        </p:nvCxnSpPr>
        <p:spPr>
          <a:xfrm>
            <a:off x="7841348" y="3704638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3A5F06-103F-4C67-B12B-CD195F52CEAA}"/>
                  </a:ext>
                </a:extLst>
              </p:cNvPr>
              <p:cNvSpPr txBox="1"/>
              <p:nvPr/>
            </p:nvSpPr>
            <p:spPr>
              <a:xfrm>
                <a:off x="5823467" y="3702398"/>
                <a:ext cx="77360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3A5F06-103F-4C67-B12B-CD195F52C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467" y="3702398"/>
                <a:ext cx="773609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879349-EB1F-47CB-9518-4BD91EBAC708}"/>
                  </a:ext>
                </a:extLst>
              </p:cNvPr>
              <p:cNvSpPr txBox="1"/>
              <p:nvPr/>
            </p:nvSpPr>
            <p:spPr>
              <a:xfrm>
                <a:off x="7140638" y="3708299"/>
                <a:ext cx="77360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879349-EB1F-47CB-9518-4BD91EBAC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638" y="3708299"/>
                <a:ext cx="773609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57A0F6C-7229-402C-9FDE-3CF7526D9BBA}"/>
              </a:ext>
            </a:extLst>
          </p:cNvPr>
          <p:cNvSpPr/>
          <p:nvPr/>
        </p:nvSpPr>
        <p:spPr>
          <a:xfrm>
            <a:off x="5856527" y="900634"/>
            <a:ext cx="5159826" cy="5557474"/>
          </a:xfrm>
          <a:prstGeom prst="roundRect">
            <a:avLst>
              <a:gd name="adj" fmla="val 769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203709-75AD-4CE9-B5C1-03A72D89F7F2}"/>
              </a:ext>
            </a:extLst>
          </p:cNvPr>
          <p:cNvSpPr/>
          <p:nvPr/>
        </p:nvSpPr>
        <p:spPr>
          <a:xfrm>
            <a:off x="6028003" y="1017409"/>
            <a:ext cx="50246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800" b="1" dirty="0">
                <a:latin typeface="맑은 고딕" panose="020F0302020204030204"/>
                <a:cs typeface="+mj-cs"/>
              </a:rPr>
              <a:t>5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번 실행 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(</a:t>
            </a:r>
            <a:r>
              <a:rPr kumimoji="1" lang="en-US" altLang="ko-KR" sz="2800" b="1" dirty="0" err="1">
                <a:latin typeface="맑은 고딕" panose="020F0302020204030204"/>
                <a:cs typeface="+mj-cs"/>
              </a:rPr>
              <a:t>nn.LSTM</a:t>
            </a:r>
            <a:r>
              <a:rPr kumimoji="1" lang="ko-KR" altLang="en-US" sz="2800" b="1" dirty="0">
                <a:latin typeface="맑은 고딕" panose="020F0302020204030204"/>
                <a:cs typeface="+mj-cs"/>
              </a:rPr>
              <a:t> 이용해서</a:t>
            </a:r>
            <a:br>
              <a:rPr kumimoji="1" lang="en-US" altLang="ko-KR" sz="2800" b="1" dirty="0">
                <a:latin typeface="맑은 고딕" panose="020F0302020204030204"/>
                <a:cs typeface="+mj-cs"/>
              </a:rPr>
            </a:br>
            <a:r>
              <a:rPr kumimoji="1" lang="ko-KR" altLang="en-US" sz="2800" b="1" dirty="0">
                <a:latin typeface="맑은 고딕" panose="020F0302020204030204"/>
                <a:cs typeface="+mj-cs"/>
              </a:rPr>
              <a:t>함수 만들기</a:t>
            </a:r>
            <a:r>
              <a:rPr kumimoji="1" lang="en-US" altLang="ko-KR" sz="2800" b="1" dirty="0">
                <a:latin typeface="맑은 고딕" panose="020F0302020204030204"/>
                <a:cs typeface="+mj-cs"/>
              </a:rPr>
              <a:t>)</a:t>
            </a:r>
            <a:endParaRPr 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324254-B894-495F-8D49-B7824AF1C65F}"/>
              </a:ext>
            </a:extLst>
          </p:cNvPr>
          <p:cNvSpPr/>
          <p:nvPr/>
        </p:nvSpPr>
        <p:spPr>
          <a:xfrm>
            <a:off x="5900511" y="2137885"/>
            <a:ext cx="51521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latin typeface="맑은 고딕" panose="020F0302020204030204"/>
                <a:cs typeface="+mj-cs"/>
              </a:rPr>
              <a:t>LSTM</a:t>
            </a:r>
            <a:r>
              <a:rPr kumimoji="1" lang="ko-KR" altLang="en-US" sz="2000" b="1" dirty="0">
                <a:latin typeface="맑은 고딕" panose="020F0302020204030204"/>
                <a:cs typeface="+mj-cs"/>
              </a:rPr>
              <a:t>과의 차이점</a:t>
            </a:r>
            <a:r>
              <a:rPr kumimoji="1" lang="en-US" altLang="ko-KR" sz="2000" b="1" dirty="0">
                <a:latin typeface="맑은 고딕" panose="020F0302020204030204"/>
                <a:cs typeface="+mj-cs"/>
              </a:rPr>
              <a:t>: </a:t>
            </a:r>
            <a:r>
              <a:rPr kumimoji="1" lang="ko-KR" altLang="en-US" sz="2000" b="1" dirty="0">
                <a:latin typeface="맑은 고딕" panose="020F0302020204030204"/>
                <a:cs typeface="+mj-cs"/>
              </a:rPr>
              <a:t>마지막 값이 두 개</a:t>
            </a:r>
            <a:endParaRPr kumimoji="1" lang="en-US" altLang="ko-KR" sz="2000" b="1" dirty="0">
              <a:latin typeface="맑은 고딕" panose="020F0302020204030204"/>
              <a:cs typeface="+mj-cs"/>
            </a:endParaRPr>
          </a:p>
        </p:txBody>
      </p:sp>
      <p:pic>
        <p:nvPicPr>
          <p:cNvPr id="19" name="Picture 2" descr="lstm에 대한 이미지 검색결과">
            <a:extLst>
              <a:ext uri="{FF2B5EF4-FFF2-40B4-BE49-F238E27FC236}">
                <a16:creationId xmlns:a16="http://schemas.microsoft.com/office/drawing/2014/main" id="{3798541D-DADA-48F5-83C2-C746AF069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63" y="1571112"/>
            <a:ext cx="4898712" cy="215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D2A0C39-3F32-41C4-89D0-5617A1881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003" y="2592744"/>
            <a:ext cx="3690938" cy="7620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B42AE9-CAEC-4317-B56F-A2511225C7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7965" y="3511535"/>
            <a:ext cx="3824536" cy="37752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53AB8A-8D67-499C-B285-71ADD0562082}"/>
              </a:ext>
            </a:extLst>
          </p:cNvPr>
          <p:cNvSpPr/>
          <p:nvPr/>
        </p:nvSpPr>
        <p:spPr>
          <a:xfrm>
            <a:off x="3642057" y="1367898"/>
            <a:ext cx="1965481" cy="25249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B91D77-1916-464E-80FD-314FE81E677E}"/>
              </a:ext>
            </a:extLst>
          </p:cNvPr>
          <p:cNvSpPr/>
          <p:nvPr/>
        </p:nvSpPr>
        <p:spPr>
          <a:xfrm>
            <a:off x="50499" y="1383717"/>
            <a:ext cx="3456527" cy="25249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3484698-0394-4180-AF15-FE02CDF0FE5D}"/>
              </a:ext>
            </a:extLst>
          </p:cNvPr>
          <p:cNvSpPr/>
          <p:nvPr/>
        </p:nvSpPr>
        <p:spPr>
          <a:xfrm>
            <a:off x="3304611" y="1971516"/>
            <a:ext cx="531580" cy="1228884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CDB56C-C472-4565-8D20-E6A934BBC5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8003" y="4055308"/>
            <a:ext cx="2885514" cy="3669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5E9E74-34D6-4DD0-BDCC-42D0B31E8E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7964" y="4813236"/>
            <a:ext cx="3278435" cy="1337256"/>
          </a:xfrm>
          <a:prstGeom prst="rect">
            <a:avLst/>
          </a:prstGeom>
        </p:spPr>
      </p:pic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F31A1160-83AC-40DF-A413-C48B4B09BA51}"/>
              </a:ext>
            </a:extLst>
          </p:cNvPr>
          <p:cNvSpPr txBox="1">
            <a:spLocks/>
          </p:cNvSpPr>
          <p:nvPr/>
        </p:nvSpPr>
        <p:spPr>
          <a:xfrm>
            <a:off x="4046702" y="4694855"/>
            <a:ext cx="4301765" cy="651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</a:pPr>
            <a:r>
              <a:rPr kumimoji="1" lang="en-US" altLang="ko-KR" sz="2000" dirty="0">
                <a:solidFill>
                  <a:srgbClr val="222581"/>
                </a:solidFill>
              </a:rPr>
              <a:t>hidden</a:t>
            </a:r>
            <a:r>
              <a:rPr kumimoji="1" lang="ko-KR" altLang="en-US" sz="2000" dirty="0">
                <a:solidFill>
                  <a:srgbClr val="222581"/>
                </a:solidFill>
              </a:rPr>
              <a:t> </a:t>
            </a:r>
            <a:r>
              <a:rPr kumimoji="1" lang="en-US" altLang="ko-KR" sz="2000" dirty="0">
                <a:solidFill>
                  <a:srgbClr val="222581"/>
                </a:solidFill>
              </a:rPr>
              <a:t>state</a:t>
            </a:r>
            <a:r>
              <a:rPr kumimoji="1" lang="ko-KR" altLang="en-US" sz="2000" dirty="0">
                <a:solidFill>
                  <a:srgbClr val="222581"/>
                </a:solidFill>
              </a:rPr>
              <a:t> </a:t>
            </a:r>
            <a:r>
              <a:rPr kumimoji="1" lang="en-US" altLang="ko-KR" sz="2000" dirty="0">
                <a:solidFill>
                  <a:srgbClr val="222581"/>
                </a:solidFill>
                <a:sym typeface="Wingdings" panose="05000000000000000000" pitchFamily="2" charset="2"/>
              </a:rPr>
              <a:t></a:t>
            </a:r>
            <a:endParaRPr kumimoji="1" lang="en-US" altLang="ko-KR" sz="2000" dirty="0">
              <a:solidFill>
                <a:srgbClr val="222581"/>
              </a:solidFill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81B787CE-E0F8-4D1F-8AD9-019137E3DC75}"/>
              </a:ext>
            </a:extLst>
          </p:cNvPr>
          <p:cNvSpPr txBox="1">
            <a:spLocks/>
          </p:cNvSpPr>
          <p:nvPr/>
        </p:nvSpPr>
        <p:spPr>
          <a:xfrm>
            <a:off x="3394520" y="5426478"/>
            <a:ext cx="4301765" cy="651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spcBef>
                <a:spcPts val="0"/>
              </a:spcBef>
              <a:buNone/>
            </a:pPr>
            <a:r>
              <a:rPr kumimoji="1" lang="en-US" altLang="ko-KR" sz="2000" dirty="0">
                <a:solidFill>
                  <a:srgbClr val="222581"/>
                </a:solidFill>
              </a:rPr>
              <a:t>cell(memory)</a:t>
            </a:r>
            <a:r>
              <a:rPr kumimoji="1" lang="ko-KR" altLang="en-US" sz="2000" dirty="0">
                <a:solidFill>
                  <a:srgbClr val="222581"/>
                </a:solidFill>
              </a:rPr>
              <a:t> </a:t>
            </a:r>
            <a:r>
              <a:rPr kumimoji="1" lang="en-US" altLang="ko-KR" sz="2000" dirty="0">
                <a:solidFill>
                  <a:srgbClr val="222581"/>
                </a:solidFill>
              </a:rPr>
              <a:t>state</a:t>
            </a:r>
            <a:r>
              <a:rPr kumimoji="1" lang="ko-KR" altLang="en-US" sz="2000" dirty="0">
                <a:solidFill>
                  <a:srgbClr val="222581"/>
                </a:solidFill>
              </a:rPr>
              <a:t> </a:t>
            </a:r>
            <a:r>
              <a:rPr kumimoji="1" lang="en-US" altLang="ko-KR" sz="2000" dirty="0">
                <a:solidFill>
                  <a:srgbClr val="222581"/>
                </a:solidFill>
                <a:sym typeface="Wingdings" panose="05000000000000000000" pitchFamily="2" charset="2"/>
              </a:rPr>
              <a:t></a:t>
            </a:r>
            <a:endParaRPr kumimoji="1" lang="en-US" altLang="ko-KR" sz="2000" dirty="0">
              <a:solidFill>
                <a:srgbClr val="2225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93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108" y="793097"/>
            <a:ext cx="11491784" cy="5251561"/>
          </a:xfrm>
        </p:spPr>
        <p:txBody>
          <a:bodyPr/>
          <a:lstStyle/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>
              <a:solidFill>
                <a:srgbClr val="222581"/>
              </a:solidFill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Thank you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For your attention!!!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dirty="0">
                <a:latin typeface="Britannic Bold" charset="0"/>
                <a:ea typeface="Britannic Bold" charset="0"/>
                <a:cs typeface="Britannic Bold" charset="0"/>
              </a:rPr>
              <a:t>(Q &amp; A)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devnote5676@naver.com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30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dirty="0">
                <a:solidFill>
                  <a:srgbClr val="222581"/>
                </a:solidFill>
              </a:rPr>
              <a:t>RNN</a:t>
            </a:r>
            <a:r>
              <a:rPr kumimoji="1" lang="ko-KR" altLang="en-US" sz="4000" dirty="0">
                <a:solidFill>
                  <a:srgbClr val="222581"/>
                </a:solidFill>
              </a:rPr>
              <a:t> 복습</a:t>
            </a:r>
            <a:endParaRPr kumimoji="1" lang="en-US" altLang="ko-KR" sz="4000" dirty="0">
              <a:solidFill>
                <a:srgbClr val="2225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09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RNN 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복습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5</a:t>
            </a:fld>
            <a:endParaRPr kumimoji="1"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1CB0D81-1C6C-4D19-8C60-C914081F7FE7}"/>
              </a:ext>
            </a:extLst>
          </p:cNvPr>
          <p:cNvGrpSpPr/>
          <p:nvPr/>
        </p:nvGrpSpPr>
        <p:grpSpPr>
          <a:xfrm>
            <a:off x="2728684" y="1207433"/>
            <a:ext cx="624114" cy="5337603"/>
            <a:chOff x="3759198" y="1207433"/>
            <a:chExt cx="624114" cy="533760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0F8791C-5356-4222-A25F-5DCFD0A88D7F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9EFAED1-7DE0-4B3A-A260-5C2B0A0BF371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5D4551C-3109-4831-8399-02E569186FDC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F2DBC39-E5DA-4732-8FC8-5112EDFAD940}"/>
                </a:ext>
              </a:extLst>
            </p:cNvPr>
            <p:cNvCxnSpPr>
              <a:stCxn id="3" idx="0"/>
              <a:endCxn id="7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AC09FF6-5328-4E74-A186-897FBF46BB51}"/>
                </a:ext>
              </a:extLst>
            </p:cNvPr>
            <p:cNvCxnSpPr>
              <a:cxnSpLocks/>
              <a:stCxn id="7" idx="0"/>
              <a:endCxn id="8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9AA86FA-06B6-4CEE-8305-310E22B2C31F}"/>
              </a:ext>
            </a:extLst>
          </p:cNvPr>
          <p:cNvGrpSpPr/>
          <p:nvPr/>
        </p:nvGrpSpPr>
        <p:grpSpPr>
          <a:xfrm>
            <a:off x="1429655" y="1201309"/>
            <a:ext cx="624114" cy="5337603"/>
            <a:chOff x="3759198" y="1207433"/>
            <a:chExt cx="624114" cy="533760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EE04E78-C7B5-4801-8566-7114FD02F3AC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3C9E54E-73C7-4D9A-A458-CA97824345B2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477442A-F721-4EF8-89D9-DD8887A89557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5498761-BC52-4C6B-969A-23DD17870F1F}"/>
                </a:ext>
              </a:extLst>
            </p:cNvPr>
            <p:cNvCxnSpPr>
              <a:stCxn id="31" idx="0"/>
              <a:endCxn id="32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4F4F586B-E79B-4F94-8652-90EE4259922B}"/>
                </a:ext>
              </a:extLst>
            </p:cNvPr>
            <p:cNvCxnSpPr>
              <a:cxnSpLocks/>
              <a:stCxn id="32" idx="0"/>
              <a:endCxn id="33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678F620-86BA-46D9-BC4F-81035E189F39}"/>
              </a:ext>
            </a:extLst>
          </p:cNvPr>
          <p:cNvGrpSpPr/>
          <p:nvPr/>
        </p:nvGrpSpPr>
        <p:grpSpPr>
          <a:xfrm>
            <a:off x="5344887" y="1213557"/>
            <a:ext cx="624114" cy="5337603"/>
            <a:chOff x="3759198" y="1207433"/>
            <a:chExt cx="624114" cy="5337603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4A3184B-5647-4CC5-AFC7-DBF41FF52B47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8D614FF-5513-49BD-B456-73843E9DB9E0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A201F99-BA6A-4AA5-BFA7-DA39A40F3766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64272D4-AA13-48AD-BFB4-863AFCBBE27B}"/>
                </a:ext>
              </a:extLst>
            </p:cNvPr>
            <p:cNvCxnSpPr>
              <a:stCxn id="37" idx="0"/>
              <a:endCxn id="38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991B059-FC30-4618-8462-5ECFB616D891}"/>
                </a:ext>
              </a:extLst>
            </p:cNvPr>
            <p:cNvCxnSpPr>
              <a:cxnSpLocks/>
              <a:stCxn id="38" idx="0"/>
              <a:endCxn id="39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0802536-53F4-4E96-914F-5915F13057CA}"/>
              </a:ext>
            </a:extLst>
          </p:cNvPr>
          <p:cNvGrpSpPr/>
          <p:nvPr/>
        </p:nvGrpSpPr>
        <p:grpSpPr>
          <a:xfrm>
            <a:off x="4045858" y="1207433"/>
            <a:ext cx="624114" cy="5337603"/>
            <a:chOff x="3759198" y="1207433"/>
            <a:chExt cx="624114" cy="533760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158F42B-BFC2-48CF-9127-607DE850F5F2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27E9A2C-42CA-4447-9628-9690480E4348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BFF8BD3-F2C4-468D-AAF3-FCC39BD752DE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71DF96EA-D17D-4EA2-8EBD-EAF1094195F5}"/>
                </a:ext>
              </a:extLst>
            </p:cNvPr>
            <p:cNvCxnSpPr>
              <a:stCxn id="43" idx="0"/>
              <a:endCxn id="44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0C330E9-1356-4F7E-801B-6D17B4742A32}"/>
                </a:ext>
              </a:extLst>
            </p:cNvPr>
            <p:cNvCxnSpPr>
              <a:cxnSpLocks/>
              <a:stCxn id="44" idx="0"/>
              <a:endCxn id="45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9683698-A4FA-4F3F-A846-0947CA604E98}"/>
              </a:ext>
            </a:extLst>
          </p:cNvPr>
          <p:cNvGrpSpPr/>
          <p:nvPr/>
        </p:nvGrpSpPr>
        <p:grpSpPr>
          <a:xfrm>
            <a:off x="7917545" y="1215823"/>
            <a:ext cx="624114" cy="5337603"/>
            <a:chOff x="3759198" y="1207433"/>
            <a:chExt cx="624114" cy="533760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AC6C1F8-C293-4CCA-B7EC-BDCA89EE04CA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94E7FF7-F9AD-465C-A518-16FA02D33ADF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28B1EC9-B6E1-4AEC-B3DD-5FB76AA6DBB1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29E4224-876F-4E53-B01B-ABADAD3D99BB}"/>
                </a:ext>
              </a:extLst>
            </p:cNvPr>
            <p:cNvCxnSpPr>
              <a:stCxn id="49" idx="0"/>
              <a:endCxn id="50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93F2411F-6F90-461E-BFB2-FC02CF64834E}"/>
                </a:ext>
              </a:extLst>
            </p:cNvPr>
            <p:cNvCxnSpPr>
              <a:cxnSpLocks/>
              <a:stCxn id="50" idx="0"/>
              <a:endCxn id="51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0DB130-2846-480E-A689-2534FDEB4BD7}"/>
              </a:ext>
            </a:extLst>
          </p:cNvPr>
          <p:cNvGrpSpPr/>
          <p:nvPr/>
        </p:nvGrpSpPr>
        <p:grpSpPr>
          <a:xfrm>
            <a:off x="6618516" y="1209699"/>
            <a:ext cx="624114" cy="5337603"/>
            <a:chOff x="3759198" y="1207433"/>
            <a:chExt cx="624114" cy="533760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06BEAE4-F52A-4632-88A1-12B701CBA9AE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3A52CD4-0B81-4B85-8838-C49936C93F69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180ABE0-F1E6-4E43-83F4-00B82B072E45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515215F8-AFE3-4D20-8EC2-803C4853289F}"/>
                </a:ext>
              </a:extLst>
            </p:cNvPr>
            <p:cNvCxnSpPr>
              <a:stCxn id="55" idx="0"/>
              <a:endCxn id="56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9D0646CF-5512-4FA6-AA1A-34B8FF82E641}"/>
                </a:ext>
              </a:extLst>
            </p:cNvPr>
            <p:cNvCxnSpPr>
              <a:cxnSpLocks/>
              <a:stCxn id="56" idx="0"/>
              <a:endCxn id="57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23F4065-8F19-45A8-9C6B-801DC0C89CB9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>
            <a:off x="2053769" y="3870111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5CAC1E5-E962-48BB-84E3-7B59D6DB78E1}"/>
              </a:ext>
            </a:extLst>
          </p:cNvPr>
          <p:cNvCxnSpPr>
            <a:cxnSpLocks/>
            <a:stCxn id="7" idx="3"/>
            <a:endCxn id="44" idx="1"/>
          </p:cNvCxnSpPr>
          <p:nvPr/>
        </p:nvCxnSpPr>
        <p:spPr>
          <a:xfrm>
            <a:off x="3352798" y="3876235"/>
            <a:ext cx="693060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370B8A-605C-456F-A5BA-39C1BE4CAFA2}"/>
              </a:ext>
            </a:extLst>
          </p:cNvPr>
          <p:cNvCxnSpPr>
            <a:cxnSpLocks/>
            <a:stCxn id="44" idx="3"/>
            <a:endCxn id="38" idx="1"/>
          </p:cNvCxnSpPr>
          <p:nvPr/>
        </p:nvCxnSpPr>
        <p:spPr>
          <a:xfrm>
            <a:off x="4669972" y="3876235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8373174-4BE1-4C56-BD36-E9BF65F8EC00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 flipV="1">
            <a:off x="5969001" y="3878501"/>
            <a:ext cx="649515" cy="3858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1C966E3-83D6-497D-918A-37E3A8BF3DE4}"/>
              </a:ext>
            </a:extLst>
          </p:cNvPr>
          <p:cNvCxnSpPr>
            <a:cxnSpLocks/>
            <a:stCxn id="56" idx="3"/>
            <a:endCxn id="50" idx="1"/>
          </p:cNvCxnSpPr>
          <p:nvPr/>
        </p:nvCxnSpPr>
        <p:spPr>
          <a:xfrm>
            <a:off x="7242630" y="3878501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E1DDFF1-66FF-4ABF-9A35-4B4D6E0D166D}"/>
              </a:ext>
            </a:extLst>
          </p:cNvPr>
          <p:cNvCxnSpPr>
            <a:cxnSpLocks/>
          </p:cNvCxnSpPr>
          <p:nvPr/>
        </p:nvCxnSpPr>
        <p:spPr>
          <a:xfrm>
            <a:off x="754740" y="3857649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FEB2E48-92A2-4139-BC10-877E87D79295}"/>
              </a:ext>
            </a:extLst>
          </p:cNvPr>
          <p:cNvCxnSpPr>
            <a:cxnSpLocks/>
          </p:cNvCxnSpPr>
          <p:nvPr/>
        </p:nvCxnSpPr>
        <p:spPr>
          <a:xfrm>
            <a:off x="8581572" y="3883767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90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RNN 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복습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6</a:t>
            </a:fld>
            <a:endParaRPr kumimoji="1"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1CB0D81-1C6C-4D19-8C60-C914081F7FE7}"/>
              </a:ext>
            </a:extLst>
          </p:cNvPr>
          <p:cNvGrpSpPr/>
          <p:nvPr/>
        </p:nvGrpSpPr>
        <p:grpSpPr>
          <a:xfrm>
            <a:off x="2728684" y="1207433"/>
            <a:ext cx="624114" cy="5337603"/>
            <a:chOff x="3759198" y="1207433"/>
            <a:chExt cx="624114" cy="533760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0F8791C-5356-4222-A25F-5DCFD0A88D7F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9EFAED1-7DE0-4B3A-A260-5C2B0A0BF371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5D4551C-3109-4831-8399-02E569186FDC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F2DBC39-E5DA-4732-8FC8-5112EDFAD940}"/>
                </a:ext>
              </a:extLst>
            </p:cNvPr>
            <p:cNvCxnSpPr>
              <a:stCxn id="3" idx="0"/>
              <a:endCxn id="7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AC09FF6-5328-4E74-A186-897FBF46BB51}"/>
                </a:ext>
              </a:extLst>
            </p:cNvPr>
            <p:cNvCxnSpPr>
              <a:cxnSpLocks/>
              <a:stCxn id="7" idx="0"/>
              <a:endCxn id="8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9AA86FA-06B6-4CEE-8305-310E22B2C31F}"/>
              </a:ext>
            </a:extLst>
          </p:cNvPr>
          <p:cNvGrpSpPr/>
          <p:nvPr/>
        </p:nvGrpSpPr>
        <p:grpSpPr>
          <a:xfrm>
            <a:off x="1429655" y="1201309"/>
            <a:ext cx="624114" cy="5337603"/>
            <a:chOff x="3759198" y="1207433"/>
            <a:chExt cx="624114" cy="533760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EE04E78-C7B5-4801-8566-7114FD02F3AC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3C9E54E-73C7-4D9A-A458-CA97824345B2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477442A-F721-4EF8-89D9-DD8887A89557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5498761-BC52-4C6B-969A-23DD17870F1F}"/>
                </a:ext>
              </a:extLst>
            </p:cNvPr>
            <p:cNvCxnSpPr>
              <a:stCxn id="31" idx="0"/>
              <a:endCxn id="32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4F4F586B-E79B-4F94-8652-90EE4259922B}"/>
                </a:ext>
              </a:extLst>
            </p:cNvPr>
            <p:cNvCxnSpPr>
              <a:cxnSpLocks/>
              <a:stCxn id="32" idx="0"/>
              <a:endCxn id="33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678F620-86BA-46D9-BC4F-81035E189F39}"/>
              </a:ext>
            </a:extLst>
          </p:cNvPr>
          <p:cNvGrpSpPr/>
          <p:nvPr/>
        </p:nvGrpSpPr>
        <p:grpSpPr>
          <a:xfrm>
            <a:off x="5344887" y="1213557"/>
            <a:ext cx="624114" cy="5337603"/>
            <a:chOff x="3759198" y="1207433"/>
            <a:chExt cx="624114" cy="5337603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4A3184B-5647-4CC5-AFC7-DBF41FF52B47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8D614FF-5513-49BD-B456-73843E9DB9E0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A201F99-BA6A-4AA5-BFA7-DA39A40F3766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64272D4-AA13-48AD-BFB4-863AFCBBE27B}"/>
                </a:ext>
              </a:extLst>
            </p:cNvPr>
            <p:cNvCxnSpPr>
              <a:stCxn id="37" idx="0"/>
              <a:endCxn id="38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991B059-FC30-4618-8462-5ECFB616D891}"/>
                </a:ext>
              </a:extLst>
            </p:cNvPr>
            <p:cNvCxnSpPr>
              <a:cxnSpLocks/>
              <a:stCxn id="38" idx="0"/>
              <a:endCxn id="39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0802536-53F4-4E96-914F-5915F13057CA}"/>
              </a:ext>
            </a:extLst>
          </p:cNvPr>
          <p:cNvGrpSpPr/>
          <p:nvPr/>
        </p:nvGrpSpPr>
        <p:grpSpPr>
          <a:xfrm>
            <a:off x="4045858" y="1207433"/>
            <a:ext cx="624114" cy="5337603"/>
            <a:chOff x="3759198" y="1207433"/>
            <a:chExt cx="624114" cy="533760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158F42B-BFC2-48CF-9127-607DE850F5F2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27E9A2C-42CA-4447-9628-9690480E4348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BFF8BD3-F2C4-468D-AAF3-FCC39BD752DE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71DF96EA-D17D-4EA2-8EBD-EAF1094195F5}"/>
                </a:ext>
              </a:extLst>
            </p:cNvPr>
            <p:cNvCxnSpPr>
              <a:stCxn id="43" idx="0"/>
              <a:endCxn id="44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0C330E9-1356-4F7E-801B-6D17B4742A32}"/>
                </a:ext>
              </a:extLst>
            </p:cNvPr>
            <p:cNvCxnSpPr>
              <a:cxnSpLocks/>
              <a:stCxn id="44" idx="0"/>
              <a:endCxn id="45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9683698-A4FA-4F3F-A846-0947CA604E98}"/>
              </a:ext>
            </a:extLst>
          </p:cNvPr>
          <p:cNvGrpSpPr/>
          <p:nvPr/>
        </p:nvGrpSpPr>
        <p:grpSpPr>
          <a:xfrm>
            <a:off x="7917545" y="1215823"/>
            <a:ext cx="624114" cy="5337603"/>
            <a:chOff x="3759198" y="1207433"/>
            <a:chExt cx="624114" cy="533760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AC6C1F8-C293-4CCA-B7EC-BDCA89EE04CA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94E7FF7-F9AD-465C-A518-16FA02D33ADF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28B1EC9-B6E1-4AEC-B3DD-5FB76AA6DBB1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29E4224-876F-4E53-B01B-ABADAD3D99BB}"/>
                </a:ext>
              </a:extLst>
            </p:cNvPr>
            <p:cNvCxnSpPr>
              <a:stCxn id="49" idx="0"/>
              <a:endCxn id="50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93F2411F-6F90-461E-BFB2-FC02CF64834E}"/>
                </a:ext>
              </a:extLst>
            </p:cNvPr>
            <p:cNvCxnSpPr>
              <a:cxnSpLocks/>
              <a:stCxn id="50" idx="0"/>
              <a:endCxn id="51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0DB130-2846-480E-A689-2534FDEB4BD7}"/>
              </a:ext>
            </a:extLst>
          </p:cNvPr>
          <p:cNvGrpSpPr/>
          <p:nvPr/>
        </p:nvGrpSpPr>
        <p:grpSpPr>
          <a:xfrm>
            <a:off x="6618516" y="1209699"/>
            <a:ext cx="624114" cy="5337603"/>
            <a:chOff x="3759198" y="1207433"/>
            <a:chExt cx="624114" cy="533760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06BEAE4-F52A-4632-88A1-12B701CBA9AE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3A52CD4-0B81-4B85-8838-C49936C93F69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180ABE0-F1E6-4E43-83F4-00B82B072E45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515215F8-AFE3-4D20-8EC2-803C4853289F}"/>
                </a:ext>
              </a:extLst>
            </p:cNvPr>
            <p:cNvCxnSpPr>
              <a:stCxn id="55" idx="0"/>
              <a:endCxn id="56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9D0646CF-5512-4FA6-AA1A-34B8FF82E641}"/>
                </a:ext>
              </a:extLst>
            </p:cNvPr>
            <p:cNvCxnSpPr>
              <a:cxnSpLocks/>
              <a:stCxn id="56" idx="0"/>
              <a:endCxn id="57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23F4065-8F19-45A8-9C6B-801DC0C89CB9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>
            <a:off x="2053769" y="3870111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5CAC1E5-E962-48BB-84E3-7B59D6DB78E1}"/>
              </a:ext>
            </a:extLst>
          </p:cNvPr>
          <p:cNvCxnSpPr>
            <a:cxnSpLocks/>
            <a:stCxn id="7" idx="3"/>
            <a:endCxn id="44" idx="1"/>
          </p:cNvCxnSpPr>
          <p:nvPr/>
        </p:nvCxnSpPr>
        <p:spPr>
          <a:xfrm>
            <a:off x="3352798" y="3876235"/>
            <a:ext cx="693060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370B8A-605C-456F-A5BA-39C1BE4CAFA2}"/>
              </a:ext>
            </a:extLst>
          </p:cNvPr>
          <p:cNvCxnSpPr>
            <a:cxnSpLocks/>
            <a:stCxn id="44" idx="3"/>
            <a:endCxn id="38" idx="1"/>
          </p:cNvCxnSpPr>
          <p:nvPr/>
        </p:nvCxnSpPr>
        <p:spPr>
          <a:xfrm>
            <a:off x="4669972" y="3876235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8373174-4BE1-4C56-BD36-E9BF65F8EC00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 flipV="1">
            <a:off x="5969001" y="3878501"/>
            <a:ext cx="649515" cy="3858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1C966E3-83D6-497D-918A-37E3A8BF3DE4}"/>
              </a:ext>
            </a:extLst>
          </p:cNvPr>
          <p:cNvCxnSpPr>
            <a:cxnSpLocks/>
            <a:stCxn id="56" idx="3"/>
            <a:endCxn id="50" idx="1"/>
          </p:cNvCxnSpPr>
          <p:nvPr/>
        </p:nvCxnSpPr>
        <p:spPr>
          <a:xfrm>
            <a:off x="7242630" y="3878501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E1DDFF1-66FF-4ABF-9A35-4B4D6E0D166D}"/>
              </a:ext>
            </a:extLst>
          </p:cNvPr>
          <p:cNvCxnSpPr>
            <a:cxnSpLocks/>
          </p:cNvCxnSpPr>
          <p:nvPr/>
        </p:nvCxnSpPr>
        <p:spPr>
          <a:xfrm>
            <a:off x="754740" y="3857649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FEB2E48-92A2-4139-BC10-877E87D79295}"/>
              </a:ext>
            </a:extLst>
          </p:cNvPr>
          <p:cNvCxnSpPr>
            <a:cxnSpLocks/>
          </p:cNvCxnSpPr>
          <p:nvPr/>
        </p:nvCxnSpPr>
        <p:spPr>
          <a:xfrm>
            <a:off x="8581572" y="3883767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9CB344-952B-4A41-9CD2-69E835F1F949}"/>
              </a:ext>
            </a:extLst>
          </p:cNvPr>
          <p:cNvSpPr/>
          <p:nvPr/>
        </p:nvSpPr>
        <p:spPr>
          <a:xfrm>
            <a:off x="5344887" y="943430"/>
            <a:ext cx="4336142" cy="5778046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A1E059F-37D8-4016-816E-F882A7B54EEF}"/>
              </a:ext>
            </a:extLst>
          </p:cNvPr>
          <p:cNvSpPr/>
          <p:nvPr/>
        </p:nvSpPr>
        <p:spPr>
          <a:xfrm>
            <a:off x="116114" y="1088571"/>
            <a:ext cx="3292930" cy="558942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58F6B0-A01A-4165-9D7F-B87F097EB99C}"/>
              </a:ext>
            </a:extLst>
          </p:cNvPr>
          <p:cNvSpPr/>
          <p:nvPr/>
        </p:nvSpPr>
        <p:spPr>
          <a:xfrm>
            <a:off x="518838" y="5319877"/>
            <a:ext cx="1963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600" b="1" dirty="0"/>
              <a:t>Input</a:t>
            </a:r>
            <a:endParaRPr lang="en-US" sz="36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17FAD2A-A59F-435A-8174-9170C2A01008}"/>
              </a:ext>
            </a:extLst>
          </p:cNvPr>
          <p:cNvSpPr/>
          <p:nvPr/>
        </p:nvSpPr>
        <p:spPr>
          <a:xfrm>
            <a:off x="518838" y="3277296"/>
            <a:ext cx="19631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600" b="1" dirty="0"/>
              <a:t>Hidden</a:t>
            </a:r>
            <a:br>
              <a:rPr kumimoji="1" lang="en-US" altLang="ko-KR" sz="3600" b="1" dirty="0"/>
            </a:br>
            <a:r>
              <a:rPr kumimoji="1" lang="en-US" altLang="ko-KR" sz="3600" b="1" dirty="0"/>
              <a:t>state</a:t>
            </a:r>
            <a:endParaRPr lang="en-US" sz="3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49F9237-67CD-43E1-A099-0EB73903686D}"/>
              </a:ext>
            </a:extLst>
          </p:cNvPr>
          <p:cNvSpPr/>
          <p:nvPr/>
        </p:nvSpPr>
        <p:spPr>
          <a:xfrm>
            <a:off x="518838" y="1586533"/>
            <a:ext cx="1963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600" b="1" dirty="0"/>
              <a:t>Output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2EB5C4-0424-4D56-BC9A-549DC7AD1551}"/>
                  </a:ext>
                </a:extLst>
              </p:cNvPr>
              <p:cNvSpPr txBox="1"/>
              <p:nvPr/>
            </p:nvSpPr>
            <p:spPr>
              <a:xfrm>
                <a:off x="2429184" y="5231044"/>
                <a:ext cx="70859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2EB5C4-0424-4D56-BC9A-549DC7AD1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184" y="5231044"/>
                <a:ext cx="708592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A2E84F-C89A-421B-A714-86517548E4DE}"/>
                  </a:ext>
                </a:extLst>
              </p:cNvPr>
              <p:cNvSpPr txBox="1"/>
              <p:nvPr/>
            </p:nvSpPr>
            <p:spPr>
              <a:xfrm>
                <a:off x="2429184" y="3366921"/>
                <a:ext cx="72692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A2E84F-C89A-421B-A714-86517548E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184" y="3366921"/>
                <a:ext cx="726929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F79585-90C3-4B36-AE38-8823204D7FFF}"/>
                  </a:ext>
                </a:extLst>
              </p:cNvPr>
              <p:cNvSpPr txBox="1"/>
              <p:nvPr/>
            </p:nvSpPr>
            <p:spPr>
              <a:xfrm>
                <a:off x="2429184" y="1502798"/>
                <a:ext cx="71307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F79585-90C3-4B36-AE38-8823204D7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184" y="1502798"/>
                <a:ext cx="713079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89DC2961-5490-450F-B29F-FA5B916C78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2585" y="4454464"/>
            <a:ext cx="6038850" cy="781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31F46D1-5401-4868-83AA-4EE4C5F0AE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7385" y="2679616"/>
            <a:ext cx="2419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1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RNN 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복습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7</a:t>
            </a:fld>
            <a:endParaRPr kumimoji="1"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1CB0D81-1C6C-4D19-8C60-C914081F7FE7}"/>
              </a:ext>
            </a:extLst>
          </p:cNvPr>
          <p:cNvGrpSpPr/>
          <p:nvPr/>
        </p:nvGrpSpPr>
        <p:grpSpPr>
          <a:xfrm>
            <a:off x="2728684" y="1207433"/>
            <a:ext cx="624114" cy="5337603"/>
            <a:chOff x="3759198" y="1207433"/>
            <a:chExt cx="624114" cy="533760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0F8791C-5356-4222-A25F-5DCFD0A88D7F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9EFAED1-7DE0-4B3A-A260-5C2B0A0BF371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5D4551C-3109-4831-8399-02E569186FDC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F2DBC39-E5DA-4732-8FC8-5112EDFAD940}"/>
                </a:ext>
              </a:extLst>
            </p:cNvPr>
            <p:cNvCxnSpPr>
              <a:stCxn id="3" idx="0"/>
              <a:endCxn id="7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AC09FF6-5328-4E74-A186-897FBF46BB51}"/>
                </a:ext>
              </a:extLst>
            </p:cNvPr>
            <p:cNvCxnSpPr>
              <a:cxnSpLocks/>
              <a:stCxn id="7" idx="0"/>
              <a:endCxn id="8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9AA86FA-06B6-4CEE-8305-310E22B2C31F}"/>
              </a:ext>
            </a:extLst>
          </p:cNvPr>
          <p:cNvGrpSpPr/>
          <p:nvPr/>
        </p:nvGrpSpPr>
        <p:grpSpPr>
          <a:xfrm>
            <a:off x="1429655" y="1201309"/>
            <a:ext cx="624114" cy="5337603"/>
            <a:chOff x="3759198" y="1207433"/>
            <a:chExt cx="624114" cy="533760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EE04E78-C7B5-4801-8566-7114FD02F3AC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3C9E54E-73C7-4D9A-A458-CA97824345B2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477442A-F721-4EF8-89D9-DD8887A89557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5498761-BC52-4C6B-969A-23DD17870F1F}"/>
                </a:ext>
              </a:extLst>
            </p:cNvPr>
            <p:cNvCxnSpPr>
              <a:stCxn id="31" idx="0"/>
              <a:endCxn id="32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4F4F586B-E79B-4F94-8652-90EE4259922B}"/>
                </a:ext>
              </a:extLst>
            </p:cNvPr>
            <p:cNvCxnSpPr>
              <a:cxnSpLocks/>
              <a:stCxn id="32" idx="0"/>
              <a:endCxn id="33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678F620-86BA-46D9-BC4F-81035E189F39}"/>
              </a:ext>
            </a:extLst>
          </p:cNvPr>
          <p:cNvGrpSpPr/>
          <p:nvPr/>
        </p:nvGrpSpPr>
        <p:grpSpPr>
          <a:xfrm>
            <a:off x="5344887" y="1213557"/>
            <a:ext cx="624114" cy="5337603"/>
            <a:chOff x="3759198" y="1207433"/>
            <a:chExt cx="624114" cy="5337603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4A3184B-5647-4CC5-AFC7-DBF41FF52B47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8D614FF-5513-49BD-B456-73843E9DB9E0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A201F99-BA6A-4AA5-BFA7-DA39A40F3766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64272D4-AA13-48AD-BFB4-863AFCBBE27B}"/>
                </a:ext>
              </a:extLst>
            </p:cNvPr>
            <p:cNvCxnSpPr>
              <a:stCxn id="37" idx="0"/>
              <a:endCxn id="38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991B059-FC30-4618-8462-5ECFB616D891}"/>
                </a:ext>
              </a:extLst>
            </p:cNvPr>
            <p:cNvCxnSpPr>
              <a:cxnSpLocks/>
              <a:stCxn id="38" idx="0"/>
              <a:endCxn id="39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0802536-53F4-4E96-914F-5915F13057CA}"/>
              </a:ext>
            </a:extLst>
          </p:cNvPr>
          <p:cNvGrpSpPr/>
          <p:nvPr/>
        </p:nvGrpSpPr>
        <p:grpSpPr>
          <a:xfrm>
            <a:off x="4045858" y="1207433"/>
            <a:ext cx="624114" cy="5337603"/>
            <a:chOff x="3759198" y="1207433"/>
            <a:chExt cx="624114" cy="533760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158F42B-BFC2-48CF-9127-607DE850F5F2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27E9A2C-42CA-4447-9628-9690480E4348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BFF8BD3-F2C4-468D-AAF3-FCC39BD752DE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71DF96EA-D17D-4EA2-8EBD-EAF1094195F5}"/>
                </a:ext>
              </a:extLst>
            </p:cNvPr>
            <p:cNvCxnSpPr>
              <a:stCxn id="43" idx="0"/>
              <a:endCxn id="44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0C330E9-1356-4F7E-801B-6D17B4742A32}"/>
                </a:ext>
              </a:extLst>
            </p:cNvPr>
            <p:cNvCxnSpPr>
              <a:cxnSpLocks/>
              <a:stCxn id="44" idx="0"/>
              <a:endCxn id="45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9683698-A4FA-4F3F-A846-0947CA604E98}"/>
              </a:ext>
            </a:extLst>
          </p:cNvPr>
          <p:cNvGrpSpPr/>
          <p:nvPr/>
        </p:nvGrpSpPr>
        <p:grpSpPr>
          <a:xfrm>
            <a:off x="7917545" y="1215823"/>
            <a:ext cx="624114" cy="5337603"/>
            <a:chOff x="3759198" y="1207433"/>
            <a:chExt cx="624114" cy="533760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AC6C1F8-C293-4CCA-B7EC-BDCA89EE04CA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94E7FF7-F9AD-465C-A518-16FA02D33ADF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28B1EC9-B6E1-4AEC-B3DD-5FB76AA6DBB1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29E4224-876F-4E53-B01B-ABADAD3D99BB}"/>
                </a:ext>
              </a:extLst>
            </p:cNvPr>
            <p:cNvCxnSpPr>
              <a:stCxn id="49" idx="0"/>
              <a:endCxn id="50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93F2411F-6F90-461E-BFB2-FC02CF64834E}"/>
                </a:ext>
              </a:extLst>
            </p:cNvPr>
            <p:cNvCxnSpPr>
              <a:cxnSpLocks/>
              <a:stCxn id="50" idx="0"/>
              <a:endCxn id="51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0DB130-2846-480E-A689-2534FDEB4BD7}"/>
              </a:ext>
            </a:extLst>
          </p:cNvPr>
          <p:cNvGrpSpPr/>
          <p:nvPr/>
        </p:nvGrpSpPr>
        <p:grpSpPr>
          <a:xfrm>
            <a:off x="6618516" y="1209699"/>
            <a:ext cx="624114" cy="5337603"/>
            <a:chOff x="3759198" y="1207433"/>
            <a:chExt cx="624114" cy="533760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06BEAE4-F52A-4632-88A1-12B701CBA9AE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3A52CD4-0B81-4B85-8838-C49936C93F69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180ABE0-F1E6-4E43-83F4-00B82B072E45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515215F8-AFE3-4D20-8EC2-803C4853289F}"/>
                </a:ext>
              </a:extLst>
            </p:cNvPr>
            <p:cNvCxnSpPr>
              <a:stCxn id="55" idx="0"/>
              <a:endCxn id="56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9D0646CF-5512-4FA6-AA1A-34B8FF82E641}"/>
                </a:ext>
              </a:extLst>
            </p:cNvPr>
            <p:cNvCxnSpPr>
              <a:cxnSpLocks/>
              <a:stCxn id="56" idx="0"/>
              <a:endCxn id="57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23F4065-8F19-45A8-9C6B-801DC0C89CB9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>
            <a:off x="2053769" y="3870111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5CAC1E5-E962-48BB-84E3-7B59D6DB78E1}"/>
              </a:ext>
            </a:extLst>
          </p:cNvPr>
          <p:cNvCxnSpPr>
            <a:cxnSpLocks/>
            <a:stCxn id="7" idx="3"/>
            <a:endCxn id="44" idx="1"/>
          </p:cNvCxnSpPr>
          <p:nvPr/>
        </p:nvCxnSpPr>
        <p:spPr>
          <a:xfrm>
            <a:off x="3352798" y="3876235"/>
            <a:ext cx="693060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370B8A-605C-456F-A5BA-39C1BE4CAFA2}"/>
              </a:ext>
            </a:extLst>
          </p:cNvPr>
          <p:cNvCxnSpPr>
            <a:cxnSpLocks/>
            <a:stCxn id="44" idx="3"/>
            <a:endCxn id="38" idx="1"/>
          </p:cNvCxnSpPr>
          <p:nvPr/>
        </p:nvCxnSpPr>
        <p:spPr>
          <a:xfrm>
            <a:off x="4669972" y="3876235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8373174-4BE1-4C56-BD36-E9BF65F8EC00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 flipV="1">
            <a:off x="5969001" y="3878501"/>
            <a:ext cx="649515" cy="3858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1C966E3-83D6-497D-918A-37E3A8BF3DE4}"/>
              </a:ext>
            </a:extLst>
          </p:cNvPr>
          <p:cNvCxnSpPr>
            <a:cxnSpLocks/>
            <a:stCxn id="56" idx="3"/>
            <a:endCxn id="50" idx="1"/>
          </p:cNvCxnSpPr>
          <p:nvPr/>
        </p:nvCxnSpPr>
        <p:spPr>
          <a:xfrm>
            <a:off x="7242630" y="3878501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E1DDFF1-66FF-4ABF-9A35-4B4D6E0D166D}"/>
              </a:ext>
            </a:extLst>
          </p:cNvPr>
          <p:cNvCxnSpPr>
            <a:cxnSpLocks/>
          </p:cNvCxnSpPr>
          <p:nvPr/>
        </p:nvCxnSpPr>
        <p:spPr>
          <a:xfrm>
            <a:off x="754740" y="3857649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FEB2E48-92A2-4139-BC10-877E87D79295}"/>
              </a:ext>
            </a:extLst>
          </p:cNvPr>
          <p:cNvCxnSpPr>
            <a:cxnSpLocks/>
          </p:cNvCxnSpPr>
          <p:nvPr/>
        </p:nvCxnSpPr>
        <p:spPr>
          <a:xfrm>
            <a:off x="8581572" y="3883767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9CB344-952B-4A41-9CD2-69E835F1F949}"/>
              </a:ext>
            </a:extLst>
          </p:cNvPr>
          <p:cNvSpPr/>
          <p:nvPr/>
        </p:nvSpPr>
        <p:spPr>
          <a:xfrm>
            <a:off x="6593115" y="943430"/>
            <a:ext cx="3087914" cy="5778046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A1E059F-37D8-4016-816E-F882A7B54EEF}"/>
              </a:ext>
            </a:extLst>
          </p:cNvPr>
          <p:cNvSpPr/>
          <p:nvPr/>
        </p:nvSpPr>
        <p:spPr>
          <a:xfrm>
            <a:off x="116114" y="1088571"/>
            <a:ext cx="4713518" cy="558942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58F6B0-A01A-4165-9D7F-B87F097EB99C}"/>
              </a:ext>
            </a:extLst>
          </p:cNvPr>
          <p:cNvSpPr/>
          <p:nvPr/>
        </p:nvSpPr>
        <p:spPr>
          <a:xfrm>
            <a:off x="1665465" y="5319877"/>
            <a:ext cx="1963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600" b="1" dirty="0"/>
              <a:t>Input</a:t>
            </a:r>
            <a:endParaRPr lang="en-US" sz="36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17FAD2A-A59F-435A-8174-9170C2A01008}"/>
              </a:ext>
            </a:extLst>
          </p:cNvPr>
          <p:cNvSpPr/>
          <p:nvPr/>
        </p:nvSpPr>
        <p:spPr>
          <a:xfrm>
            <a:off x="1665465" y="3277296"/>
            <a:ext cx="19631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600" b="1" dirty="0"/>
              <a:t>Hidden</a:t>
            </a:r>
            <a:br>
              <a:rPr kumimoji="1" lang="en-US" altLang="ko-KR" sz="3600" b="1" dirty="0"/>
            </a:br>
            <a:r>
              <a:rPr kumimoji="1" lang="en-US" altLang="ko-KR" sz="3600" b="1" dirty="0"/>
              <a:t>state</a:t>
            </a:r>
            <a:endParaRPr lang="en-US" sz="3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49F9237-67CD-43E1-A099-0EB73903686D}"/>
              </a:ext>
            </a:extLst>
          </p:cNvPr>
          <p:cNvSpPr/>
          <p:nvPr/>
        </p:nvSpPr>
        <p:spPr>
          <a:xfrm>
            <a:off x="1665465" y="1586533"/>
            <a:ext cx="1963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600" b="1" dirty="0"/>
              <a:t>Output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2EB5C4-0424-4D56-BC9A-549DC7AD1551}"/>
                  </a:ext>
                </a:extLst>
              </p:cNvPr>
              <p:cNvSpPr txBox="1"/>
              <p:nvPr/>
            </p:nvSpPr>
            <p:spPr>
              <a:xfrm>
                <a:off x="3575811" y="5231044"/>
                <a:ext cx="124720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2EB5C4-0424-4D56-BC9A-549DC7AD1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811" y="5231044"/>
                <a:ext cx="1247201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A2E84F-C89A-421B-A714-86517548E4DE}"/>
                  </a:ext>
                </a:extLst>
              </p:cNvPr>
              <p:cNvSpPr txBox="1"/>
              <p:nvPr/>
            </p:nvSpPr>
            <p:spPr>
              <a:xfrm>
                <a:off x="3575811" y="3366921"/>
                <a:ext cx="126553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A2E84F-C89A-421B-A714-86517548E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811" y="3366921"/>
                <a:ext cx="1265539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F79585-90C3-4B36-AE38-8823204D7FFF}"/>
                  </a:ext>
                </a:extLst>
              </p:cNvPr>
              <p:cNvSpPr txBox="1"/>
              <p:nvPr/>
            </p:nvSpPr>
            <p:spPr>
              <a:xfrm>
                <a:off x="3575811" y="1502798"/>
                <a:ext cx="125168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F79585-90C3-4B36-AE38-8823204D7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811" y="1502798"/>
                <a:ext cx="1251689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87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RNN 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복습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8</a:t>
            </a:fld>
            <a:endParaRPr kumimoji="1"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1CB0D81-1C6C-4D19-8C60-C914081F7FE7}"/>
              </a:ext>
            </a:extLst>
          </p:cNvPr>
          <p:cNvGrpSpPr/>
          <p:nvPr/>
        </p:nvGrpSpPr>
        <p:grpSpPr>
          <a:xfrm>
            <a:off x="2728684" y="1207433"/>
            <a:ext cx="624114" cy="5337603"/>
            <a:chOff x="3759198" y="1207433"/>
            <a:chExt cx="624114" cy="533760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0F8791C-5356-4222-A25F-5DCFD0A88D7F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9EFAED1-7DE0-4B3A-A260-5C2B0A0BF371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5D4551C-3109-4831-8399-02E569186FDC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F2DBC39-E5DA-4732-8FC8-5112EDFAD940}"/>
                </a:ext>
              </a:extLst>
            </p:cNvPr>
            <p:cNvCxnSpPr>
              <a:stCxn id="3" idx="0"/>
              <a:endCxn id="7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AC09FF6-5328-4E74-A186-897FBF46BB51}"/>
                </a:ext>
              </a:extLst>
            </p:cNvPr>
            <p:cNvCxnSpPr>
              <a:cxnSpLocks/>
              <a:stCxn id="7" idx="0"/>
              <a:endCxn id="8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9AA86FA-06B6-4CEE-8305-310E22B2C31F}"/>
              </a:ext>
            </a:extLst>
          </p:cNvPr>
          <p:cNvGrpSpPr/>
          <p:nvPr/>
        </p:nvGrpSpPr>
        <p:grpSpPr>
          <a:xfrm>
            <a:off x="1429655" y="1201309"/>
            <a:ext cx="624114" cy="5337603"/>
            <a:chOff x="3759198" y="1207433"/>
            <a:chExt cx="624114" cy="533760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EE04E78-C7B5-4801-8566-7114FD02F3AC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3C9E54E-73C7-4D9A-A458-CA97824345B2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477442A-F721-4EF8-89D9-DD8887A89557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5498761-BC52-4C6B-969A-23DD17870F1F}"/>
                </a:ext>
              </a:extLst>
            </p:cNvPr>
            <p:cNvCxnSpPr>
              <a:stCxn id="31" idx="0"/>
              <a:endCxn id="32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4F4F586B-E79B-4F94-8652-90EE4259922B}"/>
                </a:ext>
              </a:extLst>
            </p:cNvPr>
            <p:cNvCxnSpPr>
              <a:cxnSpLocks/>
              <a:stCxn id="32" idx="0"/>
              <a:endCxn id="33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678F620-86BA-46D9-BC4F-81035E189F39}"/>
              </a:ext>
            </a:extLst>
          </p:cNvPr>
          <p:cNvGrpSpPr/>
          <p:nvPr/>
        </p:nvGrpSpPr>
        <p:grpSpPr>
          <a:xfrm>
            <a:off x="5344887" y="1213557"/>
            <a:ext cx="624114" cy="5337603"/>
            <a:chOff x="3759198" y="1207433"/>
            <a:chExt cx="624114" cy="5337603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4A3184B-5647-4CC5-AFC7-DBF41FF52B47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8D614FF-5513-49BD-B456-73843E9DB9E0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A201F99-BA6A-4AA5-BFA7-DA39A40F3766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64272D4-AA13-48AD-BFB4-863AFCBBE27B}"/>
                </a:ext>
              </a:extLst>
            </p:cNvPr>
            <p:cNvCxnSpPr>
              <a:stCxn id="37" idx="0"/>
              <a:endCxn id="38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991B059-FC30-4618-8462-5ECFB616D891}"/>
                </a:ext>
              </a:extLst>
            </p:cNvPr>
            <p:cNvCxnSpPr>
              <a:cxnSpLocks/>
              <a:stCxn id="38" idx="0"/>
              <a:endCxn id="39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0802536-53F4-4E96-914F-5915F13057CA}"/>
              </a:ext>
            </a:extLst>
          </p:cNvPr>
          <p:cNvGrpSpPr/>
          <p:nvPr/>
        </p:nvGrpSpPr>
        <p:grpSpPr>
          <a:xfrm>
            <a:off x="4045858" y="1207433"/>
            <a:ext cx="624114" cy="5337603"/>
            <a:chOff x="3759198" y="1207433"/>
            <a:chExt cx="624114" cy="533760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158F42B-BFC2-48CF-9127-607DE850F5F2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27E9A2C-42CA-4447-9628-9690480E4348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BFF8BD3-F2C4-468D-AAF3-FCC39BD752DE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71DF96EA-D17D-4EA2-8EBD-EAF1094195F5}"/>
                </a:ext>
              </a:extLst>
            </p:cNvPr>
            <p:cNvCxnSpPr>
              <a:stCxn id="43" idx="0"/>
              <a:endCxn id="44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0C330E9-1356-4F7E-801B-6D17B4742A32}"/>
                </a:ext>
              </a:extLst>
            </p:cNvPr>
            <p:cNvCxnSpPr>
              <a:cxnSpLocks/>
              <a:stCxn id="44" idx="0"/>
              <a:endCxn id="45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9683698-A4FA-4F3F-A846-0947CA604E98}"/>
              </a:ext>
            </a:extLst>
          </p:cNvPr>
          <p:cNvGrpSpPr/>
          <p:nvPr/>
        </p:nvGrpSpPr>
        <p:grpSpPr>
          <a:xfrm>
            <a:off x="7917545" y="1215823"/>
            <a:ext cx="624114" cy="5337603"/>
            <a:chOff x="3759198" y="1207433"/>
            <a:chExt cx="624114" cy="533760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AC6C1F8-C293-4CCA-B7EC-BDCA89EE04CA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94E7FF7-F9AD-465C-A518-16FA02D33ADF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28B1EC9-B6E1-4AEC-B3DD-5FB76AA6DBB1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29E4224-876F-4E53-B01B-ABADAD3D99BB}"/>
                </a:ext>
              </a:extLst>
            </p:cNvPr>
            <p:cNvCxnSpPr>
              <a:stCxn id="49" idx="0"/>
              <a:endCxn id="50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93F2411F-6F90-461E-BFB2-FC02CF64834E}"/>
                </a:ext>
              </a:extLst>
            </p:cNvPr>
            <p:cNvCxnSpPr>
              <a:cxnSpLocks/>
              <a:stCxn id="50" idx="0"/>
              <a:endCxn id="51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0DB130-2846-480E-A689-2534FDEB4BD7}"/>
              </a:ext>
            </a:extLst>
          </p:cNvPr>
          <p:cNvGrpSpPr/>
          <p:nvPr/>
        </p:nvGrpSpPr>
        <p:grpSpPr>
          <a:xfrm>
            <a:off x="6618516" y="1209699"/>
            <a:ext cx="624114" cy="5337603"/>
            <a:chOff x="3759198" y="1207433"/>
            <a:chExt cx="624114" cy="533760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06BEAE4-F52A-4632-88A1-12B701CBA9AE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3A52CD4-0B81-4B85-8838-C49936C93F69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180ABE0-F1E6-4E43-83F4-00B82B072E45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515215F8-AFE3-4D20-8EC2-803C4853289F}"/>
                </a:ext>
              </a:extLst>
            </p:cNvPr>
            <p:cNvCxnSpPr>
              <a:stCxn id="55" idx="0"/>
              <a:endCxn id="56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9D0646CF-5512-4FA6-AA1A-34B8FF82E641}"/>
                </a:ext>
              </a:extLst>
            </p:cNvPr>
            <p:cNvCxnSpPr>
              <a:cxnSpLocks/>
              <a:stCxn id="56" idx="0"/>
              <a:endCxn id="57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23F4065-8F19-45A8-9C6B-801DC0C89CB9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>
            <a:off x="2053769" y="3870111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5CAC1E5-E962-48BB-84E3-7B59D6DB78E1}"/>
              </a:ext>
            </a:extLst>
          </p:cNvPr>
          <p:cNvCxnSpPr>
            <a:cxnSpLocks/>
            <a:stCxn id="7" idx="3"/>
            <a:endCxn id="44" idx="1"/>
          </p:cNvCxnSpPr>
          <p:nvPr/>
        </p:nvCxnSpPr>
        <p:spPr>
          <a:xfrm>
            <a:off x="3352798" y="3876235"/>
            <a:ext cx="693060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370B8A-605C-456F-A5BA-39C1BE4CAFA2}"/>
              </a:ext>
            </a:extLst>
          </p:cNvPr>
          <p:cNvCxnSpPr>
            <a:cxnSpLocks/>
            <a:stCxn id="44" idx="3"/>
            <a:endCxn id="38" idx="1"/>
          </p:cNvCxnSpPr>
          <p:nvPr/>
        </p:nvCxnSpPr>
        <p:spPr>
          <a:xfrm>
            <a:off x="4669972" y="3876235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8373174-4BE1-4C56-BD36-E9BF65F8EC00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 flipV="1">
            <a:off x="5969001" y="3878501"/>
            <a:ext cx="649515" cy="3858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1C966E3-83D6-497D-918A-37E3A8BF3DE4}"/>
              </a:ext>
            </a:extLst>
          </p:cNvPr>
          <p:cNvCxnSpPr>
            <a:cxnSpLocks/>
            <a:stCxn id="56" idx="3"/>
            <a:endCxn id="50" idx="1"/>
          </p:cNvCxnSpPr>
          <p:nvPr/>
        </p:nvCxnSpPr>
        <p:spPr>
          <a:xfrm>
            <a:off x="7242630" y="3878501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E1DDFF1-66FF-4ABF-9A35-4B4D6E0D166D}"/>
              </a:ext>
            </a:extLst>
          </p:cNvPr>
          <p:cNvCxnSpPr>
            <a:cxnSpLocks/>
          </p:cNvCxnSpPr>
          <p:nvPr/>
        </p:nvCxnSpPr>
        <p:spPr>
          <a:xfrm>
            <a:off x="754740" y="3857649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FEB2E48-92A2-4139-BC10-877E87D79295}"/>
              </a:ext>
            </a:extLst>
          </p:cNvPr>
          <p:cNvCxnSpPr>
            <a:cxnSpLocks/>
          </p:cNvCxnSpPr>
          <p:nvPr/>
        </p:nvCxnSpPr>
        <p:spPr>
          <a:xfrm>
            <a:off x="8581572" y="3883767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9CB344-952B-4A41-9CD2-69E835F1F949}"/>
              </a:ext>
            </a:extLst>
          </p:cNvPr>
          <p:cNvSpPr/>
          <p:nvPr/>
        </p:nvSpPr>
        <p:spPr>
          <a:xfrm>
            <a:off x="7892143" y="943430"/>
            <a:ext cx="1788885" cy="5778046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A1E059F-37D8-4016-816E-F882A7B54EEF}"/>
              </a:ext>
            </a:extLst>
          </p:cNvPr>
          <p:cNvSpPr/>
          <p:nvPr/>
        </p:nvSpPr>
        <p:spPr>
          <a:xfrm>
            <a:off x="116113" y="1088571"/>
            <a:ext cx="6462489" cy="558942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58F6B0-A01A-4165-9D7F-B87F097EB99C}"/>
              </a:ext>
            </a:extLst>
          </p:cNvPr>
          <p:cNvSpPr/>
          <p:nvPr/>
        </p:nvSpPr>
        <p:spPr>
          <a:xfrm>
            <a:off x="3015294" y="5319877"/>
            <a:ext cx="1963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600" b="1" dirty="0"/>
              <a:t>Input</a:t>
            </a:r>
            <a:endParaRPr lang="en-US" sz="36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17FAD2A-A59F-435A-8174-9170C2A01008}"/>
              </a:ext>
            </a:extLst>
          </p:cNvPr>
          <p:cNvSpPr/>
          <p:nvPr/>
        </p:nvSpPr>
        <p:spPr>
          <a:xfrm>
            <a:off x="3015294" y="3277296"/>
            <a:ext cx="19631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600" b="1" dirty="0"/>
              <a:t>Hidden</a:t>
            </a:r>
            <a:br>
              <a:rPr kumimoji="1" lang="en-US" altLang="ko-KR" sz="3600" b="1" dirty="0"/>
            </a:br>
            <a:r>
              <a:rPr kumimoji="1" lang="en-US" altLang="ko-KR" sz="3600" b="1" dirty="0"/>
              <a:t>state</a:t>
            </a:r>
            <a:endParaRPr lang="en-US" sz="3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49F9237-67CD-43E1-A099-0EB73903686D}"/>
              </a:ext>
            </a:extLst>
          </p:cNvPr>
          <p:cNvSpPr/>
          <p:nvPr/>
        </p:nvSpPr>
        <p:spPr>
          <a:xfrm>
            <a:off x="3015294" y="1586533"/>
            <a:ext cx="1963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600" b="1" dirty="0"/>
              <a:t>Output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2EB5C4-0424-4D56-BC9A-549DC7AD1551}"/>
                  </a:ext>
                </a:extLst>
              </p:cNvPr>
              <p:cNvSpPr txBox="1"/>
              <p:nvPr/>
            </p:nvSpPr>
            <p:spPr>
              <a:xfrm>
                <a:off x="4925640" y="5231044"/>
                <a:ext cx="124720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2EB5C4-0424-4D56-BC9A-549DC7AD1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40" y="5231044"/>
                <a:ext cx="1247201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A2E84F-C89A-421B-A714-86517548E4DE}"/>
                  </a:ext>
                </a:extLst>
              </p:cNvPr>
              <p:cNvSpPr txBox="1"/>
              <p:nvPr/>
            </p:nvSpPr>
            <p:spPr>
              <a:xfrm>
                <a:off x="4925640" y="3366921"/>
                <a:ext cx="126553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A2E84F-C89A-421B-A714-86517548E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40" y="3366921"/>
                <a:ext cx="1265539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F79585-90C3-4B36-AE38-8823204D7FFF}"/>
                  </a:ext>
                </a:extLst>
              </p:cNvPr>
              <p:cNvSpPr txBox="1"/>
              <p:nvPr/>
            </p:nvSpPr>
            <p:spPr>
              <a:xfrm>
                <a:off x="4925640" y="1502798"/>
                <a:ext cx="125168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F79585-90C3-4B36-AE38-8823204D7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40" y="1502798"/>
                <a:ext cx="1251689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21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RNN </a:t>
            </a:r>
            <a:r>
              <a:rPr kumimoji="1" lang="ko-KR" altLang="en-US" sz="3600" b="1" dirty="0">
                <a:solidFill>
                  <a:srgbClr val="1E3DB4"/>
                </a:solidFill>
              </a:rPr>
              <a:t>복습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9</a:t>
            </a:fld>
            <a:endParaRPr kumimoji="1"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1CB0D81-1C6C-4D19-8C60-C914081F7FE7}"/>
              </a:ext>
            </a:extLst>
          </p:cNvPr>
          <p:cNvGrpSpPr/>
          <p:nvPr/>
        </p:nvGrpSpPr>
        <p:grpSpPr>
          <a:xfrm>
            <a:off x="2728684" y="1207433"/>
            <a:ext cx="624114" cy="5337603"/>
            <a:chOff x="3759198" y="1207433"/>
            <a:chExt cx="624114" cy="533760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0F8791C-5356-4222-A25F-5DCFD0A88D7F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9EFAED1-7DE0-4B3A-A260-5C2B0A0BF371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5D4551C-3109-4831-8399-02E569186FDC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F2DBC39-E5DA-4732-8FC8-5112EDFAD940}"/>
                </a:ext>
              </a:extLst>
            </p:cNvPr>
            <p:cNvCxnSpPr>
              <a:stCxn id="3" idx="0"/>
              <a:endCxn id="7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AC09FF6-5328-4E74-A186-897FBF46BB51}"/>
                </a:ext>
              </a:extLst>
            </p:cNvPr>
            <p:cNvCxnSpPr>
              <a:cxnSpLocks/>
              <a:stCxn id="7" idx="0"/>
              <a:endCxn id="8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9AA86FA-06B6-4CEE-8305-310E22B2C31F}"/>
              </a:ext>
            </a:extLst>
          </p:cNvPr>
          <p:cNvGrpSpPr/>
          <p:nvPr/>
        </p:nvGrpSpPr>
        <p:grpSpPr>
          <a:xfrm>
            <a:off x="1429655" y="1201309"/>
            <a:ext cx="624114" cy="5337603"/>
            <a:chOff x="3759198" y="1207433"/>
            <a:chExt cx="624114" cy="533760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EE04E78-C7B5-4801-8566-7114FD02F3AC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3C9E54E-73C7-4D9A-A458-CA97824345B2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477442A-F721-4EF8-89D9-DD8887A89557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5498761-BC52-4C6B-969A-23DD17870F1F}"/>
                </a:ext>
              </a:extLst>
            </p:cNvPr>
            <p:cNvCxnSpPr>
              <a:stCxn id="31" idx="0"/>
              <a:endCxn id="32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4F4F586B-E79B-4F94-8652-90EE4259922B}"/>
                </a:ext>
              </a:extLst>
            </p:cNvPr>
            <p:cNvCxnSpPr>
              <a:cxnSpLocks/>
              <a:stCxn id="32" idx="0"/>
              <a:endCxn id="33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678F620-86BA-46D9-BC4F-81035E189F39}"/>
              </a:ext>
            </a:extLst>
          </p:cNvPr>
          <p:cNvGrpSpPr/>
          <p:nvPr/>
        </p:nvGrpSpPr>
        <p:grpSpPr>
          <a:xfrm>
            <a:off x="5344887" y="1213557"/>
            <a:ext cx="624114" cy="5337603"/>
            <a:chOff x="3759198" y="1207433"/>
            <a:chExt cx="624114" cy="5337603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4A3184B-5647-4CC5-AFC7-DBF41FF52B47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8D614FF-5513-49BD-B456-73843E9DB9E0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A201F99-BA6A-4AA5-BFA7-DA39A40F3766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64272D4-AA13-48AD-BFB4-863AFCBBE27B}"/>
                </a:ext>
              </a:extLst>
            </p:cNvPr>
            <p:cNvCxnSpPr>
              <a:stCxn id="37" idx="0"/>
              <a:endCxn id="38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991B059-FC30-4618-8462-5ECFB616D891}"/>
                </a:ext>
              </a:extLst>
            </p:cNvPr>
            <p:cNvCxnSpPr>
              <a:cxnSpLocks/>
              <a:stCxn id="38" idx="0"/>
              <a:endCxn id="39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0802536-53F4-4E96-914F-5915F13057CA}"/>
              </a:ext>
            </a:extLst>
          </p:cNvPr>
          <p:cNvGrpSpPr/>
          <p:nvPr/>
        </p:nvGrpSpPr>
        <p:grpSpPr>
          <a:xfrm>
            <a:off x="4045858" y="1207433"/>
            <a:ext cx="624114" cy="5337603"/>
            <a:chOff x="3759198" y="1207433"/>
            <a:chExt cx="624114" cy="533760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158F42B-BFC2-48CF-9127-607DE850F5F2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27E9A2C-42CA-4447-9628-9690480E4348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BFF8BD3-F2C4-468D-AAF3-FCC39BD752DE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71DF96EA-D17D-4EA2-8EBD-EAF1094195F5}"/>
                </a:ext>
              </a:extLst>
            </p:cNvPr>
            <p:cNvCxnSpPr>
              <a:stCxn id="43" idx="0"/>
              <a:endCxn id="44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0C330E9-1356-4F7E-801B-6D17B4742A32}"/>
                </a:ext>
              </a:extLst>
            </p:cNvPr>
            <p:cNvCxnSpPr>
              <a:cxnSpLocks/>
              <a:stCxn id="44" idx="0"/>
              <a:endCxn id="45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9683698-A4FA-4F3F-A846-0947CA604E98}"/>
              </a:ext>
            </a:extLst>
          </p:cNvPr>
          <p:cNvGrpSpPr/>
          <p:nvPr/>
        </p:nvGrpSpPr>
        <p:grpSpPr>
          <a:xfrm>
            <a:off x="7917545" y="1215823"/>
            <a:ext cx="624114" cy="5337603"/>
            <a:chOff x="3759198" y="1207433"/>
            <a:chExt cx="624114" cy="533760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AC6C1F8-C293-4CCA-B7EC-BDCA89EE04CA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94E7FF7-F9AD-465C-A518-16FA02D33ADF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28B1EC9-B6E1-4AEC-B3DD-5FB76AA6DBB1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29E4224-876F-4E53-B01B-ABADAD3D99BB}"/>
                </a:ext>
              </a:extLst>
            </p:cNvPr>
            <p:cNvCxnSpPr>
              <a:stCxn id="49" idx="0"/>
              <a:endCxn id="50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93F2411F-6F90-461E-BFB2-FC02CF64834E}"/>
                </a:ext>
              </a:extLst>
            </p:cNvPr>
            <p:cNvCxnSpPr>
              <a:cxnSpLocks/>
              <a:stCxn id="50" idx="0"/>
              <a:endCxn id="51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0DB130-2846-480E-A689-2534FDEB4BD7}"/>
              </a:ext>
            </a:extLst>
          </p:cNvPr>
          <p:cNvGrpSpPr/>
          <p:nvPr/>
        </p:nvGrpSpPr>
        <p:grpSpPr>
          <a:xfrm>
            <a:off x="6618516" y="1209699"/>
            <a:ext cx="624114" cy="5337603"/>
            <a:chOff x="3759198" y="1207433"/>
            <a:chExt cx="624114" cy="533760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06BEAE4-F52A-4632-88A1-12B701CBA9AE}"/>
                </a:ext>
              </a:extLst>
            </p:cNvPr>
            <p:cNvSpPr/>
            <p:nvPr/>
          </p:nvSpPr>
          <p:spPr>
            <a:xfrm>
              <a:off x="3759198" y="5036457"/>
              <a:ext cx="624114" cy="1508579"/>
            </a:xfrm>
            <a:prstGeom prst="rect">
              <a:avLst/>
            </a:prstGeom>
            <a:solidFill>
              <a:srgbClr val="DF2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3A52CD4-0B81-4B85-8838-C49936C93F69}"/>
                </a:ext>
              </a:extLst>
            </p:cNvPr>
            <p:cNvSpPr/>
            <p:nvPr/>
          </p:nvSpPr>
          <p:spPr>
            <a:xfrm>
              <a:off x="3759198" y="3121945"/>
              <a:ext cx="624114" cy="15085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180ABE0-F1E6-4E43-83F4-00B82B072E45}"/>
                </a:ext>
              </a:extLst>
            </p:cNvPr>
            <p:cNvSpPr/>
            <p:nvPr/>
          </p:nvSpPr>
          <p:spPr>
            <a:xfrm>
              <a:off x="3759198" y="1207433"/>
              <a:ext cx="624114" cy="15085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515215F8-AFE3-4D20-8EC2-803C4853289F}"/>
                </a:ext>
              </a:extLst>
            </p:cNvPr>
            <p:cNvCxnSpPr>
              <a:stCxn id="55" idx="0"/>
              <a:endCxn id="56" idx="2"/>
            </p:cNvCxnSpPr>
            <p:nvPr/>
          </p:nvCxnSpPr>
          <p:spPr>
            <a:xfrm flipV="1">
              <a:off x="4071255" y="4630524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9D0646CF-5512-4FA6-AA1A-34B8FF82E641}"/>
                </a:ext>
              </a:extLst>
            </p:cNvPr>
            <p:cNvCxnSpPr>
              <a:cxnSpLocks/>
              <a:stCxn id="56" idx="0"/>
              <a:endCxn id="57" idx="2"/>
            </p:cNvCxnSpPr>
            <p:nvPr/>
          </p:nvCxnSpPr>
          <p:spPr>
            <a:xfrm flipV="1">
              <a:off x="4071255" y="2716012"/>
              <a:ext cx="0" cy="405933"/>
            </a:xfrm>
            <a:prstGeom prst="straightConnector1">
              <a:avLst/>
            </a:prstGeom>
            <a:ln w="5715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23F4065-8F19-45A8-9C6B-801DC0C89CB9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>
            <a:off x="2053769" y="3870111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5CAC1E5-E962-48BB-84E3-7B59D6DB78E1}"/>
              </a:ext>
            </a:extLst>
          </p:cNvPr>
          <p:cNvCxnSpPr>
            <a:cxnSpLocks/>
            <a:stCxn id="7" idx="3"/>
            <a:endCxn id="44" idx="1"/>
          </p:cNvCxnSpPr>
          <p:nvPr/>
        </p:nvCxnSpPr>
        <p:spPr>
          <a:xfrm>
            <a:off x="3352798" y="3876235"/>
            <a:ext cx="693060" cy="0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370B8A-605C-456F-A5BA-39C1BE4CAFA2}"/>
              </a:ext>
            </a:extLst>
          </p:cNvPr>
          <p:cNvCxnSpPr>
            <a:cxnSpLocks/>
            <a:stCxn id="44" idx="3"/>
            <a:endCxn id="38" idx="1"/>
          </p:cNvCxnSpPr>
          <p:nvPr/>
        </p:nvCxnSpPr>
        <p:spPr>
          <a:xfrm>
            <a:off x="4669972" y="3876235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8373174-4BE1-4C56-BD36-E9BF65F8EC00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 flipV="1">
            <a:off x="5969001" y="3878501"/>
            <a:ext cx="649515" cy="3858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1C966E3-83D6-497D-918A-37E3A8BF3DE4}"/>
              </a:ext>
            </a:extLst>
          </p:cNvPr>
          <p:cNvCxnSpPr>
            <a:cxnSpLocks/>
            <a:stCxn id="56" idx="3"/>
            <a:endCxn id="50" idx="1"/>
          </p:cNvCxnSpPr>
          <p:nvPr/>
        </p:nvCxnSpPr>
        <p:spPr>
          <a:xfrm>
            <a:off x="7242630" y="3878501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E1DDFF1-66FF-4ABF-9A35-4B4D6E0D166D}"/>
              </a:ext>
            </a:extLst>
          </p:cNvPr>
          <p:cNvCxnSpPr>
            <a:cxnSpLocks/>
          </p:cNvCxnSpPr>
          <p:nvPr/>
        </p:nvCxnSpPr>
        <p:spPr>
          <a:xfrm>
            <a:off x="754740" y="3857649"/>
            <a:ext cx="674915" cy="6124"/>
          </a:xfrm>
          <a:prstGeom prst="straightConnector1">
            <a:avLst/>
          </a:prstGeom>
          <a:ln w="5715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CF87DE-B285-4EC9-8CDC-6C2109B3C821}"/>
              </a:ext>
            </a:extLst>
          </p:cNvPr>
          <p:cNvSpPr/>
          <p:nvPr/>
        </p:nvSpPr>
        <p:spPr>
          <a:xfrm>
            <a:off x="8993418" y="1080878"/>
            <a:ext cx="29304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many-to-many</a:t>
            </a:r>
          </a:p>
          <a:p>
            <a:r>
              <a:rPr lang="en-US" sz="3200" dirty="0"/>
              <a:t>: </a:t>
            </a:r>
            <a:r>
              <a:rPr lang="ko-KR" altLang="en-US" sz="3200" dirty="0"/>
              <a:t>인풋 </a:t>
            </a:r>
            <a:r>
              <a:rPr lang="en-US" altLang="ko-KR" sz="3200" dirty="0"/>
              <a:t>1</a:t>
            </a:r>
            <a:r>
              <a:rPr lang="ko-KR" altLang="en-US" sz="3200" dirty="0"/>
              <a:t>개당</a:t>
            </a:r>
            <a:endParaRPr lang="en-US" altLang="ko-KR" sz="3200" dirty="0"/>
          </a:p>
          <a:p>
            <a:r>
              <a:rPr lang="en-US" sz="3200" dirty="0"/>
              <a:t>  </a:t>
            </a:r>
            <a:r>
              <a:rPr lang="ko-KR" altLang="en-US" sz="3200" dirty="0"/>
              <a:t>아웃풋 </a:t>
            </a:r>
            <a:r>
              <a:rPr lang="en-US" altLang="ko-KR" sz="3200" dirty="0"/>
              <a:t>1</a:t>
            </a:r>
            <a:r>
              <a:rPr lang="ko-KR" altLang="en-US" sz="3200" dirty="0"/>
              <a:t>개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76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3959</TotalTime>
  <Words>717</Words>
  <Application>Microsoft Office PowerPoint</Application>
  <PresentationFormat>와이드스크린</PresentationFormat>
  <Paragraphs>277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Britannic Bold</vt:lpstr>
      <vt:lpstr>Cambria Math</vt:lpstr>
      <vt:lpstr>Cooper Black</vt:lpstr>
      <vt:lpstr>Wingdings</vt:lpstr>
      <vt:lpstr>Office 테마</vt:lpstr>
      <vt:lpstr>실습: Recurrent Neural Networks (RNN)</vt:lpstr>
      <vt:lpstr>목표</vt:lpstr>
      <vt:lpstr>Contents</vt:lpstr>
      <vt:lpstr>RNN 복습</vt:lpstr>
      <vt:lpstr>RNN 복습</vt:lpstr>
      <vt:lpstr>RNN 복습</vt:lpstr>
      <vt:lpstr>RNN 복습</vt:lpstr>
      <vt:lpstr>RNN 복습</vt:lpstr>
      <vt:lpstr>RNN 복습</vt:lpstr>
      <vt:lpstr>RNN 복습</vt:lpstr>
      <vt:lpstr>RNN 복습</vt:lpstr>
      <vt:lpstr>RNN in Pytorch</vt:lpstr>
      <vt:lpstr>RNN in Pytorch</vt:lpstr>
      <vt:lpstr>RNN in Pytorch</vt:lpstr>
      <vt:lpstr>RNN in Pytorch</vt:lpstr>
      <vt:lpstr>RNN in Pytorch</vt:lpstr>
      <vt:lpstr>RNN in Pytorch</vt:lpstr>
      <vt:lpstr>RNN in Pytorch</vt:lpstr>
      <vt:lpstr>RNN in Pytorch</vt:lpstr>
      <vt:lpstr>RNN in Pytorch</vt:lpstr>
      <vt:lpstr>RNN in Pytorch</vt:lpstr>
      <vt:lpstr>RNN – Implementing a recurrent neural network</vt:lpstr>
      <vt:lpstr>RNN – Implementing a recurrent neural network</vt:lpstr>
      <vt:lpstr>RNN – Implementing a recurrent neural network</vt:lpstr>
      <vt:lpstr>RNN – Implementing a recurrent neural network</vt:lpstr>
      <vt:lpstr>RNN – Implementing a recurrent neural network</vt:lpstr>
      <vt:lpstr>RNNs to LSTMs</vt:lpstr>
      <vt:lpstr>RNNs to LSTMs</vt:lpstr>
      <vt:lpstr>RNNs to LSTMs</vt:lpstr>
      <vt:lpstr>RNNs to LSTMs</vt:lpstr>
      <vt:lpstr>RNNs to LSTMs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Basics</dc:title>
  <dc:creator>JUNSIK CHOI</dc:creator>
  <cp:lastModifiedBy>최민제</cp:lastModifiedBy>
  <cp:revision>164</cp:revision>
  <cp:lastPrinted>2017-09-15T20:07:52Z</cp:lastPrinted>
  <dcterms:created xsi:type="dcterms:W3CDTF">2017-09-15T18:10:08Z</dcterms:created>
  <dcterms:modified xsi:type="dcterms:W3CDTF">2017-10-26T05:19:38Z</dcterms:modified>
</cp:coreProperties>
</file>