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7"/>
  </p:notesMasterIdLst>
  <p:sldIdLst>
    <p:sldId id="271" r:id="rId2"/>
    <p:sldId id="257" r:id="rId3"/>
    <p:sldId id="259" r:id="rId4"/>
    <p:sldId id="312" r:id="rId5"/>
    <p:sldId id="348" r:id="rId6"/>
    <p:sldId id="355" r:id="rId7"/>
    <p:sldId id="356" r:id="rId8"/>
    <p:sldId id="357" r:id="rId9"/>
    <p:sldId id="317" r:id="rId10"/>
    <p:sldId id="322" r:id="rId11"/>
    <p:sldId id="353" r:id="rId12"/>
    <p:sldId id="349" r:id="rId13"/>
    <p:sldId id="354" r:id="rId14"/>
    <p:sldId id="329" r:id="rId15"/>
    <p:sldId id="26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DDD"/>
    <a:srgbClr val="DDFFDD"/>
    <a:srgbClr val="DDDDFF"/>
    <a:srgbClr val="202481"/>
    <a:srgbClr val="DF227B"/>
    <a:srgbClr val="0020B4"/>
    <a:srgbClr val="1E3DB4"/>
    <a:srgbClr val="222581"/>
    <a:srgbClr val="BA0F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81"/>
    <p:restoredTop sz="94650"/>
  </p:normalViewPr>
  <p:slideViewPr>
    <p:cSldViewPr snapToGrid="0" snapToObjects="1">
      <p:cViewPr varScale="1">
        <p:scale>
          <a:sx n="75" d="100"/>
          <a:sy n="75" d="100"/>
        </p:scale>
        <p:origin x="7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368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4596B-9A7B-DC4F-81E8-A9F94D9D926E}" type="datetimeFigureOut">
              <a:rPr kumimoji="1" lang="ko-KR" altLang="en-US" smtClean="0"/>
              <a:t>2017-10-26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D25F5A-3B71-6349-B450-6D179EA5AE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28101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71549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08733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248489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194948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704858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545161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7010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89284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1576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20284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264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87557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57737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36457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45761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804E-3A7B-CB4E-A07E-DA9E522294ED}" type="datetime1">
              <a:rPr kumimoji="1" lang="ko-KR" altLang="en-US" smtClean="0"/>
              <a:t>2017-10-26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38200" y="1879292"/>
            <a:ext cx="10515600" cy="1325563"/>
          </a:xfrm>
        </p:spPr>
        <p:txBody>
          <a:bodyPr/>
          <a:lstStyle>
            <a:lvl1pPr algn="ctr"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962265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D529-5BC2-CA4B-8EDA-2F62141EB15F}" type="datetime1">
              <a:rPr kumimoji="1" lang="ko-KR" altLang="en-US" smtClean="0"/>
              <a:t>2017-10-26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8422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4D01-7904-7F46-9EAF-A99AD9563ABF}" type="datetime1">
              <a:rPr kumimoji="1" lang="ko-KR" altLang="en-US" smtClean="0"/>
              <a:t>2017-10-26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29134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B1254-D30F-E443-B058-677F77DBB29C}" type="datetime1">
              <a:rPr kumimoji="1" lang="ko-KR" altLang="en-US" smtClean="0"/>
              <a:t>2017-10-26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030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2AD51-8BEA-4049-AA0C-7229ED7C6484}" type="datetime1">
              <a:rPr kumimoji="1" lang="ko-KR" altLang="en-US" smtClean="0"/>
              <a:t>2017-10-26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955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9960D-4C3D-6A44-A753-3BC358D4232E}" type="datetime1">
              <a:rPr kumimoji="1" lang="ko-KR" altLang="en-US" smtClean="0"/>
              <a:t>2017-10-26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1086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C5941-7B3B-6946-B286-09FC43BFD012}" type="datetime1">
              <a:rPr kumimoji="1" lang="ko-KR" altLang="en-US" smtClean="0"/>
              <a:t>2017-10-26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28797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C05E-B13E-8744-86BE-90F73818B2DC}" type="datetime1">
              <a:rPr kumimoji="1" lang="ko-KR" altLang="en-US" smtClean="0"/>
              <a:t>2017-10-26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8979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FE762-09EA-D042-B4FE-44AC12DC16EF}" type="datetime1">
              <a:rPr kumimoji="1" lang="ko-KR" altLang="en-US" smtClean="0"/>
              <a:t>2017-10-26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3009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593D-E2AA-4546-A68E-611AFFA83616}" type="datetime1">
              <a:rPr kumimoji="1" lang="ko-KR" altLang="en-US" smtClean="0"/>
              <a:t>2017-10-26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4067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0F93-1FE6-C74E-96BA-9B581C77F872}" type="datetime1">
              <a:rPr kumimoji="1" lang="ko-KR" altLang="en-US" smtClean="0"/>
              <a:t>2017-10-26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1602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303CB-A68E-B040-8B4C-1351696851A1}" type="datetime1">
              <a:rPr kumimoji="1" lang="ko-KR" altLang="en-US" smtClean="0"/>
              <a:t>2017-10-26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4021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85006" y="1105931"/>
            <a:ext cx="9760527" cy="150001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3600" b="1" dirty="0">
                <a:solidFill>
                  <a:srgbClr val="1E3DB4"/>
                </a:solidFill>
              </a:rPr>
              <a:t>Practice: </a:t>
            </a:r>
            <a:r>
              <a:rPr kumimoji="1" lang="en-US" altLang="ko-KR" sz="2800" b="1" dirty="0">
                <a:solidFill>
                  <a:srgbClr val="1E3DB4"/>
                </a:solidFill>
              </a:rPr>
              <a:t>Applications of Deep Learning Models</a:t>
            </a:r>
            <a:endParaRPr kumimoji="1" lang="ko-KR" altLang="en-US" sz="3600" b="1" dirty="0">
              <a:solidFill>
                <a:srgbClr val="1E3DB4"/>
              </a:solidFill>
            </a:endParaRPr>
          </a:p>
        </p:txBody>
      </p:sp>
      <p:sp>
        <p:nvSpPr>
          <p:cNvPr id="3" name="부제 2"/>
          <p:cNvSpPr>
            <a:spLocks noGrp="1"/>
          </p:cNvSpPr>
          <p:nvPr>
            <p:ph type="subTitle" idx="4294967295"/>
          </p:nvPr>
        </p:nvSpPr>
        <p:spPr>
          <a:xfrm>
            <a:off x="3447535" y="2823561"/>
            <a:ext cx="5296930" cy="3450239"/>
          </a:xfrm>
        </p:spPr>
        <p:txBody>
          <a:bodyPr>
            <a:normAutofit fontScale="92500"/>
          </a:bodyPr>
          <a:lstStyle/>
          <a:p>
            <a:pPr marL="0" indent="0" algn="ctr" latinLnBrk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kumimoji="1" lang="en-US" altLang="ko-KR" sz="2400" b="1" dirty="0"/>
              <a:t>TA: Min-</a:t>
            </a:r>
            <a:r>
              <a:rPr kumimoji="1" lang="en-US" altLang="ko-KR" sz="2400" b="1" dirty="0" err="1"/>
              <a:t>je</a:t>
            </a:r>
            <a:r>
              <a:rPr kumimoji="1" lang="en-US" altLang="ko-KR" sz="2400" b="1" dirty="0"/>
              <a:t> Choi</a:t>
            </a:r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1" dirty="0"/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100" b="1" dirty="0"/>
              <a:t>Instructor: </a:t>
            </a:r>
            <a:r>
              <a:rPr kumimoji="1" lang="en-US" altLang="ko-KR" sz="2100" b="1" dirty="0" err="1"/>
              <a:t>Jaegul</a:t>
            </a:r>
            <a:r>
              <a:rPr kumimoji="1" lang="en-US" altLang="ko-KR" sz="2100" b="1" dirty="0"/>
              <a:t> Choo</a:t>
            </a:r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dirty="0">
                <a:solidFill>
                  <a:srgbClr val="222581"/>
                </a:solidFill>
              </a:rPr>
              <a:t>devnote5676@naver.com</a:t>
            </a:r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dirty="0">
                <a:solidFill>
                  <a:srgbClr val="222581"/>
                </a:solidFill>
              </a:rPr>
              <a:t>http://davian.korea.ac.kr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dirty="0">
              <a:solidFill>
                <a:srgbClr val="222581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dirty="0"/>
              <a:t>Department of Computer Science and Engineering,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dirty="0"/>
              <a:t>Korea University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dirty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dirty="0"/>
              <a:t>October 27, 2017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dirty="0">
              <a:solidFill>
                <a:srgbClr val="222581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dirty="0">
              <a:solidFill>
                <a:srgbClr val="222581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dirty="0">
              <a:solidFill>
                <a:srgbClr val="222581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dirty="0">
              <a:solidFill>
                <a:srgbClr val="222581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dirty="0">
              <a:solidFill>
                <a:srgbClr val="222581"/>
              </a:solidFill>
            </a:endParaRPr>
          </a:p>
        </p:txBody>
      </p:sp>
      <p:sp>
        <p:nvSpPr>
          <p:cNvPr id="4" name="텍스트 상자 3"/>
          <p:cNvSpPr txBox="1"/>
          <p:nvPr/>
        </p:nvSpPr>
        <p:spPr>
          <a:xfrm>
            <a:off x="4040659" y="518984"/>
            <a:ext cx="4412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>
                <a:solidFill>
                  <a:srgbClr val="BA0F4C"/>
                </a:solidFill>
              </a:rPr>
              <a:t>[SKT AI Course: Deep Learning Basics]</a:t>
            </a:r>
            <a:endParaRPr kumimoji="1" lang="ko-KR" altLang="en-US" b="1" dirty="0">
              <a:solidFill>
                <a:srgbClr val="BA0F4C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64" y="2823560"/>
            <a:ext cx="973528" cy="1317126"/>
          </a:xfrm>
          <a:prstGeom prst="rect">
            <a:avLst/>
          </a:prstGeom>
        </p:spPr>
      </p:pic>
      <p:pic>
        <p:nvPicPr>
          <p:cNvPr id="1026" name="Picture 2" descr="DAVIAN">
            <a:extLst>
              <a:ext uri="{FF2B5EF4-FFF2-40B4-BE49-F238E27FC236}">
                <a16:creationId xmlns:a16="http://schemas.microsoft.com/office/drawing/2014/main" id="{0B7CFD06-5797-4422-A2FC-376EA9B94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1715" y="2964873"/>
            <a:ext cx="42386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0694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Neural Style Transfer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F734BA67-6629-43CD-8104-CEC92FAA73E0}"/>
              </a:ext>
            </a:extLst>
          </p:cNvPr>
          <p:cNvSpPr/>
          <p:nvPr/>
        </p:nvSpPr>
        <p:spPr>
          <a:xfrm>
            <a:off x="395416" y="1466736"/>
            <a:ext cx="111682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/>
              <a:t>한 이미지를 다른 이미지의 스타일로 바꿔주는 작업</a:t>
            </a:r>
            <a:endParaRPr lang="en-US" altLang="ko-KR" sz="2800" dirty="0"/>
          </a:p>
        </p:txBody>
      </p:sp>
      <p:pic>
        <p:nvPicPr>
          <p:cNvPr id="1026" name="Picture 2" descr="exercise-file">
            <a:extLst>
              <a:ext uri="{FF2B5EF4-FFF2-40B4-BE49-F238E27FC236}">
                <a16:creationId xmlns:a16="http://schemas.microsoft.com/office/drawing/2014/main" id="{C956E31D-78C0-4CF0-987D-D47341347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423" y="3720708"/>
            <a:ext cx="3289292" cy="1909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33E5340-EC6E-48A1-8BD5-B6C3E4242C98}"/>
              </a:ext>
            </a:extLst>
          </p:cNvPr>
          <p:cNvSpPr/>
          <p:nvPr/>
        </p:nvSpPr>
        <p:spPr>
          <a:xfrm>
            <a:off x="4323595" y="4086038"/>
            <a:ext cx="84830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200" b="1" dirty="0"/>
              <a:t>+</a:t>
            </a:r>
            <a:endParaRPr lang="en-US" sz="7200" b="1" dirty="0"/>
          </a:p>
        </p:txBody>
      </p:sp>
      <p:pic>
        <p:nvPicPr>
          <p:cNvPr id="1030" name="Picture 6" descr="exercise-file">
            <a:extLst>
              <a:ext uri="{FF2B5EF4-FFF2-40B4-BE49-F238E27FC236}">
                <a16:creationId xmlns:a16="http://schemas.microsoft.com/office/drawing/2014/main" id="{66BCD52D-40B2-4A84-AED3-2EAB76D52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181" y="3720708"/>
            <a:ext cx="3064018" cy="1909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EC359B7-5BFA-4479-9816-B91F3AE22AB5}"/>
              </a:ext>
            </a:extLst>
          </p:cNvPr>
          <p:cNvSpPr/>
          <p:nvPr/>
        </p:nvSpPr>
        <p:spPr>
          <a:xfrm>
            <a:off x="8646048" y="4086038"/>
            <a:ext cx="242406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b="1" dirty="0"/>
              <a:t>= ???</a:t>
            </a:r>
          </a:p>
        </p:txBody>
      </p:sp>
    </p:spTree>
    <p:extLst>
      <p:ext uri="{BB962C8B-B14F-4D97-AF65-F5344CB8AC3E}">
        <p14:creationId xmlns:p14="http://schemas.microsoft.com/office/powerpoint/2010/main" val="2225121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Neural Style Transfer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F734BA67-6629-43CD-8104-CEC92FAA73E0}"/>
              </a:ext>
            </a:extLst>
          </p:cNvPr>
          <p:cNvSpPr/>
          <p:nvPr/>
        </p:nvSpPr>
        <p:spPr>
          <a:xfrm>
            <a:off x="395416" y="1466736"/>
            <a:ext cx="111682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/>
              <a:t>한 이미지를 다른 이미지의 스타일로 바꿔주는 작업</a:t>
            </a:r>
            <a:endParaRPr lang="en-US" altLang="ko-KR" sz="2800" dirty="0"/>
          </a:p>
        </p:txBody>
      </p:sp>
      <p:pic>
        <p:nvPicPr>
          <p:cNvPr id="1026" name="Picture 2" descr="exercise-file">
            <a:extLst>
              <a:ext uri="{FF2B5EF4-FFF2-40B4-BE49-F238E27FC236}">
                <a16:creationId xmlns:a16="http://schemas.microsoft.com/office/drawing/2014/main" id="{C956E31D-78C0-4CF0-987D-D47341347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68" y="2176421"/>
            <a:ext cx="2825770" cy="1640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D3E3549-6BE1-4093-812D-CA2E71EEEB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1437" y="2128838"/>
            <a:ext cx="3332163" cy="189122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5F24AFD-DF22-4809-86E0-A59AF954BA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500" y="2128838"/>
            <a:ext cx="3392616" cy="190127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A36808B-8D06-491A-A51A-87BD3908AE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668" y="4425950"/>
            <a:ext cx="3304869" cy="184521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35EE796-B60F-47E5-93DE-DD96595D29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81437" y="4425950"/>
            <a:ext cx="3332163" cy="187215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72166DF-6C4B-4143-B492-6D6C361046A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37500" y="4425950"/>
            <a:ext cx="3392616" cy="192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249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5E8FDBC-2211-405A-BDDE-6A924FD87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4777" y="1988458"/>
            <a:ext cx="5487521" cy="324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351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372497"/>
            <a:ext cx="10515600" cy="1351341"/>
          </a:xfrm>
          <a:ln>
            <a:noFill/>
          </a:ln>
          <a:effectLst>
            <a:outerShdw blurRad="50800" dist="76200" dir="276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lvl="0"/>
            <a:r>
              <a:rPr kumimoji="1" lang="en-US" altLang="ko-KR" sz="4000" dirty="0">
                <a:solidFill>
                  <a:srgbClr val="222581"/>
                </a:solidFill>
              </a:rPr>
              <a:t>Neural Machine</a:t>
            </a:r>
            <a:r>
              <a:rPr kumimoji="1" lang="ko-KR" altLang="en-US" sz="4000" dirty="0">
                <a:solidFill>
                  <a:srgbClr val="222581"/>
                </a:solidFill>
              </a:rPr>
              <a:t> </a:t>
            </a:r>
            <a:r>
              <a:rPr kumimoji="1" lang="en-US" altLang="ko-KR" sz="4000" dirty="0">
                <a:solidFill>
                  <a:srgbClr val="222581"/>
                </a:solidFill>
              </a:rPr>
              <a:t>Translation</a:t>
            </a:r>
          </a:p>
        </p:txBody>
      </p:sp>
    </p:spTree>
    <p:extLst>
      <p:ext uri="{BB962C8B-B14F-4D97-AF65-F5344CB8AC3E}">
        <p14:creationId xmlns:p14="http://schemas.microsoft.com/office/powerpoint/2010/main" val="495488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NMT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14</a:t>
            </a:fld>
            <a:endParaRPr kumimoji="1"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734BA67-6629-43CD-8104-CEC92FAA73E0}"/>
              </a:ext>
            </a:extLst>
          </p:cNvPr>
          <p:cNvSpPr/>
          <p:nvPr/>
        </p:nvSpPr>
        <p:spPr>
          <a:xfrm>
            <a:off x="395416" y="1027824"/>
            <a:ext cx="1116822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Dataset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err="1"/>
              <a:t>Europar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-Fr dataset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63174B4-B48B-4A36-B18B-1A39741D7E8B}"/>
              </a:ext>
            </a:extLst>
          </p:cNvPr>
          <p:cNvSpPr/>
          <p:nvPr/>
        </p:nvSpPr>
        <p:spPr>
          <a:xfrm>
            <a:off x="303329" y="3148416"/>
            <a:ext cx="5676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Resumption of the session</a:t>
            </a:r>
          </a:p>
          <a:p>
            <a:endParaRPr lang="en-US" dirty="0"/>
          </a:p>
          <a:p>
            <a:r>
              <a:rPr lang="en-US" dirty="0"/>
              <a:t>I declare resumed the session of the European Parliament adjourned on Friday 17 December 1999, and I would like once again to wish you a happy new year in the hope that you enjoyed a pleasant festive period.</a:t>
            </a:r>
          </a:p>
          <a:p>
            <a:endParaRPr lang="en-US" dirty="0"/>
          </a:p>
          <a:p>
            <a:r>
              <a:rPr lang="en-US" dirty="0"/>
              <a:t>Although, as you will have seen, the dreaded 'millennium bug' failed to </a:t>
            </a:r>
            <a:r>
              <a:rPr lang="en-US" dirty="0" err="1"/>
              <a:t>materialise</a:t>
            </a:r>
            <a:r>
              <a:rPr lang="en-US" dirty="0"/>
              <a:t>, still the people in a number of countries suffered a series of natural disasters that truly were dreadful.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110A5B-B70D-4BDE-B400-0AC2A2DCC247}"/>
              </a:ext>
            </a:extLst>
          </p:cNvPr>
          <p:cNvSpPr/>
          <p:nvPr/>
        </p:nvSpPr>
        <p:spPr>
          <a:xfrm>
            <a:off x="6425184" y="3148416"/>
            <a:ext cx="534009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Reprise de la session</a:t>
            </a:r>
          </a:p>
          <a:p>
            <a:endParaRPr lang="en-US" dirty="0"/>
          </a:p>
          <a:p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déclare</a:t>
            </a:r>
            <a:r>
              <a:rPr lang="en-US" dirty="0"/>
              <a:t> reprise la session du </a:t>
            </a:r>
            <a:r>
              <a:rPr lang="en-US" dirty="0" err="1"/>
              <a:t>Parlement</a:t>
            </a:r>
            <a:r>
              <a:rPr lang="en-US" dirty="0"/>
              <a:t> </a:t>
            </a:r>
            <a:r>
              <a:rPr lang="en-US" dirty="0" err="1"/>
              <a:t>européen</a:t>
            </a:r>
            <a:r>
              <a:rPr lang="en-US" dirty="0"/>
              <a:t> qui </a:t>
            </a:r>
            <a:r>
              <a:rPr lang="en-US" dirty="0" err="1"/>
              <a:t>avait</a:t>
            </a:r>
            <a:r>
              <a:rPr lang="en-US" dirty="0"/>
              <a:t> </a:t>
            </a:r>
            <a:r>
              <a:rPr lang="en-US" dirty="0" err="1"/>
              <a:t>été</a:t>
            </a:r>
            <a:r>
              <a:rPr lang="en-US" dirty="0"/>
              <a:t> </a:t>
            </a:r>
            <a:r>
              <a:rPr lang="en-US" dirty="0" err="1"/>
              <a:t>interrompue</a:t>
            </a:r>
            <a:r>
              <a:rPr lang="en-US" dirty="0"/>
              <a:t> le </a:t>
            </a:r>
            <a:r>
              <a:rPr lang="en-US" dirty="0" err="1"/>
              <a:t>vendredi</a:t>
            </a:r>
            <a:r>
              <a:rPr lang="en-US" dirty="0"/>
              <a:t> 17 </a:t>
            </a:r>
            <a:r>
              <a:rPr lang="en-US" dirty="0" err="1"/>
              <a:t>décembre</a:t>
            </a:r>
            <a:r>
              <a:rPr lang="en-US" dirty="0"/>
              <a:t> dernier et </a:t>
            </a:r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vous</a:t>
            </a:r>
            <a:r>
              <a:rPr lang="en-US" dirty="0"/>
              <a:t> </a:t>
            </a:r>
            <a:r>
              <a:rPr lang="en-US" dirty="0" err="1"/>
              <a:t>renouvelle</a:t>
            </a:r>
            <a:r>
              <a:rPr lang="en-US" dirty="0"/>
              <a:t> </a:t>
            </a:r>
            <a:r>
              <a:rPr lang="en-US" dirty="0" err="1"/>
              <a:t>tous</a:t>
            </a:r>
            <a:r>
              <a:rPr lang="en-US" dirty="0"/>
              <a:t> </a:t>
            </a:r>
            <a:r>
              <a:rPr lang="en-US" dirty="0" err="1"/>
              <a:t>mes</a:t>
            </a:r>
            <a:r>
              <a:rPr lang="en-US" dirty="0"/>
              <a:t> </a:t>
            </a:r>
            <a:r>
              <a:rPr lang="en-US" dirty="0" err="1"/>
              <a:t>vux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espérant</a:t>
            </a:r>
            <a:r>
              <a:rPr lang="en-US" dirty="0"/>
              <a:t> que </a:t>
            </a:r>
            <a:r>
              <a:rPr lang="en-US" dirty="0" err="1"/>
              <a:t>vous</a:t>
            </a:r>
            <a:r>
              <a:rPr lang="en-US" dirty="0"/>
              <a:t> </a:t>
            </a:r>
            <a:r>
              <a:rPr lang="en-US" dirty="0" err="1"/>
              <a:t>avez</a:t>
            </a:r>
            <a:r>
              <a:rPr lang="en-US" dirty="0"/>
              <a:t> passé de </a:t>
            </a:r>
            <a:r>
              <a:rPr lang="en-US" dirty="0" err="1"/>
              <a:t>bonnes</a:t>
            </a:r>
            <a:r>
              <a:rPr lang="en-US" dirty="0"/>
              <a:t> </a:t>
            </a:r>
            <a:r>
              <a:rPr lang="en-US" dirty="0" err="1"/>
              <a:t>vacances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Comme</a:t>
            </a:r>
            <a:r>
              <a:rPr lang="en-US" dirty="0"/>
              <a:t> </a:t>
            </a:r>
            <a:r>
              <a:rPr lang="en-US" dirty="0" err="1"/>
              <a:t>vous</a:t>
            </a:r>
            <a:r>
              <a:rPr lang="en-US" dirty="0"/>
              <a:t> </a:t>
            </a:r>
            <a:r>
              <a:rPr lang="en-US" dirty="0" err="1"/>
              <a:t>avez</a:t>
            </a:r>
            <a:r>
              <a:rPr lang="en-US" dirty="0"/>
              <a:t> </a:t>
            </a:r>
            <a:r>
              <a:rPr lang="en-US" dirty="0" err="1"/>
              <a:t>pu</a:t>
            </a:r>
            <a:r>
              <a:rPr lang="en-US" dirty="0"/>
              <a:t> le </a:t>
            </a:r>
            <a:r>
              <a:rPr lang="en-US" dirty="0" err="1"/>
              <a:t>constater</a:t>
            </a:r>
            <a:r>
              <a:rPr lang="en-US" dirty="0"/>
              <a:t>, le grand "bogue de </a:t>
            </a:r>
            <a:r>
              <a:rPr lang="en-US" dirty="0" err="1"/>
              <a:t>l'an</a:t>
            </a:r>
            <a:r>
              <a:rPr lang="en-US" dirty="0"/>
              <a:t> 2000" ne </a:t>
            </a:r>
            <a:r>
              <a:rPr lang="en-US" dirty="0" err="1"/>
              <a:t>s'est</a:t>
            </a:r>
            <a:r>
              <a:rPr lang="en-US" dirty="0"/>
              <a:t> pas </a:t>
            </a:r>
            <a:r>
              <a:rPr lang="en-US" dirty="0" err="1"/>
              <a:t>produit</a:t>
            </a:r>
            <a:r>
              <a:rPr lang="en-US" dirty="0"/>
              <a:t>. </a:t>
            </a:r>
            <a:r>
              <a:rPr lang="en-US" dirty="0" err="1"/>
              <a:t>En</a:t>
            </a:r>
            <a:r>
              <a:rPr lang="en-US" dirty="0"/>
              <a:t> revanche, les </a:t>
            </a:r>
            <a:r>
              <a:rPr lang="en-US" dirty="0" err="1"/>
              <a:t>citoyens</a:t>
            </a:r>
            <a:r>
              <a:rPr lang="en-US" dirty="0"/>
              <a:t> d'un certain </a:t>
            </a:r>
            <a:r>
              <a:rPr lang="en-US" dirty="0" err="1"/>
              <a:t>nombre</a:t>
            </a:r>
            <a:r>
              <a:rPr lang="en-US" dirty="0"/>
              <a:t> de </a:t>
            </a:r>
            <a:r>
              <a:rPr lang="en-US" dirty="0" err="1"/>
              <a:t>nos</a:t>
            </a:r>
            <a:r>
              <a:rPr lang="en-US" dirty="0"/>
              <a:t> pays </a:t>
            </a:r>
            <a:r>
              <a:rPr lang="en-US" dirty="0" err="1"/>
              <a:t>ont</a:t>
            </a:r>
            <a:r>
              <a:rPr lang="en-US" dirty="0"/>
              <a:t> </a:t>
            </a:r>
            <a:r>
              <a:rPr lang="en-US" dirty="0" err="1"/>
              <a:t>été</a:t>
            </a:r>
            <a:r>
              <a:rPr lang="en-US" dirty="0"/>
              <a:t> </a:t>
            </a:r>
            <a:r>
              <a:rPr lang="en-US" dirty="0" err="1"/>
              <a:t>victimes</a:t>
            </a:r>
            <a:r>
              <a:rPr lang="en-US" dirty="0"/>
              <a:t> de catastrophes </a:t>
            </a:r>
            <a:r>
              <a:rPr lang="en-US" dirty="0" err="1"/>
              <a:t>naturelles</a:t>
            </a:r>
            <a:r>
              <a:rPr lang="en-US" dirty="0"/>
              <a:t> qui </a:t>
            </a:r>
            <a:r>
              <a:rPr lang="en-US" dirty="0" err="1"/>
              <a:t>ont</a:t>
            </a:r>
            <a:r>
              <a:rPr lang="en-US" dirty="0"/>
              <a:t> </a:t>
            </a:r>
            <a:r>
              <a:rPr lang="en-US" dirty="0" err="1"/>
              <a:t>vraiment</a:t>
            </a:r>
            <a:r>
              <a:rPr lang="en-US" dirty="0"/>
              <a:t> </a:t>
            </a:r>
            <a:r>
              <a:rPr lang="en-US" dirty="0" err="1"/>
              <a:t>été</a:t>
            </a:r>
            <a:r>
              <a:rPr lang="en-US" dirty="0"/>
              <a:t> </a:t>
            </a:r>
            <a:r>
              <a:rPr lang="en-US" dirty="0" err="1"/>
              <a:t>terribles</a:t>
            </a:r>
            <a:r>
              <a:rPr lang="en-US" dirty="0"/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2E48AC-7BEB-4CCE-A195-D14CF2F82047}"/>
              </a:ext>
            </a:extLst>
          </p:cNvPr>
          <p:cNvSpPr/>
          <p:nvPr/>
        </p:nvSpPr>
        <p:spPr>
          <a:xfrm>
            <a:off x="2463792" y="2203671"/>
            <a:ext cx="7761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EN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0671011-4510-43E3-BB5D-298DBEAC150F}"/>
              </a:ext>
            </a:extLst>
          </p:cNvPr>
          <p:cNvSpPr/>
          <p:nvPr/>
        </p:nvSpPr>
        <p:spPr>
          <a:xfrm>
            <a:off x="8756910" y="2203670"/>
            <a:ext cx="6976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FR</a:t>
            </a:r>
          </a:p>
        </p:txBody>
      </p:sp>
    </p:spTree>
    <p:extLst>
      <p:ext uri="{BB962C8B-B14F-4D97-AF65-F5344CB8AC3E}">
        <p14:creationId xmlns:p14="http://schemas.microsoft.com/office/powerpoint/2010/main" val="3806116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0108" y="793097"/>
            <a:ext cx="11491784" cy="5251561"/>
          </a:xfrm>
        </p:spPr>
        <p:txBody>
          <a:bodyPr/>
          <a:lstStyle/>
          <a:p>
            <a:pPr marL="514350" marR="0" lvl="0" indent="-51435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dirty="0">
              <a:solidFill>
                <a:srgbClr val="222581"/>
              </a:solidFill>
            </a:endParaRPr>
          </a:p>
          <a:p>
            <a:pPr marL="514350" marR="0" lvl="0" indent="-51435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000" dirty="0">
                <a:solidFill>
                  <a:srgbClr val="0020B4"/>
                </a:solidFill>
                <a:latin typeface="Cooper Black" charset="0"/>
                <a:ea typeface="Cooper Black" charset="0"/>
                <a:cs typeface="Cooper Black" charset="0"/>
              </a:rPr>
              <a:t>Thank you</a:t>
            </a:r>
          </a:p>
          <a:p>
            <a:pPr marL="514350" marR="0" lvl="0" indent="-51435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000" dirty="0">
                <a:solidFill>
                  <a:srgbClr val="0020B4"/>
                </a:solidFill>
                <a:latin typeface="Cooper Black" charset="0"/>
                <a:ea typeface="Cooper Black" charset="0"/>
                <a:cs typeface="Cooper Black" charset="0"/>
              </a:rPr>
              <a:t>For your attention!!!</a:t>
            </a:r>
          </a:p>
          <a:p>
            <a:pPr marL="514350" marR="0" lvl="0" indent="-51435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400" b="1" dirty="0">
                <a:latin typeface="Britannic Bold" charset="0"/>
                <a:ea typeface="Britannic Bold" charset="0"/>
                <a:cs typeface="Britannic Bold" charset="0"/>
              </a:rPr>
              <a:t>(Q &amp; A)</a:t>
            </a:r>
          </a:p>
          <a:p>
            <a:pPr marL="514350" marR="0" lvl="0" indent="-51435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>
                <a:solidFill>
                  <a:srgbClr val="DF227B"/>
                </a:solidFill>
                <a:latin typeface="Cooper Black" charset="0"/>
                <a:ea typeface="Cooper Black" charset="0"/>
                <a:cs typeface="Cooper Black" charset="0"/>
              </a:rPr>
              <a:t>devnote5676@naver.com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64303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Contents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2</a:t>
            </a:fld>
            <a:endParaRPr kumimoji="1" lang="ko-KR" altLang="en-US"/>
          </a:p>
        </p:txBody>
      </p:sp>
      <p:pic>
        <p:nvPicPr>
          <p:cNvPr id="8" name="Picture 2" descr="DAVIAN">
            <a:extLst>
              <a:ext uri="{FF2B5EF4-FFF2-40B4-BE49-F238E27FC236}">
                <a16:creationId xmlns:a16="http://schemas.microsoft.com/office/drawing/2014/main" id="{3D7CFD6B-6825-4504-B3CB-116EB0434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9943"/>
            <a:ext cx="2992277" cy="537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14938694-ACA9-4CBD-A0CC-8696A8E043C5}"/>
              </a:ext>
            </a:extLst>
          </p:cNvPr>
          <p:cNvSpPr txBox="1">
            <a:spLocks/>
          </p:cNvSpPr>
          <p:nvPr/>
        </p:nvSpPr>
        <p:spPr>
          <a:xfrm>
            <a:off x="395416" y="1606440"/>
            <a:ext cx="11491784" cy="3731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latinLnBrk="0">
              <a:lnSpc>
                <a:spcPct val="200000"/>
              </a:lnSpc>
              <a:spcBef>
                <a:spcPts val="0"/>
              </a:spcBef>
              <a:buFontTx/>
              <a:buAutoNum type="arabicPeriod"/>
            </a:pPr>
            <a:r>
              <a:rPr kumimoji="1" lang="en-US" altLang="ko-KR" dirty="0">
                <a:solidFill>
                  <a:srgbClr val="222581"/>
                </a:solidFill>
              </a:rPr>
              <a:t>LSTM-based Language Model</a:t>
            </a:r>
          </a:p>
          <a:p>
            <a:pPr marL="514350" indent="-514350" latinLnBrk="0">
              <a:lnSpc>
                <a:spcPct val="200000"/>
              </a:lnSpc>
              <a:spcBef>
                <a:spcPts val="0"/>
              </a:spcBef>
              <a:buFontTx/>
              <a:buAutoNum type="arabicPeriod"/>
            </a:pPr>
            <a:r>
              <a:rPr kumimoji="1" lang="en-US" altLang="ko-KR" dirty="0">
                <a:solidFill>
                  <a:srgbClr val="222581"/>
                </a:solidFill>
              </a:rPr>
              <a:t>Neural Style Transfer</a:t>
            </a:r>
          </a:p>
          <a:p>
            <a:pPr marL="514350" indent="-514350" latinLnBrk="0">
              <a:lnSpc>
                <a:spcPct val="200000"/>
              </a:lnSpc>
              <a:spcBef>
                <a:spcPts val="0"/>
              </a:spcBef>
              <a:buFontTx/>
              <a:buAutoNum type="arabicPeriod"/>
            </a:pPr>
            <a:r>
              <a:rPr kumimoji="1" lang="en-US" altLang="ko-KR" dirty="0">
                <a:solidFill>
                  <a:srgbClr val="222581"/>
                </a:solidFill>
              </a:rPr>
              <a:t>Neural Machine Translation</a:t>
            </a:r>
          </a:p>
          <a:p>
            <a:pPr marL="514350" indent="-514350" latinLnBrk="0">
              <a:lnSpc>
                <a:spcPct val="200000"/>
              </a:lnSpc>
              <a:spcBef>
                <a:spcPts val="0"/>
              </a:spcBef>
              <a:buFontTx/>
              <a:buAutoNum type="arabicPeriod"/>
            </a:pPr>
            <a:r>
              <a:rPr kumimoji="1" lang="en-US" altLang="ko-KR" dirty="0">
                <a:solidFill>
                  <a:srgbClr val="222581"/>
                </a:solidFill>
              </a:rPr>
              <a:t>RNN</a:t>
            </a:r>
            <a:r>
              <a:rPr kumimoji="1" lang="ko-KR" altLang="en-US" dirty="0">
                <a:solidFill>
                  <a:srgbClr val="222581"/>
                </a:solidFill>
              </a:rPr>
              <a:t> </a:t>
            </a:r>
            <a:r>
              <a:rPr kumimoji="1" lang="en-US" altLang="ko-KR" dirty="0">
                <a:solidFill>
                  <a:srgbClr val="222581"/>
                </a:solidFill>
              </a:rPr>
              <a:t>for</a:t>
            </a:r>
            <a:r>
              <a:rPr kumimoji="1" lang="ko-KR" altLang="en-US" dirty="0">
                <a:solidFill>
                  <a:srgbClr val="222581"/>
                </a:solidFill>
              </a:rPr>
              <a:t> </a:t>
            </a:r>
            <a:r>
              <a:rPr kumimoji="1" lang="en-US" altLang="ko-KR" dirty="0">
                <a:solidFill>
                  <a:srgbClr val="222581"/>
                </a:solidFill>
              </a:rPr>
              <a:t>Stock</a:t>
            </a:r>
            <a:r>
              <a:rPr kumimoji="1" lang="ko-KR" altLang="en-US" dirty="0">
                <a:solidFill>
                  <a:srgbClr val="222581"/>
                </a:solidFill>
              </a:rPr>
              <a:t> </a:t>
            </a:r>
            <a:r>
              <a:rPr kumimoji="1" lang="en-US" altLang="ko-KR" dirty="0">
                <a:solidFill>
                  <a:srgbClr val="222581"/>
                </a:solidFill>
              </a:rPr>
              <a:t>Prediction</a:t>
            </a:r>
          </a:p>
        </p:txBody>
      </p:sp>
    </p:spTree>
    <p:extLst>
      <p:ext uri="{BB962C8B-B14F-4D97-AF65-F5344CB8AC3E}">
        <p14:creationId xmlns:p14="http://schemas.microsoft.com/office/powerpoint/2010/main" val="2081454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372497"/>
            <a:ext cx="10515600" cy="1351341"/>
          </a:xfrm>
          <a:ln>
            <a:noFill/>
          </a:ln>
          <a:effectLst>
            <a:outerShdw blurRad="50800" dist="76200" dir="276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lvl="0"/>
            <a:r>
              <a:rPr kumimoji="1" lang="en-US" altLang="ko-KR" sz="4000" dirty="0">
                <a:solidFill>
                  <a:srgbClr val="222581"/>
                </a:solidFill>
              </a:rPr>
              <a:t>LSTM-based Language Model</a:t>
            </a:r>
          </a:p>
        </p:txBody>
      </p:sp>
    </p:spTree>
    <p:extLst>
      <p:ext uri="{BB962C8B-B14F-4D97-AF65-F5344CB8AC3E}">
        <p14:creationId xmlns:p14="http://schemas.microsoft.com/office/powerpoint/2010/main" val="1046091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Language model</a:t>
            </a:r>
            <a:r>
              <a:rPr kumimoji="1" lang="ko-KR" altLang="en-US" sz="3600" b="1" dirty="0">
                <a:solidFill>
                  <a:srgbClr val="1E3DB4"/>
                </a:solidFill>
              </a:rPr>
              <a:t>이란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4</a:t>
            </a:fld>
            <a:endParaRPr kumimoji="1" lang="ko-KR" altLang="en-US"/>
          </a:p>
        </p:txBody>
      </p:sp>
      <p:pic>
        <p:nvPicPr>
          <p:cNvPr id="1026" name="Picture 2" descr="language model에 대한 이미지 검색결과">
            <a:extLst>
              <a:ext uri="{FF2B5EF4-FFF2-40B4-BE49-F238E27FC236}">
                <a16:creationId xmlns:a16="http://schemas.microsoft.com/office/drawing/2014/main" id="{8A8835E4-477B-4866-A9C7-59C2A7F5A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043" y="2132763"/>
            <a:ext cx="6293739" cy="4725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CE4C7B8-111F-471A-B2AF-54EF00CE8C79}"/>
              </a:ext>
            </a:extLst>
          </p:cNvPr>
          <p:cNvSpPr/>
          <p:nvPr/>
        </p:nvSpPr>
        <p:spPr>
          <a:xfrm>
            <a:off x="395416" y="1199450"/>
            <a:ext cx="115164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ko-KR" sz="2800" dirty="0"/>
              <a:t>Task: </a:t>
            </a:r>
            <a:r>
              <a:rPr kumimoji="1" lang="ko-KR" altLang="en-US" sz="2800" dirty="0"/>
              <a:t>어떤 주어진 단어</a:t>
            </a:r>
            <a:r>
              <a:rPr kumimoji="1" lang="en-US" altLang="ko-KR" sz="2800" dirty="0"/>
              <a:t>(</a:t>
            </a:r>
            <a:r>
              <a:rPr kumimoji="1" lang="ko-KR" altLang="en-US" sz="2800" dirty="0"/>
              <a:t>들</a:t>
            </a:r>
            <a:r>
              <a:rPr kumimoji="1" lang="en-US" altLang="ko-KR" sz="2800" dirty="0"/>
              <a:t>) </a:t>
            </a:r>
            <a:r>
              <a:rPr kumimoji="1" lang="ko-KR" altLang="en-US" sz="2800" dirty="0"/>
              <a:t>가지고 이어서 단어의 연속 및 문장 생성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56792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Language model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5</a:t>
            </a:fld>
            <a:endParaRPr kumimoji="1"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26D7832-E5B8-4DC6-888B-BC2C05649D35}"/>
              </a:ext>
            </a:extLst>
          </p:cNvPr>
          <p:cNvSpPr/>
          <p:nvPr/>
        </p:nvSpPr>
        <p:spPr>
          <a:xfrm>
            <a:off x="395416" y="1998655"/>
            <a:ext cx="1146048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u.s.</a:t>
            </a:r>
            <a:r>
              <a:rPr lang="en-US" dirty="0"/>
              <a:t> is one of the few industrialized nations that does </a:t>
            </a:r>
            <a:r>
              <a:rPr lang="en-US" dirty="0" err="1"/>
              <a:t>n't</a:t>
            </a:r>
            <a:r>
              <a:rPr lang="en-US" dirty="0"/>
              <a:t> have a higher standard of regulation for the smooth &lt;</a:t>
            </a:r>
            <a:r>
              <a:rPr lang="en-US" dirty="0" err="1"/>
              <a:t>unk</a:t>
            </a:r>
            <a:r>
              <a:rPr lang="en-US" dirty="0"/>
              <a:t>&gt; fibers such as &lt;</a:t>
            </a:r>
            <a:r>
              <a:rPr lang="en-US" dirty="0" err="1"/>
              <a:t>unk</a:t>
            </a:r>
            <a:r>
              <a:rPr lang="en-US" dirty="0"/>
              <a:t>&gt; that are classified as &lt;</a:t>
            </a:r>
            <a:r>
              <a:rPr lang="en-US" dirty="0" err="1"/>
              <a:t>unk</a:t>
            </a:r>
            <a:r>
              <a:rPr lang="en-US" dirty="0"/>
              <a:t>&gt; according to &lt;</a:t>
            </a:r>
            <a:r>
              <a:rPr lang="en-US" dirty="0" err="1"/>
              <a:t>unk</a:t>
            </a:r>
            <a:r>
              <a:rPr lang="en-US" dirty="0"/>
              <a:t>&gt; t. &lt;</a:t>
            </a:r>
            <a:r>
              <a:rPr lang="en-US" dirty="0" err="1"/>
              <a:t>unk</a:t>
            </a:r>
            <a:r>
              <a:rPr lang="en-US" dirty="0"/>
              <a:t>&gt; a professor of &lt;</a:t>
            </a:r>
            <a:r>
              <a:rPr lang="en-US" dirty="0" err="1"/>
              <a:t>unk</a:t>
            </a:r>
            <a:r>
              <a:rPr lang="en-US" dirty="0"/>
              <a:t>&gt; at the university of </a:t>
            </a:r>
            <a:r>
              <a:rPr lang="en-US" dirty="0" err="1"/>
              <a:t>vermont</a:t>
            </a:r>
            <a:r>
              <a:rPr lang="en-US" dirty="0"/>
              <a:t> college of medicine </a:t>
            </a:r>
          </a:p>
          <a:p>
            <a:r>
              <a:rPr lang="en-US" dirty="0"/>
              <a:t> more common &lt;</a:t>
            </a:r>
            <a:r>
              <a:rPr lang="en-US" dirty="0" err="1"/>
              <a:t>unk</a:t>
            </a:r>
            <a:r>
              <a:rPr lang="en-US" dirty="0"/>
              <a:t>&gt; fibers are &lt;</a:t>
            </a:r>
            <a:r>
              <a:rPr lang="en-US" dirty="0" err="1"/>
              <a:t>unk</a:t>
            </a:r>
            <a:r>
              <a:rPr lang="en-US" dirty="0"/>
              <a:t>&gt; and are more easily rejected by the body dr. &lt;</a:t>
            </a:r>
            <a:r>
              <a:rPr lang="en-US" dirty="0" err="1"/>
              <a:t>unk</a:t>
            </a:r>
            <a:r>
              <a:rPr lang="en-US" dirty="0"/>
              <a:t>&gt; explained </a:t>
            </a:r>
          </a:p>
          <a:p>
            <a:r>
              <a:rPr lang="en-US" dirty="0"/>
              <a:t> in </a:t>
            </a:r>
            <a:r>
              <a:rPr lang="en-US" dirty="0" err="1"/>
              <a:t>july</a:t>
            </a:r>
            <a:r>
              <a:rPr lang="en-US" dirty="0"/>
              <a:t> the environmental protection agency imposed a gradual ban on virtually all uses of asbestos </a:t>
            </a:r>
          </a:p>
          <a:p>
            <a:r>
              <a:rPr lang="en-US" dirty="0"/>
              <a:t> by N almost all remaining uses of &lt;</a:t>
            </a:r>
            <a:r>
              <a:rPr lang="en-US" dirty="0" err="1"/>
              <a:t>unk</a:t>
            </a:r>
            <a:r>
              <a:rPr lang="en-US" dirty="0"/>
              <a:t>&gt; asbestos will be outlawed </a:t>
            </a:r>
          </a:p>
          <a:p>
            <a:r>
              <a:rPr lang="en-US" dirty="0"/>
              <a:t> about N workers at a factory that made paper for the </a:t>
            </a:r>
            <a:r>
              <a:rPr lang="en-US" dirty="0" err="1"/>
              <a:t>kent</a:t>
            </a:r>
            <a:r>
              <a:rPr lang="en-US" dirty="0"/>
              <a:t> filters were exposed to asbestos in the 1950s </a:t>
            </a:r>
          </a:p>
          <a:p>
            <a:r>
              <a:rPr lang="en-US" dirty="0"/>
              <a:t> areas of the factory were particularly dusty where the &lt;</a:t>
            </a:r>
            <a:r>
              <a:rPr lang="en-US" dirty="0" err="1"/>
              <a:t>unk</a:t>
            </a:r>
            <a:r>
              <a:rPr lang="en-US" dirty="0"/>
              <a:t>&gt; was used </a:t>
            </a:r>
          </a:p>
          <a:p>
            <a:r>
              <a:rPr lang="en-US" dirty="0"/>
              <a:t> workers dumped large &lt;</a:t>
            </a:r>
            <a:r>
              <a:rPr lang="en-US" dirty="0" err="1"/>
              <a:t>unk</a:t>
            </a:r>
            <a:r>
              <a:rPr lang="en-US" dirty="0"/>
              <a:t>&gt; &lt;</a:t>
            </a:r>
            <a:r>
              <a:rPr lang="en-US" dirty="0" err="1"/>
              <a:t>unk</a:t>
            </a:r>
            <a:r>
              <a:rPr lang="en-US" dirty="0"/>
              <a:t>&gt; of the imported material into a huge &lt;</a:t>
            </a:r>
            <a:r>
              <a:rPr lang="en-US" dirty="0" err="1"/>
              <a:t>unk</a:t>
            </a:r>
            <a:r>
              <a:rPr lang="en-US" dirty="0"/>
              <a:t>&gt; poured in cotton and &lt;</a:t>
            </a:r>
            <a:r>
              <a:rPr lang="en-US" dirty="0" err="1"/>
              <a:t>unk</a:t>
            </a:r>
            <a:r>
              <a:rPr lang="en-US" dirty="0"/>
              <a:t>&gt; fibers and &lt;</a:t>
            </a:r>
            <a:r>
              <a:rPr lang="en-US" dirty="0" err="1"/>
              <a:t>unk</a:t>
            </a:r>
            <a:r>
              <a:rPr lang="en-US" dirty="0"/>
              <a:t>&gt; mixed the dry fibers in a process used to make filters </a:t>
            </a:r>
          </a:p>
          <a:p>
            <a:r>
              <a:rPr lang="en-US" dirty="0"/>
              <a:t> workers described clouds of blue dust that hung over parts of the factory even though &lt;</a:t>
            </a:r>
            <a:r>
              <a:rPr lang="en-US" dirty="0" err="1"/>
              <a:t>unk</a:t>
            </a:r>
            <a:r>
              <a:rPr lang="en-US" dirty="0"/>
              <a:t>&gt; fans &lt;</a:t>
            </a:r>
            <a:r>
              <a:rPr lang="en-US" dirty="0" err="1"/>
              <a:t>unk</a:t>
            </a:r>
            <a:r>
              <a:rPr lang="en-US" dirty="0"/>
              <a:t>&gt; the area </a:t>
            </a:r>
          </a:p>
          <a:p>
            <a:r>
              <a:rPr lang="en-US" dirty="0"/>
              <a:t> there 's no question that some of those workers and managers contracted &lt;</a:t>
            </a:r>
            <a:r>
              <a:rPr lang="en-US" dirty="0" err="1"/>
              <a:t>unk</a:t>
            </a:r>
            <a:r>
              <a:rPr lang="en-US" dirty="0"/>
              <a:t>&gt; diseases said &lt;</a:t>
            </a:r>
            <a:r>
              <a:rPr lang="en-US" dirty="0" err="1"/>
              <a:t>unk</a:t>
            </a:r>
            <a:r>
              <a:rPr lang="en-US" dirty="0"/>
              <a:t>&gt; </a:t>
            </a:r>
            <a:r>
              <a:rPr lang="en-US" dirty="0" err="1"/>
              <a:t>phillips</a:t>
            </a:r>
            <a:r>
              <a:rPr lang="en-US" dirty="0"/>
              <a:t> vice president of human resources for &lt;</a:t>
            </a:r>
            <a:r>
              <a:rPr lang="en-US" dirty="0" err="1"/>
              <a:t>unk</a:t>
            </a:r>
            <a:r>
              <a:rPr lang="en-US" dirty="0"/>
              <a:t>&gt; &amp; &lt;</a:t>
            </a:r>
            <a:r>
              <a:rPr lang="en-US" dirty="0" err="1"/>
              <a:t>unk</a:t>
            </a:r>
            <a:r>
              <a:rPr lang="en-US" dirty="0"/>
              <a:t>&gt; </a:t>
            </a:r>
          </a:p>
          <a:p>
            <a:r>
              <a:rPr lang="en-US" dirty="0"/>
              <a:t> but you have to recognize that these events took place N years ago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7B75331-763A-4C19-8EB3-6F95B33A2C07}"/>
              </a:ext>
            </a:extLst>
          </p:cNvPr>
          <p:cNvSpPr/>
          <p:nvPr/>
        </p:nvSpPr>
        <p:spPr>
          <a:xfrm>
            <a:off x="395416" y="1199450"/>
            <a:ext cx="68417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ko-KR" sz="2800" dirty="0"/>
              <a:t>Dataset: Penn Tree Bank (PTB) dataset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59197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Language model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6</a:t>
            </a:fld>
            <a:endParaRPr kumimoji="1"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B253E53A-77F8-491E-BA08-05C2E97973BB}"/>
              </a:ext>
            </a:extLst>
          </p:cNvPr>
          <p:cNvSpPr txBox="1">
            <a:spLocks/>
          </p:cNvSpPr>
          <p:nvPr/>
        </p:nvSpPr>
        <p:spPr>
          <a:xfrm>
            <a:off x="522416" y="1019524"/>
            <a:ext cx="5687884" cy="743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000" b="1" dirty="0"/>
              <a:t>main.py : </a:t>
            </a:r>
            <a:r>
              <a:rPr kumimoji="1" lang="ko-KR" altLang="en-US" sz="2000" b="1" dirty="0"/>
              <a:t>모델 </a:t>
            </a:r>
            <a:r>
              <a:rPr kumimoji="1" lang="en-US" altLang="ko-KR" sz="2000" b="1" dirty="0"/>
              <a:t>training; data load; </a:t>
            </a:r>
            <a:endParaRPr kumimoji="1" lang="ko-KR" altLang="en-US" sz="2000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ABBF1E57-FEE4-4F48-BA33-DA359723EBCB}"/>
              </a:ext>
            </a:extLst>
          </p:cNvPr>
          <p:cNvSpPr txBox="1">
            <a:spLocks/>
          </p:cNvSpPr>
          <p:nvPr/>
        </p:nvSpPr>
        <p:spPr>
          <a:xfrm>
            <a:off x="522416" y="1953592"/>
            <a:ext cx="9993184" cy="743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000" b="1" dirty="0"/>
              <a:t>data.py: </a:t>
            </a:r>
            <a:r>
              <a:rPr kumimoji="1" lang="ko-KR" altLang="en-US" sz="2000" b="1" dirty="0"/>
              <a:t>텍스트 </a:t>
            </a:r>
            <a:r>
              <a:rPr kumimoji="1" lang="ko-KR" altLang="en-US" sz="2000" b="1" dirty="0" err="1"/>
              <a:t>전처리</a:t>
            </a:r>
            <a:r>
              <a:rPr kumimoji="1" lang="ko-KR" altLang="en-US" sz="2000" b="1" dirty="0"/>
              <a:t> 시 필요한 </a:t>
            </a:r>
            <a:r>
              <a:rPr kumimoji="1" lang="en-US" altLang="ko-KR" sz="2000" b="1" dirty="0"/>
              <a:t>dictionary</a:t>
            </a:r>
            <a:r>
              <a:rPr kumimoji="1" lang="ko-KR" altLang="en-US" sz="2000" b="1" dirty="0"/>
              <a:t>와 </a:t>
            </a:r>
            <a:r>
              <a:rPr kumimoji="1" lang="en-US" altLang="ko-KR" sz="2000" b="1" dirty="0"/>
              <a:t>corpus </a:t>
            </a:r>
            <a:r>
              <a:rPr kumimoji="1" lang="ko-KR" altLang="en-US" sz="2000" b="1" dirty="0"/>
              <a:t>라는 클래스 생성</a:t>
            </a:r>
            <a:endParaRPr kumimoji="1" lang="ko-KR" altLang="en-US" sz="2000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67A69518-2804-487A-AA5F-8F82C992E79C}"/>
              </a:ext>
            </a:extLst>
          </p:cNvPr>
          <p:cNvSpPr txBox="1">
            <a:spLocks/>
          </p:cNvSpPr>
          <p:nvPr/>
        </p:nvSpPr>
        <p:spPr>
          <a:xfrm>
            <a:off x="522416" y="2887660"/>
            <a:ext cx="8291384" cy="743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000" b="1" dirty="0"/>
              <a:t>lang_model.py: RNN </a:t>
            </a:r>
            <a:r>
              <a:rPr kumimoji="1" lang="ko-KR" altLang="en-US" sz="2000" b="1" dirty="0"/>
              <a:t>기반의 </a:t>
            </a:r>
            <a:r>
              <a:rPr kumimoji="1" lang="en-US" altLang="ko-KR" sz="2000" b="1" dirty="0"/>
              <a:t>language model</a:t>
            </a:r>
            <a:endParaRPr kumimoji="1"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04540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Language model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7</a:t>
            </a:fld>
            <a:endParaRPr kumimoji="1"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B253E53A-77F8-491E-BA08-05C2E97973BB}"/>
              </a:ext>
            </a:extLst>
          </p:cNvPr>
          <p:cNvSpPr txBox="1">
            <a:spLocks/>
          </p:cNvSpPr>
          <p:nvPr/>
        </p:nvSpPr>
        <p:spPr>
          <a:xfrm>
            <a:off x="522416" y="1019524"/>
            <a:ext cx="1331784" cy="743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000" b="1" dirty="0"/>
              <a:t>main.py</a:t>
            </a:r>
            <a:endParaRPr kumimoji="1" lang="ko-KR" altLang="en-US" sz="2000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FE6274C4-9DCC-43FD-8636-6CE7209BF15B}"/>
              </a:ext>
            </a:extLst>
          </p:cNvPr>
          <p:cNvSpPr txBox="1">
            <a:spLocks/>
          </p:cNvSpPr>
          <p:nvPr/>
        </p:nvSpPr>
        <p:spPr>
          <a:xfrm>
            <a:off x="6351716" y="1391128"/>
            <a:ext cx="4709984" cy="743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000" b="1" dirty="0"/>
              <a:t>line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/>
              <a:t>49: </a:t>
            </a:r>
            <a:r>
              <a:rPr kumimoji="1" lang="ko-KR" altLang="en-US" sz="2000" b="1" dirty="0"/>
              <a:t>텍스트 데이터 </a:t>
            </a:r>
            <a:r>
              <a:rPr kumimoji="1" lang="ko-KR" altLang="en-US" sz="2000" b="1" dirty="0" err="1"/>
              <a:t>전처리</a:t>
            </a:r>
            <a:endParaRPr kumimoji="1"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9D722F-1C8D-47E6-BDF7-DFF2AA565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16" y="1728948"/>
            <a:ext cx="5708650" cy="456158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3D77DFE-4DF4-459C-96AD-3A2881736C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6837" y="1941572"/>
            <a:ext cx="3945551" cy="434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14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Language model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8</a:t>
            </a:fld>
            <a:endParaRPr kumimoji="1"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B253E53A-77F8-491E-BA08-05C2E97973BB}"/>
              </a:ext>
            </a:extLst>
          </p:cNvPr>
          <p:cNvSpPr txBox="1">
            <a:spLocks/>
          </p:cNvSpPr>
          <p:nvPr/>
        </p:nvSpPr>
        <p:spPr>
          <a:xfrm>
            <a:off x="522416" y="1019524"/>
            <a:ext cx="1331784" cy="743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000" b="1" dirty="0"/>
              <a:t>main.py</a:t>
            </a:r>
            <a:endParaRPr kumimoji="1" lang="ko-KR" altLang="en-US" sz="2000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FE6274C4-9DCC-43FD-8636-6CE7209BF15B}"/>
              </a:ext>
            </a:extLst>
          </p:cNvPr>
          <p:cNvSpPr txBox="1">
            <a:spLocks/>
          </p:cNvSpPr>
          <p:nvPr/>
        </p:nvSpPr>
        <p:spPr>
          <a:xfrm>
            <a:off x="6351716" y="1391128"/>
            <a:ext cx="4709984" cy="743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000" b="1" dirty="0"/>
              <a:t>line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/>
              <a:t>49: </a:t>
            </a:r>
            <a:r>
              <a:rPr kumimoji="1" lang="ko-KR" altLang="en-US" sz="2000" b="1" dirty="0"/>
              <a:t>텍스트 데이터 </a:t>
            </a:r>
            <a:r>
              <a:rPr kumimoji="1" lang="ko-KR" altLang="en-US" sz="2000" b="1" dirty="0" err="1"/>
              <a:t>전처리</a:t>
            </a:r>
            <a:endParaRPr kumimoji="1"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9D722F-1C8D-47E6-BDF7-DFF2AA565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16" y="1728948"/>
            <a:ext cx="5708650" cy="456158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3D77DFE-4DF4-459C-96AD-3A2881736C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6837" y="1941572"/>
            <a:ext cx="3945551" cy="434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367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372497"/>
            <a:ext cx="10515600" cy="1351341"/>
          </a:xfrm>
          <a:ln>
            <a:noFill/>
          </a:ln>
          <a:effectLst>
            <a:outerShdw blurRad="50800" dist="76200" dir="276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lvl="0"/>
            <a:r>
              <a:rPr kumimoji="1" lang="en-US" altLang="ko-KR" sz="4000" dirty="0">
                <a:solidFill>
                  <a:srgbClr val="222581"/>
                </a:solidFill>
              </a:rPr>
              <a:t>Neural Style Transfer</a:t>
            </a:r>
          </a:p>
        </p:txBody>
      </p:sp>
    </p:spTree>
    <p:extLst>
      <p:ext uri="{BB962C8B-B14F-4D97-AF65-F5344CB8AC3E}">
        <p14:creationId xmlns:p14="http://schemas.microsoft.com/office/powerpoint/2010/main" val="1281773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4640</TotalTime>
  <Words>665</Words>
  <Application>Microsoft Office PowerPoint</Application>
  <PresentationFormat>와이드스크린</PresentationFormat>
  <Paragraphs>96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Arial</vt:lpstr>
      <vt:lpstr>Britannic Bold</vt:lpstr>
      <vt:lpstr>Cooper Black</vt:lpstr>
      <vt:lpstr>Office 테마</vt:lpstr>
      <vt:lpstr>Practice: Applications of Deep Learning Models</vt:lpstr>
      <vt:lpstr>Contents</vt:lpstr>
      <vt:lpstr>LSTM-based Language Model</vt:lpstr>
      <vt:lpstr>Language model이란</vt:lpstr>
      <vt:lpstr>Language model</vt:lpstr>
      <vt:lpstr>Language model</vt:lpstr>
      <vt:lpstr>Language model</vt:lpstr>
      <vt:lpstr>Language model</vt:lpstr>
      <vt:lpstr>Neural Style Transfer</vt:lpstr>
      <vt:lpstr>Neural Style Transfer</vt:lpstr>
      <vt:lpstr>Neural Style Transfer</vt:lpstr>
      <vt:lpstr>PowerPoint 프레젠테이션</vt:lpstr>
      <vt:lpstr>Neural Machine Translation</vt:lpstr>
      <vt:lpstr>NMT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Pytorch Basics</dc:title>
  <dc:creator>JUNSIK CHOI</dc:creator>
  <cp:lastModifiedBy>최민제</cp:lastModifiedBy>
  <cp:revision>154</cp:revision>
  <cp:lastPrinted>2017-09-15T20:07:52Z</cp:lastPrinted>
  <dcterms:created xsi:type="dcterms:W3CDTF">2017-09-15T18:10:08Z</dcterms:created>
  <dcterms:modified xsi:type="dcterms:W3CDTF">2017-10-27T01:41:57Z</dcterms:modified>
</cp:coreProperties>
</file>