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 id="259" r:id="rId5"/>
    <p:sldId id="257" r:id="rId6"/>
    <p:sldId id="300" r:id="rId7"/>
    <p:sldId id="343" r:id="rId8"/>
    <p:sldId id="299" r:id="rId9"/>
    <p:sldId id="308" r:id="rId10"/>
    <p:sldId id="309" r:id="rId11"/>
    <p:sldId id="310" r:id="rId12"/>
    <p:sldId id="333" r:id="rId13"/>
    <p:sldId id="313" r:id="rId14"/>
    <p:sldId id="344" r:id="rId15"/>
    <p:sldId id="351" r:id="rId16"/>
    <p:sldId id="345" r:id="rId17"/>
    <p:sldId id="347" r:id="rId18"/>
    <p:sldId id="336" r:id="rId19"/>
    <p:sldId id="314" r:id="rId20"/>
    <p:sldId id="315" r:id="rId21"/>
    <p:sldId id="341" r:id="rId22"/>
    <p:sldId id="316"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64" d="100"/>
          <a:sy n="64" d="100"/>
        </p:scale>
        <p:origin x="88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4C7245-62FD-4BA2-8738-181A4705249E}"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6F1749-92D7-4CDC-BA45-6FBA2ADCBF7B}"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b="1" i="1" u="sng"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E543B13-6F8D-48B0-A678-93DEFB89BB9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90AA64-AEEE-4C72-B6AC-91FAEFAA5C18}"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E543B13-6F8D-48B0-A678-93DEFB89BB9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90AA64-AEEE-4C72-B6AC-91FAEFAA5C18}"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E543B13-6F8D-48B0-A678-93DEFB89BB9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90AA64-AEEE-4C72-B6AC-91FAEFAA5C18}"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matchingName="Title">
  <p:cSld name="Title">
    <p:spTree>
      <p:nvGrpSpPr>
        <p:cNvPr id="1" name="Shape 9"/>
        <p:cNvGrpSpPr/>
        <p:nvPr/>
      </p:nvGrpSpPr>
      <p:grpSpPr>
        <a:xfrm>
          <a:off x="0" y="0"/>
          <a:ext cx="0" cy="0"/>
          <a:chOff x="0" y="0"/>
          <a:chExt cx="0" cy="0"/>
        </a:xfrm>
      </p:grpSpPr>
      <p:sp>
        <p:nvSpPr>
          <p:cNvPr id="10" name="Google Shape;10;p2"/>
          <p:cNvSpPr/>
          <p:nvPr/>
        </p:nvSpPr>
        <p:spPr>
          <a:xfrm>
            <a:off x="10059311" y="877033"/>
            <a:ext cx="1732400" cy="577200"/>
          </a:xfrm>
          <a:prstGeom prst="triangle">
            <a:avLst>
              <a:gd name="adj" fmla="val 32425"/>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11" name="Google Shape;11;p2"/>
          <p:cNvGrpSpPr/>
          <p:nvPr/>
        </p:nvGrpSpPr>
        <p:grpSpPr>
          <a:xfrm>
            <a:off x="0" y="-9451"/>
            <a:ext cx="11548531" cy="6867451"/>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14" name="Google Shape;14;p2"/>
          <p:cNvGrpSpPr/>
          <p:nvPr/>
        </p:nvGrpSpPr>
        <p:grpSpPr>
          <a:xfrm rot="10800000" flipH="1">
            <a:off x="2" y="1454351"/>
            <a:ext cx="11796669" cy="3949300"/>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17" name="Google Shape;17;p2"/>
          <p:cNvGrpSpPr/>
          <p:nvPr/>
        </p:nvGrpSpPr>
        <p:grpSpPr>
          <a:xfrm>
            <a:off x="4902982" y="5704465"/>
            <a:ext cx="7307772" cy="577328"/>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2" name="Google Shape;22;p2"/>
          <p:cNvSpPr txBox="1">
            <a:spLocks noGrp="1"/>
          </p:cNvSpPr>
          <p:nvPr>
            <p:ph type="ctrTitle"/>
          </p:nvPr>
        </p:nvSpPr>
        <p:spPr>
          <a:xfrm>
            <a:off x="914400" y="1454333"/>
            <a:ext cx="7157200" cy="39492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lgn="ctr">
              <a:spcBef>
                <a:spcPts val="0"/>
              </a:spcBef>
              <a:spcAft>
                <a:spcPts val="0"/>
              </a:spcAft>
              <a:buSzPts val="4800"/>
              <a:buNone/>
              <a:defRPr sz="6400"/>
            </a:lvl2pPr>
            <a:lvl3pPr lvl="2" algn="ctr">
              <a:spcBef>
                <a:spcPts val="0"/>
              </a:spcBef>
              <a:spcAft>
                <a:spcPts val="0"/>
              </a:spcAft>
              <a:buSzPts val="4800"/>
              <a:buNone/>
              <a:defRPr sz="6400"/>
            </a:lvl3pPr>
            <a:lvl4pPr lvl="3" algn="ctr">
              <a:spcBef>
                <a:spcPts val="0"/>
              </a:spcBef>
              <a:spcAft>
                <a:spcPts val="0"/>
              </a:spcAft>
              <a:buSzPts val="4800"/>
              <a:buNone/>
              <a:defRPr sz="6400"/>
            </a:lvl4pPr>
            <a:lvl5pPr lvl="4" algn="ctr">
              <a:spcBef>
                <a:spcPts val="0"/>
              </a:spcBef>
              <a:spcAft>
                <a:spcPts val="0"/>
              </a:spcAft>
              <a:buSzPts val="4800"/>
              <a:buNone/>
              <a:defRPr sz="6400"/>
            </a:lvl5pPr>
            <a:lvl6pPr lvl="5" algn="ctr">
              <a:spcBef>
                <a:spcPts val="0"/>
              </a:spcBef>
              <a:spcAft>
                <a:spcPts val="0"/>
              </a:spcAft>
              <a:buSzPts val="4800"/>
              <a:buNone/>
              <a:defRPr sz="6400"/>
            </a:lvl6pPr>
            <a:lvl7pPr lvl="6" algn="ctr">
              <a:spcBef>
                <a:spcPts val="0"/>
              </a:spcBef>
              <a:spcAft>
                <a:spcPts val="0"/>
              </a:spcAft>
              <a:buSzPts val="4800"/>
              <a:buNone/>
              <a:defRPr sz="6400"/>
            </a:lvl7pPr>
            <a:lvl8pPr lvl="7" algn="ctr">
              <a:spcBef>
                <a:spcPts val="0"/>
              </a:spcBef>
              <a:spcAft>
                <a:spcPts val="0"/>
              </a:spcAft>
              <a:buSzPts val="4800"/>
              <a:buNone/>
              <a:defRPr sz="6400"/>
            </a:lvl8pPr>
            <a:lvl9pPr lvl="8" algn="ctr">
              <a:spcBef>
                <a:spcPts val="0"/>
              </a:spcBef>
              <a:spcAft>
                <a:spcPts val="0"/>
              </a:spcAft>
              <a:buSzPts val="4800"/>
              <a:buNone/>
              <a:defRPr sz="6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ColTx" matchingName="Title + 2 columns">
  <p:cSld name="Title + 2 columns">
    <p:spTree>
      <p:nvGrpSpPr>
        <p:cNvPr id="1" name="Shape 81"/>
        <p:cNvGrpSpPr/>
        <p:nvPr/>
      </p:nvGrpSpPr>
      <p:grpSpPr>
        <a:xfrm>
          <a:off x="0" y="0"/>
          <a:ext cx="0" cy="0"/>
          <a:chOff x="0" y="0"/>
          <a:chExt cx="0" cy="0"/>
        </a:xfrm>
      </p:grpSpPr>
      <p:grpSp>
        <p:nvGrpSpPr>
          <p:cNvPr id="82" name="Google Shape;82;p6"/>
          <p:cNvGrpSpPr/>
          <p:nvPr/>
        </p:nvGrpSpPr>
        <p:grpSpPr>
          <a:xfrm>
            <a:off x="-6" y="54"/>
            <a:ext cx="9429907" cy="1769753"/>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grpSp>
        <p:nvGrpSpPr>
          <p:cNvPr id="90" name="Google Shape;90;p6"/>
          <p:cNvGrpSpPr/>
          <p:nvPr/>
        </p:nvGrpSpPr>
        <p:grpSpPr>
          <a:xfrm>
            <a:off x="9262456" y="5963632"/>
            <a:ext cx="2937107" cy="894393"/>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98" name="Google Shape;98;p6"/>
          <p:cNvSpPr txBox="1">
            <a:spLocks noGrp="1"/>
          </p:cNvSpPr>
          <p:nvPr>
            <p:ph type="title"/>
          </p:nvPr>
        </p:nvSpPr>
        <p:spPr>
          <a:xfrm>
            <a:off x="1085700" y="523433"/>
            <a:ext cx="7011200" cy="1021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99" name="Google Shape;99;p6"/>
          <p:cNvSpPr txBox="1">
            <a:spLocks noGrp="1"/>
          </p:cNvSpPr>
          <p:nvPr>
            <p:ph type="body" idx="1"/>
          </p:nvPr>
        </p:nvSpPr>
        <p:spPr>
          <a:xfrm>
            <a:off x="1085700" y="2050651"/>
            <a:ext cx="4504400" cy="3632400"/>
          </a:xfrm>
          <a:prstGeom prst="rect">
            <a:avLst/>
          </a:prstGeom>
        </p:spPr>
        <p:txBody>
          <a:bodyPr spcFirstLastPara="1" wrap="square" lIns="91425" tIns="91425" rIns="91425" bIns="91425" anchor="t" anchorCtr="0">
            <a:noAutofit/>
          </a:bodyPr>
          <a:lstStyle>
            <a:lvl1pPr marL="609600" lvl="0" indent="-474345">
              <a:spcBef>
                <a:spcPts val="800"/>
              </a:spcBef>
              <a:spcAft>
                <a:spcPts val="0"/>
              </a:spcAft>
              <a:buSzPts val="2000"/>
              <a:buChar char="▰"/>
              <a:defRPr sz="2665"/>
            </a:lvl1pPr>
            <a:lvl2pPr marL="1219200" lvl="1" indent="-474345">
              <a:spcBef>
                <a:spcPts val="1335"/>
              </a:spcBef>
              <a:spcAft>
                <a:spcPts val="0"/>
              </a:spcAft>
              <a:buSzPts val="2000"/>
              <a:buChar char="▻"/>
              <a:defRPr sz="2665"/>
            </a:lvl2pPr>
            <a:lvl3pPr marL="1828800" lvl="2" indent="-474345">
              <a:spcBef>
                <a:spcPts val="1335"/>
              </a:spcBef>
              <a:spcAft>
                <a:spcPts val="0"/>
              </a:spcAft>
              <a:buSzPts val="2000"/>
              <a:buChar char="▻"/>
              <a:defRPr sz="2665"/>
            </a:lvl3pPr>
            <a:lvl4pPr marL="2438400" lvl="3" indent="-474345">
              <a:spcBef>
                <a:spcPts val="1335"/>
              </a:spcBef>
              <a:spcAft>
                <a:spcPts val="0"/>
              </a:spcAft>
              <a:buSzPts val="2000"/>
              <a:buChar char="▻"/>
              <a:defRPr sz="2665"/>
            </a:lvl4pPr>
            <a:lvl5pPr marL="3048000" lvl="4" indent="-474345">
              <a:spcBef>
                <a:spcPts val="1335"/>
              </a:spcBef>
              <a:spcAft>
                <a:spcPts val="0"/>
              </a:spcAft>
              <a:buSzPts val="2000"/>
              <a:buChar char="▻"/>
              <a:defRPr sz="2665"/>
            </a:lvl5pPr>
            <a:lvl6pPr marL="3657600" lvl="5" indent="-474345">
              <a:spcBef>
                <a:spcPts val="1335"/>
              </a:spcBef>
              <a:spcAft>
                <a:spcPts val="0"/>
              </a:spcAft>
              <a:buSzPts val="2000"/>
              <a:buChar char="▻"/>
              <a:defRPr sz="2665"/>
            </a:lvl6pPr>
            <a:lvl7pPr marL="4267200" lvl="6" indent="-474345">
              <a:spcBef>
                <a:spcPts val="1335"/>
              </a:spcBef>
              <a:spcAft>
                <a:spcPts val="0"/>
              </a:spcAft>
              <a:buSzPts val="2000"/>
              <a:buChar char="▻"/>
              <a:defRPr sz="2665"/>
            </a:lvl7pPr>
            <a:lvl8pPr marL="4876800" lvl="7" indent="-474345">
              <a:spcBef>
                <a:spcPts val="1335"/>
              </a:spcBef>
              <a:spcAft>
                <a:spcPts val="0"/>
              </a:spcAft>
              <a:buSzPts val="2000"/>
              <a:buChar char="▻"/>
              <a:defRPr sz="2665"/>
            </a:lvl8pPr>
            <a:lvl9pPr marL="5486400" lvl="8" indent="-474345">
              <a:spcBef>
                <a:spcPts val="1335"/>
              </a:spcBef>
              <a:spcAft>
                <a:spcPts val="1335"/>
              </a:spcAft>
              <a:buSzPts val="2000"/>
              <a:buChar char="▻"/>
              <a:defRPr sz="2665"/>
            </a:lvl9pPr>
          </a:lstStyle>
          <a:p/>
        </p:txBody>
      </p:sp>
      <p:sp>
        <p:nvSpPr>
          <p:cNvPr id="100" name="Google Shape;100;p6"/>
          <p:cNvSpPr txBox="1">
            <a:spLocks noGrp="1"/>
          </p:cNvSpPr>
          <p:nvPr>
            <p:ph type="body" idx="2"/>
          </p:nvPr>
        </p:nvSpPr>
        <p:spPr>
          <a:xfrm>
            <a:off x="5861497" y="2050651"/>
            <a:ext cx="4504400" cy="3632400"/>
          </a:xfrm>
          <a:prstGeom prst="rect">
            <a:avLst/>
          </a:prstGeom>
        </p:spPr>
        <p:txBody>
          <a:bodyPr spcFirstLastPara="1" wrap="square" lIns="91425" tIns="91425" rIns="91425" bIns="91425" anchor="t" anchorCtr="0">
            <a:noAutofit/>
          </a:bodyPr>
          <a:lstStyle>
            <a:lvl1pPr marL="609600" lvl="0" indent="-474345">
              <a:spcBef>
                <a:spcPts val="800"/>
              </a:spcBef>
              <a:spcAft>
                <a:spcPts val="0"/>
              </a:spcAft>
              <a:buSzPts val="2000"/>
              <a:buChar char="▰"/>
              <a:defRPr sz="2665"/>
            </a:lvl1pPr>
            <a:lvl2pPr marL="1219200" lvl="1" indent="-474345">
              <a:spcBef>
                <a:spcPts val="1335"/>
              </a:spcBef>
              <a:spcAft>
                <a:spcPts val="0"/>
              </a:spcAft>
              <a:buSzPts val="2000"/>
              <a:buChar char="▻"/>
              <a:defRPr sz="2665"/>
            </a:lvl2pPr>
            <a:lvl3pPr marL="1828800" lvl="2" indent="-474345">
              <a:spcBef>
                <a:spcPts val="1335"/>
              </a:spcBef>
              <a:spcAft>
                <a:spcPts val="0"/>
              </a:spcAft>
              <a:buSzPts val="2000"/>
              <a:buChar char="▻"/>
              <a:defRPr sz="2665"/>
            </a:lvl3pPr>
            <a:lvl4pPr marL="2438400" lvl="3" indent="-474345">
              <a:spcBef>
                <a:spcPts val="1335"/>
              </a:spcBef>
              <a:spcAft>
                <a:spcPts val="0"/>
              </a:spcAft>
              <a:buSzPts val="2000"/>
              <a:buChar char="▻"/>
              <a:defRPr sz="2665"/>
            </a:lvl4pPr>
            <a:lvl5pPr marL="3048000" lvl="4" indent="-474345">
              <a:spcBef>
                <a:spcPts val="1335"/>
              </a:spcBef>
              <a:spcAft>
                <a:spcPts val="0"/>
              </a:spcAft>
              <a:buSzPts val="2000"/>
              <a:buChar char="▻"/>
              <a:defRPr sz="2665"/>
            </a:lvl5pPr>
            <a:lvl6pPr marL="3657600" lvl="5" indent="-474345">
              <a:spcBef>
                <a:spcPts val="1335"/>
              </a:spcBef>
              <a:spcAft>
                <a:spcPts val="0"/>
              </a:spcAft>
              <a:buSzPts val="2000"/>
              <a:buChar char="▻"/>
              <a:defRPr sz="2665"/>
            </a:lvl6pPr>
            <a:lvl7pPr marL="4267200" lvl="6" indent="-474345">
              <a:spcBef>
                <a:spcPts val="1335"/>
              </a:spcBef>
              <a:spcAft>
                <a:spcPts val="0"/>
              </a:spcAft>
              <a:buSzPts val="2000"/>
              <a:buChar char="▻"/>
              <a:defRPr sz="2665"/>
            </a:lvl7pPr>
            <a:lvl8pPr marL="4876800" lvl="7" indent="-474345">
              <a:spcBef>
                <a:spcPts val="1335"/>
              </a:spcBef>
              <a:spcAft>
                <a:spcPts val="0"/>
              </a:spcAft>
              <a:buSzPts val="2000"/>
              <a:buChar char="▻"/>
              <a:defRPr sz="2665"/>
            </a:lvl8pPr>
            <a:lvl9pPr marL="5486400" lvl="8" indent="-474345">
              <a:spcBef>
                <a:spcPts val="1335"/>
              </a:spcBef>
              <a:spcAft>
                <a:spcPts val="1335"/>
              </a:spcAft>
              <a:buSzPts val="2000"/>
              <a:buChar char="▻"/>
              <a:defRPr sz="2665"/>
            </a:lvl9pPr>
          </a:lstStyle>
          <a:p/>
        </p:txBody>
      </p:sp>
      <p:sp>
        <p:nvSpPr>
          <p:cNvPr id="101" name="Google Shape;101;p6"/>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E543B13-6F8D-48B0-A678-93DEFB89BB9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90AA64-AEEE-4C72-B6AC-91FAEFAA5C18}"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E543B13-6F8D-48B0-A678-93DEFB89BB9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90AA64-AEEE-4C72-B6AC-91FAEFAA5C18}"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6E543B13-6F8D-48B0-A678-93DEFB89BB9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90AA64-AEEE-4C72-B6AC-91FAEFAA5C18}"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6E543B13-6F8D-48B0-A678-93DEFB89BB9B}"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90AA64-AEEE-4C72-B6AC-91FAEFAA5C18}"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E543B13-6F8D-48B0-A678-93DEFB89BB9B}"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90AA64-AEEE-4C72-B6AC-91FAEFAA5C18}"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543B13-6F8D-48B0-A678-93DEFB89BB9B}"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90AA64-AEEE-4C72-B6AC-91FAEFAA5C18}"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E543B13-6F8D-48B0-A678-93DEFB89BB9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90AA64-AEEE-4C72-B6AC-91FAEFAA5C18}"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E543B13-6F8D-48B0-A678-93DEFB89BB9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90AA64-AEEE-4C72-B6AC-91FAEFAA5C18}"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543B13-6F8D-48B0-A678-93DEFB89BB9B}"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90AA64-AEEE-4C72-B6AC-91FAEFAA5C18}"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hyperlink" Target="mailto:1croreprojects@gmail.com"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a:spLocks noGrp="1"/>
          </p:cNvSpPr>
          <p:nvPr>
            <p:ph type="ctrTitle" idx="4294967295"/>
          </p:nvPr>
        </p:nvSpPr>
        <p:spPr>
          <a:xfrm>
            <a:off x="1700200" y="3152533"/>
            <a:ext cx="8791600" cy="1546400"/>
          </a:xfrm>
          <a:prstGeom prst="rect">
            <a:avLst/>
          </a:prstGeom>
        </p:spPr>
        <p:txBody>
          <a:bodyPr spcFirstLastPara="1" vert="horz" wrap="square" lIns="121900" tIns="121900" rIns="121900" bIns="121900" rtlCol="0" anchor="ctr" anchorCtr="0">
            <a:noAutofit/>
          </a:bodyPr>
          <a:lstStyle/>
          <a:p>
            <a:pPr algn="ctr">
              <a:spcBef>
                <a:spcPts val="0"/>
              </a:spcBef>
            </a:pPr>
            <a:r>
              <a:rPr lang="en-GB" sz="8000" dirty="0">
                <a:solidFill>
                  <a:schemeClr val="accent5"/>
                </a:solidFill>
              </a:rPr>
              <a:t>HELLO!</a:t>
            </a:r>
            <a:endParaRPr sz="8000" dirty="0">
              <a:solidFill>
                <a:schemeClr val="accent5"/>
              </a:solidFill>
            </a:endParaRPr>
          </a:p>
        </p:txBody>
      </p:sp>
      <p:sp>
        <p:nvSpPr>
          <p:cNvPr id="214" name="Google Shape;214;p13"/>
          <p:cNvSpPr txBox="1">
            <a:spLocks noGrp="1"/>
          </p:cNvSpPr>
          <p:nvPr>
            <p:ph type="subTitle" idx="4294967295"/>
          </p:nvPr>
        </p:nvSpPr>
        <p:spPr>
          <a:xfrm>
            <a:off x="1700200" y="4306667"/>
            <a:ext cx="8791600" cy="1789600"/>
          </a:xfrm>
          <a:prstGeom prst="rect">
            <a:avLst/>
          </a:prstGeom>
        </p:spPr>
        <p:txBody>
          <a:bodyPr spcFirstLastPara="1" vert="horz" wrap="square" lIns="121900" tIns="121900" rIns="121900" bIns="121900" rtlCol="0" anchor="ctr" anchorCtr="0">
            <a:noAutofit/>
          </a:bodyPr>
          <a:lstStyle/>
          <a:p>
            <a:pPr marL="0" indent="0" algn="ctr">
              <a:spcBef>
                <a:spcPts val="0"/>
              </a:spcBef>
              <a:buNone/>
            </a:pPr>
            <a:r>
              <a:rPr lang="en-US" sz="2665" b="1" dirty="0"/>
              <a:t>Here 1Crore Projects</a:t>
            </a:r>
            <a:endParaRPr sz="2665" b="1" dirty="0"/>
          </a:p>
          <a:p>
            <a:pPr marL="0" indent="0" algn="ctr">
              <a:spcBef>
                <a:spcPts val="0"/>
              </a:spcBef>
              <a:buClr>
                <a:schemeClr val="dk1"/>
              </a:buClr>
              <a:buSzPts val="1100"/>
              <a:buNone/>
            </a:pPr>
            <a:r>
              <a:rPr lang="en-GB" sz="2665" dirty="0"/>
              <a:t>I am here because I love to give presentations. </a:t>
            </a:r>
            <a:endParaRPr sz="2665" dirty="0"/>
          </a:p>
          <a:p>
            <a:pPr marL="0" indent="0" algn="ctr">
              <a:spcBef>
                <a:spcPts val="0"/>
              </a:spcBef>
              <a:buClr>
                <a:schemeClr val="dk1"/>
              </a:buClr>
              <a:buSzPts val="1100"/>
              <a:buNone/>
            </a:pPr>
            <a:r>
              <a:rPr lang="en-GB" sz="2665" dirty="0"/>
              <a:t>You can find me at @1CROREPROJECTS</a:t>
            </a:r>
            <a:endParaRPr sz="2665" b="1" dirty="0"/>
          </a:p>
        </p:txBody>
      </p:sp>
      <p:pic>
        <p:nvPicPr>
          <p:cNvPr id="215" name="Google Shape;215;p13" descr="10.jpg"/>
          <p:cNvPicPr preferRelativeResize="0"/>
          <p:nvPr/>
        </p:nvPicPr>
        <p:blipFill rotWithShape="1">
          <a:blip r:embed="rId1"/>
          <a:srcRect l="15648" r="28102"/>
          <a:stretch>
            <a:fillRect/>
          </a:stretch>
        </p:blipFill>
        <p:spPr>
          <a:xfrm>
            <a:off x="4718933" y="489867"/>
            <a:ext cx="2754000" cy="2754000"/>
          </a:xfrm>
          <a:prstGeom prst="diamond">
            <a:avLst/>
          </a:prstGeom>
          <a:noFill/>
          <a:ln w="38100" cap="flat" cmpd="sng">
            <a:solidFill>
              <a:srgbClr val="3F5378"/>
            </a:solidFill>
            <a:prstDash val="solid"/>
            <a:miter lim="8000"/>
            <a:headEnd type="none" w="sm" len="sm"/>
            <a:tailEnd type="none" w="sm" len="sm"/>
          </a:ln>
        </p:spPr>
      </p:pic>
      <p:sp>
        <p:nvSpPr>
          <p:cNvPr id="216" name="Google Shape;216;p13"/>
          <p:cNvSpPr txBox="1">
            <a:spLocks noGrp="1"/>
          </p:cNvSpPr>
          <p:nvPr>
            <p:ph type="sldNum" idx="12"/>
          </p:nvPr>
        </p:nvSpPr>
        <p:spPr>
          <a:xfrm>
            <a:off x="10157333" y="6182000"/>
            <a:ext cx="1983200" cy="420800"/>
          </a:xfrm>
          <a:prstGeom prst="rect">
            <a:avLst/>
          </a:prstGeom>
        </p:spPr>
        <p:txBody>
          <a:bodyPr spcFirstLastPara="1" vert="horz" wrap="square" lIns="121900" tIns="121900" rIns="121900" bIns="121900" rtlCol="0" anchor="ctr" anchorCtr="0">
            <a:noAutofit/>
          </a:bodyPr>
          <a:lstStyle/>
          <a:p>
            <a:fld id="{00000000-1234-1234-1234-123412341234}" type="slidenum">
              <a:rPr lang="en-GB"/>
            </a:fld>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734" y="523433"/>
            <a:ext cx="8064709" cy="1021600"/>
          </a:xfrm>
        </p:spPr>
        <p:txBody>
          <a:bodyPr/>
          <a:lstStyle/>
          <a:p>
            <a:r>
              <a:rPr lang="en-IN" b="1" dirty="0">
                <a:latin typeface="Times New Roman" panose="02020603050405020304" pitchFamily="18" charset="0"/>
                <a:cs typeface="Times New Roman" panose="02020603050405020304" pitchFamily="18" charset="0"/>
              </a:rPr>
              <a:t>SYSTEM ARCHITECTURE  </a:t>
            </a:r>
            <a:endParaRPr lang="en-IN" b="1" dirty="0"/>
          </a:p>
        </p:txBody>
      </p:sp>
      <p:sp>
        <p:nvSpPr>
          <p:cNvPr id="5" name="Slide Number Placeholder 4"/>
          <p:cNvSpPr>
            <a:spLocks noGrp="1"/>
          </p:cNvSpPr>
          <p:nvPr>
            <p:ph type="sldNum" idx="12"/>
          </p:nvPr>
        </p:nvSpPr>
        <p:spPr/>
        <p:txBody>
          <a:bodyPr/>
          <a:lstStyle/>
          <a:p>
            <a:fld id="{00000000-1234-1234-1234-123412341234}" type="slidenum">
              <a:rPr lang="en-GB" smtClean="0"/>
            </a:fld>
            <a:endParaRPr lang="en-GB"/>
          </a:p>
        </p:txBody>
      </p:sp>
      <p:sp>
        <p:nvSpPr>
          <p:cNvPr id="3" name="Rectangle 19"/>
          <p:cNvSpPr>
            <a:spLocks noChangeArrowheads="1"/>
          </p:cNvSpPr>
          <p:nvPr/>
        </p:nvSpPr>
        <p:spPr bwMode="auto">
          <a:xfrm>
            <a:off x="1" y="58580"/>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spAutoFit/>
          </a:bodyPr>
          <a:lstStyle/>
          <a:p>
            <a:endParaRPr lang="en-IN" sz="2400" dirty="0"/>
          </a:p>
        </p:txBody>
      </p:sp>
      <p:sp>
        <p:nvSpPr>
          <p:cNvPr id="4" name="Rectangles 3"/>
          <p:cNvSpPr/>
          <p:nvPr/>
        </p:nvSpPr>
        <p:spPr>
          <a:xfrm>
            <a:off x="354330" y="2135505"/>
            <a:ext cx="1886585" cy="810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Data Collection </a:t>
            </a:r>
            <a:endParaRPr lang="en-US"/>
          </a:p>
          <a:p>
            <a:pPr algn="ctr"/>
            <a:r>
              <a:rPr lang="en-US"/>
              <a:t>(Image/video)</a:t>
            </a:r>
            <a:endParaRPr lang="en-US"/>
          </a:p>
        </p:txBody>
      </p:sp>
      <p:sp>
        <p:nvSpPr>
          <p:cNvPr id="6" name="Rectangles 5"/>
          <p:cNvSpPr/>
          <p:nvPr/>
        </p:nvSpPr>
        <p:spPr>
          <a:xfrm>
            <a:off x="2950845" y="2135505"/>
            <a:ext cx="2120265" cy="811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Data Preprocessing</a:t>
            </a:r>
            <a:endParaRPr lang="en-US"/>
          </a:p>
        </p:txBody>
      </p:sp>
      <p:sp>
        <p:nvSpPr>
          <p:cNvPr id="7" name="Rectangles 6"/>
          <p:cNvSpPr/>
          <p:nvPr/>
        </p:nvSpPr>
        <p:spPr>
          <a:xfrm>
            <a:off x="5780405" y="2135505"/>
            <a:ext cx="2120265" cy="8102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Model Implementation</a:t>
            </a:r>
            <a:endParaRPr lang="en-US"/>
          </a:p>
        </p:txBody>
      </p:sp>
      <p:sp>
        <p:nvSpPr>
          <p:cNvPr id="8" name="Rectangles 7"/>
          <p:cNvSpPr/>
          <p:nvPr/>
        </p:nvSpPr>
        <p:spPr>
          <a:xfrm>
            <a:off x="5781040" y="3281680"/>
            <a:ext cx="2120900" cy="9023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Deep Learning (CNN)</a:t>
            </a:r>
            <a:endParaRPr lang="en-US"/>
          </a:p>
        </p:txBody>
      </p:sp>
      <p:sp>
        <p:nvSpPr>
          <p:cNvPr id="9" name="Rectangles 8"/>
          <p:cNvSpPr/>
          <p:nvPr/>
        </p:nvSpPr>
        <p:spPr>
          <a:xfrm>
            <a:off x="5781675" y="4521200"/>
            <a:ext cx="2120900" cy="657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YOLO v7</a:t>
            </a:r>
            <a:endParaRPr lang="en-US"/>
          </a:p>
        </p:txBody>
      </p:sp>
      <p:sp>
        <p:nvSpPr>
          <p:cNvPr id="10" name="Rectangles 9"/>
          <p:cNvSpPr/>
          <p:nvPr/>
        </p:nvSpPr>
        <p:spPr>
          <a:xfrm>
            <a:off x="8347710" y="2136140"/>
            <a:ext cx="2099310" cy="808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load Image/Video on Prompt</a:t>
            </a:r>
            <a:endParaRPr lang="en-US"/>
          </a:p>
        </p:txBody>
      </p:sp>
      <p:sp>
        <p:nvSpPr>
          <p:cNvPr id="11" name="Rectangles 10"/>
          <p:cNvSpPr/>
          <p:nvPr/>
        </p:nvSpPr>
        <p:spPr>
          <a:xfrm>
            <a:off x="8347710" y="3343910"/>
            <a:ext cx="2099310" cy="840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Output</a:t>
            </a:r>
            <a:endParaRPr lang="en-US"/>
          </a:p>
        </p:txBody>
      </p:sp>
      <p:sp>
        <p:nvSpPr>
          <p:cNvPr id="12" name="Rectangles 11"/>
          <p:cNvSpPr/>
          <p:nvPr/>
        </p:nvSpPr>
        <p:spPr>
          <a:xfrm>
            <a:off x="8347075" y="4529455"/>
            <a:ext cx="2099310" cy="6489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Detect the safety products</a:t>
            </a:r>
            <a:endParaRPr lang="en-US"/>
          </a:p>
        </p:txBody>
      </p:sp>
      <p:sp>
        <p:nvSpPr>
          <p:cNvPr id="13" name="Rectangles 12"/>
          <p:cNvSpPr/>
          <p:nvPr/>
        </p:nvSpPr>
        <p:spPr>
          <a:xfrm>
            <a:off x="8347710" y="5523230"/>
            <a:ext cx="2098040" cy="1024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Hard hats, safety vests, gloves, and more.</a:t>
            </a:r>
            <a:endParaRPr lang="en-US"/>
          </a:p>
        </p:txBody>
      </p:sp>
      <p:cxnSp>
        <p:nvCxnSpPr>
          <p:cNvPr id="14" name="Straight Arrow Connector 13"/>
          <p:cNvCxnSpPr>
            <a:stCxn id="4" idx="3"/>
            <a:endCxn id="6" idx="1"/>
          </p:cNvCxnSpPr>
          <p:nvPr/>
        </p:nvCxnSpPr>
        <p:spPr>
          <a:xfrm>
            <a:off x="2240915" y="2541270"/>
            <a:ext cx="7099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a:endCxn id="7" idx="1"/>
          </p:cNvCxnSpPr>
          <p:nvPr/>
        </p:nvCxnSpPr>
        <p:spPr>
          <a:xfrm flipV="1">
            <a:off x="5071110" y="2540635"/>
            <a:ext cx="709295"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3"/>
            <a:endCxn id="10" idx="1"/>
          </p:cNvCxnSpPr>
          <p:nvPr/>
        </p:nvCxnSpPr>
        <p:spPr>
          <a:xfrm>
            <a:off x="7900670" y="2540635"/>
            <a:ext cx="447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2"/>
            <a:endCxn id="8" idx="0"/>
          </p:cNvCxnSpPr>
          <p:nvPr/>
        </p:nvCxnSpPr>
        <p:spPr>
          <a:xfrm>
            <a:off x="6840855" y="2945765"/>
            <a:ext cx="635" cy="3359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2"/>
            <a:endCxn id="9" idx="0"/>
          </p:cNvCxnSpPr>
          <p:nvPr/>
        </p:nvCxnSpPr>
        <p:spPr>
          <a:xfrm>
            <a:off x="6841490" y="4184015"/>
            <a:ext cx="635" cy="3371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2"/>
            <a:endCxn id="11" idx="0"/>
          </p:cNvCxnSpPr>
          <p:nvPr/>
        </p:nvCxnSpPr>
        <p:spPr>
          <a:xfrm>
            <a:off x="9397365" y="2945130"/>
            <a:ext cx="0" cy="398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2"/>
            <a:endCxn id="12" idx="0"/>
          </p:cNvCxnSpPr>
          <p:nvPr/>
        </p:nvCxnSpPr>
        <p:spPr>
          <a:xfrm flipH="1">
            <a:off x="9396730" y="4184650"/>
            <a:ext cx="635" cy="3448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2" idx="2"/>
            <a:endCxn id="13" idx="0"/>
          </p:cNvCxnSpPr>
          <p:nvPr/>
        </p:nvCxnSpPr>
        <p:spPr>
          <a:xfrm>
            <a:off x="9396730" y="5178425"/>
            <a:ext cx="0" cy="3448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SYSTEM MODULE</a:t>
            </a:r>
            <a:endParaRPr lang="en-IN" b="1" dirty="0"/>
          </a:p>
        </p:txBody>
      </p:sp>
      <p:sp>
        <p:nvSpPr>
          <p:cNvPr id="3" name="Text Placeholder 2"/>
          <p:cNvSpPr>
            <a:spLocks noGrp="1"/>
          </p:cNvSpPr>
          <p:nvPr>
            <p:ph type="body" idx="1"/>
          </p:nvPr>
        </p:nvSpPr>
        <p:spPr>
          <a:xfrm>
            <a:off x="546054" y="1900748"/>
            <a:ext cx="10844323" cy="3743068"/>
          </a:xfrm>
        </p:spPr>
        <p:txBody>
          <a:bodyPr/>
          <a:lstStyle/>
          <a:p>
            <a:pPr lvl="0">
              <a:lnSpc>
                <a:spcPct val="150000"/>
              </a:lnSpc>
              <a:buFont typeface="Wingdings" panose="05000000000000000000" pitchFamily="2" charset="2"/>
              <a:buChar char="q"/>
            </a:pPr>
            <a:r>
              <a:rPr lang="en-IN" sz="1800" dirty="0">
                <a:latin typeface="Times New Roman" panose="02020603050405020304" pitchFamily="18" charset="0"/>
                <a:ea typeface="Calibri" panose="020F0502020204030204" charset="0"/>
                <a:cs typeface="Times New Roman" panose="02020603050405020304" pitchFamily="18" charset="0"/>
              </a:rPr>
              <a:t>Input Module</a:t>
            </a:r>
            <a:endParaRPr lang="en-IN" sz="1800" dirty="0">
              <a:latin typeface="Times New Roman" panose="02020603050405020304" pitchFamily="18" charset="0"/>
              <a:ea typeface="Calibri" panose="020F0502020204030204" charset="0"/>
              <a:cs typeface="Times New Roman" panose="02020603050405020304" pitchFamily="18" charset="0"/>
            </a:endParaRPr>
          </a:p>
          <a:p>
            <a:pPr lvl="0">
              <a:lnSpc>
                <a:spcPct val="150000"/>
              </a:lnSpc>
              <a:buFont typeface="Wingdings" panose="05000000000000000000" pitchFamily="2" charset="2"/>
              <a:buChar char="q"/>
            </a:pPr>
            <a:r>
              <a:rPr lang="en-IN" sz="1800" dirty="0">
                <a:latin typeface="Times New Roman" panose="02020603050405020304" pitchFamily="18" charset="0"/>
                <a:ea typeface="Calibri" panose="020F0502020204030204" charset="0"/>
                <a:cs typeface="Times New Roman" panose="02020603050405020304" pitchFamily="18" charset="0"/>
              </a:rPr>
              <a:t>Preprocessing Module</a:t>
            </a:r>
            <a:endParaRPr lang="en-IN" sz="1800" dirty="0">
              <a:latin typeface="Times New Roman" panose="02020603050405020304" pitchFamily="18" charset="0"/>
              <a:ea typeface="Calibri" panose="020F0502020204030204" charset="0"/>
              <a:cs typeface="Times New Roman" panose="02020603050405020304" pitchFamily="18" charset="0"/>
            </a:endParaRPr>
          </a:p>
          <a:p>
            <a:pPr lvl="0">
              <a:lnSpc>
                <a:spcPct val="150000"/>
              </a:lnSpc>
              <a:buFont typeface="Wingdings" panose="05000000000000000000" pitchFamily="2" charset="2"/>
              <a:buChar char="q"/>
            </a:pPr>
            <a:r>
              <a:rPr lang="en-IN" sz="1800" dirty="0">
                <a:latin typeface="Times New Roman" panose="02020603050405020304" pitchFamily="18" charset="0"/>
                <a:ea typeface="Calibri" panose="020F0502020204030204" charset="0"/>
                <a:cs typeface="Times New Roman" panose="02020603050405020304" pitchFamily="18" charset="0"/>
              </a:rPr>
              <a:t>Safety Product Detection Module</a:t>
            </a:r>
            <a:endParaRPr lang="en-IN" sz="1800" dirty="0">
              <a:latin typeface="Times New Roman" panose="02020603050405020304" pitchFamily="18" charset="0"/>
              <a:ea typeface="Calibri" panose="020F0502020204030204" charset="0"/>
              <a:cs typeface="Times New Roman" panose="02020603050405020304" pitchFamily="18" charset="0"/>
            </a:endParaRPr>
          </a:p>
          <a:p>
            <a:pPr lvl="0">
              <a:lnSpc>
                <a:spcPct val="150000"/>
              </a:lnSpc>
              <a:buFont typeface="Wingdings" panose="05000000000000000000" pitchFamily="2" charset="2"/>
              <a:buChar char="q"/>
            </a:pPr>
            <a:r>
              <a:rPr lang="en-IN" sz="1800" dirty="0">
                <a:latin typeface="Times New Roman" panose="02020603050405020304" pitchFamily="18" charset="0"/>
                <a:ea typeface="Calibri" panose="020F0502020204030204" charset="0"/>
                <a:cs typeface="Times New Roman" panose="02020603050405020304" pitchFamily="18" charset="0"/>
              </a:rPr>
              <a:t>Visualization Module</a:t>
            </a:r>
            <a:endParaRPr lang="en-IN" sz="1800" dirty="0">
              <a:latin typeface="Times New Roman" panose="02020603050405020304" pitchFamily="18" charset="0"/>
              <a:ea typeface="Calibri" panose="020F0502020204030204"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fld id="{00000000-1234-1234-1234-123412341234}" type="slidenum">
              <a:rPr lang="en-GB" smtClean="0"/>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610" y="523433"/>
            <a:ext cx="7792290" cy="1021600"/>
          </a:xfrm>
        </p:spPr>
        <p:txBody>
          <a:bodyPr/>
          <a:lstStyle/>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MODULE DESCRIPTIONS</a:t>
            </a:r>
            <a:endParaRPr lang="en-IN" b="1" dirty="0"/>
          </a:p>
        </p:txBody>
      </p:sp>
      <p:sp>
        <p:nvSpPr>
          <p:cNvPr id="3" name="Text Placeholder 2"/>
          <p:cNvSpPr>
            <a:spLocks noGrp="1"/>
          </p:cNvSpPr>
          <p:nvPr>
            <p:ph type="body" idx="1"/>
          </p:nvPr>
        </p:nvSpPr>
        <p:spPr>
          <a:xfrm>
            <a:off x="156754" y="1825797"/>
            <a:ext cx="10992179" cy="4508770"/>
          </a:xfrm>
        </p:spPr>
        <p:txBody>
          <a:bodyPr/>
          <a:lstStyle/>
          <a:p>
            <a:pPr marL="135255" indent="0" algn="just">
              <a:lnSpc>
                <a:spcPct val="150000"/>
              </a:lnSpc>
              <a:spcAft>
                <a:spcPts val="800"/>
              </a:spcAft>
              <a:buFont typeface="Wingdings" panose="05000000000000000000" pitchFamily="2" charset="2"/>
              <a:buNone/>
            </a:pPr>
            <a:r>
              <a:rPr lang="en-US" sz="1800" b="1" dirty="0">
                <a:effectLst/>
                <a:latin typeface="Times New Roman" panose="02020603050405020304" pitchFamily="18" charset="0"/>
                <a:ea typeface="Calibri" panose="020F0502020204030204" charset="0"/>
                <a:cs typeface="Times New Roman" panose="02020603050405020304" pitchFamily="18" charset="0"/>
              </a:rPr>
              <a:t>1)</a:t>
            </a:r>
            <a:r>
              <a:rPr lang="en-IN" sz="1800" b="1" dirty="0">
                <a:latin typeface="Times New Roman" panose="02020603050405020304" pitchFamily="18" charset="0"/>
                <a:ea typeface="Calibri" panose="020F0502020204030204" charset="0"/>
                <a:cs typeface="Times New Roman" panose="02020603050405020304" pitchFamily="18" charset="0"/>
                <a:sym typeface="+mn-ea"/>
              </a:rPr>
              <a:t>Input Module</a:t>
            </a:r>
            <a:r>
              <a:rPr lang="en-US" sz="1800" b="1" dirty="0">
                <a:effectLst/>
                <a:latin typeface="Times New Roman" panose="02020603050405020304" pitchFamily="18" charset="0"/>
                <a:ea typeface="Calibri" panose="020F0502020204030204" charset="0"/>
                <a:cs typeface="Times New Roman" panose="02020603050405020304" pitchFamily="18" charset="0"/>
              </a:rPr>
              <a:t>:</a:t>
            </a:r>
            <a:endParaRPr lang="en-US" sz="1800" b="1" dirty="0">
              <a:effectLst/>
              <a:latin typeface="Times New Roman" panose="02020603050405020304" pitchFamily="18" charset="0"/>
              <a:ea typeface="Calibri" panose="020F0502020204030204" charset="0"/>
              <a:cs typeface="Times New Roman" panose="02020603050405020304" pitchFamily="18" charset="0"/>
            </a:endParaRPr>
          </a:p>
          <a:p>
            <a:pPr algn="just">
              <a:lnSpc>
                <a:spcPct val="150000"/>
              </a:lnSpc>
              <a:spcAft>
                <a:spcPts val="800"/>
              </a:spcAft>
              <a:buFont typeface="Wingdings" panose="05000000000000000000" pitchFamily="2" charset="2"/>
              <a:buChar char="q"/>
            </a:pPr>
            <a:r>
              <a:rPr lang="en-US" sz="1800" dirty="0">
                <a:latin typeface="Times New Roman" panose="02020603050405020304" pitchFamily="18" charset="0"/>
                <a:ea typeface="Calibri" panose="020F0502020204030204" charset="0"/>
                <a:cs typeface="Times New Roman" panose="02020603050405020304" pitchFamily="18" charset="0"/>
              </a:rPr>
              <a:t>This module handles the input data, which can be images or video frames captured at construction sites.</a:t>
            </a:r>
            <a:endParaRPr lang="en-US" sz="1800" dirty="0">
              <a:latin typeface="Times New Roman" panose="02020603050405020304" pitchFamily="18" charset="0"/>
              <a:ea typeface="Calibri" panose="020F0502020204030204" charset="0"/>
              <a:cs typeface="Times New Roman" panose="02020603050405020304" pitchFamily="18" charset="0"/>
            </a:endParaRPr>
          </a:p>
          <a:p>
            <a:pPr algn="just">
              <a:lnSpc>
                <a:spcPct val="150000"/>
              </a:lnSpc>
              <a:spcAft>
                <a:spcPts val="800"/>
              </a:spcAft>
              <a:buFont typeface="Wingdings" panose="05000000000000000000" pitchFamily="2" charset="2"/>
              <a:buChar char="q"/>
            </a:pPr>
            <a:r>
              <a:rPr lang="en-US" sz="1800" dirty="0">
                <a:latin typeface="Times New Roman" panose="02020603050405020304" pitchFamily="18" charset="0"/>
                <a:ea typeface="Calibri" panose="020F0502020204030204" charset="0"/>
                <a:cs typeface="Times New Roman" panose="02020603050405020304" pitchFamily="18" charset="0"/>
              </a:rPr>
              <a:t>It retrieves the input data and prepares it for further processing.</a:t>
            </a:r>
            <a:endParaRPr lang="en-US" sz="1800" dirty="0">
              <a:latin typeface="Times New Roman" panose="02020603050405020304" pitchFamily="18" charset="0"/>
              <a:ea typeface="Calibri" panose="020F0502020204030204"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fld id="{00000000-1234-1234-1234-123412341234}" type="slidenum">
              <a:rPr lang="en-GB" smtClean="0"/>
            </a:fld>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833" y="523433"/>
            <a:ext cx="7842067" cy="1021600"/>
          </a:xfrm>
        </p:spPr>
        <p:txBody>
          <a:bodyPr/>
          <a:lstStyle/>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MODULE DESCRIPTIONS</a:t>
            </a:r>
            <a:endParaRPr lang="en-IN" dirty="0"/>
          </a:p>
        </p:txBody>
      </p:sp>
      <p:sp>
        <p:nvSpPr>
          <p:cNvPr id="3" name="Text Placeholder 2"/>
          <p:cNvSpPr>
            <a:spLocks noGrp="1"/>
          </p:cNvSpPr>
          <p:nvPr>
            <p:ph type="body" idx="1"/>
          </p:nvPr>
        </p:nvSpPr>
        <p:spPr>
          <a:xfrm>
            <a:off x="418011" y="1783830"/>
            <a:ext cx="10411097" cy="4682284"/>
          </a:xfrm>
        </p:spPr>
        <p:txBody>
          <a:bodyPr/>
          <a:lstStyle/>
          <a:p>
            <a:pPr marL="135255" indent="0" algn="just">
              <a:lnSpc>
                <a:spcPct val="150000"/>
              </a:lnSpc>
              <a:buNone/>
            </a:pPr>
            <a:r>
              <a:rPr lang="en-US" sz="1800" b="1" dirty="0">
                <a:latin typeface="Times New Roman" panose="02020603050405020304" pitchFamily="18" charset="0"/>
                <a:cs typeface="Times New Roman" panose="02020603050405020304" pitchFamily="18" charset="0"/>
              </a:rPr>
              <a:t>2)</a:t>
            </a:r>
            <a:r>
              <a:rPr lang="en-IN" sz="1800" b="1" dirty="0">
                <a:latin typeface="Times New Roman" panose="02020603050405020304" pitchFamily="18" charset="0"/>
                <a:ea typeface="Calibri" panose="020F0502020204030204" charset="0"/>
                <a:cs typeface="Times New Roman" panose="02020603050405020304" pitchFamily="18" charset="0"/>
                <a:sym typeface="+mn-ea"/>
              </a:rPr>
              <a:t>Preprocessing Module</a:t>
            </a:r>
            <a:r>
              <a:rPr lang="en-US" sz="1800" b="1" dirty="0">
                <a:latin typeface="Times New Roman" panose="02020603050405020304" pitchFamily="18" charset="0"/>
                <a:cs typeface="Times New Roman" panose="02020603050405020304" pitchFamily="18" charset="0"/>
              </a:rPr>
              <a:t>:</a:t>
            </a:r>
            <a:endParaRPr lang="en-US" sz="1800" b="1" dirty="0">
              <a:latin typeface="Times New Roman" panose="02020603050405020304" pitchFamily="18" charset="0"/>
              <a:cs typeface="Times New Roman" panose="02020603050405020304" pitchFamily="18" charset="0"/>
            </a:endParaRPr>
          </a:p>
          <a:p>
            <a:pPr algn="just">
              <a:lnSpc>
                <a:spcPct val="150000"/>
              </a:lnSpc>
            </a:pPr>
            <a:r>
              <a:rPr lang="en-US" sz="1800" i="0" dirty="0">
                <a:solidFill>
                  <a:srgbClr val="202124"/>
                </a:solidFill>
                <a:effectLst/>
                <a:latin typeface="Times New Roman" panose="02020603050405020304" pitchFamily="18" charset="0"/>
                <a:cs typeface="Times New Roman" panose="02020603050405020304" pitchFamily="18" charset="0"/>
              </a:rPr>
              <a:t>The preprocessing module performs necessary preprocessing steps on the input data before feeding it to the detection model.</a:t>
            </a:r>
            <a:endParaRPr lang="en-US" sz="1800" i="0" dirty="0">
              <a:solidFill>
                <a:srgbClr val="202124"/>
              </a:solidFill>
              <a:effectLst/>
              <a:latin typeface="Times New Roman" panose="02020603050405020304" pitchFamily="18" charset="0"/>
              <a:cs typeface="Times New Roman" panose="02020603050405020304" pitchFamily="18" charset="0"/>
            </a:endParaRPr>
          </a:p>
          <a:p>
            <a:pPr algn="just">
              <a:lnSpc>
                <a:spcPct val="150000"/>
              </a:lnSpc>
            </a:pPr>
            <a:r>
              <a:rPr lang="en-US" sz="1800" i="0" dirty="0">
                <a:solidFill>
                  <a:srgbClr val="202124"/>
                </a:solidFill>
                <a:effectLst/>
                <a:latin typeface="Times New Roman" panose="02020603050405020304" pitchFamily="18" charset="0"/>
                <a:cs typeface="Times New Roman" panose="02020603050405020304" pitchFamily="18" charset="0"/>
              </a:rPr>
              <a:t>It may include tasks such as resizing, normalization, and data formatting to ensure compatibility with the detection model.</a:t>
            </a:r>
            <a:endParaRPr lang="en-US" sz="1800" i="0" dirty="0">
              <a:solidFill>
                <a:srgbClr val="202124"/>
              </a:solidFill>
              <a:effectLst/>
              <a:latin typeface="Times New Roman" panose="02020603050405020304" pitchFamily="18" charset="0"/>
              <a:cs typeface="Times New Roman" panose="02020603050405020304" pitchFamily="18" charset="0"/>
            </a:endParaRPr>
          </a:p>
          <a:p>
            <a:pPr algn="just">
              <a:lnSpc>
                <a:spcPct val="150000"/>
              </a:lnSpc>
            </a:pPr>
            <a:r>
              <a:rPr lang="en-US" sz="1800" i="0" dirty="0">
                <a:solidFill>
                  <a:srgbClr val="202124"/>
                </a:solidFill>
                <a:effectLst/>
                <a:latin typeface="Times New Roman" panose="02020603050405020304" pitchFamily="18" charset="0"/>
                <a:cs typeface="Times New Roman" panose="02020603050405020304" pitchFamily="18" charset="0"/>
              </a:rPr>
              <a:t>And labling image which is safety products.</a:t>
            </a:r>
            <a:endParaRPr lang="en-US" sz="1800" i="0" dirty="0">
              <a:solidFill>
                <a:srgbClr val="202124"/>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892" y="523433"/>
            <a:ext cx="7932008" cy="1021600"/>
          </a:xfrm>
        </p:spPr>
        <p:txBody>
          <a:bodyPr/>
          <a:lstStyle/>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MODULE DESCRIPTIONS</a:t>
            </a:r>
            <a:endParaRPr lang="en-IN" b="1" dirty="0"/>
          </a:p>
        </p:txBody>
      </p:sp>
      <p:sp>
        <p:nvSpPr>
          <p:cNvPr id="5" name="Slide Number Placeholder 4"/>
          <p:cNvSpPr>
            <a:spLocks noGrp="1"/>
          </p:cNvSpPr>
          <p:nvPr>
            <p:ph type="sldNum" idx="12"/>
          </p:nvPr>
        </p:nvSpPr>
        <p:spPr/>
        <p:txBody>
          <a:bodyPr/>
          <a:lstStyle/>
          <a:p>
            <a:fld id="{00000000-1234-1234-1234-123412341234}" type="slidenum">
              <a:rPr lang="en-GB" smtClean="0"/>
            </a:fld>
            <a:endParaRPr lang="en-GB"/>
          </a:p>
        </p:txBody>
      </p:sp>
      <p:sp>
        <p:nvSpPr>
          <p:cNvPr id="6" name="Text Placeholder 5"/>
          <p:cNvSpPr>
            <a:spLocks noGrp="1"/>
          </p:cNvSpPr>
          <p:nvPr>
            <p:ph type="body" idx="1"/>
          </p:nvPr>
        </p:nvSpPr>
        <p:spPr>
          <a:xfrm>
            <a:off x="300446" y="1870769"/>
            <a:ext cx="10552432" cy="4463798"/>
          </a:xfrm>
        </p:spPr>
        <p:txBody>
          <a:bodyPr/>
          <a:lstStyle/>
          <a:p>
            <a:pPr marL="135255" indent="0">
              <a:lnSpc>
                <a:spcPct val="150000"/>
              </a:lnSpc>
              <a:buNone/>
            </a:pPr>
            <a:r>
              <a:rPr lang="en-US" sz="1800" b="1" dirty="0">
                <a:effectLst/>
                <a:latin typeface="Times New Roman" panose="02020603050405020304" pitchFamily="18" charset="0"/>
                <a:ea typeface="Calibri" panose="020F0502020204030204" charset="0"/>
                <a:cs typeface="Times New Roman" panose="02020603050405020304" pitchFamily="18" charset="0"/>
              </a:rPr>
              <a:t>3)</a:t>
            </a:r>
            <a:r>
              <a:rPr lang="en-IN" sz="1800" b="1" dirty="0">
                <a:latin typeface="Times New Roman" panose="02020603050405020304" pitchFamily="18" charset="0"/>
                <a:ea typeface="Calibri" panose="020F0502020204030204" charset="0"/>
                <a:cs typeface="Times New Roman" panose="02020603050405020304" pitchFamily="18" charset="0"/>
                <a:sym typeface="+mn-ea"/>
              </a:rPr>
              <a:t>Safety Product Detection Module</a:t>
            </a:r>
            <a:r>
              <a:rPr lang="en-US" sz="1800" b="1" dirty="0">
                <a:effectLst/>
                <a:latin typeface="Times New Roman" panose="02020603050405020304" pitchFamily="18" charset="0"/>
                <a:ea typeface="Calibri" panose="020F0502020204030204" charset="0"/>
                <a:cs typeface="Times New Roman" panose="02020603050405020304" pitchFamily="18" charset="0"/>
              </a:rPr>
              <a:t>:</a:t>
            </a:r>
            <a:endParaRPr lang="en-US" sz="1800" b="1" dirty="0">
              <a:effectLst/>
              <a:latin typeface="Times New Roman" panose="02020603050405020304" pitchFamily="18" charset="0"/>
              <a:ea typeface="Calibri" panose="020F0502020204030204" charset="0"/>
              <a:cs typeface="Times New Roman" panose="02020603050405020304" pitchFamily="18" charset="0"/>
            </a:endParaRPr>
          </a:p>
          <a:p>
            <a:pPr>
              <a:lnSpc>
                <a:spcPct val="150000"/>
              </a:lnSpc>
            </a:pPr>
            <a:r>
              <a:rPr lang="en-US" sz="1800" dirty="0">
                <a:latin typeface="Times New Roman" panose="02020603050405020304" pitchFamily="18" charset="0"/>
                <a:ea typeface="Calibri" panose="020F0502020204030204" charset="0"/>
                <a:cs typeface="Times New Roman" panose="02020603050405020304" pitchFamily="18" charset="0"/>
              </a:rPr>
              <a:t>This module utilizes the YOLOv7 object detection algorithm to detect and identify safety products worn by construction workers.</a:t>
            </a:r>
            <a:endParaRPr lang="en-US" sz="1800" dirty="0">
              <a:latin typeface="Times New Roman" panose="02020603050405020304" pitchFamily="18" charset="0"/>
              <a:ea typeface="Calibri" panose="020F0502020204030204" charset="0"/>
              <a:cs typeface="Times New Roman" panose="02020603050405020304" pitchFamily="18" charset="0"/>
            </a:endParaRPr>
          </a:p>
          <a:p>
            <a:pPr>
              <a:lnSpc>
                <a:spcPct val="150000"/>
              </a:lnSpc>
            </a:pPr>
            <a:r>
              <a:rPr lang="en-US" sz="1800" dirty="0">
                <a:latin typeface="Times New Roman" panose="02020603050405020304" pitchFamily="18" charset="0"/>
                <a:ea typeface="Calibri" panose="020F0502020204030204" charset="0"/>
                <a:cs typeface="Times New Roman" panose="02020603050405020304" pitchFamily="18" charset="0"/>
              </a:rPr>
              <a:t>It takes the preprocessed data as input and applies the trained YOLOv7 model to perform object detection.</a:t>
            </a:r>
            <a:endParaRPr lang="en-US" sz="1800" dirty="0">
              <a:latin typeface="Times New Roman" panose="02020603050405020304" pitchFamily="18" charset="0"/>
              <a:ea typeface="Calibri" panose="020F0502020204030204" charset="0"/>
              <a:cs typeface="Times New Roman" panose="02020603050405020304" pitchFamily="18" charset="0"/>
            </a:endParaRPr>
          </a:p>
          <a:p>
            <a:pPr>
              <a:lnSpc>
                <a:spcPct val="150000"/>
              </a:lnSpc>
            </a:pPr>
            <a:r>
              <a:rPr lang="en-US" sz="1800" dirty="0">
                <a:latin typeface="Times New Roman" panose="02020603050405020304" pitchFamily="18" charset="0"/>
                <a:ea typeface="Calibri" panose="020F0502020204030204" charset="0"/>
                <a:cs typeface="Times New Roman" panose="02020603050405020304" pitchFamily="18" charset="0"/>
              </a:rPr>
              <a:t>The module outputs bounding box coordinates and labels for each detected safety product.</a:t>
            </a:r>
            <a:endParaRPr lang="en-US" sz="1800" dirty="0">
              <a:latin typeface="Times New Roman" panose="02020603050405020304" pitchFamily="18" charset="0"/>
              <a:ea typeface="Calibri" panose="020F0502020204030204"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580" y="677197"/>
            <a:ext cx="7850320" cy="777895"/>
          </a:xfrm>
        </p:spPr>
        <p:txBody>
          <a:bodyPr/>
          <a:lstStyle/>
          <a:p>
            <a:r>
              <a:rPr lang="en-IN" b="1" dirty="0">
                <a:latin typeface="Times New Roman" panose="02020603050405020304" pitchFamily="18" charset="0"/>
                <a:cs typeface="Times New Roman" panose="02020603050405020304" pitchFamily="18" charset="0"/>
              </a:rPr>
              <a:t>MODULE DESCRIPTIONS</a:t>
            </a:r>
            <a:endParaRPr lang="en-IN" b="1" dirty="0"/>
          </a:p>
        </p:txBody>
      </p:sp>
      <p:sp>
        <p:nvSpPr>
          <p:cNvPr id="3" name="Text Placeholder 2"/>
          <p:cNvSpPr>
            <a:spLocks noGrp="1"/>
          </p:cNvSpPr>
          <p:nvPr>
            <p:ph type="body" idx="1"/>
          </p:nvPr>
        </p:nvSpPr>
        <p:spPr>
          <a:xfrm>
            <a:off x="195944" y="1840250"/>
            <a:ext cx="11160426" cy="4762550"/>
          </a:xfrm>
        </p:spPr>
        <p:txBody>
          <a:bodyPr/>
          <a:lstStyle/>
          <a:p>
            <a:pPr marL="135255" indent="0" algn="just">
              <a:lnSpc>
                <a:spcPct val="150000"/>
              </a:lnSpc>
              <a:spcAft>
                <a:spcPts val="800"/>
              </a:spcAft>
              <a:buFont typeface="Wingdings" panose="05000000000000000000" pitchFamily="2" charset="2"/>
              <a:buNone/>
            </a:pPr>
            <a:r>
              <a:rPr lang="en-US" sz="1800" b="1" dirty="0">
                <a:effectLst/>
                <a:latin typeface="Times New Roman" panose="02020603050405020304" pitchFamily="18" charset="0"/>
                <a:ea typeface="Calibri" panose="020F0502020204030204" charset="0"/>
                <a:cs typeface="Times New Roman" panose="02020603050405020304" pitchFamily="18" charset="0"/>
              </a:rPr>
              <a:t>4)</a:t>
            </a:r>
            <a:r>
              <a:rPr lang="en-IN" sz="1800" b="1" dirty="0">
                <a:latin typeface="Times New Roman" panose="02020603050405020304" pitchFamily="18" charset="0"/>
                <a:ea typeface="Calibri" panose="020F0502020204030204" charset="0"/>
                <a:cs typeface="Times New Roman" panose="02020603050405020304" pitchFamily="18" charset="0"/>
                <a:sym typeface="+mn-ea"/>
              </a:rPr>
              <a:t>Visualization Module</a:t>
            </a:r>
            <a:r>
              <a:rPr lang="en-US" sz="1800" b="1" dirty="0">
                <a:effectLst/>
                <a:latin typeface="Times New Roman" panose="02020603050405020304" pitchFamily="18" charset="0"/>
                <a:ea typeface="Calibri" panose="020F0502020204030204" charset="0"/>
                <a:cs typeface="Times New Roman" panose="02020603050405020304" pitchFamily="18" charset="0"/>
              </a:rPr>
              <a:t>:</a:t>
            </a:r>
            <a:endParaRPr lang="en-US" sz="1800" b="1" dirty="0">
              <a:effectLst/>
              <a:latin typeface="Times New Roman" panose="02020603050405020304" pitchFamily="18" charset="0"/>
              <a:ea typeface="Calibri" panose="020F0502020204030204" charset="0"/>
              <a:cs typeface="Times New Roman" panose="02020603050405020304" pitchFamily="18" charset="0"/>
            </a:endParaRPr>
          </a:p>
          <a:p>
            <a:pPr algn="just">
              <a:lnSpc>
                <a:spcPct val="150000"/>
              </a:lnSpc>
              <a:spcAft>
                <a:spcPts val="800"/>
              </a:spcAft>
            </a:pPr>
            <a:r>
              <a:rPr lang="en-US" sz="1800" dirty="0">
                <a:latin typeface="Times New Roman" panose="02020603050405020304" pitchFamily="18" charset="0"/>
                <a:ea typeface="Calibri" panose="020F0502020204030204" charset="0"/>
                <a:cs typeface="Times New Roman" panose="02020603050405020304" pitchFamily="18" charset="0"/>
              </a:rPr>
              <a:t>This module provides a visual representation of the detection results.</a:t>
            </a:r>
            <a:endParaRPr lang="en-US" sz="1800" dirty="0">
              <a:latin typeface="Times New Roman" panose="02020603050405020304" pitchFamily="18" charset="0"/>
              <a:ea typeface="Calibri" panose="020F0502020204030204" charset="0"/>
              <a:cs typeface="Times New Roman" panose="02020603050405020304" pitchFamily="18" charset="0"/>
            </a:endParaRPr>
          </a:p>
          <a:p>
            <a:pPr algn="just">
              <a:lnSpc>
                <a:spcPct val="150000"/>
              </a:lnSpc>
              <a:spcAft>
                <a:spcPts val="800"/>
              </a:spcAft>
            </a:pPr>
            <a:r>
              <a:rPr lang="en-US" sz="1800" dirty="0">
                <a:latin typeface="Times New Roman" panose="02020603050405020304" pitchFamily="18" charset="0"/>
                <a:ea typeface="Calibri" panose="020F0502020204030204" charset="0"/>
                <a:cs typeface="Times New Roman" panose="02020603050405020304" pitchFamily="18" charset="0"/>
              </a:rPr>
              <a:t>It overlays the bounding boxes and labels on the input images or video frames, making it easier to interpret and analyze the safety product detection output.</a:t>
            </a:r>
            <a:endParaRPr lang="en-US" sz="1800" dirty="0">
              <a:latin typeface="Times New Roman" panose="02020603050405020304" pitchFamily="18" charset="0"/>
              <a:ea typeface="Calibri" panose="020F0502020204030204" charset="0"/>
              <a:cs typeface="Times New Roman" panose="02020603050405020304" pitchFamily="18" charset="0"/>
            </a:endParaRPr>
          </a:p>
          <a:p>
            <a:pPr algn="just">
              <a:lnSpc>
                <a:spcPct val="150000"/>
              </a:lnSpc>
              <a:spcAft>
                <a:spcPts val="800"/>
              </a:spcAft>
            </a:pPr>
            <a:r>
              <a:rPr lang="en-US" sz="1800" dirty="0">
                <a:latin typeface="Times New Roman" panose="02020603050405020304" pitchFamily="18" charset="0"/>
                <a:ea typeface="Calibri" panose="020F0502020204030204" charset="0"/>
                <a:cs typeface="Times New Roman" panose="02020603050405020304" pitchFamily="18" charset="0"/>
              </a:rPr>
              <a:t>That results are saved in the local folder.</a:t>
            </a:r>
            <a:endParaRPr lang="en-US" sz="1800" dirty="0">
              <a:latin typeface="Times New Roman" panose="02020603050405020304" pitchFamily="18" charset="0"/>
              <a:ea typeface="Calibri" panose="020F0502020204030204"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fld id="{00000000-1234-1234-1234-123412341234}" type="slidenum">
              <a:rPr lang="en-GB" smtClean="0"/>
            </a:fld>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62206"/>
            <a:ext cx="7850320" cy="777895"/>
          </a:xfrm>
        </p:spPr>
        <p:txBody>
          <a:bodyPr/>
          <a:lstStyle/>
          <a:p>
            <a:r>
              <a:rPr lang="en-US" b="1" dirty="0">
                <a:latin typeface="Times New Roman" panose="02020603050405020304" pitchFamily="18" charset="0"/>
                <a:cs typeface="Times New Roman" panose="02020603050405020304" pitchFamily="18" charset="0"/>
              </a:rPr>
              <a:t>   ALGORITHM </a:t>
            </a:r>
            <a:endParaRPr lang="en-IN" b="1" dirty="0"/>
          </a:p>
        </p:txBody>
      </p:sp>
      <p:sp>
        <p:nvSpPr>
          <p:cNvPr id="3" name="Text Placeholder 2"/>
          <p:cNvSpPr>
            <a:spLocks noGrp="1"/>
          </p:cNvSpPr>
          <p:nvPr>
            <p:ph type="body" idx="1"/>
          </p:nvPr>
        </p:nvSpPr>
        <p:spPr>
          <a:xfrm>
            <a:off x="246580" y="1840250"/>
            <a:ext cx="11109789" cy="4762550"/>
          </a:xfrm>
        </p:spPr>
        <p:txBody>
          <a:bodyPr/>
          <a:lstStyle/>
          <a:p>
            <a:pPr marL="274955" indent="-182880" algn="l">
              <a:lnSpc>
                <a:spcPct val="150000"/>
              </a:lnSpc>
              <a:buNone/>
              <a:tabLst>
                <a:tab pos="626745" algn="l"/>
              </a:tabLst>
            </a:pPr>
            <a:r>
              <a:rPr lang="en-IN" sz="1800" b="1" i="0" dirty="0">
                <a:solidFill>
                  <a:srgbClr val="202124"/>
                </a:solidFill>
                <a:effectLst/>
                <a:latin typeface="Times New Roman" panose="02020603050405020304" pitchFamily="18" charset="0"/>
                <a:cs typeface="Times New Roman" panose="02020603050405020304" pitchFamily="18" charset="0"/>
              </a:rPr>
              <a:t> </a:t>
            </a:r>
            <a:endParaRPr lang="en-US" sz="2000" b="0" i="0" dirty="0">
              <a:solidFill>
                <a:srgbClr val="202124"/>
              </a:solidFill>
              <a:effectLst/>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fld id="{00000000-1234-1234-1234-123412341234}" type="slidenum">
              <a:rPr lang="en-GB" smtClean="0"/>
            </a:fld>
            <a:endParaRPr lang="en-GB"/>
          </a:p>
        </p:txBody>
      </p:sp>
      <p:sp>
        <p:nvSpPr>
          <p:cNvPr id="6" name="TextBox 5"/>
          <p:cNvSpPr txBox="1"/>
          <p:nvPr/>
        </p:nvSpPr>
        <p:spPr>
          <a:xfrm>
            <a:off x="539646" y="1840250"/>
            <a:ext cx="9878518" cy="4661535"/>
          </a:xfrm>
          <a:prstGeom prst="rect">
            <a:avLst/>
          </a:prstGeom>
          <a:noFill/>
        </p:spPr>
        <p:txBody>
          <a:bodyPr wrap="square">
            <a:spAutoFit/>
          </a:bodyPr>
          <a:lstStyle/>
          <a:p>
            <a:pPr>
              <a:lnSpc>
                <a:spcPct val="150000"/>
              </a:lnSpc>
            </a:pPr>
            <a:r>
              <a:rPr lang="en-US" b="1" i="0" dirty="0">
                <a:solidFill>
                  <a:srgbClr val="202124"/>
                </a:solidFill>
                <a:effectLst/>
                <a:latin typeface="Times New Roman" panose="02020603050405020304" pitchFamily="18" charset="0"/>
                <a:cs typeface="Times New Roman" panose="02020603050405020304" pitchFamily="18" charset="0"/>
              </a:rPr>
              <a:t>CNN:</a:t>
            </a:r>
            <a:endParaRPr lang="en-US" b="1" i="0" dirty="0">
              <a:solidFill>
                <a:srgbClr val="202124"/>
              </a:solidFill>
              <a:effectLst/>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charset="0"/>
              <a:buChar char="§"/>
            </a:pPr>
            <a:r>
              <a:rPr lang="en-US" b="0" i="0">
                <a:solidFill>
                  <a:srgbClr val="202124"/>
                </a:solidFill>
                <a:effectLst/>
                <a:latin typeface="Times New Roman" panose="02020603050405020304" pitchFamily="18" charset="0"/>
                <a:cs typeface="Times New Roman" panose="02020603050405020304" pitchFamily="18" charset="0"/>
              </a:rPr>
              <a:t>Convolutional Neural Networks (CNNs) are a class of deep learning models widely used for image and video analysis tasks. They are designed to automatically learn and extract relevant features from input data, capturing spatial patterns in an efficient manner. CNNs consist of multiple layers, including convolutional layers, pooling layers, and fully connected layers.</a:t>
            </a:r>
            <a:endParaRPr lang="en-US" b="0" i="0">
              <a:solidFill>
                <a:srgbClr val="202124"/>
              </a:solidFill>
              <a:effectLst/>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charset="0"/>
              <a:buChar char="§"/>
            </a:pPr>
            <a:endParaRPr lang="en-US" b="0" i="0">
              <a:solidFill>
                <a:srgbClr val="202124"/>
              </a:solidFill>
              <a:effectLst/>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charset="0"/>
              <a:buChar char="§"/>
            </a:pPr>
            <a:r>
              <a:rPr lang="en-US" b="0" i="0">
                <a:solidFill>
                  <a:srgbClr val="202124"/>
                </a:solidFill>
                <a:effectLst/>
                <a:latin typeface="Times New Roman" panose="02020603050405020304" pitchFamily="18" charset="0"/>
                <a:cs typeface="Times New Roman" panose="02020603050405020304" pitchFamily="18" charset="0"/>
              </a:rPr>
              <a:t>In a CNN, the convolutional layers apply filters to input images, extracting different features at different spatial scales. These filters learn to recognize patterns such as edges, textures, and shapes by sliding across the input and performing element-wise multiplications. The pooling layers then downsample the convolved feature maps, reducing the spatial dimensions while preserving important information.</a:t>
            </a:r>
            <a:endParaRPr lang="en-US" b="0" i="0">
              <a:solidFill>
                <a:srgbClr val="202124"/>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21" y="523433"/>
            <a:ext cx="8319541" cy="1021600"/>
          </a:xfrm>
        </p:spPr>
        <p:txBody>
          <a:bodyPr/>
          <a:lstStyle/>
          <a:p>
            <a:r>
              <a:rPr lang="en-US" b="1" dirty="0">
                <a:latin typeface="Times New Roman" panose="02020603050405020304" pitchFamily="18" charset="0"/>
                <a:cs typeface="Times New Roman" panose="02020603050405020304" pitchFamily="18" charset="0"/>
              </a:rPr>
              <a:t>SOFTWARE REQUIREMENTS</a:t>
            </a:r>
            <a:endParaRPr lang="en-IN" b="1" dirty="0"/>
          </a:p>
        </p:txBody>
      </p:sp>
      <p:sp>
        <p:nvSpPr>
          <p:cNvPr id="3" name="Text Placeholder 2"/>
          <p:cNvSpPr>
            <a:spLocks noGrp="1"/>
          </p:cNvSpPr>
          <p:nvPr>
            <p:ph type="body" idx="1"/>
          </p:nvPr>
        </p:nvSpPr>
        <p:spPr>
          <a:xfrm>
            <a:off x="1085700" y="2050651"/>
            <a:ext cx="10864475" cy="3712840"/>
          </a:xfrm>
        </p:spPr>
        <p:txBody>
          <a:bodyPr/>
          <a:lstStyle/>
          <a:p>
            <a:pPr algn="just" defTabSz="1147445">
              <a:lnSpc>
                <a:spcPct val="150000"/>
              </a:lnSpc>
              <a:buFont typeface="Wingdings" panose="05000000000000000000" pitchFamily="2" charset="2"/>
              <a:buChar char="q"/>
            </a:pPr>
            <a:r>
              <a:rPr lang="en-US" sz="1800" dirty="0">
                <a:solidFill>
                  <a:srgbClr val="000000"/>
                </a:solidFill>
                <a:latin typeface="Times New Roman" panose="02020603050405020304" pitchFamily="18" charset="0"/>
                <a:cs typeface="Times New Roman" panose="02020603050405020304" pitchFamily="18" charset="0"/>
              </a:rPr>
              <a:t>Operating System     :   Windows 10 (64 bit)</a:t>
            </a:r>
            <a:endParaRPr lang="en-US" sz="1800" dirty="0">
              <a:solidFill>
                <a:srgbClr val="000000"/>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q"/>
              <a:tabLst>
                <a:tab pos="5735955" algn="l"/>
              </a:tabLst>
            </a:pPr>
            <a:r>
              <a:rPr lang="en-US" sz="1800" dirty="0">
                <a:solidFill>
                  <a:srgbClr val="000000"/>
                </a:solidFill>
                <a:latin typeface="Times New Roman" panose="02020603050405020304" pitchFamily="18" charset="0"/>
                <a:cs typeface="Times New Roman" panose="02020603050405020304" pitchFamily="18" charset="0"/>
              </a:rPr>
              <a:t>Software                   :    Python 3.9</a:t>
            </a:r>
            <a:endParaRPr lang="en-US" sz="1800" dirty="0">
              <a:solidFill>
                <a:srgbClr val="000000"/>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q"/>
              <a:tabLst>
                <a:tab pos="5735955" algn="l"/>
              </a:tabLst>
            </a:pPr>
            <a:r>
              <a:rPr lang="en-US" sz="1800" dirty="0">
                <a:solidFill>
                  <a:srgbClr val="000000"/>
                </a:solidFill>
                <a:latin typeface="Times New Roman" panose="02020603050405020304" pitchFamily="18" charset="0"/>
                <a:cs typeface="Times New Roman" panose="02020603050405020304" pitchFamily="18" charset="0"/>
              </a:rPr>
              <a:t>Tools                        :    Anaconda </a:t>
            </a:r>
            <a:endParaRPr lang="en-US" sz="1800" dirty="0">
              <a:solidFill>
                <a:srgbClr val="000000"/>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endParaRPr lang="en-IN" sz="1800" dirty="0">
              <a:solidFill>
                <a:srgbClr val="000000"/>
              </a:solidFill>
            </a:endParaRPr>
          </a:p>
        </p:txBody>
      </p:sp>
      <p:sp>
        <p:nvSpPr>
          <p:cNvPr id="5" name="Slide Number Placeholder 4"/>
          <p:cNvSpPr>
            <a:spLocks noGrp="1"/>
          </p:cNvSpPr>
          <p:nvPr>
            <p:ph type="sldNum" idx="12"/>
          </p:nvPr>
        </p:nvSpPr>
        <p:spPr/>
        <p:txBody>
          <a:bodyPr/>
          <a:lstStyle/>
          <a:p>
            <a:fld id="{00000000-1234-1234-1234-123412341234}" type="slidenum">
              <a:rPr lang="en-GB" smtClean="0"/>
            </a:fld>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52" y="523433"/>
            <a:ext cx="8739266" cy="1021600"/>
          </a:xfrm>
        </p:spPr>
        <p:txBody>
          <a:bodyPr/>
          <a:lstStyle/>
          <a:p>
            <a:pPr>
              <a:lnSpc>
                <a:spcPct val="150000"/>
              </a:lnSpc>
            </a:pPr>
            <a:r>
              <a:rPr lang="en-US" b="1" dirty="0">
                <a:latin typeface="Times New Roman" panose="02020603050405020304" pitchFamily="18" charset="0"/>
                <a:cs typeface="Times New Roman" panose="02020603050405020304" pitchFamily="18" charset="0"/>
              </a:rPr>
              <a:t>HARDWARE REQUIREMENTS</a:t>
            </a:r>
            <a:endParaRPr lang="en-IN"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085700" y="1974903"/>
            <a:ext cx="10562195" cy="3708148"/>
          </a:xfrm>
        </p:spPr>
        <p:txBody>
          <a:bodyPr/>
          <a:lstStyle/>
          <a:p>
            <a:pPr lvl="0">
              <a:lnSpc>
                <a:spcPct val="150000"/>
              </a:lnSpc>
              <a:buFont typeface="Wingdings" panose="05000000000000000000" pitchFamily="2" charset="2"/>
              <a:buChar char="q"/>
            </a:pPr>
            <a:r>
              <a:rPr lang="en-US" sz="1800" dirty="0">
                <a:solidFill>
                  <a:srgbClr val="000000"/>
                </a:solidFill>
                <a:latin typeface="Times New Roman" panose="02020603050405020304" pitchFamily="18" charset="0"/>
                <a:cs typeface="Times New Roman" panose="02020603050405020304" pitchFamily="18" charset="0"/>
              </a:rPr>
              <a:t>Hard Disk		:	500GB and above</a:t>
            </a:r>
            <a:endParaRPr lang="en-US" sz="1800" dirty="0">
              <a:solidFill>
                <a:srgbClr val="000000"/>
              </a:solidFill>
              <a:latin typeface="Times New Roman" panose="02020603050405020304" pitchFamily="18" charset="0"/>
              <a:cs typeface="Times New Roman" panose="02020603050405020304" pitchFamily="18" charset="0"/>
            </a:endParaRPr>
          </a:p>
          <a:p>
            <a:pPr lvl="0">
              <a:lnSpc>
                <a:spcPct val="150000"/>
              </a:lnSpc>
              <a:buFont typeface="Wingdings" panose="05000000000000000000" pitchFamily="2" charset="2"/>
              <a:buChar char="q"/>
            </a:pPr>
            <a:r>
              <a:rPr lang="en-US" sz="1800" dirty="0">
                <a:solidFill>
                  <a:srgbClr val="000000"/>
                </a:solidFill>
                <a:latin typeface="Times New Roman" panose="02020603050405020304" pitchFamily="18" charset="0"/>
                <a:cs typeface="Times New Roman" panose="02020603050405020304" pitchFamily="18" charset="0"/>
              </a:rPr>
              <a:t>RAM		: 	4GB and above</a:t>
            </a:r>
            <a:endParaRPr lang="en-US" sz="1800" dirty="0">
              <a:solidFill>
                <a:srgbClr val="000000"/>
              </a:solidFill>
              <a:latin typeface="Times New Roman" panose="02020603050405020304" pitchFamily="18" charset="0"/>
              <a:cs typeface="Times New Roman" panose="02020603050405020304" pitchFamily="18" charset="0"/>
            </a:endParaRPr>
          </a:p>
          <a:p>
            <a:pPr lvl="0">
              <a:lnSpc>
                <a:spcPct val="150000"/>
              </a:lnSpc>
              <a:buFont typeface="Wingdings" panose="05000000000000000000" pitchFamily="2" charset="2"/>
              <a:buChar char="q"/>
            </a:pPr>
            <a:r>
              <a:rPr lang="en-US" sz="1800" dirty="0">
                <a:solidFill>
                  <a:srgbClr val="000000"/>
                </a:solidFill>
                <a:latin typeface="Times New Roman" panose="02020603050405020304" pitchFamily="18" charset="0"/>
                <a:cs typeface="Times New Roman" panose="02020603050405020304" pitchFamily="18" charset="0"/>
              </a:rPr>
              <a:t>Processor		:	I3 and above</a:t>
            </a:r>
            <a:endParaRPr lang="en-US" sz="1800" dirty="0">
              <a:solidFill>
                <a:srgbClr val="000000"/>
              </a:solidFill>
              <a:latin typeface="Times New Roman" panose="02020603050405020304" pitchFamily="18" charset="0"/>
              <a:cs typeface="Times New Roman" panose="02020603050405020304" pitchFamily="18" charset="0"/>
            </a:endParaRPr>
          </a:p>
          <a:p>
            <a:pPr marL="135255" indent="0">
              <a:lnSpc>
                <a:spcPct val="150000"/>
              </a:lnSpc>
              <a:buNone/>
            </a:pPr>
            <a:endParaRPr lang="en-IN" sz="1800" dirty="0">
              <a:solidFill>
                <a:srgbClr val="00000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a:lnSpc>
                <a:spcPct val="150000"/>
              </a:lnSpc>
            </a:pPr>
            <a:fld id="{00000000-1234-1234-1234-123412341234}" type="slidenum">
              <a:rPr lang="en-GB" sz="2135">
                <a:solidFill>
                  <a:srgbClr val="000000"/>
                </a:solidFill>
                <a:latin typeface="Times New Roman" panose="02020603050405020304" pitchFamily="18" charset="0"/>
                <a:cs typeface="Times New Roman" panose="02020603050405020304" pitchFamily="18" charset="0"/>
              </a:rPr>
            </a:fld>
            <a:endParaRPr lang="en-GB" sz="2135">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843" y="523433"/>
            <a:ext cx="7857057" cy="1021600"/>
          </a:xfrm>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fld id="{00000000-1234-1234-1234-123412341234}" type="slidenum">
              <a:rPr lang="en-GB" smtClean="0"/>
            </a:fld>
            <a:endParaRPr lang="en-GB"/>
          </a:p>
        </p:txBody>
      </p:sp>
      <p:sp>
        <p:nvSpPr>
          <p:cNvPr id="6" name="Text Placeholder 5"/>
          <p:cNvSpPr>
            <a:spLocks noGrp="1"/>
          </p:cNvSpPr>
          <p:nvPr>
            <p:ph type="body" idx="1"/>
          </p:nvPr>
        </p:nvSpPr>
        <p:spPr>
          <a:xfrm>
            <a:off x="426085" y="1635760"/>
            <a:ext cx="10988040" cy="5040630"/>
          </a:xfrm>
        </p:spPr>
        <p:txBody>
          <a:bodyPr/>
          <a:lstStyle/>
          <a:p>
            <a:pPr algn="just">
              <a:lnSpc>
                <a:spcPct val="150000"/>
              </a:lnSpc>
            </a:pPr>
            <a:r>
              <a:rPr lang="en-US" sz="1800" b="0" i="0" dirty="0">
                <a:solidFill>
                  <a:srgbClr val="231F20"/>
                </a:solidFill>
                <a:effectLst/>
                <a:latin typeface="Times New Roman" panose="02020603050405020304" pitchFamily="18" charset="0"/>
                <a:cs typeface="Times New Roman" panose="02020603050405020304" pitchFamily="18" charset="0"/>
              </a:rPr>
              <a:t>In conclusion, the developed safety product detection system using YOLOv7 for construction sites offers an automated and efficient solution to enhance worker safety. By leveraging computer vision and deep learning techniques, the system can accurately detect and identify safety products worn by construction workers, such as hard hats, safety vests, gloves, and more.The system provides real-time monitoring and analysis of input images or video frames, allowing for immediate identification of non-compliance or absence of safety products. This enables construction site managers and safety officers to take prompt actions and enforce safety protocols effectively.With the automated detection capabilities of the system, the reliance on manual safety inspections is reduced, leading to improved efficiency and reduced human errors. By promoting and enforcing the usage of safety equipment, the system contributes to creating a safer working environment for construction workers.</a:t>
            </a:r>
            <a:endParaRPr lang="en-US" sz="1800" b="0" i="0" dirty="0">
              <a:solidFill>
                <a:srgbClr val="231F20"/>
              </a:solidFill>
              <a:effectLst/>
              <a:latin typeface="Times New Roman" panose="02020603050405020304" pitchFamily="18" charset="0"/>
              <a:cs typeface="Times New Roman" panose="02020603050405020304" pitchFamily="18" charset="0"/>
            </a:endParaRPr>
          </a:p>
          <a:p>
            <a:pPr algn="just">
              <a:lnSpc>
                <a:spcPct val="150000"/>
              </a:lnSpc>
            </a:pPr>
            <a:r>
              <a:rPr lang="en-US" sz="1800" b="0" i="0" dirty="0">
                <a:solidFill>
                  <a:srgbClr val="231F20"/>
                </a:solidFill>
                <a:effectLst/>
                <a:latin typeface="Times New Roman" panose="02020603050405020304" pitchFamily="18" charset="0"/>
                <a:cs typeface="Times New Roman" panose="02020603050405020304" pitchFamily="18" charset="0"/>
              </a:rPr>
              <a:t>Overall, the developed safety product detection system provides a valuable tool for the construction industry to strengthen safety measures, minimize the risk of accidents, and prioritize worker well-being on construction sites.</a:t>
            </a:r>
            <a:endParaRPr lang="en-US" sz="1800" b="0" i="0" dirty="0">
              <a:solidFill>
                <a:srgbClr val="231F20"/>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874095" y="1466192"/>
            <a:ext cx="8374077" cy="3957145"/>
          </a:xfrm>
          <a:prstGeom prst="rect">
            <a:avLst/>
          </a:prstGeom>
        </p:spPr>
        <p:txBody>
          <a:bodyPr spcFirstLastPara="1" vert="horz" wrap="square" lIns="121900" tIns="121900" rIns="121900" bIns="121900" rtlCol="0" anchor="ctr" anchorCtr="0">
            <a:noAutofit/>
          </a:bodyPr>
          <a:lstStyle/>
          <a:p>
            <a:pPr algn="ctr"/>
            <a:br>
              <a:rPr lang="en-IN" sz="2400" b="0" i="0" u="none" strike="noStrike" baseline="0" dirty="0">
                <a:solidFill>
                  <a:srgbClr val="000000"/>
                </a:solidFill>
                <a:latin typeface="Times New Roman" panose="02020603050405020304" pitchFamily="18" charset="0"/>
              </a:rPr>
            </a:br>
            <a:r>
              <a:rPr lang="en-IN" sz="2400" b="0" i="0" u="none" strike="noStrike" baseline="0" dirty="0">
                <a:solidFill>
                  <a:srgbClr val="000000"/>
                </a:solidFill>
                <a:latin typeface="Times New Roman" panose="02020603050405020304" pitchFamily="18" charset="0"/>
              </a:rPr>
              <a:t> </a:t>
            </a:r>
            <a:br>
              <a:rPr lang="en-IN" sz="2400" b="0" i="0" u="none" strike="noStrike" baseline="0" dirty="0">
                <a:solidFill>
                  <a:srgbClr val="000000"/>
                </a:solidFill>
                <a:latin typeface="Times New Roman" panose="02020603050405020304" pitchFamily="18" charset="0"/>
              </a:rPr>
            </a:br>
            <a:r>
              <a:rPr lang="en-US" altLang="en-IN" sz="3200" b="1" i="0" u="none" strike="noStrike" baseline="0" dirty="0">
                <a:solidFill>
                  <a:srgbClr val="000000"/>
                </a:solidFill>
                <a:latin typeface="Times New Roman" panose="02020603050405020304" pitchFamily="18" charset="0"/>
              </a:rPr>
              <a:t>CONSTRUCTION WORKERS SAFETY PRODUCTS DETECTION USING YOLOV7</a:t>
            </a:r>
            <a:endParaRPr lang="en-US" altLang="en-IN" sz="3200" b="1" i="0" u="none" strike="noStrike" baseline="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862" y="523433"/>
            <a:ext cx="7887038" cy="1021600"/>
          </a:xfrm>
        </p:spPr>
        <p:txBody>
          <a:bodyPr/>
          <a:lstStyle/>
          <a:p>
            <a:r>
              <a:rPr lang="en-US" b="1" dirty="0">
                <a:latin typeface="Times New Roman" panose="02020603050405020304" pitchFamily="18" charset="0"/>
                <a:cs typeface="Times New Roman" panose="02020603050405020304" pitchFamily="18" charset="0"/>
              </a:rPr>
              <a:t>REFRENCES</a:t>
            </a:r>
            <a:endParaRPr lang="en-IN" b="1" dirty="0"/>
          </a:p>
        </p:txBody>
      </p:sp>
      <p:sp>
        <p:nvSpPr>
          <p:cNvPr id="3" name="Text Placeholder 2"/>
          <p:cNvSpPr>
            <a:spLocks noGrp="1"/>
          </p:cNvSpPr>
          <p:nvPr>
            <p:ph type="body" idx="1"/>
          </p:nvPr>
        </p:nvSpPr>
        <p:spPr>
          <a:xfrm>
            <a:off x="51435" y="1636395"/>
            <a:ext cx="11904980" cy="4966335"/>
          </a:xfrm>
        </p:spPr>
        <p:txBody>
          <a:bodyPr/>
          <a:lstStyle/>
          <a:p>
            <a:pPr marL="478155" indent="-342900" algn="l">
              <a:lnSpc>
                <a:spcPct val="150000"/>
              </a:lnSpc>
              <a:buFont typeface="+mj-lt"/>
              <a:buAutoNum type="arabicPeriod"/>
            </a:pPr>
            <a:r>
              <a:rPr lang="en-US" sz="1800" b="0" i="0" dirty="0">
                <a:solidFill>
                  <a:srgbClr val="231F20"/>
                </a:solidFill>
                <a:effectLst/>
                <a:latin typeface="Times New Roman" panose="02020603050405020304" pitchFamily="18" charset="0"/>
                <a:cs typeface="Times New Roman" panose="02020603050405020304" pitchFamily="18" charset="0"/>
              </a:rPr>
              <a:t>A. A. M. Fiaz, M. Usman, M. Awais, M. Tariq, and I. A. Bhatti, "Deep Learning-Based Safety Equipment Detection for Construction Workers," 2020 15th International Conference on Computer Science &amp; Education (ICCSE), 2020, pp. 244-249. DOI: 10.1109/ICCSE49270.2020.9239004.</a:t>
            </a:r>
            <a:endParaRPr lang="en-US" sz="1800" b="0" i="0" dirty="0">
              <a:solidFill>
                <a:srgbClr val="231F20"/>
              </a:solidFill>
              <a:effectLst/>
              <a:latin typeface="Times New Roman" panose="02020603050405020304" pitchFamily="18" charset="0"/>
              <a:cs typeface="Times New Roman" panose="02020603050405020304" pitchFamily="18" charset="0"/>
            </a:endParaRPr>
          </a:p>
          <a:p>
            <a:pPr marL="478155" indent="-342900" algn="l">
              <a:lnSpc>
                <a:spcPct val="150000"/>
              </a:lnSpc>
              <a:buFont typeface="+mj-lt"/>
              <a:buAutoNum type="arabicPeriod"/>
            </a:pPr>
            <a:r>
              <a:rPr lang="en-US" sz="1800" b="0" i="0" dirty="0">
                <a:solidFill>
                  <a:srgbClr val="231F20"/>
                </a:solidFill>
                <a:effectLst/>
                <a:latin typeface="Times New Roman" panose="02020603050405020304" pitchFamily="18" charset="0"/>
                <a:cs typeface="Times New Roman" panose="02020603050405020304" pitchFamily="18" charset="0"/>
              </a:rPr>
              <a:t>K. Ahmed, Z. Lu, and W. Yang, "Safety Helmet Detection in Construction Sites Using Deep Learning," Applied Sciences, vol. 9, no. 16, 2019, Article ID 3290. DOI: 10.3390/app9163290.</a:t>
            </a:r>
            <a:endParaRPr lang="en-US" sz="1800" b="0" i="0" dirty="0">
              <a:solidFill>
                <a:srgbClr val="231F20"/>
              </a:solidFill>
              <a:effectLst/>
              <a:latin typeface="Times New Roman" panose="02020603050405020304" pitchFamily="18" charset="0"/>
              <a:cs typeface="Times New Roman" panose="02020603050405020304" pitchFamily="18" charset="0"/>
            </a:endParaRPr>
          </a:p>
          <a:p>
            <a:pPr marL="478155" indent="-342900" algn="l">
              <a:lnSpc>
                <a:spcPct val="150000"/>
              </a:lnSpc>
              <a:buFont typeface="+mj-lt"/>
              <a:buAutoNum type="arabicPeriod"/>
            </a:pPr>
            <a:r>
              <a:rPr lang="en-US" sz="1800" b="0" i="0" dirty="0">
                <a:solidFill>
                  <a:srgbClr val="231F20"/>
                </a:solidFill>
                <a:effectLst/>
                <a:latin typeface="Times New Roman" panose="02020603050405020304" pitchFamily="18" charset="0"/>
                <a:cs typeface="Times New Roman" panose="02020603050405020304" pitchFamily="18" charset="0"/>
              </a:rPr>
              <a:t>R. Chavan and R. Bhosale, "Safety Helmet Detection using Convolutional Neural Networks," 2020 International Conference on Smart Systems and Inventive Technology (ICSSIT), 2020, pp. 1308-1312. DOI: 10.1109/ICSSIT49285.2020.9201142.</a:t>
            </a:r>
            <a:endParaRPr lang="en-US" sz="1800" b="0" i="0" dirty="0">
              <a:solidFill>
                <a:srgbClr val="231F20"/>
              </a:solidFill>
              <a:effectLst/>
              <a:latin typeface="Times New Roman" panose="02020603050405020304" pitchFamily="18" charset="0"/>
              <a:cs typeface="Times New Roman" panose="02020603050405020304" pitchFamily="18" charset="0"/>
            </a:endParaRPr>
          </a:p>
          <a:p>
            <a:pPr marL="478155" indent="-342900" algn="l">
              <a:lnSpc>
                <a:spcPct val="150000"/>
              </a:lnSpc>
              <a:buFont typeface="+mj-lt"/>
              <a:buAutoNum type="arabicPeriod"/>
            </a:pPr>
            <a:r>
              <a:rPr lang="en-US" sz="1800" b="0" i="0" dirty="0">
                <a:solidFill>
                  <a:srgbClr val="231F20"/>
                </a:solidFill>
                <a:effectLst/>
                <a:latin typeface="Times New Roman" panose="02020603050405020304" pitchFamily="18" charset="0"/>
                <a:cs typeface="Times New Roman" panose="02020603050405020304" pitchFamily="18" charset="0"/>
              </a:rPr>
              <a:t>L. Wei, L. Liang, C. Xu, and L. Zhen, "Construction Safety Helmet Detection and Recognition Based on Deep Learning," 2019 4th International Conference on Mechanical, Control and Computer Engineering (ICMCCE), 2019, pp. 478-482. DOI: 10.1109/ICMCCE47761.2019.00098.</a:t>
            </a:r>
            <a:endParaRPr lang="en-US" sz="1800" b="0" i="0" dirty="0">
              <a:solidFill>
                <a:srgbClr val="231F20"/>
              </a:solidFill>
              <a:effectLst/>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fld id="{00000000-1234-1234-1234-123412341234}" type="slidenum">
              <a:rPr lang="en-GB" smtClean="0"/>
            </a:fld>
            <a:endParaRPr lang="en-GB"/>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3"/>
          <p:cNvSpPr txBox="1">
            <a:spLocks noGrp="1"/>
          </p:cNvSpPr>
          <p:nvPr>
            <p:ph type="sldNum" idx="12"/>
          </p:nvPr>
        </p:nvSpPr>
        <p:spPr>
          <a:xfrm>
            <a:off x="10157333" y="6182000"/>
            <a:ext cx="1983200" cy="420800"/>
          </a:xfrm>
          <a:prstGeom prst="rect">
            <a:avLst/>
          </a:prstGeom>
        </p:spPr>
        <p:txBody>
          <a:bodyPr spcFirstLastPara="1" vert="horz" wrap="square" lIns="121900" tIns="121900" rIns="121900" bIns="121900" rtlCol="0" anchor="ctr" anchorCtr="0">
            <a:noAutofit/>
          </a:bodyPr>
          <a:lstStyle/>
          <a:p>
            <a:fld id="{00000000-1234-1234-1234-123412341234}" type="slidenum">
              <a:rPr lang="en-GB"/>
            </a:fld>
            <a:endParaRPr lang="en-GB"/>
          </a:p>
        </p:txBody>
      </p:sp>
      <p:sp>
        <p:nvSpPr>
          <p:cNvPr id="524" name="Google Shape;524;p33"/>
          <p:cNvSpPr txBox="1">
            <a:spLocks noGrp="1"/>
          </p:cNvSpPr>
          <p:nvPr>
            <p:ph type="ctrTitle" idx="4294967295"/>
          </p:nvPr>
        </p:nvSpPr>
        <p:spPr>
          <a:xfrm>
            <a:off x="1790885" y="2923248"/>
            <a:ext cx="8791600" cy="1546400"/>
          </a:xfrm>
          <a:prstGeom prst="rect">
            <a:avLst/>
          </a:prstGeom>
        </p:spPr>
        <p:txBody>
          <a:bodyPr spcFirstLastPara="1" vert="horz" wrap="square" lIns="121900" tIns="121900" rIns="121900" bIns="121900" rtlCol="0" anchor="ctr" anchorCtr="0">
            <a:noAutofit/>
          </a:bodyPr>
          <a:lstStyle/>
          <a:p>
            <a:pPr algn="ctr">
              <a:spcBef>
                <a:spcPts val="0"/>
              </a:spcBef>
            </a:pPr>
            <a:r>
              <a:rPr lang="en-GB" sz="8000" dirty="0">
                <a:solidFill>
                  <a:schemeClr val="accent5"/>
                </a:solidFill>
              </a:rPr>
              <a:t>THANKS!</a:t>
            </a:r>
            <a:endParaRPr sz="8000" dirty="0">
              <a:solidFill>
                <a:schemeClr val="accent5"/>
              </a:solidFill>
            </a:endParaRPr>
          </a:p>
        </p:txBody>
      </p:sp>
      <p:sp>
        <p:nvSpPr>
          <p:cNvPr id="525" name="Google Shape;525;p33"/>
          <p:cNvSpPr txBox="1">
            <a:spLocks noGrp="1"/>
          </p:cNvSpPr>
          <p:nvPr>
            <p:ph type="subTitle" idx="4294967295"/>
          </p:nvPr>
        </p:nvSpPr>
        <p:spPr>
          <a:xfrm>
            <a:off x="1704932" y="4285508"/>
            <a:ext cx="8791600" cy="1789600"/>
          </a:xfrm>
          <a:prstGeom prst="rect">
            <a:avLst/>
          </a:prstGeom>
        </p:spPr>
        <p:txBody>
          <a:bodyPr spcFirstLastPara="1" vert="horz" wrap="square" lIns="121900" tIns="121900" rIns="121900" bIns="121900" rtlCol="0" anchor="ctr" anchorCtr="0">
            <a:noAutofit/>
          </a:bodyPr>
          <a:lstStyle/>
          <a:p>
            <a:pPr marL="0" indent="0" algn="ctr">
              <a:spcBef>
                <a:spcPts val="0"/>
              </a:spcBef>
              <a:buNone/>
            </a:pPr>
            <a:r>
              <a:rPr lang="en-GB" sz="2665" b="1" dirty="0"/>
              <a:t>Any questions?</a:t>
            </a:r>
            <a:endParaRPr sz="2665" b="1" dirty="0"/>
          </a:p>
          <a:p>
            <a:pPr marL="0" indent="0" algn="ctr">
              <a:spcBef>
                <a:spcPts val="0"/>
              </a:spcBef>
              <a:buClr>
                <a:schemeClr val="dk1"/>
              </a:buClr>
              <a:buSzPts val="1100"/>
              <a:buNone/>
            </a:pPr>
            <a:r>
              <a:rPr lang="en-GB" sz="2665" dirty="0"/>
              <a:t>You can find me at</a:t>
            </a:r>
            <a:endParaRPr sz="2665" dirty="0"/>
          </a:p>
          <a:p>
            <a:pPr marL="0" indent="0" algn="ctr">
              <a:spcBef>
                <a:spcPts val="0"/>
              </a:spcBef>
              <a:buClr>
                <a:schemeClr val="dk1"/>
              </a:buClr>
              <a:buSzPts val="1100"/>
              <a:buNone/>
            </a:pPr>
            <a:r>
              <a:rPr lang="en-GB" sz="2665" b="1" dirty="0"/>
              <a:t>Reach us – </a:t>
            </a:r>
            <a:r>
              <a:rPr lang="en-GB" sz="2665" b="1" dirty="0">
                <a:hlinkClick r:id="rId1"/>
              </a:rPr>
              <a:t>1croreprojects@gmail.com</a:t>
            </a:r>
            <a:endParaRPr lang="en-GB" sz="2665" b="1" dirty="0"/>
          </a:p>
          <a:p>
            <a:pPr marL="0" indent="0" algn="ctr">
              <a:spcBef>
                <a:spcPts val="0"/>
              </a:spcBef>
              <a:buClr>
                <a:schemeClr val="dk1"/>
              </a:buClr>
              <a:buSzPts val="1100"/>
              <a:buNone/>
            </a:pPr>
            <a:r>
              <a:rPr lang="en-GB" sz="2665" b="1" dirty="0">
                <a:solidFill>
                  <a:srgbClr val="FF0000"/>
                </a:solidFill>
              </a:rPr>
              <a:t>Contact / Whatsapp: 7708 150 152 / 9751 800 789 / 790 432 0834</a:t>
            </a:r>
            <a:endParaRPr sz="2665" b="1" dirty="0">
              <a:solidFill>
                <a:srgbClr val="FF0000"/>
              </a:solidFill>
            </a:endParaRPr>
          </a:p>
        </p:txBody>
      </p:sp>
      <p:grpSp>
        <p:nvGrpSpPr>
          <p:cNvPr id="526" name="Google Shape;526;p33"/>
          <p:cNvGrpSpPr/>
          <p:nvPr/>
        </p:nvGrpSpPr>
        <p:grpSpPr>
          <a:xfrm>
            <a:off x="5328280" y="1289090"/>
            <a:ext cx="1596885" cy="1502369"/>
            <a:chOff x="5972700" y="2330200"/>
            <a:chExt cx="411625" cy="387275"/>
          </a:xfrm>
        </p:grpSpPr>
        <p:sp>
          <p:nvSpPr>
            <p:cNvPr id="527" name="Google Shape;527;p3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28" name="Google Shape;528;p3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011200" cy="1021600"/>
          </a:xfrm>
          <a:prstGeom prst="rect">
            <a:avLst/>
          </a:prstGeom>
        </p:spPr>
        <p:txBody>
          <a:bodyPr spcFirstLastPara="1" vert="horz" wrap="square" lIns="121900" tIns="121900" rIns="121900" bIns="121900" rtlCol="0" anchor="ctr" anchorCtr="0">
            <a:noAutofit/>
          </a:bodyPr>
          <a:lstStyle/>
          <a:p>
            <a:r>
              <a:rPr lang="en-US" b="1" dirty="0">
                <a:latin typeface="Times New Roman" panose="02020603050405020304" pitchFamily="18" charset="0"/>
                <a:cs typeface="Times New Roman" panose="02020603050405020304" pitchFamily="18" charset="0"/>
              </a:rPr>
              <a:t>AIM OF PROJECT</a:t>
            </a:r>
            <a:endParaRPr b="1" dirty="0"/>
          </a:p>
        </p:txBody>
      </p:sp>
      <p:sp>
        <p:nvSpPr>
          <p:cNvPr id="192" name="Google Shape;192;p12"/>
          <p:cNvSpPr txBox="1">
            <a:spLocks noGrp="1"/>
          </p:cNvSpPr>
          <p:nvPr>
            <p:ph type="sldNum" idx="12"/>
          </p:nvPr>
        </p:nvSpPr>
        <p:spPr>
          <a:xfrm>
            <a:off x="10157333" y="6182000"/>
            <a:ext cx="1983200" cy="420800"/>
          </a:xfrm>
          <a:prstGeom prst="rect">
            <a:avLst/>
          </a:prstGeom>
        </p:spPr>
        <p:txBody>
          <a:bodyPr spcFirstLastPara="1" vert="horz" wrap="square" lIns="121900" tIns="121900" rIns="121900" bIns="121900" rtlCol="0" anchor="ctr" anchorCtr="0">
            <a:noAutofit/>
          </a:bodyPr>
          <a:lstStyle/>
          <a:p>
            <a:fld id="{00000000-1234-1234-1234-123412341234}" type="slidenum">
              <a:rPr lang="en-GB"/>
            </a:fld>
            <a:endParaRPr dirty="0"/>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grpSp>
      <p:pic>
        <p:nvPicPr>
          <p:cNvPr id="5" name="Picture 4"/>
          <p:cNvPicPr>
            <a:picLocks noChangeAspect="1"/>
          </p:cNvPicPr>
          <p:nvPr/>
        </p:nvPicPr>
        <p:blipFill>
          <a:blip r:embed="rId1"/>
          <a:stretch>
            <a:fillRect/>
          </a:stretch>
        </p:blipFill>
        <p:spPr>
          <a:xfrm>
            <a:off x="10303759" y="42811"/>
            <a:ext cx="1819183" cy="1585592"/>
          </a:xfrm>
          <a:prstGeom prst="rect">
            <a:avLst/>
          </a:prstGeom>
        </p:spPr>
      </p:pic>
      <p:sp>
        <p:nvSpPr>
          <p:cNvPr id="21" name="TextBox 20"/>
          <p:cNvSpPr txBox="1"/>
          <p:nvPr/>
        </p:nvSpPr>
        <p:spPr>
          <a:xfrm>
            <a:off x="729221" y="2004535"/>
            <a:ext cx="8909453" cy="1753235"/>
          </a:xfrm>
          <a:prstGeom prst="rect">
            <a:avLst/>
          </a:prstGeom>
          <a:noFill/>
        </p:spPr>
        <p:txBody>
          <a:bodyPr wrap="square">
            <a:spAutoFit/>
          </a:bodyPr>
          <a:lstStyle/>
          <a:p>
            <a:pPr algn="just">
              <a:lnSpc>
                <a:spcPct val="150000"/>
              </a:lnSpc>
            </a:pPr>
            <a:r>
              <a:rPr lang="en-US" sz="1800" b="0" i="0" u="none" strike="noStrike" baseline="0" dirty="0">
                <a:solidFill>
                  <a:srgbClr val="000000"/>
                </a:solidFill>
                <a:latin typeface="Times New Roman" panose="02020603050405020304" pitchFamily="18" charset="0"/>
              </a:rPr>
              <a:t>The aim of the project is to develop a system using YOLOv7 (You Only Look Once version 7) that can detect and identify safety products worn by construction workers, such as hard hats, safety vests, gloves, etc. The goal is to improve safety on construction sites by automatically detecting whether workers are wearing the necessary safety equipment.</a:t>
            </a:r>
            <a:endParaRPr lang="en-US" sz="1800" b="0" i="0" u="none" strike="noStrike" baseline="0" dirty="0">
              <a:solidFill>
                <a:srgbClr val="000000"/>
              </a:solidFill>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011200" cy="1021600"/>
          </a:xfrm>
          <a:prstGeom prst="rect">
            <a:avLst/>
          </a:prstGeom>
        </p:spPr>
        <p:txBody>
          <a:bodyPr spcFirstLastPara="1" vert="horz" wrap="square" lIns="121900" tIns="121900" rIns="121900" bIns="121900" rtlCol="0" anchor="ctr" anchorCtr="0">
            <a:noAutofit/>
          </a:bodyPr>
          <a:lstStyle/>
          <a:p>
            <a:r>
              <a:rPr lang="en-IN" b="1" dirty="0">
                <a:latin typeface="Times New Roman" panose="02020603050405020304" pitchFamily="18" charset="0"/>
                <a:cs typeface="Times New Roman" panose="02020603050405020304" pitchFamily="18" charset="0"/>
              </a:rPr>
              <a:t>ABSTRACT</a:t>
            </a:r>
            <a:endParaRPr b="1" dirty="0"/>
          </a:p>
        </p:txBody>
      </p:sp>
      <p:sp>
        <p:nvSpPr>
          <p:cNvPr id="192" name="Google Shape;192;p12"/>
          <p:cNvSpPr txBox="1">
            <a:spLocks noGrp="1"/>
          </p:cNvSpPr>
          <p:nvPr>
            <p:ph type="sldNum" idx="12"/>
          </p:nvPr>
        </p:nvSpPr>
        <p:spPr>
          <a:xfrm>
            <a:off x="10157333" y="6182000"/>
            <a:ext cx="1983200" cy="420800"/>
          </a:xfrm>
          <a:prstGeom prst="rect">
            <a:avLst/>
          </a:prstGeom>
        </p:spPr>
        <p:txBody>
          <a:bodyPr spcFirstLastPara="1" vert="horz" wrap="square" lIns="121900" tIns="121900" rIns="121900" bIns="121900" rtlCol="0" anchor="ctr" anchorCtr="0">
            <a:noAutofit/>
          </a:bodyPr>
          <a:lstStyle/>
          <a:p>
            <a:fld id="{00000000-1234-1234-1234-123412341234}" type="slidenum">
              <a:rPr lang="en-GB"/>
            </a:fld>
            <a:endParaRPr dirty="0"/>
          </a:p>
        </p:txBody>
      </p:sp>
      <p:sp>
        <p:nvSpPr>
          <p:cNvPr id="193" name="Google Shape;193;p12"/>
          <p:cNvSpPr txBox="1">
            <a:spLocks noGrp="1"/>
          </p:cNvSpPr>
          <p:nvPr>
            <p:ph type="body" idx="1"/>
          </p:nvPr>
        </p:nvSpPr>
        <p:spPr>
          <a:xfrm>
            <a:off x="0" y="1737360"/>
            <a:ext cx="11507057" cy="4922663"/>
          </a:xfrm>
          <a:prstGeom prst="rect">
            <a:avLst/>
          </a:prstGeom>
        </p:spPr>
        <p:txBody>
          <a:bodyPr spcFirstLastPara="1" vert="horz" wrap="square" lIns="121900" tIns="121900" rIns="121900" bIns="121900" rtlCol="0" anchor="t" anchorCtr="0">
            <a:noAutofit/>
          </a:bodyPr>
          <a:lstStyle/>
          <a:p>
            <a:pPr algn="l">
              <a:lnSpc>
                <a:spcPct val="150000"/>
              </a:lnSpc>
            </a:pPr>
            <a:endParaRPr lang="en-IN" sz="1800" b="0" i="0" u="none" strike="noStrike" baseline="0" dirty="0">
              <a:solidFill>
                <a:srgbClr val="000000"/>
              </a:solidFill>
              <a:latin typeface="Times New Roman" panose="02020603050405020304" pitchFamily="18" charset="0"/>
            </a:endParaRPr>
          </a:p>
          <a:p>
            <a:pPr algn="just">
              <a:lnSpc>
                <a:spcPct val="150000"/>
              </a:lnSpc>
            </a:pPr>
            <a:r>
              <a:rPr lang="en-US" sz="1800" u="none" strike="noStrike" baseline="0" dirty="0">
                <a:solidFill>
                  <a:srgbClr val="000000"/>
                </a:solidFill>
                <a:latin typeface="Times New Roman" panose="02020603050405020304" pitchFamily="18" charset="0"/>
              </a:rPr>
              <a:t>This project focuses on developing a system using YOLOv7 (You Only Look Once version 7) for the detection of safety products worn by construction workers. The system aims to enhance safety on construction sites by automatically identifying whether workers are wearing essential safety equipment, including hard hats, safety vests, gloves, and more. By leveraging computer vision and deep learning techniques, the project aims to provide an efficient and accurate solution to promote and enforce safety protocols in the construction industry.</a:t>
            </a:r>
            <a:endParaRPr lang="en-US" sz="1800" u="none" strike="noStrike" baseline="0" dirty="0">
              <a:solidFill>
                <a:srgbClr val="000000"/>
              </a:solidFill>
              <a:latin typeface="Times New Roman" panose="02020603050405020304" pitchFamily="18" charset="0"/>
            </a:endParaRPr>
          </a:p>
          <a:p>
            <a:pPr marL="92075" lvl="8" indent="0" algn="just">
              <a:lnSpc>
                <a:spcPct val="150000"/>
              </a:lnSpc>
              <a:buNone/>
            </a:pPr>
            <a:endParaRPr lang="en-IN" sz="1800" cap="none" dirty="0">
              <a:latin typeface="Times New Roman" panose="02020603050405020304" pitchFamily="18" charset="0"/>
              <a:cs typeface="Times New Roman" panose="02020603050405020304" pitchFamily="18"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grpSp>
      <p:pic>
        <p:nvPicPr>
          <p:cNvPr id="5" name="Picture 4"/>
          <p:cNvPicPr>
            <a:picLocks noChangeAspect="1"/>
          </p:cNvPicPr>
          <p:nvPr/>
        </p:nvPicPr>
        <p:blipFill>
          <a:blip r:embed="rId1"/>
          <a:stretch>
            <a:fillRect/>
          </a:stretch>
        </p:blipFill>
        <p:spPr>
          <a:xfrm>
            <a:off x="10303759" y="42811"/>
            <a:ext cx="1819183" cy="158559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011200" cy="1021600"/>
          </a:xfrm>
          <a:prstGeom prst="rect">
            <a:avLst/>
          </a:prstGeom>
        </p:spPr>
        <p:txBody>
          <a:bodyPr spcFirstLastPara="1" vert="horz" wrap="square" lIns="121900" tIns="121900" rIns="121900" bIns="121900" rtlCol="0" anchor="ctr" anchorCtr="0">
            <a:noAutofit/>
          </a:bodyPr>
          <a:lstStyle/>
          <a:p>
            <a:r>
              <a:rPr lang="en-US" b="1" dirty="0">
                <a:latin typeface="Times New Roman" panose="02020603050405020304" pitchFamily="18" charset="0"/>
                <a:cs typeface="Times New Roman" panose="02020603050405020304" pitchFamily="18" charset="0"/>
              </a:rPr>
              <a:t>INTRODUCTION	</a:t>
            </a:r>
            <a:endParaRPr b="1" dirty="0"/>
          </a:p>
        </p:txBody>
      </p:sp>
      <p:sp>
        <p:nvSpPr>
          <p:cNvPr id="192" name="Google Shape;192;p12"/>
          <p:cNvSpPr txBox="1">
            <a:spLocks noGrp="1"/>
          </p:cNvSpPr>
          <p:nvPr>
            <p:ph type="sldNum" idx="12"/>
          </p:nvPr>
        </p:nvSpPr>
        <p:spPr>
          <a:xfrm>
            <a:off x="10157333" y="6182000"/>
            <a:ext cx="1983200" cy="420800"/>
          </a:xfrm>
          <a:prstGeom prst="rect">
            <a:avLst/>
          </a:prstGeom>
        </p:spPr>
        <p:txBody>
          <a:bodyPr spcFirstLastPara="1" vert="horz" wrap="square" lIns="121900" tIns="121900" rIns="121900" bIns="121900" rtlCol="0" anchor="ctr" anchorCtr="0">
            <a:noAutofit/>
          </a:bodyPr>
          <a:lstStyle/>
          <a:p>
            <a:fld id="{00000000-1234-1234-1234-123412341234}" type="slidenum">
              <a:rPr lang="en-GB"/>
            </a:fld>
            <a:endParaRPr dirty="0"/>
          </a:p>
        </p:txBody>
      </p:sp>
      <p:sp>
        <p:nvSpPr>
          <p:cNvPr id="193" name="Google Shape;193;p12"/>
          <p:cNvSpPr txBox="1">
            <a:spLocks noGrp="1"/>
          </p:cNvSpPr>
          <p:nvPr>
            <p:ph type="body" idx="1"/>
          </p:nvPr>
        </p:nvSpPr>
        <p:spPr>
          <a:xfrm>
            <a:off x="391795" y="1802130"/>
            <a:ext cx="11111230" cy="4897120"/>
          </a:xfrm>
          <a:prstGeom prst="rect">
            <a:avLst/>
          </a:prstGeom>
        </p:spPr>
        <p:txBody>
          <a:bodyPr spcFirstLastPara="1" vert="horz" wrap="square" lIns="121900" tIns="121900" rIns="121900" bIns="121900" rtlCol="0" anchor="t" anchorCtr="0">
            <a:noAutofit/>
          </a:bodyPr>
          <a:lstStyle/>
          <a:p>
            <a:pPr algn="just">
              <a:lnSpc>
                <a:spcPct val="150000"/>
              </a:lnSpc>
            </a:pPr>
            <a:r>
              <a:rPr lang="en-US" sz="1800" b="0" i="0" dirty="0">
                <a:solidFill>
                  <a:srgbClr val="231F20"/>
                </a:solidFill>
                <a:effectLst/>
                <a:latin typeface="Times New Roman" panose="02020603050405020304" pitchFamily="18" charset="0"/>
                <a:cs typeface="Times New Roman" panose="02020603050405020304" pitchFamily="18" charset="0"/>
              </a:rPr>
              <a:t>The construction industry places a strong emphasis on worker safety, and ensuring that workers wear appropriate safety equipment is a crucial aspect of maintaining a safe work environment. In this project, we introduce a system that utilizes computer vision techniques to automatically detect safety products worn by construction workers in input images or videos.By leveraging the YOLOv7 (You Only Look Once version 7) object detection algorithm, our system can efficiently and accurately identify safety equipment such as hard hats, safety vests, gloves, and more. The system takes an input image or video and processes it using deep learning models trained on a labeled dataset of construction worker safety products.The goal of this system is to streamline safety inspections and minimize the reliance on manual monitoring, thereby increasing efficiency and reducing potential human errors. With automated detection capabilities, construction site managers can quickly identify workers who are not wearing the necessary safety equipment, allowing for immediate intervention and ensuring compliance with safety protocols.</a:t>
            </a:r>
            <a:endParaRPr lang="en-US" sz="1800" b="0" i="0" dirty="0">
              <a:solidFill>
                <a:srgbClr val="231F20"/>
              </a:solidFill>
              <a:effectLst/>
              <a:latin typeface="Times New Roman" panose="02020603050405020304" pitchFamily="18" charset="0"/>
              <a:cs typeface="Times New Roman" panose="02020603050405020304" pitchFamily="18" charset="0"/>
            </a:endParaRPr>
          </a:p>
          <a:p>
            <a:pPr algn="just">
              <a:lnSpc>
                <a:spcPct val="150000"/>
              </a:lnSpc>
            </a:pPr>
            <a:endParaRPr lang="en-US" sz="1800" b="0" i="0" dirty="0">
              <a:solidFill>
                <a:srgbClr val="231F20"/>
              </a:solidFill>
              <a:effectLst/>
              <a:latin typeface="Times New Roman" panose="02020603050405020304" pitchFamily="18" charset="0"/>
              <a:cs typeface="Times New Roman" panose="02020603050405020304" pitchFamily="18" charset="0"/>
            </a:endParaRPr>
          </a:p>
          <a:p>
            <a:pPr marL="135255" indent="0" algn="just">
              <a:lnSpc>
                <a:spcPct val="150000"/>
              </a:lnSpc>
              <a:buNone/>
            </a:pPr>
            <a:endParaRPr lang="en-US" sz="1800" b="0" i="0" dirty="0">
              <a:solidFill>
                <a:srgbClr val="231F20"/>
              </a:solidFill>
              <a:effectLst/>
              <a:latin typeface="Times New Roman" panose="02020603050405020304" pitchFamily="18" charset="0"/>
              <a:cs typeface="Times New Roman" panose="02020603050405020304" pitchFamily="18"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grpSp>
      <p:pic>
        <p:nvPicPr>
          <p:cNvPr id="5" name="Picture 4"/>
          <p:cNvPicPr>
            <a:picLocks noChangeAspect="1"/>
          </p:cNvPicPr>
          <p:nvPr/>
        </p:nvPicPr>
        <p:blipFill>
          <a:blip r:embed="rId1"/>
          <a:stretch>
            <a:fillRect/>
          </a:stretch>
        </p:blipFill>
        <p:spPr>
          <a:xfrm>
            <a:off x="10303759" y="42811"/>
            <a:ext cx="1819183" cy="158559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011200" cy="1021600"/>
          </a:xfrm>
          <a:prstGeom prst="rect">
            <a:avLst/>
          </a:prstGeom>
        </p:spPr>
        <p:txBody>
          <a:bodyPr spcFirstLastPara="1" vert="horz" wrap="square" lIns="121900" tIns="121900" rIns="121900" bIns="121900" rtlCol="0" anchor="ctr" anchorCtr="0">
            <a:noAutofit/>
          </a:bodyPr>
          <a:lstStyle/>
          <a:p>
            <a:r>
              <a:rPr lang="en-US" b="1" dirty="0">
                <a:latin typeface="Times New Roman" panose="02020603050405020304" pitchFamily="18" charset="0"/>
                <a:cs typeface="Times New Roman" panose="02020603050405020304" pitchFamily="18" charset="0"/>
              </a:rPr>
              <a:t>EXISTING SYSTEM</a:t>
            </a:r>
            <a:endParaRPr lang="en-US" b="1" dirty="0"/>
          </a:p>
        </p:txBody>
      </p:sp>
      <p:sp>
        <p:nvSpPr>
          <p:cNvPr id="192" name="Google Shape;192;p12"/>
          <p:cNvSpPr txBox="1">
            <a:spLocks noGrp="1"/>
          </p:cNvSpPr>
          <p:nvPr>
            <p:ph type="sldNum" idx="12"/>
          </p:nvPr>
        </p:nvSpPr>
        <p:spPr>
          <a:xfrm>
            <a:off x="10157333" y="6182000"/>
            <a:ext cx="1983200" cy="420800"/>
          </a:xfrm>
          <a:prstGeom prst="rect">
            <a:avLst/>
          </a:prstGeom>
        </p:spPr>
        <p:txBody>
          <a:bodyPr spcFirstLastPara="1" vert="horz" wrap="square" lIns="121900" tIns="121900" rIns="121900" bIns="121900" rtlCol="0" anchor="ctr" anchorCtr="0">
            <a:noAutofit/>
          </a:bodyPr>
          <a:lstStyle/>
          <a:p>
            <a:fld id="{00000000-1234-1234-1234-123412341234}" type="slidenum">
              <a:rPr lang="en-GB"/>
            </a:fld>
            <a:endParaRPr dirty="0"/>
          </a:p>
        </p:txBody>
      </p:sp>
      <p:sp>
        <p:nvSpPr>
          <p:cNvPr id="193" name="Google Shape;193;p12"/>
          <p:cNvSpPr txBox="1">
            <a:spLocks noGrp="1"/>
          </p:cNvSpPr>
          <p:nvPr>
            <p:ph type="body" idx="1"/>
          </p:nvPr>
        </p:nvSpPr>
        <p:spPr>
          <a:xfrm>
            <a:off x="0" y="1739757"/>
            <a:ext cx="12014522" cy="4360101"/>
          </a:xfrm>
          <a:prstGeom prst="rect">
            <a:avLst/>
          </a:prstGeom>
        </p:spPr>
        <p:txBody>
          <a:bodyPr spcFirstLastPara="1" vert="horz" wrap="square" lIns="121900" tIns="121900" rIns="121900" bIns="121900" rtlCol="0" anchor="t" anchorCtr="0">
            <a:noAutofit/>
          </a:bodyPr>
          <a:lstStyle/>
          <a:p>
            <a:pPr algn="just">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135255" indent="0" algn="just">
              <a:lnSpc>
                <a:spcPct val="150000"/>
              </a:lnSpc>
              <a:buNone/>
            </a:pPr>
            <a:endParaRPr lang="en-US" sz="1800" dirty="0">
              <a:latin typeface="Times New Roman" panose="02020603050405020304" pitchFamily="18" charset="0"/>
              <a:cs typeface="Times New Roman" panose="02020603050405020304" pitchFamily="18"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grpSp>
      <p:pic>
        <p:nvPicPr>
          <p:cNvPr id="5" name="Picture 4"/>
          <p:cNvPicPr>
            <a:picLocks noChangeAspect="1"/>
          </p:cNvPicPr>
          <p:nvPr/>
        </p:nvPicPr>
        <p:blipFill>
          <a:blip r:embed="rId1"/>
          <a:stretch>
            <a:fillRect/>
          </a:stretch>
        </p:blipFill>
        <p:spPr>
          <a:xfrm>
            <a:off x="10303759" y="42811"/>
            <a:ext cx="1819183" cy="1585592"/>
          </a:xfrm>
          <a:prstGeom prst="rect">
            <a:avLst/>
          </a:prstGeom>
        </p:spPr>
      </p:pic>
      <p:sp>
        <p:nvSpPr>
          <p:cNvPr id="22" name="TextBox 21"/>
          <p:cNvSpPr txBox="1"/>
          <p:nvPr/>
        </p:nvSpPr>
        <p:spPr>
          <a:xfrm>
            <a:off x="772878" y="1739757"/>
            <a:ext cx="9165601" cy="4661535"/>
          </a:xfrm>
          <a:prstGeom prst="rect">
            <a:avLst/>
          </a:prstGeom>
          <a:noFill/>
        </p:spPr>
        <p:txBody>
          <a:bodyPr wrap="square">
            <a:spAutoFit/>
          </a:bodyPr>
          <a:lstStyle/>
          <a:p>
            <a:pPr algn="l">
              <a:lnSpc>
                <a:spcPct val="150000"/>
              </a:lnSpc>
            </a:pPr>
            <a:endParaRPr lang="en-IN" b="0" i="0" u="none" strike="noStrike" baseline="0" dirty="0">
              <a:solidFill>
                <a:srgbClr val="000000"/>
              </a:solidFill>
              <a:latin typeface="Times New Roman" panose="02020603050405020304" pitchFamily="18" charset="0"/>
            </a:endParaRPr>
          </a:p>
          <a:p>
            <a:pPr marL="285750" indent="-285750" algn="just">
              <a:lnSpc>
                <a:spcPct val="150000"/>
              </a:lnSpc>
              <a:buFont typeface="Wingdings" panose="05000000000000000000" charset="0"/>
              <a:buChar char="§"/>
            </a:pPr>
            <a:r>
              <a:rPr lang="en-US" u="none" strike="noStrike" baseline="0" dirty="0">
                <a:solidFill>
                  <a:srgbClr val="000000"/>
                </a:solidFill>
                <a:latin typeface="Times New Roman" panose="02020603050405020304" pitchFamily="18" charset="0"/>
              </a:rPr>
              <a:t>In the existing system, ensuring the use of safety products by construction workers relies heavily on manual monitoring and inspections. Site supervisors or safety officers are responsible for visually inspecting workers to ensure they are wearing the required safety equipment, such as hard hats, safety vests, gloves, and other protective gear.</a:t>
            </a:r>
            <a:endParaRPr lang="en-US" u="none" strike="noStrike" baseline="0" dirty="0">
              <a:solidFill>
                <a:srgbClr val="000000"/>
              </a:solidFill>
              <a:latin typeface="Times New Roman" panose="02020603050405020304" pitchFamily="18" charset="0"/>
            </a:endParaRPr>
          </a:p>
          <a:p>
            <a:pPr marL="285750" indent="-285750" algn="just">
              <a:lnSpc>
                <a:spcPct val="150000"/>
              </a:lnSpc>
              <a:buFont typeface="Wingdings" panose="05000000000000000000" charset="0"/>
              <a:buChar char="§"/>
            </a:pPr>
            <a:endParaRPr lang="en-US" u="none" strike="noStrike" baseline="0" dirty="0">
              <a:solidFill>
                <a:srgbClr val="000000"/>
              </a:solidFill>
              <a:latin typeface="Times New Roman" panose="02020603050405020304" pitchFamily="18" charset="0"/>
            </a:endParaRPr>
          </a:p>
          <a:p>
            <a:pPr marL="285750" indent="-285750" algn="just">
              <a:lnSpc>
                <a:spcPct val="150000"/>
              </a:lnSpc>
              <a:buFont typeface="Wingdings" panose="05000000000000000000" charset="0"/>
              <a:buChar char="§"/>
            </a:pPr>
            <a:r>
              <a:rPr lang="en-US" u="none" strike="noStrike" baseline="0" dirty="0">
                <a:solidFill>
                  <a:srgbClr val="000000"/>
                </a:solidFill>
                <a:latin typeface="Times New Roman" panose="02020603050405020304" pitchFamily="18" charset="0"/>
              </a:rPr>
              <a:t>This manual approach to monitoring safety equipment usage is time-consuming and can be prone to human error. It requires constant vigilance and may lead to oversight or inconsistencies in enforcing safety protocols. Additionally, in large construction sites or areas with multiple workers, it becomes challenging for supervisors to efficiently monitor every individual.</a:t>
            </a:r>
            <a:endParaRPr lang="en-US" u="none" strike="noStrike" baseline="0" dirty="0">
              <a:solidFill>
                <a:srgbClr val="000000"/>
              </a:solidFill>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151" y="523433"/>
            <a:ext cx="7672749" cy="1021600"/>
          </a:xfrm>
        </p:spPr>
        <p:txBody>
          <a:bodyPr/>
          <a:lstStyle/>
          <a:p>
            <a:r>
              <a:rPr lang="en-US" b="1" dirty="0">
                <a:latin typeface="Times New Roman" panose="02020603050405020304" pitchFamily="18" charset="0"/>
                <a:cs typeface="Times New Roman" panose="02020603050405020304" pitchFamily="18" charset="0"/>
              </a:rPr>
              <a:t>DISADVANTAGES</a:t>
            </a:r>
            <a:endParaRPr lang="en-US"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24151" y="1835875"/>
            <a:ext cx="11076072" cy="3890368"/>
          </a:xfrm>
        </p:spPr>
        <p:txBody>
          <a:bodyPr/>
          <a:lstStyle/>
          <a:p>
            <a:pPr algn="just">
              <a:lnSpc>
                <a:spcPct val="150000"/>
              </a:lnSpc>
            </a:pPr>
            <a:r>
              <a:rPr lang="en-US" sz="1800" dirty="0">
                <a:latin typeface="Times New Roman" panose="02020603050405020304" pitchFamily="18" charset="0"/>
                <a:cs typeface="Times New Roman" panose="02020603050405020304" pitchFamily="18" charset="0"/>
              </a:rPr>
              <a:t>Human Resource Dependence</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Lack of Real-time Monitoring</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Delayed Intervention</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Limited Coverage</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Subjectivity and Inconsistency</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Manual Inspection</a:t>
            </a:r>
            <a:endParaRPr lang="en-US" sz="1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fld id="{00000000-1234-1234-1234-123412341234}" type="slidenum">
              <a:rPr lang="en-GB" smtClean="0"/>
            </a:fld>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716" y="523433"/>
            <a:ext cx="7869184" cy="1021600"/>
          </a:xfrm>
        </p:spPr>
        <p:txBody>
          <a:bodyPr/>
          <a:lstStyle/>
          <a:p>
            <a:r>
              <a:rPr lang="en-IN" dirty="0"/>
              <a:t>   </a:t>
            </a:r>
            <a:r>
              <a:rPr lang="en-IN" b="1" dirty="0">
                <a:latin typeface="Times New Roman" panose="02020603050405020304" pitchFamily="18" charset="0"/>
                <a:cs typeface="Times New Roman" panose="02020603050405020304" pitchFamily="18" charset="0"/>
              </a:rPr>
              <a:t>PROPOSED  SYSTEM</a:t>
            </a:r>
            <a:endParaRPr lang="en-IN"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227716" y="1771030"/>
            <a:ext cx="11397465" cy="4269349"/>
          </a:xfrm>
        </p:spPr>
        <p:txBody>
          <a:bodyPr/>
          <a:lstStyle/>
          <a:p>
            <a:pPr algn="l">
              <a:lnSpc>
                <a:spcPct val="150000"/>
              </a:lnSpc>
            </a:pPr>
            <a:endParaRPr lang="en-IN" sz="1800" b="0" i="0" u="none" strike="noStrike" baseline="0" dirty="0">
              <a:solidFill>
                <a:srgbClr val="000000"/>
              </a:solidFill>
              <a:latin typeface="Times New Roman" panose="02020603050405020304" pitchFamily="18" charset="0"/>
            </a:endParaRPr>
          </a:p>
          <a:p>
            <a:pPr algn="just">
              <a:lnSpc>
                <a:spcPct val="150000"/>
              </a:lnSpc>
            </a:pPr>
            <a:r>
              <a:rPr lang="en-US" sz="1800" dirty="0">
                <a:solidFill>
                  <a:srgbClr val="000000"/>
                </a:solidFill>
                <a:latin typeface="Times New Roman" panose="02020603050405020304" pitchFamily="18" charset="0"/>
              </a:rPr>
              <a:t>The proposed system aims to develop a robust and efficient safety product detection system using YOLOv7 (You Only Look Once version 7) for construction sites. The system will utilize computer vision and deep learning techniques to automatically identify and detect safety products worn by construction workers.</a:t>
            </a:r>
            <a:endParaRPr lang="en-US" sz="1800" dirty="0">
              <a:solidFill>
                <a:srgbClr val="000000"/>
              </a:solidFill>
              <a:latin typeface="Times New Roman" panose="02020603050405020304" pitchFamily="18" charset="0"/>
            </a:endParaRPr>
          </a:p>
          <a:p>
            <a:pPr algn="just">
              <a:lnSpc>
                <a:spcPct val="150000"/>
              </a:lnSpc>
            </a:pPr>
            <a:endParaRPr lang="en-US" sz="1800" dirty="0">
              <a:solidFill>
                <a:srgbClr val="000000"/>
              </a:solidFill>
              <a:latin typeface="Times New Roman" panose="02020603050405020304" pitchFamily="18" charset="0"/>
            </a:endParaRPr>
          </a:p>
          <a:p>
            <a:pPr algn="just">
              <a:lnSpc>
                <a:spcPct val="150000"/>
              </a:lnSpc>
            </a:pPr>
            <a:r>
              <a:rPr lang="en-US" sz="1800" dirty="0">
                <a:solidFill>
                  <a:srgbClr val="000000"/>
                </a:solidFill>
                <a:latin typeface="Times New Roman" panose="02020603050405020304" pitchFamily="18" charset="0"/>
              </a:rPr>
              <a:t>The system will take input images or videos captured at construction sites and process them using the trained YOLOv7 model. It will analyze the visual data to identify safety equipment such as hard hats, safety vests, gloves, and other relevant items. The detection will be performed in real-time, allowing for quick and accurate identification of safety product usage.</a:t>
            </a:r>
            <a:endParaRPr lang="en-US" sz="1800" dirty="0">
              <a:solidFill>
                <a:srgbClr val="000000"/>
              </a:solidFill>
              <a:latin typeface="Times New Roman" panose="02020603050405020304" pitchFamily="18" charset="0"/>
            </a:endParaRPr>
          </a:p>
        </p:txBody>
      </p:sp>
      <p:sp>
        <p:nvSpPr>
          <p:cNvPr id="5" name="Slide Number Placeholder 4"/>
          <p:cNvSpPr>
            <a:spLocks noGrp="1"/>
          </p:cNvSpPr>
          <p:nvPr>
            <p:ph type="sldNum" idx="12"/>
          </p:nvPr>
        </p:nvSpPr>
        <p:spPr/>
        <p:txBody>
          <a:bodyPr/>
          <a:lstStyle/>
          <a:p>
            <a:fld id="{00000000-1234-1234-1234-123412341234}" type="slidenum">
              <a:rPr lang="en-GB" smtClean="0"/>
            </a:fld>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455" y="523433"/>
            <a:ext cx="7730445" cy="1021600"/>
          </a:xfrm>
        </p:spPr>
        <p:txBody>
          <a:bodyPr/>
          <a:lstStyle/>
          <a:p>
            <a:r>
              <a:rPr lang="en-IN" b="1" dirty="0">
                <a:latin typeface="Times New Roman" panose="02020603050405020304" pitchFamily="18" charset="0"/>
                <a:cs typeface="Times New Roman" panose="02020603050405020304" pitchFamily="18" charset="0"/>
              </a:rPr>
              <a:t>ADVANTAGES</a:t>
            </a:r>
            <a:endParaRPr lang="en-IN"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66455" y="1855778"/>
            <a:ext cx="11214624" cy="4186415"/>
          </a:xfrm>
        </p:spPr>
        <p:txBody>
          <a:bodyPr/>
          <a:lstStyle/>
          <a:p>
            <a:pPr algn="just">
              <a:lnSpc>
                <a:spcPct val="150000"/>
              </a:lnSpc>
            </a:pPr>
            <a:r>
              <a:rPr lang="en-US" sz="1800" dirty="0">
                <a:latin typeface="Times New Roman" panose="02020603050405020304" pitchFamily="18" charset="0"/>
                <a:cs typeface="Times New Roman" panose="02020603050405020304" pitchFamily="18" charset="0"/>
              </a:rPr>
              <a:t>Accurate Safety Product Detection.</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Real-time Monitoring.</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b="0" i="0" u="none" strike="noStrike" baseline="0" dirty="0">
                <a:solidFill>
                  <a:srgbClr val="000000"/>
                </a:solidFill>
                <a:latin typeface="Times New Roman" panose="02020603050405020304" pitchFamily="18" charset="0"/>
              </a:rPr>
              <a:t>Scalability.</a:t>
            </a:r>
            <a:endParaRPr lang="en-US" sz="1800" b="0" i="0" u="none" strike="noStrike" baseline="0" dirty="0">
              <a:solidFill>
                <a:srgbClr val="000000"/>
              </a:solidFill>
              <a:latin typeface="Times New Roman" panose="02020603050405020304" pitchFamily="18" charset="0"/>
            </a:endParaRPr>
          </a:p>
          <a:p>
            <a:pPr algn="just">
              <a:lnSpc>
                <a:spcPct val="150000"/>
              </a:lnSpc>
            </a:pPr>
            <a:r>
              <a:rPr lang="en-US" sz="1800" dirty="0">
                <a:solidFill>
                  <a:srgbClr val="000000"/>
                </a:solidFill>
                <a:latin typeface="Times New Roman" panose="02020603050405020304" pitchFamily="18" charset="0"/>
                <a:sym typeface="+mn-ea"/>
              </a:rPr>
              <a:t>Flexibility</a:t>
            </a:r>
            <a:r>
              <a:rPr lang="en-US" sz="1800" b="0" i="0" u="none" strike="noStrike" baseline="0" dirty="0">
                <a:solidFill>
                  <a:srgbClr val="000000"/>
                </a:solidFill>
                <a:latin typeface="Times New Roman" panose="02020603050405020304" pitchFamily="18" charset="0"/>
              </a:rPr>
              <a:t>.</a:t>
            </a:r>
            <a:endParaRPr lang="en-US" sz="1800" b="0" i="0" u="none" strike="noStrike" baseline="0" dirty="0">
              <a:solidFill>
                <a:srgbClr val="000000"/>
              </a:solidFill>
              <a:latin typeface="Times New Roman" panose="02020603050405020304" pitchFamily="18" charset="0"/>
            </a:endParaRPr>
          </a:p>
          <a:p>
            <a:pPr marL="135255" indent="0" algn="just">
              <a:lnSpc>
                <a:spcPct val="150000"/>
              </a:lnSpc>
              <a:buNone/>
            </a:pPr>
            <a:endParaRPr lang="en-US" sz="1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fld id="{00000000-1234-1234-1234-123412341234}" type="slidenum">
              <a:rPr lang="en-GB" smtClean="0"/>
            </a:fld>
            <a:endParaRPr lang="en-GB"/>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8789</Words>
  <Application>WPS Presentation</Application>
  <PresentationFormat>Widescreen</PresentationFormat>
  <Paragraphs>189</Paragraphs>
  <Slides>21</Slides>
  <Notes>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21</vt:i4>
      </vt:variant>
    </vt:vector>
  </HeadingPairs>
  <TitlesOfParts>
    <vt:vector size="33" baseType="lpstr">
      <vt:lpstr>Arial</vt:lpstr>
      <vt:lpstr>SimSun</vt:lpstr>
      <vt:lpstr>Wingdings</vt:lpstr>
      <vt:lpstr>Arvo</vt:lpstr>
      <vt:lpstr>Times New Roman</vt:lpstr>
      <vt:lpstr>Wingdings</vt:lpstr>
      <vt:lpstr>Calibri Light</vt:lpstr>
      <vt:lpstr>Calibri</vt:lpstr>
      <vt:lpstr>Microsoft YaHei</vt:lpstr>
      <vt:lpstr>Arial Unicode MS</vt:lpstr>
      <vt:lpstr>Segoe Print</vt:lpstr>
      <vt:lpstr>Office Theme</vt:lpstr>
      <vt:lpstr>HELLO!</vt:lpstr>
      <vt:lpstr>   CONSTRUCTION WORKERS SAFETY PRODUCTS DETECTION USING YOLOV7</vt:lpstr>
      <vt:lpstr>AIM OF PROJECT</vt:lpstr>
      <vt:lpstr>ABSTRACT</vt:lpstr>
      <vt:lpstr>INTRODUCTION	</vt:lpstr>
      <vt:lpstr>EXISTING SYSTEM</vt:lpstr>
      <vt:lpstr>DISADVANTAGES</vt:lpstr>
      <vt:lpstr>   PROPOSED  SYSTEM</vt:lpstr>
      <vt:lpstr>ADVANTAGES</vt:lpstr>
      <vt:lpstr>SYSTEM ARCHITECTURE  </vt:lpstr>
      <vt:lpstr>SYSTEM MODULE</vt:lpstr>
      <vt:lpstr> MODULE DESCRIPTIONS</vt:lpstr>
      <vt:lpstr> MODULE DESCRIPTIONS</vt:lpstr>
      <vt:lpstr> MODULE DESCRIPTIONS</vt:lpstr>
      <vt:lpstr>MODULE DESCRIPTIONS</vt:lpstr>
      <vt:lpstr>   ALGORITHM </vt:lpstr>
      <vt:lpstr>SOFTWARE REQUIREMENTS</vt:lpstr>
      <vt:lpstr>HARDWARE REQUIREMENTS</vt:lpstr>
      <vt:lpstr>Conclusion</vt:lpstr>
      <vt:lpstr>REFRENCES</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Deepa Sarathi</dc:creator>
  <cp:lastModifiedBy>1cppy</cp:lastModifiedBy>
  <cp:revision>12</cp:revision>
  <dcterms:created xsi:type="dcterms:W3CDTF">2022-06-06T10:07:00Z</dcterms:created>
  <dcterms:modified xsi:type="dcterms:W3CDTF">2023-06-12T04:04:13Z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BCA7E76008AA4EE8BA30077C0752F1CD</vt:lpwstr>
  </property>
  <property fmtid="{D5CDD505-2E9C-101B-9397-08002B2CF9AE}" pid="3" name="KSOProductBuildVer">
    <vt:lpwstr>1033-11.2.0.11417</vt:lpwstr>
  </property>
</Properties>
</file>