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72" r:id="rId8"/>
    <p:sldId id="261" r:id="rId9"/>
    <p:sldId id="262" r:id="rId10"/>
    <p:sldId id="283" r:id="rId11"/>
    <p:sldId id="282" r:id="rId12"/>
    <p:sldId id="263" r:id="rId13"/>
    <p:sldId id="264" r:id="rId14"/>
    <p:sldId id="266" r:id="rId15"/>
    <p:sldId id="267" r:id="rId16"/>
    <p:sldId id="268" r:id="rId17"/>
    <p:sldId id="273" r:id="rId18"/>
    <p:sldId id="269" r:id="rId19"/>
    <p:sldId id="270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02-Dec-23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2209799"/>
          </a:xfrm>
        </p:spPr>
        <p:txBody>
          <a:bodyPr>
            <a:normAutofit/>
          </a:bodyPr>
          <a:lstStyle/>
          <a:p>
            <a:r>
              <a:rPr lang="en-US" b="1" dirty="0" smtClean="0"/>
              <a:t>13.</a:t>
            </a:r>
            <a:br>
              <a:rPr lang="en-US" b="1" dirty="0" smtClean="0"/>
            </a:br>
            <a:r>
              <a:rPr lang="en-US" b="1" dirty="0" smtClean="0"/>
              <a:t>Demonstrate Control structures in PL/SQL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2362200"/>
          <a:ext cx="7162800" cy="2971799"/>
        </p:xfrm>
        <a:graphic>
          <a:graphicData uri="http://schemas.openxmlformats.org/drawingml/2006/table">
            <a:tbl>
              <a:tblPr/>
              <a:tblGrid>
                <a:gridCol w="1790700"/>
                <a:gridCol w="1790700"/>
                <a:gridCol w="1790700"/>
                <a:gridCol w="1790700"/>
              </a:tblGrid>
              <a:tr h="722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5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clerk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2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clerk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2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manager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48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500" dirty="0" smtClean="0"/>
              <a:t>DECLARE </a:t>
            </a:r>
          </a:p>
          <a:p>
            <a:pPr indent="227013">
              <a:spcBef>
                <a:spcPts val="0"/>
              </a:spcBef>
              <a:buNone/>
            </a:pPr>
            <a:r>
              <a:rPr lang="en-US" sz="2500" dirty="0" smtClean="0"/>
              <a:t>V_ENO   NUMBER;</a:t>
            </a:r>
          </a:p>
          <a:p>
            <a:pPr indent="227013">
              <a:spcBef>
                <a:spcPts val="0"/>
              </a:spcBef>
              <a:buNone/>
            </a:pPr>
            <a:r>
              <a:rPr lang="en-US" sz="2500" dirty="0" smtClean="0"/>
              <a:t>V_JOB    EMP.JOB   %TYPE;</a:t>
            </a:r>
          </a:p>
          <a:p>
            <a:pPr>
              <a:spcBef>
                <a:spcPts val="0"/>
              </a:spcBef>
              <a:buNone/>
            </a:pPr>
            <a:r>
              <a:rPr lang="en-US" sz="2500" dirty="0" smtClean="0"/>
              <a:t>BEGIN</a:t>
            </a:r>
          </a:p>
          <a:p>
            <a:pPr indent="227013">
              <a:spcBef>
                <a:spcPts val="0"/>
              </a:spcBef>
              <a:buNone/>
            </a:pPr>
            <a:r>
              <a:rPr lang="en-US" sz="2500" dirty="0" smtClean="0"/>
              <a:t>V_ENO := 1;</a:t>
            </a:r>
          </a:p>
          <a:p>
            <a:pPr indent="227013">
              <a:spcBef>
                <a:spcPts val="0"/>
              </a:spcBef>
              <a:buNone/>
            </a:pPr>
            <a:r>
              <a:rPr lang="en-US" sz="2500" dirty="0" smtClean="0"/>
              <a:t>SELECT JOB INTO V_JOB FROM EMP WHERE ENO =V_ENO;</a:t>
            </a:r>
          </a:p>
          <a:p>
            <a:pPr indent="227013">
              <a:spcBef>
                <a:spcPts val="0"/>
              </a:spcBef>
              <a:buNone/>
            </a:pPr>
            <a:r>
              <a:rPr lang="en-US" sz="2500" b="1" dirty="0" smtClean="0"/>
              <a:t>IF  V_JOB ='CLERK'  THEN</a:t>
            </a:r>
          </a:p>
          <a:p>
            <a:pPr indent="227013">
              <a:spcBef>
                <a:spcPts val="0"/>
              </a:spcBef>
              <a:buNone/>
            </a:pPr>
            <a:r>
              <a:rPr lang="en-US" sz="2500" dirty="0" smtClean="0"/>
              <a:t>UPDATE  </a:t>
            </a:r>
            <a:r>
              <a:rPr lang="en-US" sz="2500" dirty="0" smtClean="0"/>
              <a:t>E</a:t>
            </a:r>
            <a:r>
              <a:rPr lang="en-US" sz="2500" dirty="0" smtClean="0"/>
              <a:t>MP SET SAL=SAL*1.2  WHERE ENO= V_ENO;</a:t>
            </a:r>
          </a:p>
          <a:p>
            <a:pPr indent="227013">
              <a:spcBef>
                <a:spcPts val="0"/>
              </a:spcBef>
              <a:buNone/>
            </a:pPr>
            <a:r>
              <a:rPr lang="en-US" sz="2500" b="1" dirty="0" smtClean="0"/>
              <a:t>ELSIF  V_JOB='MANAGER'  THEN </a:t>
            </a:r>
          </a:p>
          <a:p>
            <a:pPr indent="227013">
              <a:spcBef>
                <a:spcPts val="0"/>
              </a:spcBef>
              <a:buNone/>
            </a:pPr>
            <a:r>
              <a:rPr lang="en-US" sz="2500" dirty="0" smtClean="0"/>
              <a:t>UPDATE  EMP  SET  SAL = SAL*1.1  WHERE ENO= V_ENO;</a:t>
            </a:r>
          </a:p>
          <a:p>
            <a:pPr indent="227013">
              <a:spcBef>
                <a:spcPts val="0"/>
              </a:spcBef>
              <a:buNone/>
            </a:pPr>
            <a:r>
              <a:rPr lang="en-US" sz="2500" b="1" dirty="0" smtClean="0"/>
              <a:t>END  IF;</a:t>
            </a:r>
          </a:p>
          <a:p>
            <a:pPr>
              <a:spcBef>
                <a:spcPts val="0"/>
              </a:spcBef>
              <a:buNone/>
            </a:pPr>
            <a:r>
              <a:rPr lang="en-US" sz="2500" dirty="0" smtClean="0"/>
              <a:t>END;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28600"/>
            <a:ext cx="800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Write a program to input employee no and update salary based on job.   </a:t>
            </a:r>
          </a:p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clerk - 20% ,  manager -10%.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loop statement allows us to execute a statement or group of statements multiple times.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SYNTAX:</a:t>
            </a:r>
          </a:p>
          <a:p>
            <a:pPr marL="509588" indent="-104775">
              <a:buNone/>
            </a:pPr>
            <a:r>
              <a:rPr lang="en-US" dirty="0" smtClean="0">
                <a:solidFill>
                  <a:srgbClr val="FF0000"/>
                </a:solidFill>
              </a:rPr>
              <a:t>LOOP</a:t>
            </a:r>
            <a:r>
              <a:rPr lang="en-US" dirty="0" smtClean="0"/>
              <a:t> </a:t>
            </a:r>
          </a:p>
          <a:p>
            <a:pPr marL="509588" indent="-104775">
              <a:buNone/>
            </a:pPr>
            <a:r>
              <a:rPr lang="en-US" dirty="0" smtClean="0"/>
              <a:t>        SET OF STATEMENTS;</a:t>
            </a:r>
          </a:p>
          <a:p>
            <a:pPr marL="509588" indent="-104775">
              <a:buNone/>
            </a:pPr>
            <a:r>
              <a:rPr lang="en-US" dirty="0" smtClean="0">
                <a:solidFill>
                  <a:srgbClr val="FF0000"/>
                </a:solidFill>
              </a:rPr>
              <a:t>EXIT WHEN</a:t>
            </a:r>
            <a:r>
              <a:rPr lang="en-US" dirty="0" smtClean="0"/>
              <a:t>  &lt;condition&gt;</a:t>
            </a:r>
          </a:p>
          <a:p>
            <a:pPr marL="509588" indent="-104775">
              <a:buNone/>
            </a:pPr>
            <a:r>
              <a:rPr lang="en-US" dirty="0" smtClean="0">
                <a:solidFill>
                  <a:srgbClr val="FF0000"/>
                </a:solidFill>
              </a:rPr>
              <a:t>END LOOP</a:t>
            </a:r>
            <a:r>
              <a:rPr lang="en-US" dirty="0" smtClean="0"/>
              <a:t>;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SQL</a:t>
            </a:r>
            <a:r>
              <a:rPr lang="en-US" dirty="0" smtClean="0"/>
              <a:t>&gt;DECLARE </a:t>
            </a:r>
          </a:p>
          <a:p>
            <a:pPr indent="736600">
              <a:buNone/>
            </a:pPr>
            <a:r>
              <a:rPr lang="en-US" dirty="0" smtClean="0"/>
              <a:t>    v1   NUMBER := 1; </a:t>
            </a:r>
          </a:p>
          <a:p>
            <a:pPr marL="793750" indent="-44450">
              <a:buNone/>
            </a:pPr>
            <a:r>
              <a:rPr lang="en-US" dirty="0" smtClean="0"/>
              <a:t>BEGIN </a:t>
            </a:r>
          </a:p>
          <a:p>
            <a:pPr marL="793750" indent="241300">
              <a:buNone/>
            </a:pPr>
            <a:r>
              <a:rPr lang="en-US" dirty="0" smtClean="0"/>
              <a:t>    LOOP </a:t>
            </a:r>
          </a:p>
          <a:p>
            <a:pPr marL="793750" indent="241300">
              <a:buNone/>
            </a:pPr>
            <a:r>
              <a:rPr lang="en-US" dirty="0" smtClean="0"/>
              <a:t>        DBMS_OUTPUT.PUT_LINE( ' v1 is ‘|| v1);</a:t>
            </a:r>
          </a:p>
          <a:p>
            <a:pPr marL="793750" indent="241300">
              <a:buNone/>
            </a:pPr>
            <a:r>
              <a:rPr lang="en-US" dirty="0" smtClean="0"/>
              <a:t>        V1 := V1+1;</a:t>
            </a:r>
          </a:p>
          <a:p>
            <a:pPr marL="793750" indent="241300">
              <a:buNone/>
            </a:pPr>
            <a:r>
              <a:rPr lang="en-US" dirty="0" smtClean="0"/>
              <a:t>    EXIT WHEN  V1&gt;5;</a:t>
            </a:r>
          </a:p>
          <a:p>
            <a:pPr marL="793750" indent="241300">
              <a:buNone/>
            </a:pPr>
            <a:r>
              <a:rPr lang="en-US" dirty="0" smtClean="0"/>
              <a:t>    END LOOP; </a:t>
            </a:r>
          </a:p>
          <a:p>
            <a:pPr marL="793750" indent="-44450">
              <a:buNone/>
            </a:pPr>
            <a:r>
              <a:rPr lang="en-US" dirty="0" smtClean="0"/>
              <a:t>END;</a:t>
            </a:r>
          </a:p>
          <a:p>
            <a:pPr marL="793750" indent="-44450">
              <a:buNone/>
            </a:pPr>
            <a:r>
              <a:rPr lang="en-US" dirty="0" smtClean="0"/>
              <a:t>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While 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9588" indent="-225425">
              <a:buNone/>
            </a:pPr>
            <a:r>
              <a:rPr lang="en-US" b="1" dirty="0" smtClean="0"/>
              <a:t>SYNTAX:</a:t>
            </a:r>
          </a:p>
          <a:p>
            <a:pPr marL="509588" indent="344488">
              <a:buNone/>
            </a:pPr>
            <a:r>
              <a:rPr lang="en-US" dirty="0" smtClean="0">
                <a:solidFill>
                  <a:srgbClr val="FF0000"/>
                </a:solidFill>
              </a:rPr>
              <a:t>WHILE </a:t>
            </a:r>
            <a:r>
              <a:rPr lang="en-US" dirty="0" smtClean="0"/>
              <a:t> condition </a:t>
            </a:r>
          </a:p>
          <a:p>
            <a:pPr marL="509588" indent="344488">
              <a:buNone/>
            </a:pPr>
            <a:r>
              <a:rPr lang="en-US" dirty="0" smtClean="0">
                <a:solidFill>
                  <a:srgbClr val="FF0000"/>
                </a:solidFill>
              </a:rPr>
              <a:t>LOOP </a:t>
            </a:r>
          </a:p>
          <a:p>
            <a:pPr marL="509588" indent="344488">
              <a:buNone/>
            </a:pPr>
            <a:r>
              <a:rPr lang="en-US" dirty="0" smtClean="0"/>
              <a:t>statements; </a:t>
            </a:r>
          </a:p>
          <a:p>
            <a:pPr marL="509588" indent="344488">
              <a:buNone/>
            </a:pPr>
            <a:r>
              <a:rPr lang="en-US" dirty="0" smtClean="0">
                <a:solidFill>
                  <a:srgbClr val="FF0000"/>
                </a:solidFill>
              </a:rPr>
              <a:t>END LOOP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SQL</a:t>
            </a:r>
            <a:r>
              <a:rPr lang="en-US" dirty="0" smtClean="0"/>
              <a:t>&gt;DECLARE </a:t>
            </a:r>
          </a:p>
          <a:p>
            <a:pPr indent="736600">
              <a:buNone/>
            </a:pPr>
            <a:r>
              <a:rPr lang="en-US" dirty="0" smtClean="0"/>
              <a:t>    v1   NUMBER := 1; </a:t>
            </a:r>
          </a:p>
          <a:p>
            <a:pPr marL="793750" indent="-44450">
              <a:buNone/>
            </a:pPr>
            <a:r>
              <a:rPr lang="en-US" dirty="0" smtClean="0"/>
              <a:t>BEGIN </a:t>
            </a:r>
          </a:p>
          <a:p>
            <a:pPr marL="793750" indent="241300">
              <a:buNone/>
            </a:pPr>
            <a:r>
              <a:rPr lang="en-US" dirty="0" smtClean="0"/>
              <a:t>       WHILE  V1&lt; =5 </a:t>
            </a:r>
          </a:p>
          <a:p>
            <a:pPr marL="793750" indent="241300">
              <a:buNone/>
            </a:pPr>
            <a:r>
              <a:rPr lang="en-US" dirty="0" smtClean="0"/>
              <a:t>       LOOP </a:t>
            </a:r>
          </a:p>
          <a:p>
            <a:pPr marL="793750" indent="241300">
              <a:buNone/>
            </a:pPr>
            <a:r>
              <a:rPr lang="en-US" dirty="0" smtClean="0"/>
              <a:t>        DBMS_OUTPUT.PUT_LINE( ' v1 is ‘|| v1);</a:t>
            </a:r>
          </a:p>
          <a:p>
            <a:pPr marL="793750" indent="241300">
              <a:buNone/>
            </a:pPr>
            <a:r>
              <a:rPr lang="en-US" dirty="0" smtClean="0"/>
              <a:t>        V1 := V1+1;</a:t>
            </a:r>
          </a:p>
          <a:p>
            <a:pPr marL="793750" indent="241300">
              <a:buNone/>
            </a:pPr>
            <a:r>
              <a:rPr lang="en-US" dirty="0" smtClean="0"/>
              <a:t>       END LOOP; </a:t>
            </a:r>
          </a:p>
          <a:p>
            <a:pPr marL="793750" indent="-44450">
              <a:buNone/>
            </a:pPr>
            <a:r>
              <a:rPr lang="en-US" dirty="0" smtClean="0"/>
              <a:t>END;</a:t>
            </a:r>
          </a:p>
          <a:p>
            <a:pPr marL="793750" indent="-44450">
              <a:buNone/>
            </a:pPr>
            <a:r>
              <a:rPr lang="en-US" dirty="0" smtClean="0"/>
              <a:t>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SQL</a:t>
            </a:r>
            <a:r>
              <a:rPr lang="en-US" dirty="0" smtClean="0"/>
              <a:t>&gt;DECLARE </a:t>
            </a:r>
          </a:p>
          <a:p>
            <a:pPr indent="736600">
              <a:buNone/>
            </a:pPr>
            <a:r>
              <a:rPr lang="en-US" dirty="0" smtClean="0"/>
              <a:t>    v1   NUMBER := 1; </a:t>
            </a:r>
          </a:p>
          <a:p>
            <a:pPr marL="793750" indent="-44450">
              <a:buNone/>
            </a:pPr>
            <a:r>
              <a:rPr lang="en-US" dirty="0" smtClean="0"/>
              <a:t>BEGIN </a:t>
            </a:r>
          </a:p>
          <a:p>
            <a:pPr marL="793750" indent="241300">
              <a:buNone/>
            </a:pPr>
            <a:r>
              <a:rPr lang="en-US" dirty="0" smtClean="0"/>
              <a:t>       WHILE  V1&lt; =5 </a:t>
            </a:r>
          </a:p>
          <a:p>
            <a:pPr marL="793750" indent="241300">
              <a:buNone/>
            </a:pPr>
            <a:r>
              <a:rPr lang="en-US" dirty="0" smtClean="0"/>
              <a:t>       LOOP </a:t>
            </a:r>
          </a:p>
          <a:p>
            <a:pPr marL="793750" indent="241300">
              <a:buNone/>
            </a:pPr>
            <a:r>
              <a:rPr lang="en-US" dirty="0" smtClean="0"/>
              <a:t>        DBMS_OUTPUT.PUT_LINE( ' v1 is ‘|| v1);</a:t>
            </a:r>
          </a:p>
          <a:p>
            <a:pPr marL="793750" indent="241300">
              <a:buNone/>
            </a:pPr>
            <a:r>
              <a:rPr lang="en-US" dirty="0" smtClean="0"/>
              <a:t>        V1 := V1+1;</a:t>
            </a:r>
          </a:p>
          <a:p>
            <a:pPr marL="793750" indent="241300">
              <a:buNone/>
            </a:pPr>
            <a:r>
              <a:rPr lang="en-US" dirty="0" smtClean="0"/>
              <a:t>         EXIT WHEN V1= 3</a:t>
            </a:r>
            <a:r>
              <a:rPr lang="en-US" dirty="0" smtClean="0"/>
              <a:t>;    -- breaks loop </a:t>
            </a:r>
            <a:endParaRPr lang="en-US" dirty="0" smtClean="0"/>
          </a:p>
          <a:p>
            <a:pPr marL="793750" indent="241300">
              <a:buNone/>
            </a:pPr>
            <a:r>
              <a:rPr lang="en-US" dirty="0" smtClean="0"/>
              <a:t>       END LOOP; </a:t>
            </a:r>
          </a:p>
          <a:p>
            <a:pPr marL="793750" indent="-44450">
              <a:buNone/>
            </a:pPr>
            <a:r>
              <a:rPr lang="en-US" dirty="0" smtClean="0"/>
              <a:t>END;</a:t>
            </a:r>
          </a:p>
          <a:p>
            <a:pPr marL="793750" indent="-44450">
              <a:buNone/>
            </a:pPr>
            <a:r>
              <a:rPr lang="en-US" dirty="0" smtClean="0"/>
              <a:t>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FOR 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SYNTAX:</a:t>
            </a:r>
          </a:p>
          <a:p>
            <a:pPr>
              <a:buNone/>
            </a:pPr>
            <a:r>
              <a:rPr lang="en-US" b="1" dirty="0" smtClean="0"/>
              <a:t>       </a:t>
            </a:r>
            <a:r>
              <a:rPr lang="en-US" dirty="0" smtClean="0"/>
              <a:t>FOR  index  IN  </a:t>
            </a:r>
            <a:r>
              <a:rPr lang="en-US" dirty="0" err="1" smtClean="0"/>
              <a:t>lower_bound</a:t>
            </a:r>
            <a:r>
              <a:rPr lang="en-US" dirty="0" smtClean="0"/>
              <a:t> </a:t>
            </a:r>
            <a:r>
              <a:rPr lang="en-US" b="1" dirty="0" smtClean="0"/>
              <a:t>..</a:t>
            </a:r>
            <a:r>
              <a:rPr lang="en-US" dirty="0" smtClean="0"/>
              <a:t> </a:t>
            </a:r>
            <a:r>
              <a:rPr lang="en-US" dirty="0" err="1" smtClean="0"/>
              <a:t>upper_bound</a:t>
            </a:r>
            <a:endParaRPr lang="en-US" dirty="0" smtClean="0"/>
          </a:p>
          <a:p>
            <a:pPr indent="346075">
              <a:buNone/>
            </a:pPr>
            <a:r>
              <a:rPr lang="en-US" dirty="0" smtClean="0"/>
              <a:t>LOOP </a:t>
            </a:r>
          </a:p>
          <a:p>
            <a:pPr indent="346075">
              <a:buNone/>
            </a:pPr>
            <a:r>
              <a:rPr lang="en-US" dirty="0" smtClean="0"/>
              <a:t>statements; </a:t>
            </a:r>
          </a:p>
          <a:p>
            <a:pPr indent="346075">
              <a:buNone/>
            </a:pPr>
            <a:r>
              <a:rPr lang="en-US" dirty="0" smtClean="0"/>
              <a:t>END LOOP;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FOR 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FOR</a:t>
            </a:r>
            <a:r>
              <a:rPr lang="en-US" dirty="0" smtClean="0"/>
              <a:t> LOOP executes a sequence of statements a specified number of times. 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index</a:t>
            </a:r>
            <a:r>
              <a:rPr lang="en-US" dirty="0" smtClean="0"/>
              <a:t> is an implicit variable. It is local to the FOR LOOP statement. In other words, you cannot reference it outside the loop.</a:t>
            </a:r>
          </a:p>
          <a:p>
            <a:pPr algn="just"/>
            <a:r>
              <a:rPr lang="en-US" dirty="0" smtClean="0"/>
              <a:t>Both </a:t>
            </a:r>
            <a:r>
              <a:rPr lang="en-US" dirty="0" err="1" smtClean="0"/>
              <a:t>lower_bound</a:t>
            </a:r>
            <a:r>
              <a:rPr lang="en-US" dirty="0" smtClean="0"/>
              <a:t> and </a:t>
            </a:r>
            <a:r>
              <a:rPr lang="en-US" dirty="0" err="1" smtClean="0"/>
              <a:t>upper_bound</a:t>
            </a:r>
            <a:r>
              <a:rPr lang="en-US" dirty="0" smtClean="0"/>
              <a:t> are INTEGERS.</a:t>
            </a:r>
          </a:p>
          <a:p>
            <a:pPr algn="just"/>
            <a:r>
              <a:rPr lang="en-US" dirty="0" err="1" smtClean="0"/>
              <a:t>lower_bound</a:t>
            </a:r>
            <a:r>
              <a:rPr lang="en-US" dirty="0" smtClean="0"/>
              <a:t> is </a:t>
            </a:r>
            <a:r>
              <a:rPr lang="en-US" b="1" dirty="0" smtClean="0"/>
              <a:t>less than</a:t>
            </a:r>
            <a:r>
              <a:rPr lang="en-US" dirty="0" smtClean="0"/>
              <a:t> </a:t>
            </a:r>
            <a:r>
              <a:rPr lang="en-US" dirty="0" err="1" smtClean="0"/>
              <a:t>upper_bound</a:t>
            </a:r>
            <a:r>
              <a:rPr lang="en-US" dirty="0" smtClean="0"/>
              <a:t>.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Control structures in PL/SQL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PL/SQL supports various control structures </a:t>
            </a:r>
          </a:p>
          <a:p>
            <a:pPr algn="just">
              <a:buNone/>
            </a:pPr>
            <a:r>
              <a:rPr lang="en-US" dirty="0" smtClean="0"/>
              <a:t>1</a:t>
            </a:r>
            <a:r>
              <a:rPr lang="en-US" b="1" dirty="0" smtClean="0"/>
              <a:t>. Conditional control statements</a:t>
            </a:r>
          </a:p>
          <a:p>
            <a:pPr marL="749300" indent="-344488" algn="just"/>
            <a:r>
              <a:rPr lang="en-US" dirty="0" smtClean="0"/>
              <a:t>IF  statement </a:t>
            </a:r>
          </a:p>
          <a:p>
            <a:pPr algn="just">
              <a:buNone/>
            </a:pPr>
            <a:r>
              <a:rPr lang="en-US" dirty="0" smtClean="0"/>
              <a:t>2</a:t>
            </a:r>
            <a:r>
              <a:rPr lang="en-US" b="1" dirty="0" smtClean="0"/>
              <a:t>. Iterative statements</a:t>
            </a:r>
            <a:endParaRPr lang="en-US" dirty="0" smtClean="0"/>
          </a:p>
          <a:p>
            <a:pPr marL="749300" indent="-344488" algn="just"/>
            <a:r>
              <a:rPr lang="en-US" dirty="0" smtClean="0"/>
              <a:t>Simple loop</a:t>
            </a:r>
          </a:p>
          <a:p>
            <a:pPr marL="749300" indent="-344488" algn="just"/>
            <a:r>
              <a:rPr lang="en-US" dirty="0" smtClean="0"/>
              <a:t>While loop</a:t>
            </a:r>
          </a:p>
          <a:p>
            <a:pPr marL="749300" indent="-344488" algn="just"/>
            <a:r>
              <a:rPr lang="en-US" dirty="0" smtClean="0"/>
              <a:t>For loop</a:t>
            </a:r>
          </a:p>
          <a:p>
            <a:pPr marL="749300" indent="-344488" algn="just"/>
            <a:r>
              <a:rPr lang="en-US" dirty="0" err="1" smtClean="0"/>
              <a:t>Goto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Index</a:t>
            </a:r>
            <a:r>
              <a:rPr lang="en-US" dirty="0" smtClean="0"/>
              <a:t> is set to </a:t>
            </a:r>
            <a:r>
              <a:rPr lang="en-US" dirty="0" err="1" smtClean="0"/>
              <a:t>lower_bound</a:t>
            </a:r>
            <a:r>
              <a:rPr lang="en-US" dirty="0" smtClean="0"/>
              <a:t>, the </a:t>
            </a:r>
            <a:r>
              <a:rPr lang="en-US" dirty="0" smtClean="0"/>
              <a:t>statements in loop</a:t>
            </a:r>
            <a:r>
              <a:rPr lang="en-US" dirty="0" smtClean="0"/>
              <a:t> execute, and control returns to the top of the loop, where index is compared to </a:t>
            </a:r>
            <a:r>
              <a:rPr lang="en-US" dirty="0" err="1" smtClean="0"/>
              <a:t>upper_bound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If index is less than </a:t>
            </a:r>
            <a:r>
              <a:rPr lang="en-US" dirty="0" err="1" smtClean="0"/>
              <a:t>upper_bound</a:t>
            </a:r>
            <a:r>
              <a:rPr lang="en-US" dirty="0" smtClean="0"/>
              <a:t>, </a:t>
            </a:r>
            <a:r>
              <a:rPr lang="en-US" b="1" dirty="0" smtClean="0"/>
              <a:t>index</a:t>
            </a:r>
            <a:r>
              <a:rPr lang="en-US" dirty="0" smtClean="0"/>
              <a:t> is incremented by one, the statements execute, and control again returns to the top of the loop.</a:t>
            </a:r>
          </a:p>
          <a:p>
            <a:pPr algn="just"/>
            <a:r>
              <a:rPr lang="en-US" dirty="0" smtClean="0"/>
              <a:t> When index is greater than </a:t>
            </a:r>
            <a:r>
              <a:rPr lang="en-US" dirty="0" err="1" smtClean="0"/>
              <a:t>upper_bound</a:t>
            </a:r>
            <a:r>
              <a:rPr lang="en-US" dirty="0" smtClean="0"/>
              <a:t>, the loop terminates, and control transfers to the statement after the FOR LOOP statement.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87338">
              <a:buNone/>
            </a:pPr>
            <a:r>
              <a:rPr lang="en-US" dirty="0" smtClean="0"/>
              <a:t>   </a:t>
            </a:r>
            <a:r>
              <a:rPr lang="en-US" dirty="0" smtClean="0"/>
              <a:t>BEGIN </a:t>
            </a:r>
            <a:endParaRPr lang="en-US" dirty="0" smtClean="0"/>
          </a:p>
          <a:p>
            <a:pPr indent="287338">
              <a:buNone/>
            </a:pPr>
            <a:r>
              <a:rPr lang="en-US" dirty="0" smtClean="0"/>
              <a:t>         FOR  X   IN    1..5 </a:t>
            </a:r>
          </a:p>
          <a:p>
            <a:pPr indent="287338">
              <a:buNone/>
            </a:pPr>
            <a:r>
              <a:rPr lang="en-US" dirty="0" smtClean="0"/>
              <a:t>         LOOP </a:t>
            </a:r>
          </a:p>
          <a:p>
            <a:pPr indent="287338">
              <a:buNone/>
            </a:pPr>
            <a:r>
              <a:rPr lang="en-US" dirty="0" smtClean="0"/>
              <a:t>               DBMS_OUTPUT.PUT_LINE( X ); </a:t>
            </a:r>
          </a:p>
          <a:p>
            <a:pPr indent="287338">
              <a:buNone/>
            </a:pPr>
            <a:r>
              <a:rPr lang="en-US" dirty="0" smtClean="0"/>
              <a:t>         END LOOP; </a:t>
            </a:r>
          </a:p>
          <a:p>
            <a:pPr indent="287338">
              <a:buNone/>
            </a:pPr>
            <a:r>
              <a:rPr lang="en-US" dirty="0" smtClean="0"/>
              <a:t>    END;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FOR LOOP with REVERSE keyword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FOR</a:t>
            </a:r>
            <a:r>
              <a:rPr lang="en-US" dirty="0" smtClean="0"/>
              <a:t>   index    IN     </a:t>
            </a:r>
            <a:r>
              <a:rPr lang="en-US" dirty="0" smtClean="0">
                <a:solidFill>
                  <a:srgbClr val="FF0000"/>
                </a:solidFill>
              </a:rPr>
              <a:t>REVERSE</a:t>
            </a:r>
            <a:r>
              <a:rPr lang="en-US" dirty="0" smtClean="0"/>
              <a:t>    lower .. upper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/>
              <a:t> LOOP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statements;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/>
              <a:t>  END </a:t>
            </a:r>
            <a:r>
              <a:rPr lang="en-US" dirty="0" smtClean="0"/>
              <a:t>LOOP;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 with REVERSE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2250">
              <a:buNone/>
            </a:pPr>
            <a:r>
              <a:rPr lang="en-US" dirty="0" smtClean="0"/>
              <a:t>BEGIN </a:t>
            </a:r>
          </a:p>
          <a:p>
            <a:pPr indent="-222250">
              <a:buNone/>
            </a:pPr>
            <a:r>
              <a:rPr lang="en-US" dirty="0" smtClean="0"/>
              <a:t>FOR x IN REVERSE 1..3 </a:t>
            </a:r>
          </a:p>
          <a:p>
            <a:pPr indent="-222250">
              <a:buNone/>
            </a:pPr>
            <a:r>
              <a:rPr lang="en-US" dirty="0" smtClean="0"/>
              <a:t>LOOP </a:t>
            </a:r>
          </a:p>
          <a:p>
            <a:pPr indent="-222250">
              <a:buNone/>
            </a:pPr>
            <a:r>
              <a:rPr lang="en-US" dirty="0" smtClean="0"/>
              <a:t>DBMS_OUTPUT.PUT_LINE( x ); </a:t>
            </a:r>
          </a:p>
          <a:p>
            <a:pPr indent="-222250">
              <a:buNone/>
            </a:pPr>
            <a:r>
              <a:rPr lang="en-US" dirty="0" smtClean="0"/>
              <a:t>END LOOP; </a:t>
            </a:r>
          </a:p>
          <a:p>
            <a:pPr indent="-222250">
              <a:buNone/>
            </a:pPr>
            <a:r>
              <a:rPr lang="en-US" dirty="0" smtClean="0"/>
              <a:t>END;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GOTO </a:t>
            </a:r>
            <a:r>
              <a:rPr lang="en-US" b="1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GOTO</a:t>
            </a:r>
            <a:r>
              <a:rPr lang="en-US" dirty="0" smtClean="0"/>
              <a:t> statement allows you to transfer control to a labeled block or statement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GOTO statement makes </a:t>
            </a:r>
            <a:r>
              <a:rPr lang="en-US" dirty="0" smtClean="0"/>
              <a:t>an </a:t>
            </a:r>
            <a:r>
              <a:rPr lang="en-US" dirty="0" smtClean="0"/>
              <a:t>unconditional jump from the GOTO to a specific </a:t>
            </a:r>
            <a:r>
              <a:rPr lang="en-US" dirty="0" smtClean="0"/>
              <a:t>statement </a:t>
            </a:r>
            <a:r>
              <a:rPr lang="en-US" dirty="0" smtClean="0"/>
              <a:t>label in the </a:t>
            </a:r>
            <a:r>
              <a:rPr lang="en-US" dirty="0" smtClean="0"/>
              <a:t>PL/SQL </a:t>
            </a:r>
            <a:r>
              <a:rPr lang="en-US" dirty="0" smtClean="0"/>
              <a:t>block.</a:t>
            </a:r>
            <a:endParaRPr lang="en-US" dirty="0" smtClean="0"/>
          </a:p>
          <a:p>
            <a:pPr algn="just">
              <a:buNone/>
            </a:pPr>
            <a:r>
              <a:rPr lang="en-US" b="1" dirty="0" smtClean="0"/>
              <a:t>Syntax</a:t>
            </a:r>
            <a:r>
              <a:rPr lang="en-US" b="1" dirty="0" smtClean="0"/>
              <a:t>:</a:t>
            </a:r>
            <a:endParaRPr lang="en-US" dirty="0" smtClean="0"/>
          </a:p>
          <a:p>
            <a:pPr algn="just">
              <a:buNone/>
            </a:pPr>
            <a:r>
              <a:rPr lang="en-US" b="1" dirty="0" smtClean="0"/>
              <a:t>     GOTO</a:t>
            </a:r>
            <a:r>
              <a:rPr lang="en-US" dirty="0" smtClean="0"/>
              <a:t> </a:t>
            </a:r>
            <a:r>
              <a:rPr lang="en-US" dirty="0" err="1" smtClean="0"/>
              <a:t>label_name</a:t>
            </a:r>
            <a:r>
              <a:rPr lang="en-US" dirty="0" smtClean="0"/>
              <a:t>; </a:t>
            </a: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GOTO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/>
              <a:t>Label_name</a:t>
            </a:r>
            <a:r>
              <a:rPr lang="en-US" dirty="0" smtClean="0"/>
              <a:t> </a:t>
            </a:r>
            <a:r>
              <a:rPr lang="en-US" dirty="0" smtClean="0"/>
              <a:t>identifies </a:t>
            </a:r>
            <a:r>
              <a:rPr lang="en-US" dirty="0" smtClean="0"/>
              <a:t>the target </a:t>
            </a:r>
            <a:r>
              <a:rPr lang="en-US" dirty="0" smtClean="0"/>
              <a:t>statement and  enclosed </a:t>
            </a:r>
            <a:r>
              <a:rPr lang="en-US" dirty="0" smtClean="0"/>
              <a:t>within the </a:t>
            </a:r>
            <a:r>
              <a:rPr lang="en-US" dirty="0" smtClean="0"/>
              <a:t>  &lt;&lt;   &gt;&gt; symbols </a:t>
            </a:r>
            <a:r>
              <a:rPr lang="en-US" dirty="0" smtClean="0"/>
              <a:t>and must be followed by </a:t>
            </a:r>
            <a:r>
              <a:rPr lang="en-US" dirty="0" err="1" smtClean="0"/>
              <a:t>atleast</a:t>
            </a:r>
            <a:r>
              <a:rPr lang="en-US" dirty="0" smtClean="0"/>
              <a:t>  one statement to execute.</a:t>
            </a:r>
          </a:p>
          <a:p>
            <a:pPr algn="just"/>
            <a:r>
              <a:rPr lang="en-US" b="1" dirty="0" smtClean="0"/>
              <a:t>Syntax</a:t>
            </a:r>
            <a:r>
              <a:rPr lang="en-US" dirty="0" smtClean="0"/>
              <a:t>:</a:t>
            </a:r>
          </a:p>
          <a:p>
            <a:pPr marL="854075" indent="-165100">
              <a:buNone/>
            </a:pPr>
            <a:r>
              <a:rPr lang="en-US" dirty="0" smtClean="0"/>
              <a:t> </a:t>
            </a:r>
            <a:r>
              <a:rPr lang="en-US" b="1" dirty="0" smtClean="0"/>
              <a:t>GOTO</a:t>
            </a:r>
            <a:r>
              <a:rPr lang="en-US" dirty="0" smtClean="0"/>
              <a:t> </a:t>
            </a:r>
            <a:r>
              <a:rPr lang="en-US" dirty="0" err="1" smtClean="0"/>
              <a:t>label_name</a:t>
            </a:r>
            <a:r>
              <a:rPr lang="en-US" dirty="0" smtClean="0"/>
              <a:t>;  </a:t>
            </a:r>
          </a:p>
          <a:p>
            <a:pPr marL="854075" indent="-165100">
              <a:buNone/>
            </a:pPr>
            <a:r>
              <a:rPr lang="en-US" dirty="0" smtClean="0"/>
              <a:t> </a:t>
            </a:r>
            <a:r>
              <a:rPr lang="en-US" dirty="0" smtClean="0"/>
              <a:t> ..  </a:t>
            </a:r>
          </a:p>
          <a:p>
            <a:pPr marL="854075" indent="-165100">
              <a:buNone/>
            </a:pPr>
            <a:r>
              <a:rPr lang="en-US" dirty="0" smtClean="0"/>
              <a:t>  ..</a:t>
            </a:r>
            <a:r>
              <a:rPr lang="en-US" dirty="0" smtClean="0"/>
              <a:t>  </a:t>
            </a:r>
          </a:p>
          <a:p>
            <a:pPr marL="854075" indent="-165100">
              <a:buNone/>
            </a:pPr>
            <a:r>
              <a:rPr lang="en-US" dirty="0" smtClean="0"/>
              <a:t> &lt;&lt;</a:t>
            </a:r>
            <a:r>
              <a:rPr lang="en-US" dirty="0" err="1" smtClean="0"/>
              <a:t>label_name</a:t>
            </a:r>
            <a:r>
              <a:rPr lang="en-US" dirty="0" smtClean="0"/>
              <a:t>&gt;&gt;  </a:t>
            </a:r>
          </a:p>
          <a:p>
            <a:pPr marL="854075" indent="-165100">
              <a:buNone/>
            </a:pPr>
            <a:r>
              <a:rPr lang="en-US" dirty="0" smtClean="0"/>
              <a:t>  Statement</a:t>
            </a:r>
            <a:r>
              <a:rPr lang="en-US" dirty="0" smtClean="0"/>
              <a:t>;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/>
              <a:t>GOTO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marL="688975" indent="-284163">
              <a:buNone/>
            </a:pPr>
            <a:r>
              <a:rPr lang="en-US" dirty="0" smtClean="0"/>
              <a:t>DECLARE </a:t>
            </a:r>
            <a:r>
              <a:rPr lang="en-US" dirty="0" smtClean="0"/>
              <a:t> </a:t>
            </a:r>
          </a:p>
          <a:p>
            <a:pPr marL="688975" indent="-284163">
              <a:buNone/>
            </a:pPr>
            <a:r>
              <a:rPr lang="en-US" dirty="0" smtClean="0"/>
              <a:t>        v NUMBER </a:t>
            </a:r>
            <a:r>
              <a:rPr lang="en-US" dirty="0" smtClean="0"/>
              <a:t>:= </a:t>
            </a:r>
            <a:r>
              <a:rPr lang="en-US" dirty="0" smtClean="0"/>
              <a:t>1;</a:t>
            </a:r>
          </a:p>
          <a:p>
            <a:pPr marL="688975" indent="-284163">
              <a:buNone/>
            </a:pPr>
            <a:r>
              <a:rPr lang="en-US" dirty="0" smtClean="0"/>
              <a:t> </a:t>
            </a:r>
            <a:r>
              <a:rPr lang="en-US" dirty="0" smtClean="0"/>
              <a:t>BEGIN </a:t>
            </a:r>
            <a:endParaRPr lang="en-US" dirty="0" smtClean="0"/>
          </a:p>
          <a:p>
            <a:pPr marL="688975" indent="-284163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dbms_output.put_line</a:t>
            </a:r>
            <a:r>
              <a:rPr lang="en-US" dirty="0" smtClean="0"/>
              <a:t> (‘ Demo on </a:t>
            </a:r>
            <a:r>
              <a:rPr lang="en-US" dirty="0" err="1" smtClean="0"/>
              <a:t>goto</a:t>
            </a:r>
            <a:r>
              <a:rPr lang="en-US" dirty="0" smtClean="0"/>
              <a:t> statement’ ); </a:t>
            </a:r>
            <a:endParaRPr lang="en-US" dirty="0" smtClean="0"/>
          </a:p>
          <a:p>
            <a:pPr marL="688975" indent="-284163">
              <a:buNone/>
            </a:pPr>
            <a:r>
              <a:rPr lang="en-US" dirty="0" smtClean="0"/>
              <a:t>       &lt;&lt;xyz&gt;&gt;  </a:t>
            </a:r>
          </a:p>
          <a:p>
            <a:pPr marL="688975" indent="-284163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dbms_output.put_line</a:t>
            </a:r>
            <a:r>
              <a:rPr lang="en-US" dirty="0" smtClean="0"/>
              <a:t> (‘ value </a:t>
            </a:r>
            <a:r>
              <a:rPr lang="en-US" dirty="0" smtClean="0"/>
              <a:t>of </a:t>
            </a:r>
            <a:r>
              <a:rPr lang="en-US" dirty="0" smtClean="0"/>
              <a:t>v is  </a:t>
            </a:r>
            <a:r>
              <a:rPr lang="en-US" dirty="0" smtClean="0"/>
              <a:t>' || </a:t>
            </a:r>
            <a:r>
              <a:rPr lang="en-US" dirty="0" smtClean="0"/>
              <a:t>V); </a:t>
            </a:r>
          </a:p>
          <a:p>
            <a:pPr marL="688975" indent="-284163">
              <a:buNone/>
            </a:pPr>
            <a:r>
              <a:rPr lang="en-US" dirty="0" smtClean="0"/>
              <a:t>       IF v &gt;= 5 </a:t>
            </a:r>
            <a:r>
              <a:rPr lang="en-US" dirty="0" smtClean="0"/>
              <a:t>THEN </a:t>
            </a:r>
            <a:endParaRPr lang="en-US" dirty="0" smtClean="0"/>
          </a:p>
          <a:p>
            <a:pPr marL="688975" indent="-284163">
              <a:buNone/>
            </a:pPr>
            <a:r>
              <a:rPr lang="en-US" dirty="0" smtClean="0"/>
              <a:t>       RETURN;</a:t>
            </a:r>
          </a:p>
          <a:p>
            <a:pPr marL="688975" indent="-284163">
              <a:buNone/>
            </a:pPr>
            <a:r>
              <a:rPr lang="en-US" dirty="0" smtClean="0"/>
              <a:t>       END </a:t>
            </a:r>
            <a:r>
              <a:rPr lang="en-US" dirty="0" smtClean="0"/>
              <a:t>IF; </a:t>
            </a:r>
          </a:p>
          <a:p>
            <a:pPr marL="688975" indent="-284163">
              <a:buNone/>
            </a:pPr>
            <a:r>
              <a:rPr lang="en-US" dirty="0" smtClean="0"/>
              <a:t>       v := v </a:t>
            </a:r>
            <a:r>
              <a:rPr lang="en-US" dirty="0" smtClean="0"/>
              <a:t>+ 1; </a:t>
            </a:r>
            <a:endParaRPr lang="en-US" dirty="0" smtClean="0"/>
          </a:p>
          <a:p>
            <a:pPr marL="688975" indent="-284163">
              <a:buNone/>
            </a:pPr>
            <a:r>
              <a:rPr lang="en-US" dirty="0" smtClean="0"/>
              <a:t>       GOTO xyz; </a:t>
            </a:r>
          </a:p>
          <a:p>
            <a:pPr marL="688975" indent="-284163">
              <a:buNone/>
            </a:pPr>
            <a:r>
              <a:rPr lang="en-US" dirty="0" smtClean="0"/>
              <a:t>END; </a:t>
            </a:r>
          </a:p>
          <a:p>
            <a:pPr marL="688975" indent="-284163">
              <a:buNone/>
            </a:pPr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GOTO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09588" indent="-284163">
              <a:buNone/>
            </a:pPr>
            <a:r>
              <a:rPr lang="en-US" dirty="0" smtClean="0"/>
              <a:t>BEGIN </a:t>
            </a:r>
            <a:endParaRPr lang="en-US" dirty="0" smtClean="0"/>
          </a:p>
          <a:p>
            <a:pPr marL="509588" indent="239713">
              <a:buNone/>
            </a:pPr>
            <a:r>
              <a:rPr lang="en-US" dirty="0" smtClean="0"/>
              <a:t>GOTO L2; </a:t>
            </a:r>
          </a:p>
          <a:p>
            <a:pPr marL="509588" indent="239713">
              <a:buNone/>
            </a:pPr>
            <a:r>
              <a:rPr lang="en-US" dirty="0" smtClean="0"/>
              <a:t>&lt;&lt;L1&gt;&gt; </a:t>
            </a:r>
          </a:p>
          <a:p>
            <a:pPr marL="509588" indent="239713">
              <a:buNone/>
            </a:pPr>
            <a:r>
              <a:rPr lang="en-US" dirty="0" smtClean="0"/>
              <a:t>DBMS_OUTPUT.PUT_LINE</a:t>
            </a:r>
            <a:r>
              <a:rPr lang="en-US" dirty="0" smtClean="0"/>
              <a:t>( </a:t>
            </a:r>
            <a:r>
              <a:rPr lang="en-US" dirty="0" smtClean="0"/>
              <a:t>'Hello we are using GOTO' </a:t>
            </a:r>
            <a:r>
              <a:rPr lang="en-US" dirty="0" smtClean="0"/>
              <a:t>); </a:t>
            </a:r>
            <a:endParaRPr lang="en-US" dirty="0" smtClean="0"/>
          </a:p>
          <a:p>
            <a:pPr marL="509588" indent="239713">
              <a:buNone/>
            </a:pPr>
            <a:r>
              <a:rPr lang="en-US" dirty="0" smtClean="0"/>
              <a:t>GOTO L3; </a:t>
            </a:r>
          </a:p>
          <a:p>
            <a:pPr marL="509588" indent="239713">
              <a:buNone/>
            </a:pPr>
            <a:r>
              <a:rPr lang="en-US" dirty="0" smtClean="0"/>
              <a:t>&lt;&lt;L2&gt;&gt; </a:t>
            </a:r>
          </a:p>
          <a:p>
            <a:pPr marL="509588" indent="239713">
              <a:buNone/>
            </a:pPr>
            <a:r>
              <a:rPr lang="en-US" dirty="0" smtClean="0"/>
              <a:t>DBMS_OUTPUT.PUT_LINE</a:t>
            </a:r>
            <a:r>
              <a:rPr lang="en-US" dirty="0" smtClean="0"/>
              <a:t>( 'PL/SQL GOTO Demo' ); </a:t>
            </a:r>
            <a:endParaRPr lang="en-US" dirty="0" smtClean="0"/>
          </a:p>
          <a:p>
            <a:pPr marL="509588" indent="239713">
              <a:buNone/>
            </a:pPr>
            <a:r>
              <a:rPr lang="en-US" dirty="0" smtClean="0"/>
              <a:t>GOTO L1; </a:t>
            </a:r>
          </a:p>
          <a:p>
            <a:pPr marL="509588" indent="239713">
              <a:buNone/>
            </a:pPr>
            <a:r>
              <a:rPr lang="en-US" dirty="0" smtClean="0"/>
              <a:t>&lt;&lt;L3&gt;&gt; </a:t>
            </a:r>
          </a:p>
          <a:p>
            <a:pPr marL="509588" indent="239713">
              <a:buNone/>
            </a:pPr>
            <a:r>
              <a:rPr lang="en-US" dirty="0" smtClean="0"/>
              <a:t>D</a:t>
            </a:r>
            <a:r>
              <a:rPr lang="en-US" dirty="0" smtClean="0"/>
              <a:t>BMS_OUTPUT.PUT_LINE(‘ good bye..' </a:t>
            </a:r>
            <a:r>
              <a:rPr lang="en-US" dirty="0" smtClean="0"/>
              <a:t>); </a:t>
            </a:r>
            <a:endParaRPr lang="en-US" dirty="0" smtClean="0"/>
          </a:p>
          <a:p>
            <a:pPr marL="509588" indent="-284163">
              <a:buNone/>
            </a:pPr>
            <a:r>
              <a:rPr lang="en-US" dirty="0" smtClean="0"/>
              <a:t>END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IF statement allows you to either execute or skip a sequence of statements, depending on a condition. </a:t>
            </a:r>
          </a:p>
          <a:p>
            <a:r>
              <a:rPr lang="en-US" dirty="0" smtClean="0"/>
              <a:t>IF statement has </a:t>
            </a:r>
            <a:r>
              <a:rPr lang="en-US" dirty="0" smtClean="0"/>
              <a:t>following </a:t>
            </a:r>
            <a:r>
              <a:rPr lang="en-US" dirty="0" smtClean="0"/>
              <a:t>forms:</a:t>
            </a:r>
          </a:p>
          <a:p>
            <a:pPr marL="514350" indent="-51435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IF THEN</a:t>
            </a:r>
            <a:br>
              <a:rPr lang="en-US" b="1" dirty="0" smtClean="0"/>
            </a:br>
            <a:r>
              <a:rPr lang="en-US" b="1" dirty="0" smtClean="0"/>
              <a:t>IF THEN ELSE</a:t>
            </a:r>
            <a:br>
              <a:rPr lang="en-US" b="1" dirty="0" smtClean="0"/>
            </a:br>
            <a:r>
              <a:rPr lang="en-US" b="1" dirty="0" smtClean="0"/>
              <a:t>IF THEN ELSIF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9300" indent="-344488"/>
            <a:r>
              <a:rPr lang="en-US" b="1" dirty="0" smtClean="0"/>
              <a:t>IF THEN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1. IF-THEN statement </a:t>
            </a:r>
          </a:p>
          <a:p>
            <a:pPr>
              <a:buNone/>
            </a:pPr>
            <a:r>
              <a:rPr lang="en-US" b="1" dirty="0" smtClean="0"/>
              <a:t>      Syntax: </a:t>
            </a:r>
            <a:endParaRPr lang="en-US" dirty="0" smtClean="0"/>
          </a:p>
          <a:p>
            <a:pPr marL="569913" indent="-60325">
              <a:buNone/>
            </a:pPr>
            <a:r>
              <a:rPr lang="en-US" b="1" dirty="0" smtClean="0">
                <a:solidFill>
                  <a:srgbClr val="FF0000"/>
                </a:solidFill>
              </a:rPr>
              <a:t>IF</a:t>
            </a:r>
            <a:r>
              <a:rPr lang="en-US" b="1" dirty="0" smtClean="0"/>
              <a:t> </a:t>
            </a:r>
            <a:r>
              <a:rPr lang="en-US" dirty="0" smtClean="0"/>
              <a:t>  &lt;condition&gt; </a:t>
            </a:r>
            <a:r>
              <a:rPr lang="en-US" b="1" dirty="0" smtClean="0">
                <a:solidFill>
                  <a:srgbClr val="FF0000"/>
                </a:solidFill>
              </a:rPr>
              <a:t>THEN</a:t>
            </a:r>
            <a:r>
              <a:rPr lang="en-US" dirty="0" smtClean="0"/>
              <a:t>   </a:t>
            </a:r>
          </a:p>
          <a:p>
            <a:pPr marL="569913" indent="-60325">
              <a:buNone/>
            </a:pPr>
            <a:r>
              <a:rPr lang="en-US" dirty="0" smtClean="0"/>
              <a:t>Set of Statements; </a:t>
            </a:r>
          </a:p>
          <a:p>
            <a:pPr marL="569913" indent="-60325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END</a:t>
            </a:r>
            <a:r>
              <a:rPr lang="en-US" dirty="0" smtClean="0">
                <a:solidFill>
                  <a:srgbClr val="FF0000"/>
                </a:solidFill>
              </a:rPr>
              <a:t> IF; </a:t>
            </a:r>
            <a:r>
              <a:rPr lang="en-US" dirty="0" smtClean="0"/>
              <a:t> </a:t>
            </a:r>
          </a:p>
          <a:p>
            <a:pPr algn="just"/>
            <a:r>
              <a:rPr lang="en-US" dirty="0" smtClean="0"/>
              <a:t>Condition is a Boolean expression that always evaluates to TRUE or FALSE.</a:t>
            </a:r>
          </a:p>
          <a:p>
            <a:pPr algn="just"/>
            <a:r>
              <a:rPr lang="en-US" dirty="0" smtClean="0"/>
              <a:t>If the condition evaluates to TRUE, the statements after THEN execute. Otherwise, the IF statement does nothing.</a:t>
            </a:r>
          </a:p>
          <a:p>
            <a:pPr marL="569913" indent="-60325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 THEN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SQL</a:t>
            </a:r>
            <a:r>
              <a:rPr lang="en-US" dirty="0" smtClean="0"/>
              <a:t>&gt;DECLARE </a:t>
            </a:r>
          </a:p>
          <a:p>
            <a:pPr indent="736600">
              <a:buNone/>
            </a:pPr>
            <a:r>
              <a:rPr lang="en-US" dirty="0" smtClean="0"/>
              <a:t>v1   NUMBER := 20; </a:t>
            </a:r>
          </a:p>
          <a:p>
            <a:pPr marL="793750" indent="-44450">
              <a:buNone/>
            </a:pPr>
            <a:r>
              <a:rPr lang="en-US" dirty="0" smtClean="0"/>
              <a:t>BEGIN </a:t>
            </a:r>
          </a:p>
          <a:p>
            <a:pPr marL="793750" indent="241300">
              <a:buNone/>
            </a:pPr>
            <a:r>
              <a:rPr lang="en-US" dirty="0" smtClean="0"/>
              <a:t>IF v1 &gt; 10 THEN </a:t>
            </a:r>
          </a:p>
          <a:p>
            <a:pPr marL="793750" indent="241300">
              <a:buNone/>
            </a:pPr>
            <a:r>
              <a:rPr lang="en-US" dirty="0" smtClean="0"/>
              <a:t>DBMS_OUTPUT.PUT_LINE</a:t>
            </a:r>
            <a:r>
              <a:rPr lang="en-US" dirty="0" smtClean="0"/>
              <a:t>( ' v1 is </a:t>
            </a:r>
            <a:r>
              <a:rPr lang="en-US" dirty="0" smtClean="0"/>
              <a:t>' || </a:t>
            </a:r>
            <a:r>
              <a:rPr lang="en-US" dirty="0" smtClean="0"/>
              <a:t>v1);</a:t>
            </a:r>
          </a:p>
          <a:p>
            <a:pPr marL="793750" indent="241300">
              <a:buNone/>
            </a:pPr>
            <a:r>
              <a:rPr lang="en-US" dirty="0" smtClean="0"/>
              <a:t>END IF; </a:t>
            </a:r>
          </a:p>
          <a:p>
            <a:pPr marL="793750" indent="-44450">
              <a:buNone/>
            </a:pPr>
            <a:r>
              <a:rPr lang="en-US" dirty="0" smtClean="0"/>
              <a:t>END;</a:t>
            </a:r>
          </a:p>
          <a:p>
            <a:pPr marL="793750" indent="-44450">
              <a:buNone/>
            </a:pPr>
            <a:r>
              <a:rPr lang="en-US" dirty="0" smtClean="0"/>
              <a:t>/</a:t>
            </a:r>
          </a:p>
          <a:p>
            <a:pPr>
              <a:buNone/>
            </a:pPr>
            <a:r>
              <a:rPr lang="en-US" b="1" dirty="0" smtClean="0"/>
              <a:t>OUTPUT:</a:t>
            </a:r>
          </a:p>
          <a:p>
            <a:pPr>
              <a:buNone/>
            </a:pPr>
            <a:r>
              <a:rPr lang="en-US" dirty="0" smtClean="0"/>
              <a:t>V1 is 5.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IF THEN ELSE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2. IF THEN ELSE statement</a:t>
            </a:r>
          </a:p>
          <a:p>
            <a:pPr indent="61913">
              <a:buNone/>
            </a:pP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 condition </a:t>
            </a:r>
            <a:r>
              <a:rPr lang="en-US" dirty="0" smtClean="0">
                <a:solidFill>
                  <a:srgbClr val="FF0000"/>
                </a:solidFill>
              </a:rPr>
              <a:t>THEN</a:t>
            </a:r>
            <a:r>
              <a:rPr lang="en-US" dirty="0" smtClean="0"/>
              <a:t> </a:t>
            </a:r>
          </a:p>
          <a:p>
            <a:pPr indent="61913">
              <a:buNone/>
            </a:pPr>
            <a:r>
              <a:rPr lang="en-US" dirty="0" smtClean="0"/>
              <a:t>         statements; </a:t>
            </a:r>
          </a:p>
          <a:p>
            <a:pPr indent="61913">
              <a:buNone/>
            </a:pPr>
            <a:r>
              <a:rPr lang="en-US" dirty="0" smtClean="0">
                <a:solidFill>
                  <a:srgbClr val="FF0000"/>
                </a:solidFill>
              </a:rPr>
              <a:t>ELSE </a:t>
            </a:r>
          </a:p>
          <a:p>
            <a:pPr indent="61913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else_statements</a:t>
            </a:r>
            <a:r>
              <a:rPr lang="en-US" dirty="0" smtClean="0"/>
              <a:t>; </a:t>
            </a:r>
          </a:p>
          <a:p>
            <a:pPr indent="61913">
              <a:buNone/>
            </a:pPr>
            <a:r>
              <a:rPr lang="en-US" dirty="0" smtClean="0">
                <a:solidFill>
                  <a:srgbClr val="FF0000"/>
                </a:solidFill>
              </a:rPr>
              <a:t>END IF;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 THEN </a:t>
            </a:r>
            <a:r>
              <a:rPr lang="en-US" b="1" dirty="0" smtClean="0"/>
              <a:t>ELSE </a:t>
            </a:r>
            <a:r>
              <a:rPr lang="en-US" b="1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SQL</a:t>
            </a:r>
            <a:r>
              <a:rPr lang="en-US" dirty="0" smtClean="0"/>
              <a:t>&gt;DECLARE </a:t>
            </a:r>
          </a:p>
          <a:p>
            <a:pPr indent="736600">
              <a:buNone/>
            </a:pPr>
            <a:r>
              <a:rPr lang="en-US" dirty="0" smtClean="0"/>
              <a:t>v1   NUMBER := 2; </a:t>
            </a:r>
          </a:p>
          <a:p>
            <a:pPr marL="793750" indent="-44450">
              <a:buNone/>
            </a:pPr>
            <a:r>
              <a:rPr lang="en-US" dirty="0" smtClean="0"/>
              <a:t>BEGIN </a:t>
            </a:r>
          </a:p>
          <a:p>
            <a:pPr marL="793750" indent="241300">
              <a:buNone/>
            </a:pPr>
            <a:r>
              <a:rPr lang="en-US" dirty="0" smtClean="0"/>
              <a:t>IF v1 &gt; 10 THEN </a:t>
            </a:r>
          </a:p>
          <a:p>
            <a:pPr marL="793750" indent="241300">
              <a:buNone/>
            </a:pPr>
            <a:r>
              <a:rPr lang="en-US" dirty="0" smtClean="0"/>
              <a:t>        DBMS_OUTPUT.PUT_LINE( ' FROM IF v1 is ‘|| v1);</a:t>
            </a:r>
          </a:p>
          <a:p>
            <a:pPr marL="793750" indent="241300">
              <a:buNone/>
            </a:pPr>
            <a:r>
              <a:rPr lang="en-US" dirty="0" smtClean="0"/>
              <a:t>ELSE</a:t>
            </a:r>
          </a:p>
          <a:p>
            <a:pPr marL="793750" indent="241300">
              <a:buNone/>
            </a:pPr>
            <a:r>
              <a:rPr lang="en-US" dirty="0" smtClean="0"/>
              <a:t>   DBMS_OUTPUT.PUT_LINE( ' FROM ELSE v1 is ‘|| v1);</a:t>
            </a:r>
          </a:p>
          <a:p>
            <a:pPr marL="793750" indent="241300">
              <a:buNone/>
            </a:pPr>
            <a:r>
              <a:rPr lang="en-US" dirty="0" smtClean="0"/>
              <a:t>END IF; </a:t>
            </a:r>
          </a:p>
          <a:p>
            <a:pPr marL="793750" indent="-44450">
              <a:buNone/>
            </a:pPr>
            <a:r>
              <a:rPr lang="en-US" dirty="0" smtClean="0"/>
              <a:t>END;</a:t>
            </a:r>
          </a:p>
          <a:p>
            <a:pPr marL="793750" indent="-44450">
              <a:buNone/>
            </a:pPr>
            <a:r>
              <a:rPr lang="en-US" dirty="0" smtClean="0"/>
              <a:t>/</a:t>
            </a:r>
          </a:p>
          <a:p>
            <a:pPr>
              <a:buNone/>
            </a:pPr>
            <a:r>
              <a:rPr lang="en-US" b="1" dirty="0" smtClean="0"/>
              <a:t>OUTPUT:</a:t>
            </a:r>
          </a:p>
          <a:p>
            <a:pPr>
              <a:buNone/>
            </a:pPr>
            <a:r>
              <a:rPr lang="en-US" dirty="0" smtClean="0"/>
              <a:t>FROM ELSE V1 is 2.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IF THEN </a:t>
            </a:r>
            <a:r>
              <a:rPr lang="en-US" b="1" dirty="0" smtClean="0"/>
              <a:t>ELSIF </a:t>
            </a:r>
            <a:r>
              <a:rPr lang="en-US" b="1" dirty="0" smtClean="0"/>
              <a:t>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Autofit/>
          </a:bodyPr>
          <a:lstStyle/>
          <a:p>
            <a:pPr marL="404813" indent="-120650">
              <a:buNone/>
            </a:pPr>
            <a:r>
              <a:rPr lang="en-US" sz="2800" b="1" dirty="0" smtClean="0"/>
              <a:t>SYNTAX:</a:t>
            </a:r>
          </a:p>
          <a:p>
            <a:pPr marL="974725" indent="-225425">
              <a:spcBef>
                <a:spcPts val="0"/>
              </a:spcBef>
              <a:buNone/>
            </a:pPr>
            <a:r>
              <a:rPr lang="en-US" sz="2800" dirty="0" smtClean="0"/>
              <a:t>IF    condition_1 THEN </a:t>
            </a:r>
          </a:p>
          <a:p>
            <a:pPr marL="974725" indent="-225425">
              <a:spcBef>
                <a:spcPts val="0"/>
              </a:spcBef>
              <a:buNone/>
            </a:pPr>
            <a:r>
              <a:rPr lang="en-US" sz="2800" dirty="0" smtClean="0"/>
              <a:t>       statements_1 </a:t>
            </a:r>
          </a:p>
          <a:p>
            <a:pPr marL="974725" indent="-225425">
              <a:spcBef>
                <a:spcPts val="0"/>
              </a:spcBef>
              <a:buNone/>
            </a:pPr>
            <a:r>
              <a:rPr lang="en-US" sz="2800" dirty="0" smtClean="0"/>
              <a:t>ELSIF   condition_2 THEN </a:t>
            </a:r>
          </a:p>
          <a:p>
            <a:pPr marL="974725" indent="-225425">
              <a:spcBef>
                <a:spcPts val="0"/>
              </a:spcBef>
              <a:buNone/>
            </a:pPr>
            <a:r>
              <a:rPr lang="en-US" sz="2800" dirty="0" smtClean="0"/>
              <a:t>       statements_2  </a:t>
            </a:r>
          </a:p>
          <a:p>
            <a:pPr marL="974725" indent="-225425">
              <a:spcBef>
                <a:spcPts val="0"/>
              </a:spcBef>
              <a:buNone/>
            </a:pPr>
            <a:r>
              <a:rPr lang="en-US" sz="2800" dirty="0" smtClean="0"/>
              <a:t>ELSIF   condition_3 THEN </a:t>
            </a:r>
          </a:p>
          <a:p>
            <a:pPr marL="974725" indent="-225425">
              <a:spcBef>
                <a:spcPts val="0"/>
              </a:spcBef>
              <a:buNone/>
            </a:pPr>
            <a:r>
              <a:rPr lang="en-US" sz="2800" dirty="0" smtClean="0"/>
              <a:t>       statements_3  </a:t>
            </a:r>
          </a:p>
          <a:p>
            <a:pPr marL="974725" indent="-225425">
              <a:spcBef>
                <a:spcPts val="0"/>
              </a:spcBef>
              <a:buNone/>
            </a:pPr>
            <a:r>
              <a:rPr lang="en-US" sz="2800" dirty="0" smtClean="0"/>
              <a:t>…….... </a:t>
            </a:r>
          </a:p>
          <a:p>
            <a:pPr marL="974725" indent="-225425">
              <a:spcBef>
                <a:spcPts val="0"/>
              </a:spcBef>
              <a:buNone/>
            </a:pPr>
            <a:r>
              <a:rPr lang="en-US" sz="2800" dirty="0" smtClean="0"/>
              <a:t>ELSE </a:t>
            </a:r>
          </a:p>
          <a:p>
            <a:pPr marL="974725" indent="-225425">
              <a:spcBef>
                <a:spcPts val="0"/>
              </a:spcBef>
              <a:buNone/>
            </a:pPr>
            <a:r>
              <a:rPr lang="en-US" sz="2800" dirty="0" smtClean="0"/>
              <a:t>       </a:t>
            </a:r>
            <a:r>
              <a:rPr lang="en-US" sz="2800" dirty="0" err="1" smtClean="0"/>
              <a:t>else_statements</a:t>
            </a:r>
            <a:r>
              <a:rPr lang="en-US" sz="2800" dirty="0" smtClean="0"/>
              <a:t>  </a:t>
            </a:r>
          </a:p>
          <a:p>
            <a:pPr marL="974725" indent="-225425">
              <a:spcBef>
                <a:spcPts val="0"/>
              </a:spcBef>
              <a:buNone/>
            </a:pPr>
            <a:r>
              <a:rPr lang="en-US" sz="2800" dirty="0" smtClean="0"/>
              <a:t>END IF;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IF THEN ELSIF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Autofit/>
          </a:bodyPr>
          <a:lstStyle/>
          <a:p>
            <a:pPr marL="509588" indent="-1651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/>
              <a:t>DECLARE  a number  := 10; </a:t>
            </a:r>
          </a:p>
          <a:p>
            <a:pPr marL="509588" indent="-1651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/>
              <a:t>BEGIN </a:t>
            </a:r>
          </a:p>
          <a:p>
            <a:pPr marL="509588" indent="6032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/>
              <a:t>        IF ( a = 10 ) THEN </a:t>
            </a:r>
          </a:p>
          <a:p>
            <a:pPr marL="509588" indent="6032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/>
              <a:t>              </a:t>
            </a:r>
            <a:r>
              <a:rPr lang="en-US" sz="2200" dirty="0" err="1" smtClean="0"/>
              <a:t>dbms_output.put_line</a:t>
            </a:r>
            <a:r>
              <a:rPr lang="en-US" sz="2200" dirty="0" smtClean="0"/>
              <a:t>('Value of a is 10' ); </a:t>
            </a:r>
          </a:p>
          <a:p>
            <a:pPr marL="509588" indent="6032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/>
              <a:t>        ELSIF ( a = 20 ) THEN </a:t>
            </a:r>
          </a:p>
          <a:p>
            <a:pPr marL="509588" indent="6032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/>
              <a:t>             </a:t>
            </a:r>
            <a:r>
              <a:rPr lang="en-US" sz="2200" dirty="0" err="1" smtClean="0"/>
              <a:t>dbms_output.put_line</a:t>
            </a:r>
            <a:r>
              <a:rPr lang="en-US" sz="2200" dirty="0" smtClean="0"/>
              <a:t>('Value of a is 20' ); </a:t>
            </a:r>
          </a:p>
          <a:p>
            <a:pPr marL="509588" indent="6032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/>
              <a:t>        ELSIF ( a = 30 ) THEN </a:t>
            </a:r>
          </a:p>
          <a:p>
            <a:pPr marL="509588" indent="6032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/>
              <a:t>             </a:t>
            </a:r>
            <a:r>
              <a:rPr lang="en-US" sz="2200" dirty="0" err="1" smtClean="0"/>
              <a:t>dbms_output.put_line</a:t>
            </a:r>
            <a:r>
              <a:rPr lang="en-US" sz="2200" dirty="0" smtClean="0"/>
              <a:t>('Value of a is 30' ); </a:t>
            </a:r>
          </a:p>
          <a:p>
            <a:pPr marL="509588" indent="6032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/>
              <a:t>        ELSE </a:t>
            </a:r>
          </a:p>
          <a:p>
            <a:pPr marL="509588" indent="6032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/>
              <a:t>              </a:t>
            </a:r>
            <a:r>
              <a:rPr lang="en-US" sz="2200" dirty="0" err="1" smtClean="0"/>
              <a:t>dbms_output.put_line</a:t>
            </a:r>
            <a:r>
              <a:rPr lang="en-US" sz="2200" dirty="0" smtClean="0"/>
              <a:t>('None of the values is matching');</a:t>
            </a:r>
          </a:p>
          <a:p>
            <a:pPr marL="509588" indent="6032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/>
              <a:t>        END IF; </a:t>
            </a:r>
          </a:p>
          <a:p>
            <a:pPr marL="509588" indent="6032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/>
              <a:t>              </a:t>
            </a:r>
            <a:r>
              <a:rPr lang="en-US" sz="2200" dirty="0" err="1" smtClean="0"/>
              <a:t>dbms_output.put_line</a:t>
            </a:r>
            <a:r>
              <a:rPr lang="en-US" sz="2200" dirty="0" smtClean="0"/>
              <a:t>('Exact value of a is: '|| a );</a:t>
            </a:r>
          </a:p>
          <a:p>
            <a:pPr marL="509588" indent="-1651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/>
              <a:t>END; </a:t>
            </a:r>
            <a:endParaRPr lang="en-US" sz="2200" dirty="0" smtClean="0"/>
          </a:p>
          <a:p>
            <a:pPr marL="509588" indent="-1651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/>
              <a:t>/                </a:t>
            </a:r>
            <a:r>
              <a:rPr lang="en-US" sz="2200" b="1" dirty="0" smtClean="0"/>
              <a:t>OUTPUT</a:t>
            </a:r>
            <a:r>
              <a:rPr lang="en-US" sz="2200" b="1" dirty="0" smtClean="0"/>
              <a:t>:   </a:t>
            </a:r>
            <a:r>
              <a:rPr lang="en-US" sz="2200" dirty="0" smtClean="0"/>
              <a:t>Value of a is 10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811</Words>
  <Application>Microsoft Office PowerPoint</Application>
  <PresentationFormat>On-screen Show (4:3)</PresentationFormat>
  <Paragraphs>231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13. Demonstrate Control structures in PL/SQL</vt:lpstr>
      <vt:lpstr>Control structures in PL/SQL</vt:lpstr>
      <vt:lpstr>IF statement</vt:lpstr>
      <vt:lpstr>IF THEN</vt:lpstr>
      <vt:lpstr>IF THEN statement </vt:lpstr>
      <vt:lpstr>IF THEN ELSE statement </vt:lpstr>
      <vt:lpstr>IF THEN ELSE statement</vt:lpstr>
      <vt:lpstr>IF THEN ELSIF statement</vt:lpstr>
      <vt:lpstr>IF THEN ELSIF statement</vt:lpstr>
      <vt:lpstr>Slide 10</vt:lpstr>
      <vt:lpstr>Slide 11</vt:lpstr>
      <vt:lpstr>LOOPS</vt:lpstr>
      <vt:lpstr>LOOP statement</vt:lpstr>
      <vt:lpstr>LOOP statement</vt:lpstr>
      <vt:lpstr>While loop</vt:lpstr>
      <vt:lpstr>While loop</vt:lpstr>
      <vt:lpstr>While loop</vt:lpstr>
      <vt:lpstr>FOR Loop</vt:lpstr>
      <vt:lpstr>FOR Loop</vt:lpstr>
      <vt:lpstr>FOR Loop</vt:lpstr>
      <vt:lpstr>FOR Loop</vt:lpstr>
      <vt:lpstr>FOR LOOP with REVERSE keyword</vt:lpstr>
      <vt:lpstr>FOR LOOP with REVERSE keyword</vt:lpstr>
      <vt:lpstr>GOTO statement</vt:lpstr>
      <vt:lpstr>GOTO statement</vt:lpstr>
      <vt:lpstr>GOTO statement</vt:lpstr>
      <vt:lpstr>GOTO statement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13. Demonstrate Control structures in PL/SQL</dc:title>
  <dc:creator>murali</dc:creator>
  <cp:lastModifiedBy>murali</cp:lastModifiedBy>
  <cp:revision>65</cp:revision>
  <dcterms:created xsi:type="dcterms:W3CDTF">2006-08-16T00:00:00Z</dcterms:created>
  <dcterms:modified xsi:type="dcterms:W3CDTF">2023-12-02T07:24:19Z</dcterms:modified>
</cp:coreProperties>
</file>