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1" r:id="rId17"/>
    <p:sldId id="272" r:id="rId18"/>
    <p:sldId id="273" r:id="rId19"/>
    <p:sldId id="280" r:id="rId20"/>
    <p:sldId id="277" r:id="rId21"/>
    <p:sldId id="278" r:id="rId22"/>
    <p:sldId id="274" r:id="rId23"/>
    <p:sldId id="275" r:id="rId24"/>
    <p:sldId id="281" r:id="rId25"/>
    <p:sldId id="283" r:id="rId26"/>
    <p:sldId id="282" r:id="rId27"/>
    <p:sldId id="284" r:id="rId28"/>
    <p:sldId id="285" r:id="rId29"/>
    <p:sldId id="289" r:id="rId30"/>
    <p:sldId id="290" r:id="rId31"/>
    <p:sldId id="286" r:id="rId32"/>
    <p:sldId id="295" r:id="rId33"/>
    <p:sldId id="291" r:id="rId34"/>
    <p:sldId id="292" r:id="rId35"/>
    <p:sldId id="293" r:id="rId36"/>
    <p:sldId id="296" r:id="rId37"/>
    <p:sldId id="294" r:id="rId38"/>
    <p:sldId id="297" r:id="rId39"/>
    <p:sldId id="313" r:id="rId40"/>
    <p:sldId id="301" r:id="rId41"/>
    <p:sldId id="302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1" r:id="rId50"/>
    <p:sldId id="309" r:id="rId51"/>
    <p:sldId id="316" r:id="rId52"/>
    <p:sldId id="310" r:id="rId53"/>
    <p:sldId id="314" r:id="rId54"/>
    <p:sldId id="315" r:id="rId55"/>
    <p:sldId id="319" r:id="rId56"/>
    <p:sldId id="321" r:id="rId57"/>
    <p:sldId id="320" r:id="rId58"/>
    <p:sldId id="322" r:id="rId59"/>
    <p:sldId id="326" r:id="rId60"/>
    <p:sldId id="32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B850A-F9A6-47CB-9368-99D25C0F6A6B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D48C5-90CA-44FC-8E40-80EB78A56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D48C5-90CA-44FC-8E40-80EB78A56CB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D48C5-90CA-44FC-8E40-80EB78A56CB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14. Demonstrate Cursors, Exception and Composite Data Types in PL SQL.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3. Fetch rows from cursor</a:t>
            </a:r>
          </a:p>
          <a:p>
            <a:pPr algn="just"/>
            <a:r>
              <a:rPr lang="en-US" dirty="0" smtClean="0"/>
              <a:t>This statement is used after declaring and opening your cursor. The FETCH statement places the contents of the current row into variables. 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u="sng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    FETCH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</a:t>
            </a:r>
            <a:r>
              <a:rPr lang="en-US" dirty="0" err="1" smtClean="0"/>
              <a:t>variable_list</a:t>
            </a:r>
            <a:r>
              <a:rPr lang="en-US" dirty="0" smtClean="0"/>
              <a:t>;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4.close cursor</a:t>
            </a:r>
          </a:p>
          <a:p>
            <a:pPr algn="just"/>
            <a:r>
              <a:rPr lang="en-US" dirty="0" smtClean="0"/>
              <a:t>CLOSE statement is used to close the cursor once you have finished using it.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u="sng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    CLOSE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r>
              <a:rPr lang="en-US" b="1" dirty="0" smtClean="0"/>
              <a:t> Example: CLOSE</a:t>
            </a:r>
            <a:r>
              <a:rPr lang="en-US" dirty="0" smtClean="0"/>
              <a:t> c1;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/>
              <a:t>Using cursor in a PL/SQL block</a:t>
            </a:r>
            <a:endParaRPr lang="en-US" dirty="0" smtClean="0"/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>
                <a:solidFill>
                  <a:srgbClr val="FF0000"/>
                </a:solidFill>
              </a:rPr>
              <a:t>DECLARE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variables;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 create a cursor;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>
                <a:solidFill>
                  <a:srgbClr val="FF0000"/>
                </a:solidFill>
              </a:rPr>
              <a:t>BEGIN</a:t>
            </a:r>
            <a:r>
              <a:rPr lang="en-US" sz="3300" dirty="0" smtClean="0"/>
              <a:t>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OPEN cursor;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FETCH cursor;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process the records;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/>
              <a:t>CLOSE cursor; </a:t>
            </a:r>
          </a:p>
          <a:p>
            <a:pPr indent="736600">
              <a:buNone/>
              <a:tabLst>
                <a:tab pos="630238" algn="l"/>
              </a:tabLst>
            </a:pPr>
            <a:r>
              <a:rPr lang="en-US" sz="3300" dirty="0" smtClean="0">
                <a:solidFill>
                  <a:srgbClr val="FF0000"/>
                </a:solidFill>
              </a:rPr>
              <a:t>END</a:t>
            </a:r>
            <a:r>
              <a:rPr lang="en-US" sz="3300" dirty="0" smtClean="0"/>
              <a:t>;</a:t>
            </a:r>
            <a:endParaRPr lang="en-US" sz="3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Pl/SQL BLOCK to Display the employee no, name , salary using cursor.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610600" cy="6629400"/>
          </a:xfrm>
        </p:spPr>
        <p:txBody>
          <a:bodyPr>
            <a:noAutofit/>
          </a:bodyPr>
          <a:lstStyle/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DECLARE</a:t>
            </a:r>
            <a:r>
              <a:rPr lang="en-US" sz="2400" b="1" dirty="0" smtClean="0"/>
              <a:t>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v_eno</a:t>
            </a:r>
            <a:r>
              <a:rPr lang="en-US" sz="2400" b="1" dirty="0" smtClean="0"/>
              <a:t>   emp.eno  %type;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v_ename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emp.ename</a:t>
            </a:r>
            <a:r>
              <a:rPr lang="en-US" sz="2400" b="1" dirty="0" smtClean="0"/>
              <a:t>  %type;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v_sal</a:t>
            </a:r>
            <a:r>
              <a:rPr lang="en-US" sz="2400" b="1" dirty="0" smtClean="0"/>
              <a:t>   emp.sal   %type; </a:t>
            </a:r>
          </a:p>
          <a:p>
            <a:pPr marL="509588" indent="-388938">
              <a:buNone/>
            </a:pPr>
            <a:r>
              <a:rPr lang="en-US" sz="2400" b="1" dirty="0" smtClean="0"/>
              <a:t>CURSOR C1  IS  </a:t>
            </a:r>
            <a:r>
              <a:rPr lang="en-US" sz="2400" b="1" dirty="0" smtClean="0">
                <a:solidFill>
                  <a:srgbClr val="D60093"/>
                </a:solidFill>
              </a:rPr>
              <a:t>SELECT </a:t>
            </a:r>
            <a:r>
              <a:rPr lang="en-US" sz="2400" b="1" dirty="0" err="1" smtClean="0">
                <a:solidFill>
                  <a:srgbClr val="D60093"/>
                </a:solidFill>
              </a:rPr>
              <a:t>eno</a:t>
            </a:r>
            <a:r>
              <a:rPr lang="en-US" sz="2400" b="1" dirty="0" smtClean="0">
                <a:solidFill>
                  <a:srgbClr val="D60093"/>
                </a:solidFill>
              </a:rPr>
              <a:t>, </a:t>
            </a:r>
            <a:r>
              <a:rPr lang="en-US" sz="2400" b="1" dirty="0" err="1" smtClean="0">
                <a:solidFill>
                  <a:srgbClr val="D60093"/>
                </a:solidFill>
              </a:rPr>
              <a:t>ename</a:t>
            </a:r>
            <a:r>
              <a:rPr lang="en-US" sz="2400" b="1" dirty="0" smtClean="0">
                <a:solidFill>
                  <a:srgbClr val="D60093"/>
                </a:solidFill>
              </a:rPr>
              <a:t>, </a:t>
            </a:r>
            <a:r>
              <a:rPr lang="en-US" sz="2400" b="1" dirty="0" err="1" smtClean="0">
                <a:solidFill>
                  <a:srgbClr val="D60093"/>
                </a:solidFill>
              </a:rPr>
              <a:t>sal</a:t>
            </a:r>
            <a:r>
              <a:rPr lang="en-US" sz="2400" b="1" dirty="0" smtClean="0">
                <a:solidFill>
                  <a:srgbClr val="D60093"/>
                </a:solidFill>
              </a:rPr>
              <a:t>  FROM  </a:t>
            </a:r>
            <a:r>
              <a:rPr lang="en-US" sz="2400" b="1" dirty="0" err="1" smtClean="0">
                <a:solidFill>
                  <a:srgbClr val="D60093"/>
                </a:solidFill>
              </a:rPr>
              <a:t>emp</a:t>
            </a:r>
            <a:r>
              <a:rPr lang="en-US" sz="2400" b="1" dirty="0" smtClean="0">
                <a:solidFill>
                  <a:srgbClr val="D60093"/>
                </a:solidFill>
              </a:rPr>
              <a:t>; </a:t>
            </a:r>
          </a:p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BEGIN </a:t>
            </a:r>
          </a:p>
          <a:p>
            <a:pPr marL="509588" indent="-388938">
              <a:buNone/>
            </a:pPr>
            <a:r>
              <a:rPr lang="en-US" sz="2400" b="1" u="sng" dirty="0" smtClean="0"/>
              <a:t>OPEN C1</a:t>
            </a:r>
            <a:r>
              <a:rPr lang="en-US" sz="2400" b="1" dirty="0" smtClean="0"/>
              <a:t>; </a:t>
            </a:r>
          </a:p>
          <a:p>
            <a:pPr marL="509588" indent="-388938">
              <a:buNone/>
            </a:pPr>
            <a:r>
              <a:rPr lang="en-US" sz="2400" b="1" dirty="0" smtClean="0"/>
              <a:t>LOOP </a:t>
            </a:r>
          </a:p>
          <a:p>
            <a:pPr marL="509588" indent="-388938">
              <a:buNone/>
            </a:pPr>
            <a:r>
              <a:rPr lang="en-US" sz="2400" b="1" u="sng" dirty="0" smtClean="0"/>
              <a:t>FETCH</a:t>
            </a:r>
            <a:r>
              <a:rPr lang="en-US" sz="2400" b="1" dirty="0" smtClean="0"/>
              <a:t> C1 INTO </a:t>
            </a:r>
            <a:r>
              <a:rPr lang="en-US" sz="2400" b="1" dirty="0" err="1" smtClean="0"/>
              <a:t>v_eno</a:t>
            </a:r>
            <a:r>
              <a:rPr lang="en-US" sz="2400" b="1" dirty="0" smtClean="0"/>
              <a:t> , </a:t>
            </a:r>
            <a:r>
              <a:rPr lang="en-US" sz="2400" b="1" dirty="0" err="1" smtClean="0"/>
              <a:t>v_ename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v_sal</a:t>
            </a:r>
            <a:r>
              <a:rPr lang="en-US" sz="2400" b="1" dirty="0" smtClean="0"/>
              <a:t> ; </a:t>
            </a:r>
          </a:p>
          <a:p>
            <a:pPr marL="509588" indent="-388938">
              <a:buNone/>
            </a:pPr>
            <a:r>
              <a:rPr lang="en-US" sz="2400" b="1" dirty="0" smtClean="0"/>
              <a:t>EXIT  WHEN C1  %  NOTFOUND; </a:t>
            </a:r>
          </a:p>
          <a:p>
            <a:pPr marL="509588" indent="-388938">
              <a:buNone/>
            </a:pP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 </a:t>
            </a:r>
            <a:r>
              <a:rPr lang="en-US" sz="2400" b="1" dirty="0" err="1" smtClean="0"/>
              <a:t>v_eno</a:t>
            </a:r>
            <a:r>
              <a:rPr lang="en-US" sz="2400" b="1" dirty="0" smtClean="0"/>
              <a:t>|| '   ' || </a:t>
            </a:r>
            <a:r>
              <a:rPr lang="en-US" sz="2400" b="1" dirty="0" err="1" smtClean="0"/>
              <a:t>v_ename</a:t>
            </a:r>
            <a:r>
              <a:rPr lang="en-US" sz="2400" b="1" dirty="0" smtClean="0"/>
              <a:t> || '   ' || </a:t>
            </a:r>
            <a:r>
              <a:rPr lang="en-US" sz="2400" b="1" dirty="0" err="1" smtClean="0"/>
              <a:t>v_sal</a:t>
            </a:r>
            <a:r>
              <a:rPr lang="en-US" sz="2400" b="1" dirty="0" smtClean="0"/>
              <a:t> ); </a:t>
            </a:r>
          </a:p>
          <a:p>
            <a:pPr marL="509588" indent="-388938">
              <a:buNone/>
            </a:pPr>
            <a:r>
              <a:rPr lang="en-US" sz="2400" b="1" dirty="0" smtClean="0"/>
              <a:t>END LOOP; </a:t>
            </a:r>
          </a:p>
          <a:p>
            <a:pPr marL="509588" indent="-388938">
              <a:buNone/>
            </a:pPr>
            <a:r>
              <a:rPr lang="en-US" sz="2400" b="1" u="sng" dirty="0" smtClean="0"/>
              <a:t>CLOSE</a:t>
            </a:r>
            <a:r>
              <a:rPr lang="en-US" sz="2400" b="1" dirty="0" smtClean="0"/>
              <a:t> C1; </a:t>
            </a:r>
          </a:p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END; </a:t>
            </a:r>
          </a:p>
          <a:p>
            <a:pPr marL="509588" indent="-165100">
              <a:buNone/>
            </a:pPr>
            <a:r>
              <a:rPr lang="en-US" sz="2400" dirty="0" smtClean="0"/>
              <a:t>/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b="1" dirty="0" smtClean="0"/>
              <a:t>Cursor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cursor has four attributes which you can reference in the following format.</a:t>
            </a:r>
          </a:p>
          <a:p>
            <a:pPr algn="just"/>
            <a:r>
              <a:rPr lang="en-US" dirty="0" smtClean="0"/>
              <a:t>   </a:t>
            </a:r>
            <a:r>
              <a:rPr lang="en-US" b="1" dirty="0" err="1" smtClean="0"/>
              <a:t>cursor_name</a:t>
            </a:r>
            <a:r>
              <a:rPr lang="en-US" b="1" dirty="0" smtClean="0"/>
              <a:t>  %    ATTRIBUTE</a:t>
            </a:r>
          </a:p>
          <a:p>
            <a:pPr algn="just"/>
            <a:endParaRPr lang="en-US" b="1" dirty="0" smtClean="0"/>
          </a:p>
          <a:p>
            <a:pPr>
              <a:buNone/>
            </a:pPr>
            <a:r>
              <a:rPr lang="en-US" dirty="0" smtClean="0"/>
              <a:t>1)  % ISOPEN</a:t>
            </a:r>
          </a:p>
          <a:p>
            <a:pPr>
              <a:buNone/>
            </a:pPr>
            <a:r>
              <a:rPr lang="en-US" dirty="0" smtClean="0"/>
              <a:t>2)  % FOUND</a:t>
            </a:r>
          </a:p>
          <a:p>
            <a:pPr>
              <a:buNone/>
            </a:pPr>
            <a:r>
              <a:rPr lang="en-US" dirty="0" smtClean="0"/>
              <a:t>3)  % NOTFOUND</a:t>
            </a:r>
          </a:p>
          <a:p>
            <a:pPr>
              <a:buNone/>
            </a:pPr>
            <a:r>
              <a:rPr lang="en-US" dirty="0" smtClean="0"/>
              <a:t>4)  % ROWCOUNT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b="1" dirty="0" smtClean="0"/>
              <a:t>Cursor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%   FOUND</a:t>
            </a:r>
            <a:endParaRPr lang="en-US" dirty="0" smtClean="0"/>
          </a:p>
          <a:p>
            <a:pPr algn="just"/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a record was fetched successfully. </a:t>
            </a:r>
          </a:p>
          <a:p>
            <a:pPr algn="just"/>
            <a:r>
              <a:rPr lang="en-US" b="1" dirty="0" smtClean="0"/>
              <a:t>FALSE</a:t>
            </a:r>
            <a:r>
              <a:rPr lang="en-US" dirty="0" smtClean="0"/>
              <a:t> if no row is fetched.</a:t>
            </a:r>
          </a:p>
          <a:p>
            <a:pPr algn="just"/>
            <a:r>
              <a:rPr lang="en-US" b="1" dirty="0" smtClean="0"/>
              <a:t>INVALID_CURSOR</a:t>
            </a:r>
            <a:r>
              <a:rPr lang="en-US" dirty="0" smtClean="0"/>
              <a:t> if the cursor is not opened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b="1" dirty="0" smtClean="0"/>
              <a:t>Cursor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%  NOTFOUND</a:t>
            </a:r>
          </a:p>
          <a:p>
            <a:pPr>
              <a:buNone/>
            </a:pPr>
            <a:r>
              <a:rPr lang="en-US" dirty="0" smtClean="0"/>
              <a:t>This attribute has values:</a:t>
            </a:r>
          </a:p>
          <a:p>
            <a:r>
              <a:rPr lang="en-US" b="1" dirty="0" smtClean="0"/>
              <a:t>FALSE</a:t>
            </a:r>
            <a:r>
              <a:rPr lang="en-US" dirty="0" smtClean="0"/>
              <a:t>  if a record was fetched successfully.</a:t>
            </a:r>
          </a:p>
          <a:p>
            <a:r>
              <a:rPr lang="en-US" b="1" dirty="0" smtClean="0"/>
              <a:t>TRUE</a:t>
            </a:r>
            <a:r>
              <a:rPr lang="en-US" dirty="0" smtClean="0"/>
              <a:t> if no row is returned.</a:t>
            </a:r>
          </a:p>
          <a:p>
            <a:r>
              <a:rPr lang="en-US" b="1" dirty="0" smtClean="0"/>
              <a:t>INVALID_CURSOR</a:t>
            </a:r>
            <a:r>
              <a:rPr lang="en-US" dirty="0" smtClean="0"/>
              <a:t> if the cursor is not opened.</a:t>
            </a:r>
          </a:p>
          <a:p>
            <a:pPr algn="just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b="1" dirty="0" smtClean="0"/>
              <a:t>Cursor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%  ROWCOUNT</a:t>
            </a:r>
            <a:endParaRPr lang="en-US" dirty="0" smtClean="0"/>
          </a:p>
          <a:p>
            <a:pPr algn="just"/>
            <a:r>
              <a:rPr lang="en-US" dirty="0" smtClean="0"/>
              <a:t>This attribute returns the </a:t>
            </a:r>
            <a:r>
              <a:rPr lang="en-US" b="1" dirty="0" smtClean="0"/>
              <a:t>number of rows </a:t>
            </a:r>
            <a:r>
              <a:rPr lang="en-US" dirty="0" smtClean="0"/>
              <a:t>fetched from the cursor. </a:t>
            </a:r>
          </a:p>
          <a:p>
            <a:pPr algn="just"/>
            <a:r>
              <a:rPr lang="en-US" dirty="0" smtClean="0"/>
              <a:t>If the cursor is not opened, this attribute returns INVALID_CURSOR.</a:t>
            </a:r>
          </a:p>
          <a:p>
            <a:pPr>
              <a:buNone/>
            </a:pPr>
            <a:r>
              <a:rPr lang="en-US" b="1" dirty="0" smtClean="0"/>
              <a:t>%  ISOPEN</a:t>
            </a:r>
            <a:endParaRPr lang="en-US" dirty="0" smtClean="0"/>
          </a:p>
          <a:p>
            <a:r>
              <a:rPr lang="en-US" dirty="0" smtClean="0"/>
              <a:t>This attribute is </a:t>
            </a:r>
            <a:r>
              <a:rPr lang="en-US" b="1" dirty="0" smtClean="0"/>
              <a:t>TRUE</a:t>
            </a:r>
            <a:r>
              <a:rPr lang="en-US" dirty="0" smtClean="0"/>
              <a:t> if the cursor is open or </a:t>
            </a:r>
            <a:r>
              <a:rPr lang="en-US" b="1" dirty="0" smtClean="0"/>
              <a:t>FALSE</a:t>
            </a:r>
            <a:r>
              <a:rPr lang="en-US" dirty="0" smtClean="0"/>
              <a:t> if it is not.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BLOCK to display the employee name using cursor.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an SQL statement is processed, Oracle creates a memory area known as context area. Also known as temporary memory area or private memory area.</a:t>
            </a:r>
          </a:p>
          <a:p>
            <a:pPr algn="just"/>
            <a:r>
              <a:rPr lang="en-US" dirty="0" smtClean="0"/>
              <a:t>It contains all the information needed for processing the SQL statement.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820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b="1" dirty="0" smtClean="0"/>
              <a:t>DECLARE </a:t>
            </a:r>
          </a:p>
          <a:p>
            <a:pPr>
              <a:buNone/>
            </a:pPr>
            <a:r>
              <a:rPr lang="en-US" sz="2300" b="1" dirty="0" err="1" smtClean="0"/>
              <a:t>v_ename</a:t>
            </a:r>
            <a:r>
              <a:rPr lang="en-US" sz="2300" b="1" dirty="0" smtClean="0"/>
              <a:t>   </a:t>
            </a:r>
            <a:r>
              <a:rPr lang="en-US" sz="2300" b="1" dirty="0" err="1" smtClean="0"/>
              <a:t>emp.ename</a:t>
            </a:r>
            <a:r>
              <a:rPr lang="en-US" sz="2300" b="1" dirty="0" smtClean="0"/>
              <a:t>  %type; </a:t>
            </a:r>
          </a:p>
          <a:p>
            <a:pPr>
              <a:buNone/>
            </a:pPr>
            <a:r>
              <a:rPr lang="en-US" sz="2300" b="1" dirty="0" smtClean="0"/>
              <a:t>CURSOR C1  IS  SELECT </a:t>
            </a:r>
            <a:r>
              <a:rPr lang="en-US" sz="2300" b="1" dirty="0" err="1" smtClean="0"/>
              <a:t>ename</a:t>
            </a:r>
            <a:r>
              <a:rPr lang="en-US" sz="2300" b="1" dirty="0" smtClean="0"/>
              <a:t>  FROM  </a:t>
            </a:r>
            <a:r>
              <a:rPr lang="en-US" sz="2300" b="1" dirty="0" err="1" smtClean="0"/>
              <a:t>emp</a:t>
            </a:r>
            <a:r>
              <a:rPr lang="en-US" sz="2300" b="1" dirty="0" smtClean="0"/>
              <a:t>; </a:t>
            </a:r>
          </a:p>
          <a:p>
            <a:pPr>
              <a:buNone/>
            </a:pPr>
            <a:r>
              <a:rPr lang="en-US" sz="2300" b="1" dirty="0" smtClean="0"/>
              <a:t>BEGIN </a:t>
            </a:r>
          </a:p>
          <a:p>
            <a:pPr>
              <a:buNone/>
            </a:pPr>
            <a:r>
              <a:rPr lang="en-US" sz="2300" b="1" dirty="0" smtClean="0"/>
              <a:t>OPEN C1; </a:t>
            </a:r>
          </a:p>
          <a:p>
            <a:pPr>
              <a:buNone/>
            </a:pPr>
            <a:r>
              <a:rPr lang="en-US" sz="2300" b="1" dirty="0" smtClean="0"/>
              <a:t>If  C1 %ISOPEN = TRUE THEN </a:t>
            </a:r>
          </a:p>
          <a:p>
            <a:pPr>
              <a:buNone/>
            </a:pPr>
            <a:r>
              <a:rPr lang="en-US" sz="2300" b="1" dirty="0" err="1" smtClean="0"/>
              <a:t>dbms_output.put_line</a:t>
            </a:r>
            <a:r>
              <a:rPr lang="en-US" sz="2300" b="1" dirty="0" smtClean="0"/>
              <a:t>(' cursor is opened'); </a:t>
            </a:r>
          </a:p>
          <a:p>
            <a:pPr>
              <a:buNone/>
            </a:pPr>
            <a:r>
              <a:rPr lang="en-US" sz="2300" b="1" dirty="0" smtClean="0"/>
              <a:t>end if;</a:t>
            </a:r>
          </a:p>
          <a:p>
            <a:pPr>
              <a:buNone/>
            </a:pPr>
            <a:r>
              <a:rPr lang="en-US" sz="2300" b="1" dirty="0" smtClean="0"/>
              <a:t>LOOP </a:t>
            </a:r>
          </a:p>
          <a:p>
            <a:pPr>
              <a:buNone/>
            </a:pPr>
            <a:r>
              <a:rPr lang="en-US" sz="2300" b="1" dirty="0" smtClean="0"/>
              <a:t>FETCH  C1  INTO </a:t>
            </a:r>
            <a:r>
              <a:rPr lang="en-US" sz="2300" b="1" dirty="0" err="1" smtClean="0"/>
              <a:t>v_ename</a:t>
            </a:r>
            <a:r>
              <a:rPr lang="en-US" sz="2300" b="1" dirty="0" smtClean="0"/>
              <a:t>;</a:t>
            </a:r>
          </a:p>
          <a:p>
            <a:pPr>
              <a:buNone/>
            </a:pPr>
            <a:r>
              <a:rPr lang="en-US" sz="2300" b="1" dirty="0" smtClean="0"/>
              <a:t>EXIT  WHEN C1  %  NOTFOUND; </a:t>
            </a:r>
          </a:p>
          <a:p>
            <a:pPr>
              <a:buNone/>
            </a:pPr>
            <a:r>
              <a:rPr lang="en-US" sz="2300" b="1" dirty="0" err="1" smtClean="0"/>
              <a:t>dbms_output.put_line</a:t>
            </a:r>
            <a:r>
              <a:rPr lang="en-US" sz="2300" b="1" dirty="0" smtClean="0"/>
              <a:t>( '</a:t>
            </a:r>
            <a:r>
              <a:rPr lang="en-US" sz="2300" b="1" dirty="0" err="1" smtClean="0"/>
              <a:t>emp</a:t>
            </a:r>
            <a:r>
              <a:rPr lang="en-US" sz="2300" b="1" dirty="0" smtClean="0"/>
              <a:t> name  is ' || </a:t>
            </a:r>
            <a:r>
              <a:rPr lang="en-US" sz="2300" b="1" dirty="0" err="1" smtClean="0"/>
              <a:t>v_ename</a:t>
            </a:r>
            <a:r>
              <a:rPr lang="en-US" sz="2300" b="1" dirty="0" smtClean="0"/>
              <a:t>  ); </a:t>
            </a:r>
          </a:p>
          <a:p>
            <a:pPr>
              <a:buNone/>
            </a:pPr>
            <a:r>
              <a:rPr lang="en-US" sz="2300" b="1" dirty="0" err="1" smtClean="0"/>
              <a:t>dbms_output.put_line</a:t>
            </a:r>
            <a:r>
              <a:rPr lang="en-US" sz="2300" b="1" dirty="0" smtClean="0"/>
              <a:t>( 'rows found is '  || C1%rowcount);</a:t>
            </a:r>
          </a:p>
          <a:p>
            <a:pPr>
              <a:buNone/>
            </a:pPr>
            <a:r>
              <a:rPr lang="en-US" sz="2300" b="1" dirty="0" smtClean="0"/>
              <a:t>END LOOP; </a:t>
            </a:r>
          </a:p>
          <a:p>
            <a:pPr>
              <a:buNone/>
            </a:pPr>
            <a:r>
              <a:rPr lang="en-US" sz="2300" b="1" dirty="0" smtClean="0"/>
              <a:t>CLOSE C1; </a:t>
            </a:r>
          </a:p>
          <a:p>
            <a:pPr>
              <a:buNone/>
            </a:pPr>
            <a:r>
              <a:rPr lang="en-US" sz="2300" b="1" dirty="0" smtClean="0"/>
              <a:t>END;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update the salary of each employee in </a:t>
            </a:r>
            <a:r>
              <a:rPr lang="en-US" dirty="0" err="1" smtClean="0"/>
              <a:t>emp</a:t>
            </a:r>
            <a:r>
              <a:rPr lang="en-US" dirty="0" smtClean="0"/>
              <a:t> table i.e. increase the salary of each employee by 500 and use  the </a:t>
            </a:r>
            <a:r>
              <a:rPr lang="en-US" b="1" dirty="0" smtClean="0"/>
              <a:t>SQL % ROWCOUNT </a:t>
            </a:r>
            <a:r>
              <a:rPr lang="en-US" dirty="0" smtClean="0"/>
              <a:t>attribute to determine the number of rows affected.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Implicit Cursor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err="1" smtClean="0"/>
              <a:t>v_total</a:t>
            </a:r>
            <a:r>
              <a:rPr lang="en-US" dirty="0" smtClean="0"/>
              <a:t>  NUMBER(3);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 + 500;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SQL % NOTFOUND </a:t>
            </a:r>
            <a:r>
              <a:rPr lang="en-US" dirty="0" smtClean="0"/>
              <a:t>THEN  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(‘NO EMPLOYEES UPDATED'); </a:t>
            </a:r>
          </a:p>
          <a:p>
            <a:pPr>
              <a:buNone/>
            </a:pPr>
            <a:r>
              <a:rPr lang="en-US" dirty="0" smtClean="0"/>
              <a:t>ELSIF </a:t>
            </a:r>
            <a:r>
              <a:rPr lang="en-US" dirty="0" smtClean="0">
                <a:solidFill>
                  <a:srgbClr val="FF0000"/>
                </a:solidFill>
              </a:rPr>
              <a:t>SQL % FOUND </a:t>
            </a:r>
            <a:r>
              <a:rPr lang="en-US" dirty="0" smtClean="0"/>
              <a:t>THEN </a:t>
            </a:r>
          </a:p>
          <a:p>
            <a:pPr>
              <a:buNone/>
            </a:pPr>
            <a:r>
              <a:rPr lang="en-US" dirty="0" err="1" smtClean="0"/>
              <a:t>v_total</a:t>
            </a:r>
            <a:r>
              <a:rPr lang="en-US" dirty="0" smtClean="0"/>
              <a:t> :=  </a:t>
            </a:r>
            <a:r>
              <a:rPr lang="en-US" dirty="0" smtClean="0">
                <a:solidFill>
                  <a:srgbClr val="FF0000"/>
                </a:solidFill>
              </a:rPr>
              <a:t>SQL  %ROWCOUN</a:t>
            </a:r>
            <a:r>
              <a:rPr lang="en-US" dirty="0" smtClean="0"/>
              <a:t>T; 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v_total</a:t>
            </a:r>
            <a:r>
              <a:rPr lang="en-US" dirty="0" smtClean="0"/>
              <a:t>  || ' EMPLOYEES  SAL UPDATED'); </a:t>
            </a:r>
          </a:p>
          <a:p>
            <a:pPr>
              <a:buNone/>
            </a:pPr>
            <a:r>
              <a:rPr lang="en-US" dirty="0" smtClean="0"/>
              <a:t>END IF; 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exception is an error condition during a program execution.</a:t>
            </a:r>
          </a:p>
          <a:p>
            <a:pPr algn="just"/>
            <a:r>
              <a:rPr lang="en-US" dirty="0" smtClean="0"/>
              <a:t>An exception is an error which disrupts the normal flow of program execution. </a:t>
            </a:r>
          </a:p>
          <a:p>
            <a:pPr algn="just"/>
            <a:r>
              <a:rPr lang="en-US" dirty="0" smtClean="0"/>
              <a:t>PL/SQL provides us the exception block which raises the exception thus helping the programmer to find out the fault and resolve it.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There are two types of exceptions defined in PL/SQL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dirty="0" smtClean="0"/>
              <a:t>User defined exception.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dirty="0" smtClean="0"/>
              <a:t>System defined /predefined exceptions.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Syntax of the Exception-handling section: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dirty="0" smtClean="0"/>
              <a:t>----------set of </a:t>
            </a:r>
            <a:r>
              <a:rPr lang="en-US" dirty="0" err="1" smtClean="0"/>
              <a:t>stmts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EXCEPTION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WHEN  </a:t>
            </a:r>
            <a:r>
              <a:rPr lang="en-US" dirty="0" smtClean="0">
                <a:solidFill>
                  <a:srgbClr val="FF0000"/>
                </a:solidFill>
              </a:rPr>
              <a:t>e1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             exception_handler1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WHEN  </a:t>
            </a:r>
            <a:r>
              <a:rPr lang="en-US" dirty="0" smtClean="0">
                <a:solidFill>
                  <a:srgbClr val="FF0000"/>
                </a:solidFill>
              </a:rPr>
              <a:t>e2</a:t>
            </a:r>
            <a:r>
              <a:rPr lang="en-US" dirty="0" smtClean="0"/>
              <a:t> THEN </a:t>
            </a:r>
          </a:p>
          <a:p>
            <a:pPr>
              <a:buNone/>
            </a:pPr>
            <a:r>
              <a:rPr lang="en-US" i="1" dirty="0" smtClean="0"/>
              <a:t>              exception_handler2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WHEN  </a:t>
            </a:r>
            <a:r>
              <a:rPr lang="en-US" dirty="0" smtClean="0">
                <a:solidFill>
                  <a:srgbClr val="FF0000"/>
                </a:solidFill>
              </a:rPr>
              <a:t>OTHERS</a:t>
            </a:r>
            <a:r>
              <a:rPr lang="en-US" dirty="0" smtClean="0"/>
              <a:t> THEN 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other_exception_handler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PL/SQL block can have an exception-handling section, which can have one or more exception handlers.</a:t>
            </a:r>
          </a:p>
          <a:p>
            <a:pPr algn="just"/>
            <a:r>
              <a:rPr lang="en-US" dirty="0" smtClean="0"/>
              <a:t>The code that you write to handle exceptions is called an exception handler.</a:t>
            </a:r>
          </a:p>
          <a:p>
            <a:pPr algn="just"/>
            <a:r>
              <a:rPr lang="en-US" dirty="0" smtClean="0"/>
              <a:t>When an exception occurs in the executable section(</a:t>
            </a:r>
            <a:r>
              <a:rPr lang="en-US" u="sng" dirty="0" smtClean="0"/>
              <a:t>begin</a:t>
            </a:r>
            <a:r>
              <a:rPr lang="en-US" dirty="0" smtClean="0"/>
              <a:t>), the execution of the current block stops, and control transfers to the exception handling section.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the exception e1 occurred, the </a:t>
            </a:r>
          </a:p>
          <a:p>
            <a:pPr>
              <a:buNone/>
            </a:pPr>
            <a:r>
              <a:rPr lang="en-US" dirty="0" smtClean="0"/>
              <a:t>    exception_handler1 runs.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 exception e2 occurred, the exception_handler2 executes. </a:t>
            </a:r>
          </a:p>
          <a:p>
            <a:endParaRPr lang="en-US" dirty="0" smtClean="0"/>
          </a:p>
          <a:p>
            <a:r>
              <a:rPr lang="en-US" dirty="0" smtClean="0"/>
              <a:t>In case any other exception arises, then the </a:t>
            </a:r>
            <a:r>
              <a:rPr lang="en-US" dirty="0" err="1" smtClean="0"/>
              <a:t>other_exception_handler</a:t>
            </a:r>
            <a:r>
              <a:rPr lang="en-US" dirty="0" smtClean="0"/>
              <a:t> runs.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provides many pre-defined exceptions, which are executed when any database rule is violated by a program.</a:t>
            </a:r>
          </a:p>
          <a:p>
            <a:r>
              <a:rPr lang="en-US" dirty="0" smtClean="0"/>
              <a:t>Some of the predefined are</a:t>
            </a:r>
          </a:p>
          <a:p>
            <a:r>
              <a:rPr lang="en-US" dirty="0" smtClean="0"/>
              <a:t>NO_DATA_FOUND</a:t>
            </a:r>
          </a:p>
          <a:p>
            <a:r>
              <a:rPr lang="en-US" dirty="0" smtClean="0"/>
              <a:t>TOO_MANY_ROWS</a:t>
            </a:r>
          </a:p>
          <a:p>
            <a:r>
              <a:rPr lang="en-US" dirty="0" smtClean="0"/>
              <a:t>VALUE_ERROR</a:t>
            </a:r>
          </a:p>
          <a:p>
            <a:r>
              <a:rPr lang="en-US" dirty="0" smtClean="0"/>
              <a:t>ZERO_DIVIDE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NO_DATA_FOUND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It is raised WHEN a SELECT-  INTO statement returns </a:t>
            </a:r>
            <a:r>
              <a:rPr lang="en-US" i="1" dirty="0" smtClean="0"/>
              <a:t>no</a:t>
            </a:r>
            <a:r>
              <a:rPr lang="en-US" dirty="0" smtClean="0"/>
              <a:t> rows.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smtClean="0"/>
              <a:t>cursor</a:t>
            </a:r>
            <a:r>
              <a:rPr lang="en-US" dirty="0" smtClean="0"/>
              <a:t> is a pointer to this context area. PL/SQL controls the context area through a cursor. A cursor holds the rows returned by a SQL statement. The set of rows the cursor holds is referred to as the </a:t>
            </a:r>
            <a:r>
              <a:rPr lang="en-US" b="1" dirty="0" smtClean="0"/>
              <a:t>active set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major function of a cursor is to retrieve data, one row at a time, from a result set.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employee name given the employee number.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DECLARE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v_eno</a:t>
            </a:r>
            <a:r>
              <a:rPr lang="en-US" dirty="0" smtClean="0"/>
              <a:t>   emp.eno %type := 8;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v_ename</a:t>
            </a:r>
            <a:r>
              <a:rPr lang="en-US" dirty="0" smtClean="0"/>
              <a:t>   </a:t>
            </a:r>
            <a:r>
              <a:rPr lang="en-US" dirty="0" err="1" smtClean="0"/>
              <a:t>emp.ename</a:t>
            </a:r>
            <a:r>
              <a:rPr lang="en-US" dirty="0" smtClean="0"/>
              <a:t> %type;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BEGIN </a:t>
            </a:r>
          </a:p>
          <a:p>
            <a:pPr>
              <a:buNone/>
            </a:pPr>
            <a:r>
              <a:rPr lang="en-US" dirty="0" smtClean="0"/>
              <a:t>       SELECT </a:t>
            </a:r>
            <a:r>
              <a:rPr lang="en-US" dirty="0" err="1" smtClean="0"/>
              <a:t>eno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 INTO </a:t>
            </a:r>
            <a:r>
              <a:rPr lang="en-US" dirty="0" err="1" smtClean="0"/>
              <a:t>v_eno</a:t>
            </a:r>
            <a:r>
              <a:rPr lang="en-US" dirty="0" smtClean="0"/>
              <a:t>, </a:t>
            </a:r>
            <a:r>
              <a:rPr lang="en-US" dirty="0" err="1" smtClean="0"/>
              <a:t>v_ename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  WHERE </a:t>
            </a:r>
            <a:r>
              <a:rPr lang="en-US" dirty="0" err="1" smtClean="0"/>
              <a:t>eno</a:t>
            </a:r>
            <a:r>
              <a:rPr lang="en-US" dirty="0" smtClean="0"/>
              <a:t> = </a:t>
            </a:r>
            <a:r>
              <a:rPr lang="en-US" dirty="0" err="1" smtClean="0"/>
              <a:t>v_eno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DBMS_OUTPUT.PUT_LINE ('Name: '|| </a:t>
            </a:r>
            <a:r>
              <a:rPr lang="en-US" dirty="0" err="1" smtClean="0"/>
              <a:t>v_ename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b="1" dirty="0" smtClean="0"/>
              <a:t>NO_DATA_FOUND</a:t>
            </a:r>
            <a:r>
              <a:rPr lang="en-US" dirty="0" smtClean="0"/>
              <a:t> THEN 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('No such employee!'); </a:t>
            </a:r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b="1" dirty="0" smtClean="0"/>
              <a:t>OTHERS</a:t>
            </a:r>
            <a:r>
              <a:rPr lang="en-US" dirty="0" smtClean="0"/>
              <a:t> THEN 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('Error!'); 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ZERO_DIVIDE</a:t>
            </a:r>
          </a:p>
          <a:p>
            <a:r>
              <a:rPr lang="en-US" dirty="0" smtClean="0"/>
              <a:t>It is raised when an attempt is made to divide a number by zero.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PL/SQL program to perform division  of two numbers using 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 smtClean="0"/>
              <a:t>DECLARE</a:t>
            </a:r>
          </a:p>
          <a:p>
            <a:pPr fontAlgn="base">
              <a:buNone/>
            </a:pPr>
            <a:r>
              <a:rPr lang="en-US" dirty="0" smtClean="0"/>
              <a:t>   a NUMBER  := 10; </a:t>
            </a:r>
          </a:p>
          <a:p>
            <a:pPr fontAlgn="base">
              <a:buNone/>
            </a:pPr>
            <a:r>
              <a:rPr lang="en-US" dirty="0" smtClean="0"/>
              <a:t>   b  NUMBER := 0; </a:t>
            </a:r>
          </a:p>
          <a:p>
            <a:pPr fontAlgn="base">
              <a:buNone/>
            </a:pPr>
            <a:r>
              <a:rPr lang="en-US" dirty="0" smtClean="0"/>
              <a:t>   result  NUMBER;   </a:t>
            </a:r>
          </a:p>
          <a:p>
            <a:pPr fontAlgn="base">
              <a:buNone/>
            </a:pPr>
            <a:r>
              <a:rPr lang="en-US" b="1" dirty="0" smtClean="0"/>
              <a:t>BEGIN</a:t>
            </a:r>
          </a:p>
          <a:p>
            <a:pPr fontAlgn="base">
              <a:buNone/>
            </a:pPr>
            <a:r>
              <a:rPr lang="en-US" dirty="0" smtClean="0"/>
              <a:t>   result := a/b; </a:t>
            </a:r>
          </a:p>
          <a:p>
            <a:pPr fontAlgn="base">
              <a:buNone/>
            </a:pPr>
            <a:r>
              <a:rPr lang="en-US" dirty="0" smtClean="0"/>
              <a:t> DBMS_OUTPUT.PUT_LINE('THE RESULT AFTER DIVISION IS'||result );   </a:t>
            </a:r>
          </a:p>
          <a:p>
            <a:pPr fontAlgn="base">
              <a:buNone/>
            </a:pPr>
            <a:r>
              <a:rPr lang="en-US" b="1" dirty="0" smtClean="0"/>
              <a:t>EXCEPTION</a:t>
            </a:r>
            <a:r>
              <a:rPr lang="en-US" dirty="0" smtClean="0"/>
              <a:t> </a:t>
            </a:r>
          </a:p>
          <a:p>
            <a:pPr fontAlgn="base">
              <a:buNone/>
            </a:pPr>
            <a:r>
              <a:rPr lang="en-US" dirty="0" smtClean="0"/>
              <a:t>   WHEN </a:t>
            </a:r>
            <a:r>
              <a:rPr lang="en-US" dirty="0" err="1" smtClean="0">
                <a:solidFill>
                  <a:srgbClr val="FF0000"/>
                </a:solidFill>
              </a:rPr>
              <a:t>zero_divide</a:t>
            </a:r>
            <a:r>
              <a:rPr lang="en-US" dirty="0" smtClean="0"/>
              <a:t> THEN</a:t>
            </a:r>
          </a:p>
          <a:p>
            <a:pPr fontAlgn="base">
              <a:buNone/>
            </a:pPr>
            <a:r>
              <a:rPr lang="en-US" dirty="0" smtClean="0"/>
              <a:t>      </a:t>
            </a:r>
            <a:r>
              <a:rPr lang="en-US" dirty="0" err="1" smtClean="0"/>
              <a:t>dbms_output.put_line</a:t>
            </a:r>
            <a:r>
              <a:rPr lang="en-US" dirty="0" smtClean="0"/>
              <a:t>(' division  by zero is not possible '); </a:t>
            </a:r>
          </a:p>
          <a:p>
            <a:pPr fontAlgn="base">
              <a:buNone/>
            </a:pPr>
            <a:r>
              <a:rPr lang="en-US" dirty="0" smtClean="0"/>
              <a:t>      </a:t>
            </a:r>
            <a:r>
              <a:rPr lang="en-US" dirty="0" err="1" smtClean="0"/>
              <a:t>dbms_output.put_line</a:t>
            </a:r>
            <a:r>
              <a:rPr lang="en-US" dirty="0" smtClean="0"/>
              <a:t>('the value of a is '||a); </a:t>
            </a:r>
          </a:p>
          <a:p>
            <a:pPr fontAlgn="base">
              <a:buNone/>
            </a:pPr>
            <a:r>
              <a:rPr lang="en-US" dirty="0" smtClean="0"/>
              <a:t>      </a:t>
            </a:r>
            <a:r>
              <a:rPr lang="en-US" dirty="0" err="1" smtClean="0"/>
              <a:t>dbms_output.put_line</a:t>
            </a:r>
            <a:r>
              <a:rPr lang="en-US" dirty="0" smtClean="0"/>
              <a:t>('the value of b is '||b); </a:t>
            </a:r>
          </a:p>
          <a:p>
            <a:pPr fontAlgn="base">
              <a:buNone/>
            </a:pPr>
            <a:r>
              <a:rPr lang="en-US" b="1" dirty="0" smtClean="0"/>
              <a:t>END;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User-defined 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PL/SQL facilitates the users to define their own exceptions according to the need of the program. </a:t>
            </a:r>
          </a:p>
          <a:p>
            <a:pPr algn="just"/>
            <a:r>
              <a:rPr lang="en-US" dirty="0" smtClean="0"/>
              <a:t>A user-defined exception can be raised explicitly, using either a </a:t>
            </a:r>
            <a:r>
              <a:rPr lang="en-US" b="1" dirty="0" smtClean="0"/>
              <a:t>RAISE </a:t>
            </a:r>
            <a:r>
              <a:rPr lang="en-US" dirty="0" smtClean="0"/>
              <a:t>statement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 for 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  </a:t>
            </a:r>
            <a:r>
              <a:rPr lang="en-US" dirty="0" err="1" smtClean="0">
                <a:solidFill>
                  <a:srgbClr val="FF0000"/>
                </a:solidFill>
              </a:rPr>
              <a:t>exception_name</a:t>
            </a:r>
            <a:r>
              <a:rPr lang="en-US" dirty="0" smtClean="0"/>
              <a:t>  EXCEPTION;  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 IF   condition </a:t>
            </a:r>
            <a:r>
              <a:rPr lang="en-US" b="1" dirty="0" smtClean="0"/>
              <a:t>THEN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 RAISE </a:t>
            </a:r>
            <a:r>
              <a:rPr lang="en-US" dirty="0" err="1" smtClean="0"/>
              <a:t>exception_name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END</a:t>
            </a:r>
            <a:r>
              <a:rPr lang="en-US" dirty="0" smtClean="0"/>
              <a:t> IF;  </a:t>
            </a:r>
          </a:p>
          <a:p>
            <a:pPr>
              <a:buNone/>
            </a:pPr>
            <a:r>
              <a:rPr lang="en-US" dirty="0" smtClean="0"/>
              <a:t>EXCEPTION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WHEN</a:t>
            </a:r>
            <a:r>
              <a:rPr lang="en-US" dirty="0" smtClean="0"/>
              <a:t> </a:t>
            </a:r>
            <a:r>
              <a:rPr lang="en-US" dirty="0" err="1" smtClean="0"/>
              <a:t>exception_name</a:t>
            </a:r>
            <a:r>
              <a:rPr lang="en-US" dirty="0" smtClean="0"/>
              <a:t> </a:t>
            </a:r>
            <a:r>
              <a:rPr lang="en-US" b="1" dirty="0" smtClean="0"/>
              <a:t>THEN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statement;  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2468562"/>
          </a:xfrm>
        </p:spPr>
        <p:txBody>
          <a:bodyPr>
            <a:normAutofit/>
          </a:bodyPr>
          <a:lstStyle/>
          <a:p>
            <a:r>
              <a:rPr lang="en-US" dirty="0" smtClean="0"/>
              <a:t>PL/SQL Program to get employee name and salary using </a:t>
            </a:r>
            <a:r>
              <a:rPr lang="en-US" dirty="0" err="1" smtClean="0"/>
              <a:t>eid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324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DECLARE </a:t>
            </a:r>
          </a:p>
          <a:p>
            <a:pPr marL="569913" indent="-165100">
              <a:spcBef>
                <a:spcPts val="0"/>
              </a:spcBef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V_eno</a:t>
            </a:r>
            <a:r>
              <a:rPr lang="en-US" sz="2000" dirty="0" smtClean="0"/>
              <a:t>  Number:= 0; </a:t>
            </a:r>
          </a:p>
          <a:p>
            <a:pPr marL="569913" indent="-165100">
              <a:spcBef>
                <a:spcPts val="0"/>
              </a:spcBef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V_ename</a:t>
            </a:r>
            <a:r>
              <a:rPr lang="en-US" sz="2000" dirty="0" smtClean="0"/>
              <a:t>   </a:t>
            </a:r>
            <a:r>
              <a:rPr lang="en-US" sz="2000" dirty="0" err="1" smtClean="0"/>
              <a:t>emp.ename</a:t>
            </a:r>
            <a:r>
              <a:rPr lang="en-US" sz="2000" dirty="0" smtClean="0"/>
              <a:t>  %type; </a:t>
            </a:r>
          </a:p>
          <a:p>
            <a:pPr marL="569913" indent="-165100">
              <a:spcBef>
                <a:spcPts val="0"/>
              </a:spcBef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V_sal</a:t>
            </a:r>
            <a:r>
              <a:rPr lang="en-US" sz="2000" dirty="0" smtClean="0"/>
              <a:t>  emp.sal  %type;  </a:t>
            </a:r>
          </a:p>
          <a:p>
            <a:pPr marL="569913" indent="-165100">
              <a:spcBef>
                <a:spcPts val="0"/>
              </a:spcBef>
              <a:buNone/>
            </a:pPr>
            <a:r>
              <a:rPr lang="en-US" sz="2000" dirty="0" smtClean="0"/>
              <a:t>   -- user defined exception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myexcep</a:t>
            </a:r>
            <a:r>
              <a:rPr lang="en-US" sz="2000" dirty="0" smtClean="0"/>
              <a:t>  EXCEPTION;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BEGIN 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IF </a:t>
            </a:r>
            <a:r>
              <a:rPr lang="en-US" sz="2000" dirty="0" err="1" smtClean="0"/>
              <a:t>V_eno</a:t>
            </a:r>
            <a:r>
              <a:rPr lang="en-US" sz="2000" dirty="0" smtClean="0"/>
              <a:t> &lt;= 0 THEN 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   RAISE </a:t>
            </a:r>
            <a:r>
              <a:rPr lang="en-US" sz="2000" dirty="0" err="1" smtClean="0"/>
              <a:t>myexcep</a:t>
            </a:r>
            <a:r>
              <a:rPr lang="en-US" sz="2000" dirty="0" smtClean="0"/>
              <a:t>; 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ELSE 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   SELECT  </a:t>
            </a:r>
            <a:r>
              <a:rPr lang="en-US" sz="2000" dirty="0" err="1" smtClean="0"/>
              <a:t>ename</a:t>
            </a:r>
            <a:r>
              <a:rPr lang="en-US" sz="2000" dirty="0" smtClean="0"/>
              <a:t>, </a:t>
            </a:r>
            <a:r>
              <a:rPr lang="en-US" sz="2000" dirty="0" err="1" smtClean="0"/>
              <a:t>sal</a:t>
            </a:r>
            <a:r>
              <a:rPr lang="en-US" sz="2000" dirty="0" smtClean="0"/>
              <a:t> INTO  </a:t>
            </a:r>
            <a:r>
              <a:rPr lang="en-US" sz="2000" dirty="0" err="1" smtClean="0"/>
              <a:t>V_ename</a:t>
            </a:r>
            <a:r>
              <a:rPr lang="en-US" sz="2000" dirty="0" smtClean="0"/>
              <a:t>, </a:t>
            </a:r>
            <a:r>
              <a:rPr lang="en-US" sz="2000" dirty="0" err="1" smtClean="0"/>
              <a:t>v_sal</a:t>
            </a:r>
            <a:r>
              <a:rPr lang="en-US" sz="2000" dirty="0" smtClean="0"/>
              <a:t> 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   WHERE </a:t>
            </a:r>
            <a:r>
              <a:rPr lang="en-US" sz="2000" dirty="0" err="1" smtClean="0"/>
              <a:t>eno</a:t>
            </a:r>
            <a:r>
              <a:rPr lang="en-US" sz="2000" dirty="0" smtClean="0"/>
              <a:t> = </a:t>
            </a:r>
            <a:r>
              <a:rPr lang="en-US" sz="2000" dirty="0" err="1" smtClean="0"/>
              <a:t>V_eno</a:t>
            </a:r>
            <a:r>
              <a:rPr lang="en-US" sz="2000" dirty="0" smtClean="0"/>
              <a:t>;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   DBMS_OUTPUT.PUT_LINE ('Name: '||  </a:t>
            </a:r>
            <a:r>
              <a:rPr lang="en-US" sz="2000" dirty="0" err="1" smtClean="0"/>
              <a:t>V_ename</a:t>
            </a:r>
            <a:r>
              <a:rPr lang="en-US" sz="2000" dirty="0" smtClean="0"/>
              <a:t>);  </a:t>
            </a:r>
          </a:p>
          <a:p>
            <a:pPr indent="166688">
              <a:spcBef>
                <a:spcPts val="0"/>
              </a:spcBef>
              <a:buNone/>
            </a:pPr>
            <a:r>
              <a:rPr lang="en-US" sz="2000" dirty="0" smtClean="0"/>
              <a:t>      DBMS_OUTPUT.PUT_LINE ('salary: ' || </a:t>
            </a:r>
            <a:r>
              <a:rPr lang="en-US" sz="2000" dirty="0" err="1" smtClean="0"/>
              <a:t>v_sal</a:t>
            </a:r>
            <a:r>
              <a:rPr lang="en-US" sz="2000" dirty="0" smtClean="0"/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END IF;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EXCEPTION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WHEN </a:t>
            </a:r>
            <a:r>
              <a:rPr lang="en-US" sz="2000" dirty="0" err="1" smtClean="0"/>
              <a:t>myexcep</a:t>
            </a:r>
            <a:r>
              <a:rPr lang="en-US" sz="2000" dirty="0" smtClean="0"/>
              <a:t> THEN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('ID must be greater than zero!');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WHEN others THEN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('Error!');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END; </a:t>
            </a:r>
            <a:endParaRPr lang="en-US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Composite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Oracle supports the following composite data types:</a:t>
            </a:r>
          </a:p>
          <a:p>
            <a:pPr algn="just"/>
            <a:r>
              <a:rPr lang="en-US" dirty="0" smtClean="0"/>
              <a:t>PL/SQL collections.</a:t>
            </a:r>
          </a:p>
          <a:p>
            <a:pPr marL="854075" indent="-104775">
              <a:buFont typeface="+mj-lt"/>
              <a:buAutoNum type="arabicPeriod"/>
            </a:pPr>
            <a:r>
              <a:rPr lang="en-US" dirty="0" err="1" smtClean="0"/>
              <a:t>varray</a:t>
            </a:r>
            <a:endParaRPr lang="en-US" dirty="0" smtClean="0"/>
          </a:p>
          <a:p>
            <a:pPr marL="854075" indent="-104775">
              <a:buFont typeface="+mj-lt"/>
              <a:buAutoNum type="arabicPeriod"/>
            </a:pPr>
            <a:r>
              <a:rPr lang="en-US" dirty="0" smtClean="0"/>
              <a:t>Nested table</a:t>
            </a:r>
          </a:p>
          <a:p>
            <a:pPr marL="854075" indent="-104775">
              <a:buFont typeface="+mj-lt"/>
              <a:buAutoNum type="arabicPeriod"/>
            </a:pPr>
            <a:r>
              <a:rPr lang="en-US" dirty="0" smtClean="0"/>
              <a:t>Associative array (index-by table)</a:t>
            </a:r>
          </a:p>
          <a:p>
            <a:pPr marL="514350" indent="-514350"/>
            <a:r>
              <a:rPr lang="en-US" dirty="0" smtClean="0"/>
              <a:t>PL/SQL Records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Collection</a:t>
            </a:r>
            <a:r>
              <a:rPr lang="en-US" dirty="0" smtClean="0"/>
              <a:t> is an ordered group of logically related elements.</a:t>
            </a:r>
          </a:p>
          <a:p>
            <a:pPr algn="just"/>
            <a:r>
              <a:rPr lang="en-US" dirty="0" smtClean="0"/>
              <a:t>In a collection, the elements are of same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access element, we use its index with variable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Cursors</a:t>
            </a:r>
            <a:endParaRPr lang="en-US" dirty="0"/>
          </a:p>
        </p:txBody>
      </p:sp>
      <p:pic>
        <p:nvPicPr>
          <p:cNvPr id="12290" name="Picture 2" descr="https://media.geeksforgeeks.org/wp-content/uploads/Untitled-Diagram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6858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VARRAY</a:t>
            </a:r>
            <a:r>
              <a:rPr lang="en-US" dirty="0" smtClean="0"/>
              <a:t> stands for the variable-sized array.</a:t>
            </a:r>
          </a:p>
          <a:p>
            <a:r>
              <a:rPr lang="en-US" dirty="0" err="1" smtClean="0"/>
              <a:t>Varray</a:t>
            </a:r>
            <a:r>
              <a:rPr lang="en-US" dirty="0" smtClean="0"/>
              <a:t> is used to store an ordered collection of data</a:t>
            </a:r>
          </a:p>
          <a:p>
            <a:pPr>
              <a:buNone/>
            </a:pPr>
            <a:r>
              <a:rPr lang="en-US" b="1" dirty="0" smtClean="0"/>
              <a:t> 1. Declare a VARRAY 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sz="2800" b="1" dirty="0" smtClean="0"/>
              <a:t>    TYPE</a:t>
            </a:r>
            <a:r>
              <a:rPr lang="en-US" sz="2800" dirty="0" smtClean="0"/>
              <a:t> &lt;</a:t>
            </a:r>
            <a:r>
              <a:rPr lang="en-US" sz="2800" dirty="0" err="1" smtClean="0"/>
              <a:t>type_name</a:t>
            </a:r>
            <a:r>
              <a:rPr lang="en-US" sz="2800" dirty="0" smtClean="0"/>
              <a:t>&gt; </a:t>
            </a:r>
            <a:r>
              <a:rPr lang="en-US" sz="2800" b="1" dirty="0" smtClean="0"/>
              <a:t>IS</a:t>
            </a:r>
            <a:r>
              <a:rPr lang="en-US" sz="2800" dirty="0" smtClean="0"/>
              <a:t> </a:t>
            </a:r>
            <a:r>
              <a:rPr lang="en-US" sz="2800" b="1" dirty="0" smtClean="0"/>
              <a:t>VARRAY</a:t>
            </a:r>
            <a:r>
              <a:rPr lang="en-US" sz="2800" dirty="0" smtClean="0"/>
              <a:t>(size) </a:t>
            </a:r>
            <a:r>
              <a:rPr lang="en-US" sz="2800" b="1" dirty="0" smtClean="0"/>
              <a:t>OF</a:t>
            </a:r>
            <a:r>
              <a:rPr lang="en-US" sz="2800" dirty="0" smtClean="0"/>
              <a:t> &lt;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&gt; ;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 </a:t>
            </a:r>
            <a:r>
              <a:rPr lang="en-US" sz="2800" dirty="0" smtClean="0"/>
              <a:t>TYPE </a:t>
            </a:r>
            <a:r>
              <a:rPr lang="en-US" sz="2800" dirty="0" err="1" smtClean="0"/>
              <a:t>array_type</a:t>
            </a:r>
            <a:r>
              <a:rPr lang="en-US" sz="2800" dirty="0" smtClean="0"/>
              <a:t> IS VARRAY(7) OF VARCHAR2(20);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Declare and initialize VARRAY variables</a:t>
            </a:r>
          </a:p>
          <a:p>
            <a:pPr algn="just">
              <a:buNone/>
            </a:pPr>
            <a:r>
              <a:rPr lang="en-US" sz="2800" dirty="0" smtClean="0"/>
              <a:t> &lt;</a:t>
            </a:r>
            <a:r>
              <a:rPr lang="en-US" sz="2800" dirty="0" err="1" smtClean="0"/>
              <a:t>variablename</a:t>
            </a:r>
            <a:r>
              <a:rPr lang="en-US" sz="2800" dirty="0" smtClean="0"/>
              <a:t>&gt;  &lt;</a:t>
            </a:r>
            <a:r>
              <a:rPr lang="en-US" sz="2800" dirty="0" err="1" smtClean="0"/>
              <a:t>type_name</a:t>
            </a:r>
            <a:r>
              <a:rPr lang="en-US" sz="2800" dirty="0" smtClean="0"/>
              <a:t>&gt;  :=  &lt;</a:t>
            </a:r>
            <a:r>
              <a:rPr lang="en-US" sz="2800" dirty="0" err="1" smtClean="0"/>
              <a:t>type_name</a:t>
            </a:r>
            <a:r>
              <a:rPr lang="en-US" sz="2800" dirty="0" smtClean="0"/>
              <a:t>&gt;(values);</a:t>
            </a:r>
            <a:endParaRPr lang="en-US" sz="2800" b="1" dirty="0" smtClean="0"/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b="1" dirty="0" smtClean="0"/>
              <a:t>days</a:t>
            </a:r>
            <a:r>
              <a:rPr lang="en-US" dirty="0" smtClean="0"/>
              <a:t> </a:t>
            </a:r>
            <a:r>
              <a:rPr lang="en-US" dirty="0" err="1" smtClean="0"/>
              <a:t>array_type</a:t>
            </a:r>
            <a:r>
              <a:rPr lang="en-US" dirty="0" smtClean="0"/>
              <a:t> := </a:t>
            </a:r>
            <a:r>
              <a:rPr lang="en-US" dirty="0" err="1" smtClean="0"/>
              <a:t>array_type</a:t>
            </a:r>
            <a:r>
              <a:rPr lang="en-US" dirty="0" smtClean="0"/>
              <a:t>(‘</a:t>
            </a:r>
            <a:r>
              <a:rPr lang="en-US" dirty="0" err="1" smtClean="0"/>
              <a:t>mon</a:t>
            </a:r>
            <a:r>
              <a:rPr lang="en-US" dirty="0" smtClean="0"/>
              <a:t>’, ‘</a:t>
            </a:r>
            <a:r>
              <a:rPr lang="en-US" dirty="0" err="1" smtClean="0"/>
              <a:t>tues</a:t>
            </a:r>
            <a:r>
              <a:rPr lang="en-US" dirty="0" smtClean="0"/>
              <a:t>’);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3. To access an element</a:t>
            </a:r>
          </a:p>
          <a:p>
            <a:pPr>
              <a:buNone/>
            </a:pPr>
            <a:r>
              <a:rPr lang="en-US" b="1" dirty="0" smtClean="0"/>
              <a:t>    Days(n);</a:t>
            </a:r>
          </a:p>
          <a:p>
            <a:r>
              <a:rPr lang="en-US" dirty="0" smtClean="0"/>
              <a:t>n is the index of the element, which begins with 1 and ends with the </a:t>
            </a:r>
            <a:r>
              <a:rPr lang="en-US" dirty="0" err="1" smtClean="0"/>
              <a:t>max_element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err="1" smtClean="0"/>
              <a:t>Varray</a:t>
            </a:r>
            <a:r>
              <a:rPr lang="en-US" sz="2800" b="1" dirty="0" smtClean="0"/>
              <a:t> Example: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DECLARE</a:t>
            </a:r>
            <a:r>
              <a:rPr lang="en-US" sz="2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TYPE  </a:t>
            </a:r>
            <a:r>
              <a:rPr lang="en-US" sz="2800" dirty="0" err="1" smtClean="0"/>
              <a:t>array_type</a:t>
            </a:r>
            <a:r>
              <a:rPr lang="en-US" sz="2800" dirty="0" smtClean="0"/>
              <a:t>  IS VARRAY(7) OF VARCHAR2(20); 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     days</a:t>
            </a:r>
            <a:r>
              <a:rPr lang="en-US" sz="2800" dirty="0" smtClean="0"/>
              <a:t>  </a:t>
            </a:r>
            <a:r>
              <a:rPr lang="en-US" sz="2800" dirty="0" err="1" smtClean="0"/>
              <a:t>array_type</a:t>
            </a:r>
            <a:r>
              <a:rPr lang="en-US" sz="2800" dirty="0" smtClean="0"/>
              <a:t>  :=  </a:t>
            </a:r>
            <a:r>
              <a:rPr lang="en-US" sz="2800" dirty="0" err="1" smtClean="0"/>
              <a:t>array_type</a:t>
            </a:r>
            <a:r>
              <a:rPr lang="en-US" sz="2800" dirty="0" smtClean="0"/>
              <a:t>(‘</a:t>
            </a:r>
            <a:r>
              <a:rPr lang="en-US" sz="2800" dirty="0" err="1" smtClean="0"/>
              <a:t>mon</a:t>
            </a:r>
            <a:r>
              <a:rPr lang="en-US" sz="2800" dirty="0" smtClean="0"/>
              <a:t>’, ‘</a:t>
            </a:r>
            <a:r>
              <a:rPr lang="en-US" sz="2800" dirty="0" err="1" smtClean="0"/>
              <a:t>tues</a:t>
            </a:r>
            <a:r>
              <a:rPr lang="en-US" sz="2800" dirty="0" smtClean="0"/>
              <a:t>’);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 BEGIN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800" dirty="0" err="1" smtClean="0"/>
              <a:t>dbms_output.put_line</a:t>
            </a:r>
            <a:r>
              <a:rPr lang="en-US" sz="2800" dirty="0" smtClean="0"/>
              <a:t>('day- 1  is ‘| |day(1)); 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800" dirty="0" err="1" smtClean="0"/>
              <a:t>dbms_output.put_line</a:t>
            </a:r>
            <a:r>
              <a:rPr lang="en-US" sz="2800" dirty="0" smtClean="0"/>
              <a:t>('day- 2 is ‘| |day(2)); </a:t>
            </a:r>
          </a:p>
          <a:p>
            <a:pPr indent="227013">
              <a:spcBef>
                <a:spcPts val="0"/>
              </a:spcBef>
              <a:buNone/>
            </a:pPr>
            <a:r>
              <a:rPr lang="en-US" sz="2800" dirty="0" err="1" smtClean="0"/>
              <a:t>dbms_output.put_line</a:t>
            </a:r>
            <a:r>
              <a:rPr lang="en-US" sz="2800" dirty="0" smtClean="0"/>
              <a:t>('total no of elements '|| </a:t>
            </a:r>
            <a:r>
              <a:rPr lang="en-US" sz="2800" dirty="0" err="1" smtClean="0"/>
              <a:t>day.count</a:t>
            </a:r>
            <a:r>
              <a:rPr lang="en-US" sz="2800" dirty="0" smtClean="0"/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END;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/ 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output: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day- 1 is </a:t>
            </a:r>
            <a:r>
              <a:rPr lang="en-US" sz="2800" dirty="0" err="1" smtClean="0"/>
              <a:t>mon</a:t>
            </a:r>
            <a:r>
              <a:rPr lang="en-US" sz="2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day- 2 is </a:t>
            </a:r>
            <a:r>
              <a:rPr lang="en-US" sz="2800" dirty="0" err="1" smtClean="0"/>
              <a:t>tues</a:t>
            </a:r>
            <a:r>
              <a:rPr lang="en-US" sz="2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total no of elements  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smtClean="0"/>
              <a:t>nested table</a:t>
            </a:r>
            <a:r>
              <a:rPr lang="en-US" dirty="0" smtClean="0"/>
              <a:t> is like a one-dimensional structure which is unbounded in nature</a:t>
            </a:r>
          </a:p>
          <a:p>
            <a:pPr algn="just"/>
            <a:r>
              <a:rPr lang="en-US" dirty="0" smtClean="0"/>
              <a:t>It can hold any number of elements.</a:t>
            </a:r>
          </a:p>
          <a:p>
            <a:pPr algn="just"/>
            <a:r>
              <a:rPr lang="en-US" dirty="0" smtClean="0"/>
              <a:t>A nested table differs from an array in the following aspects −</a:t>
            </a:r>
          </a:p>
          <a:p>
            <a:pPr algn="just"/>
            <a:r>
              <a:rPr lang="en-US" dirty="0" smtClean="0"/>
              <a:t>An array has a declared number of elements, but a nested table does not. The size of a nested table can increase dynamically.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Nested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sz="3000" dirty="0" smtClean="0"/>
              <a:t>TYPE  </a:t>
            </a:r>
            <a:r>
              <a:rPr lang="en-US" sz="3000" dirty="0" err="1" smtClean="0">
                <a:solidFill>
                  <a:srgbClr val="FF0000"/>
                </a:solidFill>
              </a:rPr>
              <a:t>my_nesttab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 IS TABLE  OF NUMBER;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v_nt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my_nesttab</a:t>
            </a:r>
            <a:r>
              <a:rPr lang="en-US" dirty="0" smtClean="0"/>
              <a:t> := </a:t>
            </a:r>
            <a:r>
              <a:rPr lang="en-US" dirty="0" err="1" smtClean="0">
                <a:solidFill>
                  <a:srgbClr val="FF0000"/>
                </a:solidFill>
              </a:rPr>
              <a:t>my_nesttab</a:t>
            </a:r>
            <a:r>
              <a:rPr lang="en-US" dirty="0" smtClean="0"/>
              <a:t>(3,6,9,12,15,18);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BEGIN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‘value at index 1 is ‘||</a:t>
            </a:r>
            <a:r>
              <a:rPr lang="en-US" dirty="0" err="1" smtClean="0"/>
              <a:t>v_nt</a:t>
            </a:r>
            <a:r>
              <a:rPr lang="en-US" dirty="0" smtClean="0"/>
              <a:t>(1));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END;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/ 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O/P: </a:t>
            </a:r>
            <a:r>
              <a:rPr lang="en-US" dirty="0" smtClean="0"/>
              <a:t>value at index 1 is 3.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3800" b="1" dirty="0" smtClean="0"/>
              <a:t>DECLARE</a:t>
            </a:r>
            <a:r>
              <a:rPr lang="en-US" sz="3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     TYPE  </a:t>
            </a:r>
            <a:r>
              <a:rPr lang="en-US" sz="3800" dirty="0" err="1" smtClean="0">
                <a:solidFill>
                  <a:srgbClr val="FF0000"/>
                </a:solidFill>
              </a:rPr>
              <a:t>my_nesttab</a:t>
            </a:r>
            <a:r>
              <a:rPr lang="en-US" sz="3800" dirty="0" smtClean="0">
                <a:solidFill>
                  <a:srgbClr val="FF0000"/>
                </a:solidFill>
              </a:rPr>
              <a:t> </a:t>
            </a:r>
            <a:r>
              <a:rPr lang="en-US" sz="3800" dirty="0" smtClean="0"/>
              <a:t> IS  TABLE  OF NUMBER; </a:t>
            </a:r>
          </a:p>
          <a:p>
            <a:pPr>
              <a:spcBef>
                <a:spcPts val="0"/>
              </a:spcBef>
              <a:buNone/>
            </a:pPr>
            <a:r>
              <a:rPr lang="en-US" sz="3800" b="1" dirty="0" smtClean="0"/>
              <a:t>     </a:t>
            </a:r>
            <a:r>
              <a:rPr lang="en-US" sz="3800" b="1" dirty="0" err="1" smtClean="0"/>
              <a:t>v_nt</a:t>
            </a:r>
            <a:r>
              <a:rPr lang="en-US" sz="3800" dirty="0" smtClean="0"/>
              <a:t>  </a:t>
            </a:r>
            <a:r>
              <a:rPr lang="en-US" sz="3800" dirty="0" err="1" smtClean="0">
                <a:solidFill>
                  <a:srgbClr val="FF0000"/>
                </a:solidFill>
              </a:rPr>
              <a:t>my_nesttab</a:t>
            </a:r>
            <a:r>
              <a:rPr lang="en-US" sz="3800" dirty="0" smtClean="0"/>
              <a:t> := </a:t>
            </a:r>
            <a:r>
              <a:rPr lang="en-US" sz="3800" dirty="0" err="1" smtClean="0">
                <a:solidFill>
                  <a:srgbClr val="FF0000"/>
                </a:solidFill>
              </a:rPr>
              <a:t>my_nesttab</a:t>
            </a:r>
            <a:r>
              <a:rPr lang="en-US" sz="3800" dirty="0" smtClean="0"/>
              <a:t>(3,6,9,12,15,18);</a:t>
            </a:r>
          </a:p>
          <a:p>
            <a:pPr>
              <a:spcBef>
                <a:spcPts val="0"/>
              </a:spcBef>
              <a:buNone/>
            </a:pPr>
            <a:r>
              <a:rPr lang="en-US" sz="3800" b="1" dirty="0" smtClean="0"/>
              <a:t> BEGIN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          FOR </a:t>
            </a:r>
            <a:r>
              <a:rPr lang="en-US" sz="3800" dirty="0" err="1" smtClean="0"/>
              <a:t>i</a:t>
            </a:r>
            <a:r>
              <a:rPr lang="en-US" sz="3800" dirty="0" smtClean="0"/>
              <a:t> IN 1.. </a:t>
            </a:r>
            <a:r>
              <a:rPr lang="en-US" sz="3800" dirty="0" err="1" smtClean="0"/>
              <a:t>V_nt.count</a:t>
            </a:r>
            <a:r>
              <a:rPr lang="en-US" sz="3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         LOOP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         </a:t>
            </a:r>
            <a:r>
              <a:rPr lang="en-US" sz="3800" dirty="0" err="1" smtClean="0"/>
              <a:t>dbms_output.put_line</a:t>
            </a:r>
            <a:r>
              <a:rPr lang="en-US" sz="3800" dirty="0" smtClean="0"/>
              <a:t>(          </a:t>
            </a:r>
          </a:p>
          <a:p>
            <a:pPr marL="854075" indent="-223838">
              <a:spcBef>
                <a:spcPts val="0"/>
              </a:spcBef>
              <a:buNone/>
            </a:pPr>
            <a:r>
              <a:rPr lang="en-US" sz="3800" dirty="0" smtClean="0"/>
              <a:t>‘value at index ’ || </a:t>
            </a:r>
            <a:r>
              <a:rPr lang="en-US" sz="3800" dirty="0" err="1" smtClean="0"/>
              <a:t>i</a:t>
            </a:r>
            <a:r>
              <a:rPr lang="en-US" sz="3800" dirty="0" smtClean="0"/>
              <a:t> || ’ is ‘ ||  </a:t>
            </a:r>
            <a:r>
              <a:rPr lang="en-US" sz="3800" dirty="0" err="1" smtClean="0"/>
              <a:t>v_nt</a:t>
            </a:r>
            <a:r>
              <a:rPr lang="en-US" sz="3800" dirty="0" smtClean="0"/>
              <a:t>(</a:t>
            </a:r>
            <a:r>
              <a:rPr lang="en-US" sz="3800" dirty="0" err="1" smtClean="0"/>
              <a:t>i</a:t>
            </a:r>
            <a:r>
              <a:rPr lang="en-US" sz="3800" dirty="0" smtClean="0"/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        END LOOP; </a:t>
            </a:r>
          </a:p>
          <a:p>
            <a:pPr>
              <a:spcBef>
                <a:spcPts val="0"/>
              </a:spcBef>
              <a:buNone/>
            </a:pPr>
            <a:r>
              <a:rPr lang="en-US" sz="3800" b="1" dirty="0" smtClean="0"/>
              <a:t>END; </a:t>
            </a:r>
          </a:p>
          <a:p>
            <a:pPr>
              <a:spcBef>
                <a:spcPts val="0"/>
              </a:spcBef>
              <a:buNone/>
            </a:pPr>
            <a:r>
              <a:rPr lang="en-US" sz="3800" dirty="0" smtClean="0"/>
              <a:t>/ </a:t>
            </a: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OUTPUT: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value at index 1 is 3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value at index 2 is  6 …….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Associative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b="1" dirty="0" smtClean="0"/>
              <a:t>associative array</a:t>
            </a:r>
            <a:r>
              <a:rPr lang="en-US" dirty="0" smtClean="0"/>
              <a:t>(also called index-by table) holds the elements of same </a:t>
            </a:r>
            <a:r>
              <a:rPr lang="en-US" dirty="0" err="1" smtClean="0"/>
              <a:t>datatype</a:t>
            </a:r>
            <a:r>
              <a:rPr lang="en-US" dirty="0" smtClean="0"/>
              <a:t> as a set of </a:t>
            </a:r>
            <a:r>
              <a:rPr lang="en-US" b="1" dirty="0" smtClean="0"/>
              <a:t>key-value</a:t>
            </a:r>
            <a:r>
              <a:rPr lang="en-US" dirty="0" smtClean="0"/>
              <a:t> pairs. </a:t>
            </a:r>
          </a:p>
          <a:p>
            <a:pPr algn="just"/>
            <a:r>
              <a:rPr lang="en-US" dirty="0" smtClean="0"/>
              <a:t>It is unbounded collection which means that can hold any number of elements.</a:t>
            </a:r>
          </a:p>
          <a:p>
            <a:pPr algn="just"/>
            <a:r>
              <a:rPr lang="en-US" dirty="0" smtClean="0"/>
              <a:t>Each </a:t>
            </a:r>
            <a:r>
              <a:rPr lang="en-US" b="1" dirty="0" smtClean="0"/>
              <a:t>key</a:t>
            </a:r>
            <a:r>
              <a:rPr lang="en-US" dirty="0" smtClean="0"/>
              <a:t> is unique and is used to refer the corresponding </a:t>
            </a:r>
            <a:r>
              <a:rPr lang="en-US" b="1" dirty="0" smtClean="0"/>
              <a:t>value</a:t>
            </a:r>
            <a:r>
              <a:rPr lang="en-US" dirty="0" smtClean="0"/>
              <a:t>. The key can be either an integer or a string.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Associative 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sz="3000" dirty="0" smtClean="0"/>
              <a:t>TYPE  </a:t>
            </a:r>
            <a:r>
              <a:rPr lang="en-US" sz="3000" dirty="0" smtClean="0">
                <a:solidFill>
                  <a:srgbClr val="FF0000"/>
                </a:solidFill>
              </a:rPr>
              <a:t>books </a:t>
            </a:r>
            <a:r>
              <a:rPr lang="en-US" sz="3000" dirty="0" smtClean="0"/>
              <a:t> IS   TABLE  OF </a:t>
            </a:r>
            <a:r>
              <a:rPr lang="en-US" sz="3000" b="1" dirty="0" smtClean="0"/>
              <a:t>NUMBER</a:t>
            </a:r>
            <a:r>
              <a:rPr lang="en-US" sz="30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                             INDEX BY </a:t>
            </a:r>
            <a:r>
              <a:rPr lang="en-US" sz="3000" b="1" dirty="0" smtClean="0"/>
              <a:t>VARCHAR2(20); </a:t>
            </a: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Isbn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books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BEGIN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isbn</a:t>
            </a:r>
            <a:r>
              <a:rPr lang="en-US" dirty="0" smtClean="0"/>
              <a:t>(‘oracle’)  := 101;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isbn</a:t>
            </a:r>
            <a:r>
              <a:rPr lang="en-US" dirty="0" smtClean="0"/>
              <a:t>(‘</a:t>
            </a:r>
            <a:r>
              <a:rPr lang="en-US" dirty="0" err="1" smtClean="0"/>
              <a:t>mysql</a:t>
            </a:r>
            <a:r>
              <a:rPr lang="en-US" dirty="0" smtClean="0"/>
              <a:t>’)  := 102;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‘value is ‘|| </a:t>
            </a:r>
            <a:r>
              <a:rPr lang="en-US" dirty="0" err="1" smtClean="0"/>
              <a:t>isbn</a:t>
            </a:r>
            <a:r>
              <a:rPr lang="en-US" dirty="0" smtClean="0"/>
              <a:t>(‘oracle’) );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END;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/ 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O/P:  </a:t>
            </a:r>
            <a:r>
              <a:rPr lang="en-US" dirty="0" smtClean="0"/>
              <a:t>value is 101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Associative 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56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DECLARE</a:t>
            </a:r>
            <a:r>
              <a:rPr lang="en-US" sz="22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TYPE  </a:t>
            </a:r>
            <a:r>
              <a:rPr lang="en-US" sz="2200" dirty="0" smtClean="0">
                <a:solidFill>
                  <a:srgbClr val="FF0000"/>
                </a:solidFill>
              </a:rPr>
              <a:t>books </a:t>
            </a:r>
            <a:r>
              <a:rPr lang="en-US" sz="2200" dirty="0" smtClean="0"/>
              <a:t> IS TABLE  OF </a:t>
            </a:r>
            <a:r>
              <a:rPr lang="en-US" sz="2200" b="1" dirty="0" smtClean="0"/>
              <a:t>NUMBER</a:t>
            </a:r>
            <a:r>
              <a:rPr lang="en-US" sz="2200" dirty="0" smtClean="0"/>
              <a:t>   INDEX  BY </a:t>
            </a:r>
            <a:r>
              <a:rPr lang="en-US" sz="2200" b="1" dirty="0" smtClean="0"/>
              <a:t>VARCHAR2(20); 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isbn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books</a:t>
            </a:r>
            <a:r>
              <a:rPr lang="en-US" sz="2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flag varchar2(20);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 BEGIN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isbn</a:t>
            </a:r>
            <a:r>
              <a:rPr lang="en-US" sz="2200" dirty="0" smtClean="0"/>
              <a:t>(‘oracle’)  := 101;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isbn</a:t>
            </a:r>
            <a:r>
              <a:rPr lang="en-US" sz="2200" dirty="0" smtClean="0"/>
              <a:t>(‘</a:t>
            </a:r>
            <a:r>
              <a:rPr lang="en-US" sz="2200" dirty="0" err="1" smtClean="0"/>
              <a:t>mysql</a:t>
            </a:r>
            <a:r>
              <a:rPr lang="en-US" sz="2200" dirty="0" smtClean="0"/>
              <a:t>’)  := 102;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isbn</a:t>
            </a:r>
            <a:r>
              <a:rPr lang="en-US" sz="2200" dirty="0" smtClean="0"/>
              <a:t>(‘db2’)  := 103;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 flag := </a:t>
            </a:r>
            <a:r>
              <a:rPr lang="en-US" sz="2200" dirty="0" err="1" smtClean="0"/>
              <a:t>isbn.FIRST</a:t>
            </a:r>
            <a:r>
              <a:rPr lang="en-US" sz="2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WHILE flag IS NOT NULL 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LOOP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dbms_output.put_line</a:t>
            </a:r>
            <a:r>
              <a:rPr lang="en-US" sz="2200" dirty="0" smtClean="0"/>
              <a:t>( ‘key  is ‘|| flag||’ value stored  ‘ ||  </a:t>
            </a:r>
            <a:r>
              <a:rPr lang="en-US" sz="2200" dirty="0" err="1" smtClean="0"/>
              <a:t>isbn</a:t>
            </a:r>
            <a:r>
              <a:rPr lang="en-US" sz="2200" dirty="0" smtClean="0"/>
              <a:t>(flag) );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Flag  : = </a:t>
            </a:r>
            <a:r>
              <a:rPr lang="en-US" sz="2200" dirty="0" err="1" smtClean="0"/>
              <a:t>isbn.NEXT</a:t>
            </a:r>
            <a:r>
              <a:rPr lang="en-US" sz="2200" dirty="0" smtClean="0"/>
              <a:t>(flag);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    END LOOP;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END; 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/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PL/SQL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record</a:t>
            </a:r>
            <a:r>
              <a:rPr lang="en-US" dirty="0" smtClean="0"/>
              <a:t> is a data structure that can hold data items of different kinds. </a:t>
            </a:r>
          </a:p>
          <a:p>
            <a:r>
              <a:rPr lang="en-US" dirty="0" smtClean="0"/>
              <a:t>A Record consist of different fields, similar to a row of a database table.</a:t>
            </a:r>
          </a:p>
          <a:p>
            <a:r>
              <a:rPr lang="en-US" dirty="0" smtClean="0"/>
              <a:t>PL/SQL can handle the following types of records </a:t>
            </a:r>
          </a:p>
          <a:p>
            <a:pPr marL="793750" indent="-328613">
              <a:buFont typeface="+mj-lt"/>
              <a:buAutoNum type="arabicPeriod"/>
            </a:pPr>
            <a:r>
              <a:rPr lang="en-US" dirty="0" smtClean="0"/>
              <a:t>Table-based</a:t>
            </a:r>
          </a:p>
          <a:p>
            <a:pPr marL="793750" indent="-328613">
              <a:buFont typeface="+mj-lt"/>
              <a:buAutoNum type="arabicPeriod"/>
            </a:pPr>
            <a:r>
              <a:rPr lang="en-US" dirty="0" smtClean="0"/>
              <a:t>Cursor-based records</a:t>
            </a:r>
          </a:p>
          <a:p>
            <a:pPr marL="793750" indent="-328613">
              <a:buFont typeface="+mj-lt"/>
              <a:buAutoNum type="arabicPeriod"/>
            </a:pPr>
            <a:r>
              <a:rPr lang="en-US" dirty="0" smtClean="0"/>
              <a:t>User-defined records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There are two types of cursors</a:t>
            </a:r>
          </a:p>
          <a:p>
            <a:pPr>
              <a:buNone/>
            </a:pPr>
            <a:r>
              <a:rPr lang="en-US" b="1" dirty="0" smtClean="0"/>
              <a:t>Implicit cursors</a:t>
            </a:r>
          </a:p>
          <a:p>
            <a:pPr algn="just"/>
            <a:r>
              <a:rPr lang="en-US" dirty="0" smtClean="0"/>
              <a:t>Whenever Oracle executes an SQL statement such as SELECT , INSERT , UPDATE , and DELETE , it automatically creates an implicit cursor.</a:t>
            </a:r>
          </a:p>
          <a:p>
            <a:pPr algn="just"/>
            <a:r>
              <a:rPr lang="en-US" dirty="0" smtClean="0"/>
              <a:t>Oracle internally manages the whole execution cycle of implicit cursors and reveals only the cursor’s information and statuses such as SQL%ROWCOUNT, SQL%ISOPEN, SQL%FOUND, and SQL%NOTFOUND.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Table-Based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%ROWTYPE </a:t>
            </a:r>
          </a:p>
          <a:p>
            <a:pPr algn="just"/>
            <a:r>
              <a:rPr lang="en-US" dirty="0" smtClean="0"/>
              <a:t>Lets you declare a record variable that represents a row in a table.</a:t>
            </a:r>
          </a:p>
          <a:p>
            <a:pPr algn="just"/>
            <a:r>
              <a:rPr lang="en-US" dirty="0" smtClean="0"/>
              <a:t>All the fields from referenced table are inherited to record variable.</a:t>
            </a:r>
          </a:p>
          <a:p>
            <a:pPr algn="just"/>
            <a:r>
              <a:rPr lang="en-US" dirty="0" smtClean="0"/>
              <a:t>For each column in the referenced table, the record  variable has a column with same name and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reference a field in the record, use  </a:t>
            </a:r>
            <a:r>
              <a:rPr lang="en-US" b="1" dirty="0" err="1" smtClean="0"/>
              <a:t>recordname.fieldname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Find employee name and salary using PL/SQL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/>
              <a:t>v_ename</a:t>
            </a:r>
            <a:r>
              <a:rPr lang="en-US" dirty="0" smtClean="0"/>
              <a:t> varchar2(20);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/>
              <a:t>v_salary</a:t>
            </a:r>
            <a:r>
              <a:rPr lang="en-US" dirty="0" smtClean="0"/>
              <a:t> Number;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ename</a:t>
            </a:r>
            <a:r>
              <a:rPr lang="en-US" dirty="0" smtClean="0"/>
              <a:t> ,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</a:p>
          <a:p>
            <a:pPr indent="346075">
              <a:buNone/>
            </a:pPr>
            <a:r>
              <a:rPr lang="en-US" dirty="0" smtClean="0"/>
              <a:t>INTO   </a:t>
            </a:r>
            <a:r>
              <a:rPr lang="en-US" dirty="0" err="1" smtClean="0"/>
              <a:t>v_ename</a:t>
            </a:r>
            <a:r>
              <a:rPr lang="en-US" dirty="0" smtClean="0"/>
              <a:t>, </a:t>
            </a:r>
            <a:r>
              <a:rPr lang="en-US" dirty="0" err="1" smtClean="0"/>
              <a:t>v_salary</a:t>
            </a:r>
            <a:r>
              <a:rPr lang="en-US" dirty="0" smtClean="0"/>
              <a:t> </a:t>
            </a:r>
          </a:p>
          <a:p>
            <a:pPr indent="346075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 marL="749300" indent="-60325">
              <a:buNone/>
            </a:pPr>
            <a:r>
              <a:rPr lang="en-US" dirty="0" smtClean="0"/>
              <a:t>DBMS_OUTPUT.PUT_LINE (‘</a:t>
            </a:r>
            <a:r>
              <a:rPr lang="en-US" dirty="0" err="1" smtClean="0"/>
              <a:t>Emp</a:t>
            </a:r>
            <a:r>
              <a:rPr lang="en-US" dirty="0" smtClean="0"/>
              <a:t> name is’ ||   </a:t>
            </a:r>
            <a:r>
              <a:rPr lang="en-US" dirty="0" err="1" smtClean="0"/>
              <a:t>v_ename</a:t>
            </a:r>
            <a:r>
              <a:rPr lang="en-US" dirty="0" smtClean="0"/>
              <a:t> || ‘ And salary is’ || </a:t>
            </a:r>
            <a:r>
              <a:rPr lang="en-US" dirty="0" err="1" smtClean="0"/>
              <a:t>v_salary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Table-Based Records -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Find employee name and salary using PL/SQL block</a:t>
            </a:r>
          </a:p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v_emp_record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smtClean="0"/>
              <a:t>%ROWTYPE; 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dirty="0" smtClean="0"/>
              <a:t>SELECT  * INTO </a:t>
            </a:r>
            <a:r>
              <a:rPr lang="en-US" dirty="0" err="1" smtClean="0">
                <a:solidFill>
                  <a:srgbClr val="FF0000"/>
                </a:solidFill>
              </a:rPr>
              <a:t>v_emp_record</a:t>
            </a:r>
            <a:endParaRPr lang="en-US" dirty="0" smtClean="0">
              <a:solidFill>
                <a:srgbClr val="FF0000"/>
              </a:solidFill>
            </a:endParaRPr>
          </a:p>
          <a:p>
            <a:pPr indent="346075">
              <a:buNone/>
            </a:pPr>
            <a:r>
              <a:rPr lang="en-US" dirty="0" smtClean="0"/>
              <a:t>    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 marL="749300" indent="-60325">
              <a:buNone/>
            </a:pPr>
            <a:endParaRPr lang="en-US" dirty="0" smtClean="0"/>
          </a:p>
          <a:p>
            <a:pPr marL="749300" indent="-60325">
              <a:buNone/>
            </a:pPr>
            <a:r>
              <a:rPr lang="en-US" dirty="0" smtClean="0"/>
              <a:t>DBMS_OUTPUT.PUT_LINE (‘ </a:t>
            </a:r>
            <a:r>
              <a:rPr lang="en-US" dirty="0" err="1" smtClean="0"/>
              <a:t>Emp</a:t>
            </a:r>
            <a:r>
              <a:rPr lang="en-US" dirty="0" smtClean="0"/>
              <a:t> name is  ’ ||     </a:t>
            </a:r>
          </a:p>
          <a:p>
            <a:pPr marL="749300" indent="-60325">
              <a:buNone/>
            </a:pPr>
            <a:r>
              <a:rPr lang="en-US" dirty="0" smtClean="0"/>
              <a:t>           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v_emp_record.ename</a:t>
            </a:r>
            <a:r>
              <a:rPr lang="en-US" dirty="0" smtClean="0"/>
              <a:t>);</a:t>
            </a:r>
          </a:p>
          <a:p>
            <a:pPr marL="749300" indent="-60325">
              <a:buNone/>
            </a:pPr>
            <a:r>
              <a:rPr lang="en-US" dirty="0" smtClean="0"/>
              <a:t>DBMS_OUTPUT.PUT_LINE (‘ salary  is  ’ ||  </a:t>
            </a:r>
          </a:p>
          <a:p>
            <a:pPr marL="749300" indent="-60325"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v_emp_record.sal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Table-Based Records – Example2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-- CREATE TABLE EMP2 AS SELECT * FROM EMP WHERE 1=2;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V_EMP_RECOR</a:t>
            </a:r>
            <a:r>
              <a:rPr lang="en-US" b="1" dirty="0" smtClean="0"/>
              <a:t>D 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smtClean="0"/>
              <a:t>%ROWTYPE; 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dirty="0" smtClean="0"/>
              <a:t>SELECT  * INTO </a:t>
            </a:r>
            <a:r>
              <a:rPr lang="en-US" dirty="0" err="1" smtClean="0"/>
              <a:t>v_emp_record</a:t>
            </a:r>
            <a:endParaRPr lang="en-US" dirty="0" smtClean="0"/>
          </a:p>
          <a:p>
            <a:pPr indent="346075">
              <a:buNone/>
            </a:pPr>
            <a:r>
              <a:rPr lang="en-US" dirty="0" smtClean="0"/>
              <a:t>    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>
              <a:buNone/>
            </a:pPr>
            <a:r>
              <a:rPr lang="en-US" dirty="0" smtClean="0"/>
              <a:t>         INSERT INTO EMP2 VALUES </a:t>
            </a:r>
            <a:r>
              <a:rPr lang="en-US" b="1" dirty="0" smtClean="0">
                <a:solidFill>
                  <a:srgbClr val="FF0000"/>
                </a:solidFill>
              </a:rPr>
              <a:t>V_EMP_RECORD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Table-Based Records – Example3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</a:t>
            </a:r>
            <a:r>
              <a:rPr lang="en-US" dirty="0" err="1" smtClean="0"/>
              <a:t>v_emp_record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%ROWTYPE; 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sz="2200" dirty="0" smtClean="0"/>
              <a:t>          </a:t>
            </a:r>
            <a:r>
              <a:rPr lang="en-US" sz="2500" b="1" dirty="0" smtClean="0"/>
              <a:t>SELECT * INTO </a:t>
            </a:r>
            <a:r>
              <a:rPr lang="en-US" sz="2500" b="1" dirty="0" err="1" smtClean="0"/>
              <a:t>v_emp_record</a:t>
            </a:r>
            <a:r>
              <a:rPr lang="en-US" sz="2500" b="1" dirty="0" smtClean="0"/>
              <a:t>  FROM </a:t>
            </a:r>
            <a:r>
              <a:rPr lang="en-US" sz="2500" b="1" dirty="0" err="1" smtClean="0"/>
              <a:t>emp</a:t>
            </a:r>
            <a:r>
              <a:rPr lang="en-US" sz="2500" b="1" dirty="0" smtClean="0"/>
              <a:t> WHERE </a:t>
            </a:r>
            <a:r>
              <a:rPr lang="en-US" sz="2500" b="1" dirty="0" err="1" smtClean="0"/>
              <a:t>eno</a:t>
            </a:r>
            <a:r>
              <a:rPr lang="en-US" sz="2500" b="1" dirty="0" smtClean="0"/>
              <a:t> = 101;</a:t>
            </a:r>
          </a:p>
          <a:p>
            <a:pPr indent="346075">
              <a:buNone/>
            </a:pPr>
            <a:r>
              <a:rPr lang="en-US" sz="2900" dirty="0" smtClean="0"/>
              <a:t>v_emp_record.SAL :=  v_emp_record.SAL+100;         </a:t>
            </a:r>
            <a:r>
              <a:rPr lang="en-US" dirty="0" smtClean="0"/>
              <a:t>UPDATE EMP SET ROW = </a:t>
            </a:r>
            <a:r>
              <a:rPr lang="en-US" dirty="0" err="1" smtClean="0"/>
              <a:t>V_emp_record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>
              <a:buNone/>
            </a:pPr>
            <a:r>
              <a:rPr lang="en-US" b="1" dirty="0" smtClean="0"/>
              <a:t>END;</a:t>
            </a:r>
          </a:p>
          <a:p>
            <a:pPr>
              <a:buNone/>
            </a:pPr>
            <a:r>
              <a:rPr lang="en-US" b="1" dirty="0" smtClean="0"/>
              <a:t>/</a:t>
            </a: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Cursor-based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/>
              <a:t>DECLARE </a:t>
            </a:r>
          </a:p>
          <a:p>
            <a:pPr>
              <a:buNone/>
            </a:pPr>
            <a:r>
              <a:rPr lang="en-US" sz="3600" dirty="0" smtClean="0"/>
              <a:t>           CURSOR C1  IS  </a:t>
            </a:r>
            <a:r>
              <a:rPr lang="en-US" sz="3600" b="1" dirty="0" smtClean="0">
                <a:solidFill>
                  <a:srgbClr val="FF0000"/>
                </a:solidFill>
              </a:rPr>
              <a:t>SELECT </a:t>
            </a:r>
            <a:r>
              <a:rPr lang="en-US" sz="3600" b="1" dirty="0" err="1" smtClean="0">
                <a:solidFill>
                  <a:srgbClr val="FF0000"/>
                </a:solidFill>
              </a:rPr>
              <a:t>eno</a:t>
            </a:r>
            <a:r>
              <a:rPr lang="en-US" sz="3600" b="1" dirty="0" smtClean="0">
                <a:solidFill>
                  <a:srgbClr val="FF0000"/>
                </a:solidFill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</a:rPr>
              <a:t>ename</a:t>
            </a:r>
            <a:r>
              <a:rPr lang="en-US" sz="3600" b="1" dirty="0" smtClean="0">
                <a:solidFill>
                  <a:srgbClr val="FF0000"/>
                </a:solidFill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</a:rPr>
              <a:t>sal</a:t>
            </a:r>
            <a:r>
              <a:rPr lang="en-US" sz="3600" b="1" dirty="0" smtClean="0">
                <a:solidFill>
                  <a:srgbClr val="FF0000"/>
                </a:solidFill>
              </a:rPr>
              <a:t>  FROM  </a:t>
            </a:r>
            <a:r>
              <a:rPr lang="en-US" sz="3600" b="1" dirty="0" err="1" smtClean="0">
                <a:solidFill>
                  <a:srgbClr val="FF0000"/>
                </a:solidFill>
              </a:rPr>
              <a:t>emp</a:t>
            </a:r>
            <a:r>
              <a:rPr lang="en-US" sz="3600" b="1" dirty="0" smtClean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          </a:t>
            </a:r>
            <a:r>
              <a:rPr lang="en-US" sz="3600" b="1" dirty="0" err="1" smtClean="0">
                <a:solidFill>
                  <a:srgbClr val="C00000"/>
                </a:solidFill>
              </a:rPr>
              <a:t>Emp_record</a:t>
            </a:r>
            <a:r>
              <a:rPr lang="en-US" sz="3600" b="1" dirty="0" smtClean="0">
                <a:solidFill>
                  <a:srgbClr val="C00000"/>
                </a:solidFill>
              </a:rPr>
              <a:t>  C1 % ROWTYPE;</a:t>
            </a:r>
          </a:p>
          <a:p>
            <a:pPr>
              <a:buNone/>
            </a:pPr>
            <a:r>
              <a:rPr lang="en-US" sz="3600" dirty="0" smtClean="0"/>
              <a:t>BEGIN </a:t>
            </a:r>
          </a:p>
          <a:p>
            <a:pPr>
              <a:buNone/>
            </a:pPr>
            <a:r>
              <a:rPr lang="en-US" sz="3600" dirty="0" smtClean="0"/>
              <a:t>       OPEN C1; </a:t>
            </a:r>
          </a:p>
          <a:p>
            <a:pPr>
              <a:buNone/>
            </a:pPr>
            <a:r>
              <a:rPr lang="en-US" sz="3600" dirty="0" smtClean="0"/>
              <a:t>       loop</a:t>
            </a:r>
          </a:p>
          <a:p>
            <a:pPr>
              <a:buNone/>
            </a:pPr>
            <a:r>
              <a:rPr lang="en-US" sz="3600" dirty="0" smtClean="0"/>
              <a:t>       FETCH C1 INTO  </a:t>
            </a:r>
            <a:r>
              <a:rPr lang="en-US" sz="3600" dirty="0" err="1" smtClean="0">
                <a:solidFill>
                  <a:srgbClr val="FF0000"/>
                </a:solidFill>
              </a:rPr>
              <a:t>Emp_record</a:t>
            </a:r>
            <a:r>
              <a:rPr lang="en-US" sz="3600" dirty="0" smtClean="0"/>
              <a:t>; </a:t>
            </a:r>
          </a:p>
          <a:p>
            <a:pPr>
              <a:buNone/>
            </a:pPr>
            <a:r>
              <a:rPr lang="en-US" sz="3600" dirty="0" smtClean="0"/>
              <a:t>       EXIT  WHEN C1  %  NOTFOUND; </a:t>
            </a:r>
          </a:p>
          <a:p>
            <a:pPr indent="1588">
              <a:buNone/>
            </a:pPr>
            <a:r>
              <a:rPr lang="en-US" sz="3600" dirty="0" err="1" smtClean="0"/>
              <a:t>dbms_output.put_line</a:t>
            </a:r>
            <a:r>
              <a:rPr lang="en-US" sz="3600" dirty="0" smtClean="0"/>
              <a:t>( ' EMP NO =  ' || </a:t>
            </a:r>
            <a:r>
              <a:rPr lang="en-US" sz="3600" dirty="0" err="1" smtClean="0"/>
              <a:t>Emp_record</a:t>
            </a:r>
            <a:r>
              <a:rPr lang="en-US" sz="3600" dirty="0" smtClean="0"/>
              <a:t>. </a:t>
            </a:r>
            <a:r>
              <a:rPr lang="en-US" sz="3600" dirty="0" err="1" smtClean="0"/>
              <a:t>eno</a:t>
            </a:r>
            <a:r>
              <a:rPr lang="en-US" sz="3600" dirty="0" smtClean="0"/>
              <a:t>); </a:t>
            </a:r>
          </a:p>
          <a:p>
            <a:pPr indent="1588">
              <a:buNone/>
            </a:pPr>
            <a:r>
              <a:rPr lang="en-US" sz="3600" dirty="0" err="1" smtClean="0"/>
              <a:t>dbms_output.put_line</a:t>
            </a:r>
            <a:r>
              <a:rPr lang="en-US" sz="3600" dirty="0" smtClean="0"/>
              <a:t>( ' NAME =  ' || </a:t>
            </a:r>
            <a:r>
              <a:rPr lang="en-US" sz="3600" dirty="0" err="1" smtClean="0"/>
              <a:t>Emp_record.ename</a:t>
            </a:r>
            <a:r>
              <a:rPr lang="en-US" sz="3600" dirty="0" smtClean="0"/>
              <a:t>);</a:t>
            </a:r>
          </a:p>
          <a:p>
            <a:pPr indent="1588">
              <a:buNone/>
            </a:pPr>
            <a:r>
              <a:rPr lang="en-US" sz="3600" dirty="0" err="1" smtClean="0"/>
              <a:t>dbms_output.put_line</a:t>
            </a:r>
            <a:r>
              <a:rPr lang="en-US" sz="3600" dirty="0" smtClean="0"/>
              <a:t>( ' SALARY =  ' || Emp_record.sal);</a:t>
            </a:r>
          </a:p>
          <a:p>
            <a:pPr indent="-58738">
              <a:buNone/>
            </a:pPr>
            <a:r>
              <a:rPr lang="en-US" sz="3600" dirty="0" smtClean="0"/>
              <a:t>end loop;</a:t>
            </a:r>
          </a:p>
          <a:p>
            <a:pPr indent="-58738">
              <a:buNone/>
            </a:pPr>
            <a:r>
              <a:rPr lang="en-US" sz="3600" dirty="0" smtClean="0"/>
              <a:t>CLOSE C1; </a:t>
            </a:r>
          </a:p>
          <a:p>
            <a:pPr>
              <a:buNone/>
            </a:pPr>
            <a:r>
              <a:rPr lang="en-US" sz="3600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610600" cy="6629400"/>
          </a:xfrm>
        </p:spPr>
        <p:txBody>
          <a:bodyPr>
            <a:noAutofit/>
          </a:bodyPr>
          <a:lstStyle/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DECLARE</a:t>
            </a:r>
            <a:r>
              <a:rPr lang="en-US" sz="2400" b="1" dirty="0" smtClean="0"/>
              <a:t>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v_eno</a:t>
            </a:r>
            <a:r>
              <a:rPr lang="en-US" sz="2400" b="1" dirty="0" smtClean="0"/>
              <a:t>   emp.eno  %type;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v_ename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emp.ename</a:t>
            </a:r>
            <a:r>
              <a:rPr lang="en-US" sz="2400" b="1" dirty="0" smtClean="0"/>
              <a:t>  %type; </a:t>
            </a:r>
          </a:p>
          <a:p>
            <a:pPr marL="509588" indent="-388938">
              <a:buNone/>
            </a:pPr>
            <a:r>
              <a:rPr lang="en-US" sz="2400" b="1" dirty="0" err="1" smtClean="0"/>
              <a:t>v_sal</a:t>
            </a:r>
            <a:r>
              <a:rPr lang="en-US" sz="2400" b="1" dirty="0" smtClean="0"/>
              <a:t>   emp.sal   %type; </a:t>
            </a:r>
          </a:p>
          <a:p>
            <a:pPr marL="509588" indent="-388938">
              <a:buNone/>
            </a:pPr>
            <a:r>
              <a:rPr lang="en-US" sz="2400" b="1" dirty="0" smtClean="0"/>
              <a:t>CURSOR C1  IS  </a:t>
            </a:r>
            <a:r>
              <a:rPr lang="en-US" sz="2400" b="1" dirty="0" smtClean="0">
                <a:solidFill>
                  <a:srgbClr val="D60093"/>
                </a:solidFill>
              </a:rPr>
              <a:t>SELECT </a:t>
            </a:r>
            <a:r>
              <a:rPr lang="en-US" sz="2400" b="1" dirty="0" err="1" smtClean="0">
                <a:solidFill>
                  <a:srgbClr val="D60093"/>
                </a:solidFill>
              </a:rPr>
              <a:t>eno</a:t>
            </a:r>
            <a:r>
              <a:rPr lang="en-US" sz="2400" b="1" dirty="0" smtClean="0">
                <a:solidFill>
                  <a:srgbClr val="D60093"/>
                </a:solidFill>
              </a:rPr>
              <a:t>, </a:t>
            </a:r>
            <a:r>
              <a:rPr lang="en-US" sz="2400" b="1" dirty="0" err="1" smtClean="0">
                <a:solidFill>
                  <a:srgbClr val="D60093"/>
                </a:solidFill>
              </a:rPr>
              <a:t>ename</a:t>
            </a:r>
            <a:r>
              <a:rPr lang="en-US" sz="2400" b="1" dirty="0" smtClean="0">
                <a:solidFill>
                  <a:srgbClr val="D60093"/>
                </a:solidFill>
              </a:rPr>
              <a:t>, </a:t>
            </a:r>
            <a:r>
              <a:rPr lang="en-US" sz="2400" b="1" dirty="0" err="1" smtClean="0">
                <a:solidFill>
                  <a:srgbClr val="D60093"/>
                </a:solidFill>
              </a:rPr>
              <a:t>sal</a:t>
            </a:r>
            <a:r>
              <a:rPr lang="en-US" sz="2400" b="1" dirty="0" smtClean="0">
                <a:solidFill>
                  <a:srgbClr val="D60093"/>
                </a:solidFill>
              </a:rPr>
              <a:t>  FROM  </a:t>
            </a:r>
            <a:r>
              <a:rPr lang="en-US" sz="2400" b="1" dirty="0" err="1" smtClean="0">
                <a:solidFill>
                  <a:srgbClr val="D60093"/>
                </a:solidFill>
              </a:rPr>
              <a:t>emp</a:t>
            </a:r>
            <a:r>
              <a:rPr lang="en-US" sz="2400" b="1" dirty="0" smtClean="0">
                <a:solidFill>
                  <a:srgbClr val="D60093"/>
                </a:solidFill>
              </a:rPr>
              <a:t>; </a:t>
            </a:r>
          </a:p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BEGIN </a:t>
            </a:r>
          </a:p>
          <a:p>
            <a:pPr marL="509588" indent="-388938">
              <a:buNone/>
            </a:pPr>
            <a:r>
              <a:rPr lang="en-US" sz="2400" b="1" u="sng" dirty="0" smtClean="0"/>
              <a:t>OPEN C1</a:t>
            </a:r>
            <a:r>
              <a:rPr lang="en-US" sz="2400" b="1" dirty="0" smtClean="0"/>
              <a:t>; </a:t>
            </a:r>
          </a:p>
          <a:p>
            <a:pPr marL="509588" indent="-388938">
              <a:buNone/>
            </a:pPr>
            <a:r>
              <a:rPr lang="en-US" sz="2400" b="1" dirty="0" smtClean="0"/>
              <a:t>LOOP </a:t>
            </a:r>
          </a:p>
          <a:p>
            <a:pPr marL="509588" indent="-388938">
              <a:buNone/>
            </a:pPr>
            <a:r>
              <a:rPr lang="en-US" sz="2400" b="1" u="sng" dirty="0" smtClean="0"/>
              <a:t>FETCH</a:t>
            </a:r>
            <a:r>
              <a:rPr lang="en-US" sz="2400" b="1" dirty="0" smtClean="0"/>
              <a:t> C1 INTO </a:t>
            </a:r>
            <a:r>
              <a:rPr lang="en-US" sz="2400" b="1" dirty="0" err="1" smtClean="0"/>
              <a:t>v_eno</a:t>
            </a:r>
            <a:r>
              <a:rPr lang="en-US" sz="2400" b="1" dirty="0" smtClean="0"/>
              <a:t> , </a:t>
            </a:r>
            <a:r>
              <a:rPr lang="en-US" sz="2400" b="1" dirty="0" err="1" smtClean="0"/>
              <a:t>v_ename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v_sal</a:t>
            </a:r>
            <a:r>
              <a:rPr lang="en-US" sz="2400" b="1" dirty="0" smtClean="0"/>
              <a:t> ; </a:t>
            </a:r>
          </a:p>
          <a:p>
            <a:pPr marL="509588" indent="-388938">
              <a:buNone/>
            </a:pPr>
            <a:r>
              <a:rPr lang="en-US" sz="2400" b="1" dirty="0" smtClean="0"/>
              <a:t>EXIT  WHEN C1  %  NOTFOUND; </a:t>
            </a:r>
          </a:p>
          <a:p>
            <a:pPr marL="509588" indent="-388938">
              <a:buNone/>
            </a:pP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 </a:t>
            </a:r>
            <a:r>
              <a:rPr lang="en-US" sz="2400" b="1" dirty="0" err="1" smtClean="0"/>
              <a:t>v_eno</a:t>
            </a:r>
            <a:r>
              <a:rPr lang="en-US" sz="2400" b="1" dirty="0" smtClean="0"/>
              <a:t>|| '   ' || </a:t>
            </a:r>
            <a:r>
              <a:rPr lang="en-US" sz="2400" b="1" dirty="0" err="1" smtClean="0"/>
              <a:t>v_ename</a:t>
            </a:r>
            <a:r>
              <a:rPr lang="en-US" sz="2400" b="1" dirty="0" smtClean="0"/>
              <a:t> || '   ' || </a:t>
            </a:r>
            <a:r>
              <a:rPr lang="en-US" sz="2400" b="1" dirty="0" err="1" smtClean="0"/>
              <a:t>v_sal</a:t>
            </a:r>
            <a:r>
              <a:rPr lang="en-US" sz="2400" b="1" dirty="0" smtClean="0"/>
              <a:t> ); </a:t>
            </a:r>
          </a:p>
          <a:p>
            <a:pPr marL="509588" indent="-388938">
              <a:buNone/>
            </a:pPr>
            <a:r>
              <a:rPr lang="en-US" sz="2400" b="1" dirty="0" smtClean="0"/>
              <a:t>END LOOP; </a:t>
            </a:r>
          </a:p>
          <a:p>
            <a:pPr marL="509588" indent="-388938">
              <a:buNone/>
            </a:pPr>
            <a:r>
              <a:rPr lang="en-US" sz="2400" b="1" u="sng" dirty="0" smtClean="0"/>
              <a:t>CLOSE</a:t>
            </a:r>
            <a:r>
              <a:rPr lang="en-US" sz="2400" b="1" dirty="0" smtClean="0"/>
              <a:t> C1; </a:t>
            </a:r>
          </a:p>
          <a:p>
            <a:pPr marL="509588" indent="-388938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END; </a:t>
            </a:r>
          </a:p>
          <a:p>
            <a:pPr marL="509588" indent="-165100">
              <a:buNone/>
            </a:pPr>
            <a:r>
              <a:rPr lang="en-US" sz="2400" dirty="0" smtClean="0"/>
              <a:t>/</a:t>
            </a:r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User-Defined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provides a user-defined record type that allows you to define the record structure. </a:t>
            </a:r>
          </a:p>
          <a:p>
            <a:r>
              <a:rPr lang="en-US" dirty="0" smtClean="0"/>
              <a:t>These records consist of different fields.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User-Defined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Defining a Record</a:t>
            </a:r>
          </a:p>
          <a:p>
            <a:pPr indent="346075">
              <a:buNone/>
            </a:pPr>
            <a:r>
              <a:rPr lang="en-US" dirty="0" smtClean="0"/>
              <a:t>TYPE  &lt;</a:t>
            </a:r>
            <a:r>
              <a:rPr lang="en-US" dirty="0" err="1" smtClean="0"/>
              <a:t>type_name</a:t>
            </a:r>
            <a:r>
              <a:rPr lang="en-US" dirty="0" smtClean="0"/>
              <a:t>&gt; IS RECORD </a:t>
            </a:r>
          </a:p>
          <a:p>
            <a:pPr indent="346075">
              <a:buNone/>
            </a:pPr>
            <a:r>
              <a:rPr lang="en-US" dirty="0" smtClean="0"/>
              <a:t>( column1 datatype1 ,</a:t>
            </a:r>
          </a:p>
          <a:p>
            <a:pPr indent="346075">
              <a:buNone/>
            </a:pPr>
            <a:r>
              <a:rPr lang="en-US" dirty="0" smtClean="0"/>
              <a:t>  column2 datatype2 ,</a:t>
            </a:r>
          </a:p>
          <a:p>
            <a:pPr indent="346075">
              <a:buNone/>
            </a:pPr>
            <a:r>
              <a:rPr lang="en-US" dirty="0" smtClean="0"/>
              <a:t> …..... </a:t>
            </a:r>
            <a:r>
              <a:rPr lang="en-US" dirty="0" err="1" smtClean="0"/>
              <a:t>columnN</a:t>
            </a:r>
            <a:r>
              <a:rPr lang="en-US" dirty="0" smtClean="0"/>
              <a:t>  </a:t>
            </a:r>
            <a:r>
              <a:rPr lang="en-US" dirty="0" err="1" smtClean="0"/>
              <a:t>datatypeN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b="1" dirty="0" smtClean="0"/>
              <a:t>Variable syntax:</a:t>
            </a:r>
          </a:p>
          <a:p>
            <a:r>
              <a:rPr lang="en-US" dirty="0" err="1" smtClean="0"/>
              <a:t>recordvariable</a:t>
            </a:r>
            <a:r>
              <a:rPr lang="en-US" dirty="0" smtClean="0"/>
              <a:t>-name   </a:t>
            </a:r>
            <a:r>
              <a:rPr lang="en-US" dirty="0" err="1" smtClean="0"/>
              <a:t>type_name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defined Records– Example1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TYPE </a:t>
            </a:r>
            <a:r>
              <a:rPr lang="en-US" b="1" dirty="0" err="1" smtClean="0">
                <a:solidFill>
                  <a:srgbClr val="C00000"/>
                </a:solidFill>
              </a:rPr>
              <a:t>emp_rec_type</a:t>
            </a:r>
            <a:r>
              <a:rPr lang="en-US" dirty="0" smtClean="0"/>
              <a:t> IS RECORD </a:t>
            </a:r>
          </a:p>
          <a:p>
            <a:pPr indent="287338">
              <a:buNone/>
            </a:pPr>
            <a:r>
              <a:rPr lang="en-US" dirty="0" smtClean="0"/>
              <a:t> (</a:t>
            </a:r>
            <a:r>
              <a:rPr lang="en-US" dirty="0" err="1" smtClean="0"/>
              <a:t>empname</a:t>
            </a:r>
            <a:r>
              <a:rPr lang="en-US" dirty="0" smtClean="0"/>
              <a:t>   varchar2(100), </a:t>
            </a:r>
            <a:r>
              <a:rPr lang="en-US" dirty="0" err="1" smtClean="0"/>
              <a:t>empsal</a:t>
            </a:r>
            <a:r>
              <a:rPr lang="en-US" dirty="0" smtClean="0"/>
              <a:t>  NUMBER);</a:t>
            </a:r>
          </a:p>
          <a:p>
            <a:pPr indent="287338">
              <a:buNone/>
            </a:pPr>
            <a:r>
              <a:rPr lang="en-US" b="1" dirty="0" smtClean="0">
                <a:solidFill>
                  <a:srgbClr val="D60093"/>
                </a:solidFill>
              </a:rPr>
              <a:t>-- variable declaration</a:t>
            </a:r>
          </a:p>
          <a:p>
            <a:pPr indent="287338">
              <a:buNone/>
            </a:pPr>
            <a:r>
              <a:rPr lang="en-US" b="1" dirty="0" smtClean="0">
                <a:solidFill>
                  <a:srgbClr val="D60093"/>
                </a:solidFill>
              </a:rPr>
              <a:t>emp1</a:t>
            </a:r>
            <a:r>
              <a:rPr lang="en-US" dirty="0" smtClean="0"/>
              <a:t>  </a:t>
            </a:r>
            <a:r>
              <a:rPr lang="en-US" dirty="0" err="1" smtClean="0"/>
              <a:t>emp_rec_type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b="1" dirty="0" smtClean="0">
                <a:solidFill>
                  <a:srgbClr val="D60093"/>
                </a:solidFill>
              </a:rPr>
              <a:t>Emp1.empname</a:t>
            </a:r>
            <a:r>
              <a:rPr lang="en-US" dirty="0" smtClean="0"/>
              <a:t> := ' </a:t>
            </a:r>
            <a:r>
              <a:rPr lang="en-US" dirty="0" err="1" smtClean="0"/>
              <a:t>siva</a:t>
            </a:r>
            <a:r>
              <a:rPr lang="en-US" dirty="0" smtClean="0"/>
              <a:t> ';</a:t>
            </a:r>
          </a:p>
          <a:p>
            <a:pPr indent="346075">
              <a:buNone/>
            </a:pPr>
            <a:r>
              <a:rPr lang="en-US" dirty="0" smtClean="0">
                <a:solidFill>
                  <a:srgbClr val="D60093"/>
                </a:solidFill>
              </a:rPr>
              <a:t>Emp1.empsal</a:t>
            </a:r>
            <a:r>
              <a:rPr lang="en-US" dirty="0" smtClean="0"/>
              <a:t> := 1000;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 ' EMPNAME =  ' ||Emp1.empname 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 ' SALARY =  ' || Emp1.empsal); 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</a:p>
          <a:p>
            <a:pPr algn="just"/>
            <a:r>
              <a:rPr lang="en-US" dirty="0" smtClean="0"/>
              <a:t>Explicit cursors are programmer-defined cursors for gaining more control over the context area. </a:t>
            </a:r>
          </a:p>
          <a:p>
            <a:pPr algn="just"/>
            <a:r>
              <a:rPr lang="en-US" dirty="0" smtClean="0"/>
              <a:t>An explicit cursor should be defined in the declaration section of the PL/SQL Block. </a:t>
            </a:r>
          </a:p>
          <a:p>
            <a:pPr algn="just"/>
            <a:r>
              <a:rPr lang="en-US" dirty="0" smtClean="0"/>
              <a:t>It is created on a SELECT Statement which returns more than one row.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defined Records– Example2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</a:p>
          <a:p>
            <a:pPr indent="287338">
              <a:buNone/>
            </a:pPr>
            <a:r>
              <a:rPr lang="en-US" dirty="0" smtClean="0"/>
              <a:t> TYPE </a:t>
            </a:r>
            <a:r>
              <a:rPr lang="en-US" b="1" dirty="0" err="1" smtClean="0">
                <a:solidFill>
                  <a:srgbClr val="C00000"/>
                </a:solidFill>
              </a:rPr>
              <a:t>emp_rec_type</a:t>
            </a:r>
            <a:r>
              <a:rPr lang="en-US" dirty="0" smtClean="0"/>
              <a:t> IS RECORD </a:t>
            </a:r>
          </a:p>
          <a:p>
            <a:pPr indent="287338">
              <a:buNone/>
            </a:pPr>
            <a:r>
              <a:rPr lang="en-US" dirty="0" smtClean="0"/>
              <a:t> (</a:t>
            </a:r>
            <a:r>
              <a:rPr lang="en-US" dirty="0" err="1" smtClean="0"/>
              <a:t>empname</a:t>
            </a:r>
            <a:r>
              <a:rPr lang="en-US" dirty="0" smtClean="0"/>
              <a:t>   varchar2(100), </a:t>
            </a:r>
            <a:r>
              <a:rPr lang="en-US" dirty="0" err="1" smtClean="0"/>
              <a:t>empsal</a:t>
            </a:r>
            <a:r>
              <a:rPr lang="en-US" dirty="0" smtClean="0"/>
              <a:t>  NUMBER);</a:t>
            </a:r>
          </a:p>
          <a:p>
            <a:pPr indent="287338">
              <a:buNone/>
            </a:pPr>
            <a:r>
              <a:rPr lang="en-US" b="1" dirty="0" smtClean="0">
                <a:solidFill>
                  <a:srgbClr val="D60093"/>
                </a:solidFill>
              </a:rPr>
              <a:t>emp1</a:t>
            </a:r>
            <a:r>
              <a:rPr lang="en-US" dirty="0" smtClean="0"/>
              <a:t>  </a:t>
            </a:r>
            <a:r>
              <a:rPr lang="en-US" dirty="0" err="1" smtClean="0"/>
              <a:t>emp_rec_type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 indent="346075"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  INTO emp1</a:t>
            </a:r>
          </a:p>
          <a:p>
            <a:pPr indent="346075">
              <a:buNone/>
            </a:pPr>
            <a:r>
              <a:rPr lang="en-US" dirty="0" smtClean="0"/>
              <a:t>    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eno</a:t>
            </a:r>
            <a:r>
              <a:rPr lang="en-US" dirty="0" smtClean="0"/>
              <a:t> = 101;</a:t>
            </a:r>
          </a:p>
          <a:p>
            <a:pPr indent="-282575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 EMPNAME = ‘||Emp1.empname);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 ' SALARY =  ' || Emp1.empsal); </a:t>
            </a:r>
          </a:p>
          <a:p>
            <a:pPr>
              <a:buNone/>
            </a:pPr>
            <a:r>
              <a:rPr lang="en-US" b="1" dirty="0" smtClean="0"/>
              <a:t>END;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There are four steps in using an Explicit Cursor.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b="1" dirty="0" smtClean="0"/>
              <a:t>DECLARE</a:t>
            </a:r>
            <a:r>
              <a:rPr lang="en-US" dirty="0" smtClean="0"/>
              <a:t> the cursor in the Declaration section.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b="1" dirty="0" smtClean="0"/>
              <a:t>OPEN</a:t>
            </a:r>
            <a:r>
              <a:rPr lang="en-US" dirty="0" smtClean="0"/>
              <a:t> the cursor in the Execution Section.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b="1" dirty="0" smtClean="0"/>
              <a:t>FETCH</a:t>
            </a:r>
            <a:r>
              <a:rPr lang="en-US" dirty="0" smtClean="0"/>
              <a:t> the data from the cursor into PL/SQL variables or records in the Execution Section.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b="1" dirty="0" smtClean="0"/>
              <a:t>CLOSE</a:t>
            </a:r>
            <a:r>
              <a:rPr lang="en-US" dirty="0" smtClean="0"/>
              <a:t> the cursor in the Execution Section before you end the PL/SQL Block.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Declare a cursor</a:t>
            </a:r>
          </a:p>
          <a:p>
            <a:pPr marL="514350" indent="-514350" algn="just">
              <a:buNone/>
            </a:pPr>
            <a:r>
              <a:rPr lang="en-US" dirty="0" smtClean="0"/>
              <a:t>      Before using an explicit cursor, you must declare it in the declaration section of pl/</a:t>
            </a:r>
            <a:r>
              <a:rPr lang="en-US" dirty="0" err="1" smtClean="0"/>
              <a:t>sql</a:t>
            </a:r>
            <a:r>
              <a:rPr lang="en-US" dirty="0" smtClean="0"/>
              <a:t> block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u="sng" dirty="0" smtClean="0"/>
              <a:t>Syntax:</a:t>
            </a:r>
          </a:p>
          <a:p>
            <a:pPr>
              <a:buNone/>
            </a:pPr>
            <a:r>
              <a:rPr lang="en-US" sz="2800" b="1" dirty="0" smtClean="0"/>
              <a:t>    CURSOR</a:t>
            </a:r>
            <a:r>
              <a:rPr lang="en-US" sz="2800" dirty="0" smtClean="0"/>
              <a:t>   &lt;</a:t>
            </a:r>
            <a:r>
              <a:rPr lang="en-US" sz="2800" dirty="0" err="1" smtClean="0"/>
              <a:t>cursor_name</a:t>
            </a:r>
            <a:r>
              <a:rPr lang="en-US" sz="2800" dirty="0" smtClean="0"/>
              <a:t>&gt;  </a:t>
            </a:r>
            <a:r>
              <a:rPr lang="en-US" sz="2800" b="1" dirty="0" smtClean="0"/>
              <a:t>IS</a:t>
            </a:r>
            <a:r>
              <a:rPr lang="en-US" sz="2800" dirty="0" smtClean="0"/>
              <a:t>   &lt;</a:t>
            </a:r>
            <a:r>
              <a:rPr lang="en-US" sz="2800" dirty="0" err="1" smtClean="0"/>
              <a:t>SELECT_statement</a:t>
            </a:r>
            <a:r>
              <a:rPr lang="en-US" sz="2800" dirty="0" smtClean="0"/>
              <a:t>&gt;;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 </a:t>
            </a:r>
          </a:p>
          <a:p>
            <a:pPr>
              <a:buNone/>
            </a:pPr>
            <a:r>
              <a:rPr lang="en-US" b="1" dirty="0" smtClean="0"/>
              <a:t>    CURSOR</a:t>
            </a:r>
            <a:r>
              <a:rPr lang="en-US" dirty="0" smtClean="0"/>
              <a:t>  c1 </a:t>
            </a:r>
            <a:r>
              <a:rPr lang="en-US" b="1" dirty="0" smtClean="0"/>
              <a:t>IS</a:t>
            </a:r>
            <a:r>
              <a:rPr lang="en-US" dirty="0" smtClean="0"/>
              <a:t>   </a:t>
            </a:r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dirty="0" err="1" smtClean="0"/>
              <a:t>eno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;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  2. open a cursor</a:t>
            </a:r>
          </a:p>
          <a:p>
            <a:pPr algn="just">
              <a:buNone/>
            </a:pPr>
            <a:r>
              <a:rPr lang="en-US" sz="3600" dirty="0" smtClean="0"/>
              <a:t>   </a:t>
            </a:r>
            <a:r>
              <a:rPr lang="en-US" dirty="0" smtClean="0"/>
              <a:t>Before start fetching rows from the cursor, you must open it.</a:t>
            </a:r>
            <a:r>
              <a:rPr lang="en-US" sz="3600" dirty="0" smtClean="0"/>
              <a:t> </a:t>
            </a:r>
            <a:endParaRPr lang="en-US" sz="3600" b="1" dirty="0" smtClean="0"/>
          </a:p>
          <a:p>
            <a:pPr>
              <a:buNone/>
            </a:pPr>
            <a:r>
              <a:rPr lang="en-US" dirty="0" smtClean="0"/>
              <a:t>   S</a:t>
            </a:r>
            <a:r>
              <a:rPr lang="en-US" u="sng" dirty="0" smtClean="0"/>
              <a:t>yntax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b="1" dirty="0" smtClean="0"/>
              <a:t>    OPEN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 </a:t>
            </a:r>
          </a:p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 </a:t>
            </a:r>
            <a:r>
              <a:rPr lang="en-US" b="1" dirty="0" smtClean="0"/>
              <a:t>OPEN</a:t>
            </a:r>
            <a:r>
              <a:rPr lang="en-US" dirty="0" smtClean="0"/>
              <a:t> c1;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1965</Words>
  <Application>Microsoft Office PowerPoint</Application>
  <PresentationFormat>On-screen Show (4:3)</PresentationFormat>
  <Paragraphs>469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14. Demonstrate Cursors, Exception and Composite Data Types in PL SQL. </vt:lpstr>
      <vt:lpstr>Cursors</vt:lpstr>
      <vt:lpstr>Cursors</vt:lpstr>
      <vt:lpstr>Cursors</vt:lpstr>
      <vt:lpstr>Cursors</vt:lpstr>
      <vt:lpstr>Cursors</vt:lpstr>
      <vt:lpstr>Explicit cursors</vt:lpstr>
      <vt:lpstr>Explicit cursors</vt:lpstr>
      <vt:lpstr>Explicit cursors</vt:lpstr>
      <vt:lpstr>Explicit cursors</vt:lpstr>
      <vt:lpstr>Explicit cursors</vt:lpstr>
      <vt:lpstr>Explicit cursors</vt:lpstr>
      <vt:lpstr>Slide 13</vt:lpstr>
      <vt:lpstr>Slide 14</vt:lpstr>
      <vt:lpstr>Explicit Cursor Attributes</vt:lpstr>
      <vt:lpstr>Explicit Cursor Attributes</vt:lpstr>
      <vt:lpstr>Explicit Cursor Attributes</vt:lpstr>
      <vt:lpstr>Explicit Cursor Attributes</vt:lpstr>
      <vt:lpstr>Slide 19</vt:lpstr>
      <vt:lpstr>Slide 20</vt:lpstr>
      <vt:lpstr>Implicit Cursor</vt:lpstr>
      <vt:lpstr>Implicit Cursor</vt:lpstr>
      <vt:lpstr>Exception</vt:lpstr>
      <vt:lpstr>Exception</vt:lpstr>
      <vt:lpstr>Syntax of the Exception-handling section:</vt:lpstr>
      <vt:lpstr>Exception</vt:lpstr>
      <vt:lpstr>Exception</vt:lpstr>
      <vt:lpstr>Predefined Exceptions</vt:lpstr>
      <vt:lpstr>Predefined Exceptions</vt:lpstr>
      <vt:lpstr>Predefined Exceptions</vt:lpstr>
      <vt:lpstr>Slide 31</vt:lpstr>
      <vt:lpstr>Predefined Exceptions</vt:lpstr>
      <vt:lpstr>PL/SQL program to perform division  of two numbers using EXCEPTION</vt:lpstr>
      <vt:lpstr>User-defined Exceptions</vt:lpstr>
      <vt:lpstr>Syntax for User Defined Exception</vt:lpstr>
      <vt:lpstr>PL/SQL Program to get employee name and salary using eid.</vt:lpstr>
      <vt:lpstr>Slide 37</vt:lpstr>
      <vt:lpstr>Composite Data types</vt:lpstr>
      <vt:lpstr>Composite Data types</vt:lpstr>
      <vt:lpstr>varray</vt:lpstr>
      <vt:lpstr>varray</vt:lpstr>
      <vt:lpstr>Slide 42</vt:lpstr>
      <vt:lpstr>Nested Table</vt:lpstr>
      <vt:lpstr>Nested Table Example</vt:lpstr>
      <vt:lpstr>Nested Table Example</vt:lpstr>
      <vt:lpstr>Associative array</vt:lpstr>
      <vt:lpstr>Associative array Example</vt:lpstr>
      <vt:lpstr>Associative array Example</vt:lpstr>
      <vt:lpstr>PL/SQL RECORDS</vt:lpstr>
      <vt:lpstr>Table-Based Records</vt:lpstr>
      <vt:lpstr>Find employee name and salary using PL/SQL block</vt:lpstr>
      <vt:lpstr>Table-Based Records - Example</vt:lpstr>
      <vt:lpstr>Table-Based Records – Example2</vt:lpstr>
      <vt:lpstr>Table-Based Records – Example3</vt:lpstr>
      <vt:lpstr>Cursor-based records</vt:lpstr>
      <vt:lpstr>Slide 56</vt:lpstr>
      <vt:lpstr>User-Defined Records</vt:lpstr>
      <vt:lpstr>User-Defined Records</vt:lpstr>
      <vt:lpstr>User defined Records– Example1</vt:lpstr>
      <vt:lpstr>User defined Records– Example2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Demonstrate Cursors, Exception and Composite Data Types in PL SQL. </dc:title>
  <dc:creator>murali</dc:creator>
  <cp:lastModifiedBy>murali</cp:lastModifiedBy>
  <cp:revision>137</cp:revision>
  <dcterms:created xsi:type="dcterms:W3CDTF">2006-08-16T00:00:00Z</dcterms:created>
  <dcterms:modified xsi:type="dcterms:W3CDTF">2023-12-16T07:08:02Z</dcterms:modified>
</cp:coreProperties>
</file>