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6" r:id="rId15"/>
    <p:sldId id="271" r:id="rId16"/>
    <p:sldId id="272" r:id="rId17"/>
    <p:sldId id="275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15. Demonstrate Procedures, Functions, and Packages in PLSQL. 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Parameters -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Parameters are used to send or receive runtime values.</a:t>
            </a:r>
          </a:p>
          <a:p>
            <a:pPr algn="just"/>
            <a:r>
              <a:rPr lang="en-US" b="1" dirty="0" smtClean="0"/>
              <a:t>IN</a:t>
            </a:r>
            <a:r>
              <a:rPr lang="en-US" dirty="0" smtClean="0"/>
              <a:t> -  used to  send values to a procedure</a:t>
            </a:r>
          </a:p>
          <a:p>
            <a:pPr algn="just"/>
            <a:r>
              <a:rPr lang="en-US" b="1" dirty="0" smtClean="0"/>
              <a:t>OUT </a:t>
            </a:r>
            <a:r>
              <a:rPr lang="en-US" dirty="0" smtClean="0"/>
              <a:t>- used  to get values from procedure.</a:t>
            </a:r>
          </a:p>
          <a:p>
            <a:pPr algn="just"/>
            <a:r>
              <a:rPr lang="en-US" b="1" dirty="0" smtClean="0"/>
              <a:t>IN OUT- </a:t>
            </a:r>
            <a:r>
              <a:rPr lang="en-US" dirty="0" smtClean="0"/>
              <a:t>used to  send values to and get values from a procedure.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IN- Parameters Example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indent="-117475">
              <a:buNone/>
            </a:pPr>
            <a:r>
              <a:rPr lang="en-US" sz="2800" dirty="0" smtClean="0"/>
              <a:t>CREATE OR REPLACE PROCEDURE  </a:t>
            </a:r>
            <a:r>
              <a:rPr lang="en-US" sz="2800" dirty="0" smtClean="0">
                <a:solidFill>
                  <a:srgbClr val="FF0000"/>
                </a:solidFill>
              </a:rPr>
              <a:t>addition</a:t>
            </a:r>
          </a:p>
          <a:p>
            <a:pPr indent="-117475">
              <a:buNone/>
            </a:pPr>
            <a:r>
              <a:rPr lang="en-US" sz="2800" dirty="0" smtClean="0"/>
              <a:t> ( x in NUMBER, y in NUMBER) </a:t>
            </a:r>
          </a:p>
          <a:p>
            <a:pPr indent="-117475">
              <a:buNone/>
            </a:pPr>
            <a:r>
              <a:rPr lang="en-US" dirty="0" smtClean="0"/>
              <a:t>IS </a:t>
            </a:r>
          </a:p>
          <a:p>
            <a:pPr indent="-117475">
              <a:buNone/>
            </a:pPr>
            <a:r>
              <a:rPr lang="en-US" dirty="0" smtClean="0"/>
              <a:t>Z number;</a:t>
            </a:r>
          </a:p>
          <a:p>
            <a:pPr indent="-117475">
              <a:buNone/>
            </a:pPr>
            <a:r>
              <a:rPr lang="en-US" dirty="0" smtClean="0"/>
              <a:t>BEGIN </a:t>
            </a:r>
          </a:p>
          <a:p>
            <a:pPr indent="-117475">
              <a:buNone/>
            </a:pPr>
            <a:r>
              <a:rPr lang="en-US" dirty="0" smtClean="0"/>
              <a:t>z := x + y; </a:t>
            </a:r>
          </a:p>
          <a:p>
            <a:pPr indent="-117475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(‘ result is  ' || z); </a:t>
            </a:r>
          </a:p>
          <a:p>
            <a:pPr indent="-117475">
              <a:buNone/>
            </a:pPr>
            <a:r>
              <a:rPr lang="en-US" dirty="0" smtClean="0"/>
              <a:t>END; </a:t>
            </a:r>
          </a:p>
          <a:p>
            <a:pPr indent="-117475">
              <a:buNone/>
            </a:pPr>
            <a:r>
              <a:rPr lang="en-US" dirty="0" smtClean="0"/>
              <a:t>/</a:t>
            </a:r>
          </a:p>
          <a:p>
            <a:pPr indent="-117475">
              <a:buNone/>
            </a:pPr>
            <a:r>
              <a:rPr lang="en-US" b="1" dirty="0" smtClean="0"/>
              <a:t>Output: </a:t>
            </a:r>
          </a:p>
          <a:p>
            <a:pPr indent="-117475">
              <a:buNone/>
            </a:pPr>
            <a:r>
              <a:rPr lang="en-US" b="1" dirty="0" smtClean="0"/>
              <a:t>SQL&gt;  </a:t>
            </a:r>
            <a:r>
              <a:rPr lang="en-US" dirty="0" smtClean="0"/>
              <a:t>exec addition(1,2);</a:t>
            </a:r>
          </a:p>
          <a:p>
            <a:pPr indent="-117475">
              <a:buNone/>
            </a:pPr>
            <a:r>
              <a:rPr lang="en-US" dirty="0" smtClean="0"/>
              <a:t>Result is 3.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OUT PARAMETER-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sz="3800" b="1" dirty="0" smtClean="0"/>
              <a:t>computes the square of a passed value. </a:t>
            </a:r>
            <a:endParaRPr lang="en-US" b="1" dirty="0" smtClean="0"/>
          </a:p>
          <a:p>
            <a:pPr indent="-177800">
              <a:buNone/>
            </a:pPr>
            <a:r>
              <a:rPr lang="en-US" dirty="0" smtClean="0"/>
              <a:t> CREATE PROCEDURE </a:t>
            </a:r>
            <a:r>
              <a:rPr lang="en-US" dirty="0" err="1" smtClean="0"/>
              <a:t>squarenum</a:t>
            </a:r>
            <a:r>
              <a:rPr lang="en-US" dirty="0" smtClean="0"/>
              <a:t>(x IN OUT number) </a:t>
            </a:r>
          </a:p>
          <a:p>
            <a:pPr indent="-177800">
              <a:buNone/>
            </a:pPr>
            <a:r>
              <a:rPr lang="en-US" dirty="0" smtClean="0"/>
              <a:t> IS </a:t>
            </a:r>
          </a:p>
          <a:p>
            <a:pPr indent="-177800">
              <a:buNone/>
            </a:pPr>
            <a:r>
              <a:rPr lang="en-US" dirty="0" smtClean="0"/>
              <a:t> BEGIN </a:t>
            </a:r>
          </a:p>
          <a:p>
            <a:pPr indent="-177800">
              <a:buNone/>
            </a:pPr>
            <a:r>
              <a:rPr lang="en-US" dirty="0" smtClean="0"/>
              <a:t> x := x * x; </a:t>
            </a:r>
          </a:p>
          <a:p>
            <a:pPr indent="-177800">
              <a:buNone/>
            </a:pPr>
            <a:r>
              <a:rPr lang="en-US" dirty="0" smtClean="0"/>
              <a:t> END; </a:t>
            </a:r>
          </a:p>
          <a:p>
            <a:pPr indent="-177800">
              <a:buNone/>
            </a:pPr>
            <a:r>
              <a:rPr lang="en-US" dirty="0" smtClean="0"/>
              <a:t> / </a:t>
            </a:r>
          </a:p>
          <a:p>
            <a:pPr indent="-177800">
              <a:buNone/>
            </a:pPr>
            <a:r>
              <a:rPr lang="en-US" dirty="0" smtClean="0"/>
              <a:t>____________________________________________________</a:t>
            </a:r>
          </a:p>
          <a:p>
            <a:pPr indent="-177800">
              <a:buNone/>
            </a:pPr>
            <a:r>
              <a:rPr lang="en-US" dirty="0" smtClean="0"/>
              <a:t>declare   a NUMBER:= 10;</a:t>
            </a:r>
          </a:p>
          <a:p>
            <a:pPr indent="-177800">
              <a:buNone/>
            </a:pPr>
            <a:r>
              <a:rPr lang="en-US" dirty="0" smtClean="0"/>
              <a:t>BEGIN </a:t>
            </a:r>
            <a:endParaRPr lang="en-US" dirty="0" smtClean="0"/>
          </a:p>
          <a:p>
            <a:pPr indent="-177800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 ‘ before calling value a is’ || a);</a:t>
            </a:r>
            <a:endParaRPr lang="en-US" dirty="0" smtClean="0"/>
          </a:p>
          <a:p>
            <a:pPr indent="-177800">
              <a:buNone/>
            </a:pPr>
            <a:r>
              <a:rPr lang="en-US" dirty="0" err="1" smtClean="0"/>
              <a:t>squarenum</a:t>
            </a:r>
            <a:r>
              <a:rPr lang="en-US" dirty="0" smtClean="0"/>
              <a:t>(a</a:t>
            </a:r>
            <a:r>
              <a:rPr lang="en-US" dirty="0" smtClean="0"/>
              <a:t>); </a:t>
            </a:r>
            <a:endParaRPr lang="en-US" dirty="0" smtClean="0"/>
          </a:p>
          <a:p>
            <a:pPr indent="-177800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 Square of  10 :  ' || a); </a:t>
            </a:r>
          </a:p>
          <a:p>
            <a:pPr indent="-177800">
              <a:buNone/>
            </a:pPr>
            <a:r>
              <a:rPr lang="en-US" dirty="0" smtClean="0"/>
              <a:t>END; </a:t>
            </a:r>
          </a:p>
          <a:p>
            <a:pPr indent="-177800">
              <a:buNone/>
            </a:pPr>
            <a:endParaRPr lang="en-US" dirty="0" smtClean="0"/>
          </a:p>
          <a:p>
            <a:pPr indent="-177800">
              <a:buNone/>
            </a:pPr>
            <a:r>
              <a:rPr lang="en-US" b="1" dirty="0" smtClean="0"/>
              <a:t>Output: square of 10 is 100</a:t>
            </a:r>
          </a:p>
          <a:p>
            <a:pPr indent="-1778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Create a procedure to find no of employees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1588">
              <a:buNone/>
            </a:pPr>
            <a:r>
              <a:rPr lang="en-US" sz="3600" dirty="0" smtClean="0"/>
              <a:t>create or replace procedure p1  is</a:t>
            </a:r>
          </a:p>
          <a:p>
            <a:pPr indent="1588">
              <a:buNone/>
            </a:pPr>
            <a:r>
              <a:rPr lang="en-US" sz="3600" dirty="0" smtClean="0"/>
              <a:t>total number;</a:t>
            </a:r>
          </a:p>
          <a:p>
            <a:pPr indent="1588">
              <a:buNone/>
            </a:pPr>
            <a:r>
              <a:rPr lang="en-US" sz="3600" dirty="0" smtClean="0"/>
              <a:t>begin</a:t>
            </a:r>
          </a:p>
          <a:p>
            <a:pPr indent="1588">
              <a:buNone/>
            </a:pPr>
            <a:r>
              <a:rPr lang="en-US" sz="3600" dirty="0" smtClean="0"/>
              <a:t>select Count(*) into total from </a:t>
            </a:r>
            <a:r>
              <a:rPr lang="en-US" sz="3600" dirty="0" err="1" smtClean="0"/>
              <a:t>emp</a:t>
            </a:r>
            <a:r>
              <a:rPr lang="en-US" sz="3600" dirty="0" smtClean="0"/>
              <a:t>; </a:t>
            </a:r>
          </a:p>
          <a:p>
            <a:pPr indent="1588">
              <a:buNone/>
            </a:pPr>
            <a:r>
              <a:rPr lang="en-US" sz="3600" dirty="0" err="1" smtClean="0"/>
              <a:t>dbms_output.put_line</a:t>
            </a:r>
            <a:r>
              <a:rPr lang="en-US" sz="3600" dirty="0" smtClean="0"/>
              <a:t>('no of employees ' || total);</a:t>
            </a:r>
          </a:p>
          <a:p>
            <a:pPr indent="1588">
              <a:buNone/>
            </a:pPr>
            <a:r>
              <a:rPr lang="en-US" sz="3600" dirty="0" smtClean="0"/>
              <a:t>end;</a:t>
            </a:r>
          </a:p>
          <a:p>
            <a:pPr indent="1588">
              <a:buNone/>
            </a:pPr>
            <a:r>
              <a:rPr lang="en-US" sz="3600" dirty="0" smtClean="0"/>
              <a:t>/</a:t>
            </a:r>
          </a:p>
          <a:p>
            <a:pPr indent="1588">
              <a:buNone/>
            </a:pPr>
            <a:r>
              <a:rPr lang="en-US" dirty="0" smtClean="0"/>
              <a:t>_______________________________________________</a:t>
            </a:r>
          </a:p>
          <a:p>
            <a:pPr indent="1588">
              <a:buNone/>
            </a:pPr>
            <a:r>
              <a:rPr lang="en-US" dirty="0" smtClean="0"/>
              <a:t>begin</a:t>
            </a:r>
          </a:p>
          <a:p>
            <a:pPr indent="1588">
              <a:buNone/>
            </a:pPr>
            <a:r>
              <a:rPr lang="en-US" dirty="0" smtClean="0"/>
              <a:t>P1;</a:t>
            </a:r>
          </a:p>
          <a:p>
            <a:pPr indent="1588"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PL/</a:t>
            </a:r>
            <a:r>
              <a:rPr lang="en-US" b="1" dirty="0" err="1" smtClean="0"/>
              <a:t>sql</a:t>
            </a:r>
            <a:r>
              <a:rPr lang="en-US" b="1" dirty="0" smtClean="0"/>
              <a:t> procedure to insert a row into </a:t>
            </a:r>
            <a:r>
              <a:rPr lang="en-US" b="1" dirty="0" err="1" smtClean="0"/>
              <a:t>emp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create or replace procedure </a:t>
            </a:r>
            <a:r>
              <a:rPr lang="en-US" dirty="0" smtClean="0"/>
              <a:t> </a:t>
            </a:r>
            <a:r>
              <a:rPr lang="en-US" dirty="0" err="1" smtClean="0"/>
              <a:t>insert_emp</a:t>
            </a: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(id IN </a:t>
            </a:r>
            <a:r>
              <a:rPr lang="en-US" dirty="0" smtClean="0"/>
              <a:t>NUMBER, name</a:t>
            </a:r>
            <a:r>
              <a:rPr lang="en-US" dirty="0" smtClean="0"/>
              <a:t> IN </a:t>
            </a:r>
            <a:r>
              <a:rPr lang="en-US" dirty="0" smtClean="0"/>
              <a:t>VARCHAR2(20))</a:t>
            </a: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is    </a:t>
            </a:r>
          </a:p>
          <a:p>
            <a:pPr>
              <a:buNone/>
            </a:pPr>
            <a:r>
              <a:rPr lang="en-US" dirty="0" smtClean="0"/>
              <a:t>begin    </a:t>
            </a:r>
          </a:p>
          <a:p>
            <a:pPr>
              <a:buNone/>
            </a:pPr>
            <a:r>
              <a:rPr lang="en-US" dirty="0" smtClean="0"/>
              <a:t>insert into </a:t>
            </a:r>
            <a:r>
              <a:rPr lang="en-US" dirty="0" err="1" smtClean="0"/>
              <a:t>emp</a:t>
            </a:r>
            <a:r>
              <a:rPr lang="en-US" dirty="0" smtClean="0"/>
              <a:t> values(id</a:t>
            </a:r>
            <a:r>
              <a:rPr lang="en-US" dirty="0" smtClean="0"/>
              <a:t>, name</a:t>
            </a:r>
            <a:r>
              <a:rPr lang="en-US" dirty="0" smtClean="0"/>
              <a:t>); 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dbms_output.put_line</a:t>
            </a:r>
            <a:r>
              <a:rPr lang="en-US" dirty="0" smtClean="0"/>
              <a:t>(‘ inserted row successfully’);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</a:t>
            </a:r>
            <a:r>
              <a:rPr lang="en-US" dirty="0" smtClean="0"/>
              <a:t>;    </a:t>
            </a:r>
          </a:p>
          <a:p>
            <a:pPr>
              <a:buNone/>
            </a:pPr>
            <a:r>
              <a:rPr lang="en-US" dirty="0" smtClean="0"/>
              <a:t>/ 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_______________________________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Exec </a:t>
            </a:r>
            <a:r>
              <a:rPr lang="en-US" dirty="0" err="1" smtClean="0"/>
              <a:t>insert_emp</a:t>
            </a:r>
            <a:r>
              <a:rPr lang="en-US" dirty="0" smtClean="0"/>
              <a:t>(1,’a’);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Output:  </a:t>
            </a:r>
            <a:r>
              <a:rPr lang="en-US" dirty="0" smtClean="0"/>
              <a:t>inserted successfully.</a:t>
            </a:r>
            <a:r>
              <a:rPr lang="en-US" dirty="0" smtClean="0"/>
              <a:t>  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Drop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DROP</a:t>
            </a:r>
            <a:r>
              <a:rPr lang="en-US" dirty="0" smtClean="0"/>
              <a:t> </a:t>
            </a:r>
            <a:r>
              <a:rPr lang="en-US" b="1" dirty="0" smtClean="0"/>
              <a:t>PROCEDURE</a:t>
            </a:r>
            <a:r>
              <a:rPr lang="en-US" dirty="0" smtClean="0"/>
              <a:t> &lt;name&gt;;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drop procedure p1;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procedure dropped.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="1" dirty="0" smtClean="0"/>
              <a:t>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is same as a procedure except that it returns a value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CREATE</a:t>
            </a:r>
            <a:r>
              <a:rPr lang="en-US" dirty="0" smtClean="0"/>
              <a:t> [OR REPLACE] </a:t>
            </a:r>
            <a:r>
              <a:rPr lang="en-US" b="1" dirty="0" smtClean="0"/>
              <a:t>FUNCTION</a:t>
            </a:r>
            <a:r>
              <a:rPr lang="en-US" dirty="0" smtClean="0"/>
              <a:t> </a:t>
            </a:r>
            <a:r>
              <a:rPr lang="en-US" dirty="0" err="1" smtClean="0"/>
              <a:t>function_name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                                 [ parameter ]  </a:t>
            </a:r>
          </a:p>
          <a:p>
            <a:pPr>
              <a:buNone/>
            </a:pPr>
            <a:r>
              <a:rPr lang="en-US" b="1" dirty="0" smtClean="0"/>
              <a:t>RETURN</a:t>
            </a:r>
            <a:r>
              <a:rPr lang="en-US" dirty="0" smtClean="0"/>
              <a:t> </a:t>
            </a:r>
            <a:r>
              <a:rPr lang="en-US" dirty="0" err="1" smtClean="0"/>
              <a:t>return_datatype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IS</a:t>
            </a:r>
            <a:r>
              <a:rPr lang="en-US" dirty="0" smtClean="0"/>
              <a:t> | </a:t>
            </a:r>
            <a:r>
              <a:rPr lang="en-US" b="1" dirty="0" smtClean="0"/>
              <a:t>AS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[</a:t>
            </a:r>
            <a:r>
              <a:rPr lang="en-US" dirty="0" err="1" smtClean="0"/>
              <a:t>declaration_section</a:t>
            </a:r>
            <a:r>
              <a:rPr lang="en-US" dirty="0" smtClean="0"/>
              <a:t>]  </a:t>
            </a:r>
          </a:p>
          <a:p>
            <a:pPr>
              <a:buNone/>
            </a:pPr>
            <a:r>
              <a:rPr lang="en-US" b="1" dirty="0" smtClean="0"/>
              <a:t>BEGIN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executable_section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[EXCEPTION  -     </a:t>
            </a:r>
            <a:r>
              <a:rPr lang="en-US" dirty="0" err="1" smtClean="0"/>
              <a:t>exception_section</a:t>
            </a:r>
            <a:r>
              <a:rPr lang="en-US" dirty="0" smtClean="0"/>
              <a:t>]  </a:t>
            </a:r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 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Create a FUNCTION to find no of employees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CREATE</a:t>
            </a:r>
            <a:r>
              <a:rPr lang="en-US" dirty="0" smtClean="0"/>
              <a:t> OR REPLACE </a:t>
            </a:r>
            <a:r>
              <a:rPr lang="en-US" b="1" dirty="0" smtClean="0"/>
              <a:t>FUNCTION</a:t>
            </a:r>
            <a:r>
              <a:rPr lang="en-US" dirty="0" smtClean="0"/>
              <a:t> </a:t>
            </a:r>
            <a:r>
              <a:rPr lang="en-US" dirty="0" err="1" smtClean="0"/>
              <a:t>totalemp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RETURN</a:t>
            </a:r>
            <a:r>
              <a:rPr lang="en-US" dirty="0" smtClean="0"/>
              <a:t> number </a:t>
            </a:r>
          </a:p>
          <a:p>
            <a:pPr>
              <a:buNone/>
            </a:pPr>
            <a:r>
              <a:rPr lang="en-US" b="1" dirty="0" smtClean="0"/>
              <a:t>IS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 total number ;  </a:t>
            </a:r>
          </a:p>
          <a:p>
            <a:pPr>
              <a:buNone/>
            </a:pPr>
            <a:r>
              <a:rPr lang="en-US" b="1" dirty="0" smtClean="0"/>
              <a:t>BEGIN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 </a:t>
            </a:r>
            <a:r>
              <a:rPr lang="en-US" b="1" dirty="0" smtClean="0"/>
              <a:t>SELECT</a:t>
            </a:r>
            <a:r>
              <a:rPr lang="en-US" dirty="0" smtClean="0"/>
              <a:t> count(*) </a:t>
            </a:r>
            <a:r>
              <a:rPr lang="en-US" b="1" dirty="0" smtClean="0"/>
              <a:t>into</a:t>
            </a:r>
            <a:r>
              <a:rPr lang="en-US" dirty="0" smtClean="0"/>
              <a:t> total </a:t>
            </a: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emp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total;  </a:t>
            </a:r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________________________________________</a:t>
            </a:r>
          </a:p>
          <a:p>
            <a:pPr>
              <a:buNone/>
            </a:pPr>
            <a:r>
              <a:rPr lang="en-US" dirty="0" smtClean="0"/>
              <a:t>DECLARE x NUMBER;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X  := TOTALEMP;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('no of employees ' || X);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PL/</a:t>
            </a:r>
            <a:r>
              <a:rPr lang="en-US" b="1" dirty="0" err="1" smtClean="0"/>
              <a:t>sql</a:t>
            </a:r>
            <a:r>
              <a:rPr lang="en-US" b="1" dirty="0" smtClean="0"/>
              <a:t> function to insert a row into </a:t>
            </a:r>
            <a:r>
              <a:rPr lang="en-US" b="1" dirty="0" err="1" smtClean="0"/>
              <a:t>emp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create or replace </a:t>
            </a:r>
            <a:r>
              <a:rPr lang="en-US" dirty="0" smtClean="0"/>
              <a:t>function</a:t>
            </a:r>
            <a:r>
              <a:rPr lang="en-US" dirty="0" smtClean="0"/>
              <a:t> </a:t>
            </a:r>
            <a:r>
              <a:rPr lang="en-US" dirty="0" smtClean="0"/>
              <a:t> </a:t>
            </a:r>
            <a:r>
              <a:rPr lang="en-US" dirty="0" err="1" smtClean="0"/>
              <a:t>insert_emp</a:t>
            </a: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(id IN </a:t>
            </a:r>
            <a:r>
              <a:rPr lang="en-US" dirty="0" smtClean="0"/>
              <a:t>NUMBER, name</a:t>
            </a:r>
            <a:r>
              <a:rPr lang="en-US" dirty="0" smtClean="0"/>
              <a:t> IN </a:t>
            </a:r>
            <a:r>
              <a:rPr lang="en-US" dirty="0" smtClean="0"/>
              <a:t>VARCHAR2(20))</a:t>
            </a:r>
            <a:r>
              <a:rPr lang="en-US" dirty="0" smtClean="0"/>
              <a:t>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Return number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is    </a:t>
            </a:r>
          </a:p>
          <a:p>
            <a:pPr>
              <a:buNone/>
            </a:pPr>
            <a:r>
              <a:rPr lang="en-US" dirty="0" smtClean="0"/>
              <a:t>begin    </a:t>
            </a:r>
          </a:p>
          <a:p>
            <a:pPr>
              <a:buNone/>
            </a:pPr>
            <a:r>
              <a:rPr lang="en-US" dirty="0" smtClean="0"/>
              <a:t>insert into </a:t>
            </a:r>
            <a:r>
              <a:rPr lang="en-US" dirty="0" err="1" smtClean="0"/>
              <a:t>emp</a:t>
            </a:r>
            <a:r>
              <a:rPr lang="en-US" dirty="0" smtClean="0"/>
              <a:t> values(id</a:t>
            </a:r>
            <a:r>
              <a:rPr lang="en-US" dirty="0" smtClean="0"/>
              <a:t>, name</a:t>
            </a:r>
            <a:r>
              <a:rPr lang="en-US" dirty="0" smtClean="0"/>
              <a:t>); 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dbms_output.put_line</a:t>
            </a:r>
            <a:r>
              <a:rPr lang="en-US" dirty="0" smtClean="0"/>
              <a:t>(‘ inserted row successfully’);</a:t>
            </a:r>
          </a:p>
          <a:p>
            <a:pPr>
              <a:buNone/>
            </a:pPr>
            <a:r>
              <a:rPr lang="en-US" dirty="0" smtClean="0"/>
              <a:t>Return 0;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</a:t>
            </a:r>
            <a:r>
              <a:rPr lang="en-US" dirty="0" smtClean="0"/>
              <a:t>;    </a:t>
            </a:r>
          </a:p>
          <a:p>
            <a:pPr>
              <a:buNone/>
            </a:pPr>
            <a:r>
              <a:rPr lang="en-US" dirty="0" smtClean="0"/>
              <a:t>/ 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_______________________________</a:t>
            </a:r>
          </a:p>
          <a:p>
            <a:pPr>
              <a:buNone/>
            </a:pPr>
            <a:r>
              <a:rPr lang="en-US" dirty="0" smtClean="0"/>
              <a:t>Declare a number;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a :=  </a:t>
            </a:r>
            <a:r>
              <a:rPr lang="en-US" dirty="0" err="1" smtClean="0"/>
              <a:t>insert_emp</a:t>
            </a:r>
            <a:r>
              <a:rPr lang="en-US" dirty="0" smtClean="0"/>
              <a:t>(2,’b’);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r>
              <a:rPr lang="en-US" dirty="0" smtClean="0"/>
              <a:t>/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Output:  </a:t>
            </a:r>
            <a:r>
              <a:rPr lang="en-US" dirty="0" smtClean="0"/>
              <a:t>inserted successfully.</a:t>
            </a:r>
            <a:r>
              <a:rPr lang="en-US" dirty="0" smtClean="0"/>
              <a:t>  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subprogram </a:t>
            </a:r>
            <a:r>
              <a:rPr lang="en-US" dirty="0" smtClean="0"/>
              <a:t>is a program unit/module that performs a particular task. </a:t>
            </a:r>
          </a:p>
          <a:p>
            <a:pPr algn="just"/>
            <a:r>
              <a:rPr lang="en-US" dirty="0" smtClean="0"/>
              <a:t>A subprogram can be invoked by another program which is called the </a:t>
            </a:r>
            <a:r>
              <a:rPr lang="en-US" b="1" dirty="0" smtClean="0"/>
              <a:t>calling program. </a:t>
            </a:r>
          </a:p>
          <a:p>
            <a:r>
              <a:rPr lang="en-US" dirty="0" smtClean="0"/>
              <a:t>A subprogram can be created − </a:t>
            </a:r>
          </a:p>
          <a:p>
            <a:pPr indent="450850">
              <a:buFont typeface="Wingdings" pitchFamily="2" charset="2"/>
              <a:buChar char="Ø"/>
            </a:pPr>
            <a:r>
              <a:rPr lang="en-US" dirty="0" smtClean="0"/>
              <a:t> At the schema level </a:t>
            </a:r>
          </a:p>
          <a:p>
            <a:pPr indent="450850">
              <a:buFont typeface="Wingdings" pitchFamily="2" charset="2"/>
              <a:buChar char="Ø"/>
            </a:pPr>
            <a:r>
              <a:rPr lang="en-US" dirty="0" smtClean="0"/>
              <a:t> Inside a package </a:t>
            </a:r>
          </a:p>
          <a:p>
            <a:pPr indent="450850">
              <a:buFont typeface="Wingdings" pitchFamily="2" charset="2"/>
              <a:buChar char="Ø"/>
            </a:pPr>
            <a:r>
              <a:rPr lang="en-US" dirty="0" smtClean="0"/>
              <a:t> Inside a PL/SQL block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PL/SQL provides two kinds of subprograms − </a:t>
            </a:r>
          </a:p>
          <a:p>
            <a:pPr algn="just"/>
            <a:r>
              <a:rPr lang="en-US" b="1" dirty="0" smtClean="0"/>
              <a:t>Functions − </a:t>
            </a:r>
            <a:r>
              <a:rPr lang="en-US" dirty="0" smtClean="0"/>
              <a:t>These subprograms return a single value; mainly used to compute and return a value. </a:t>
            </a:r>
          </a:p>
          <a:p>
            <a:pPr algn="just"/>
            <a:r>
              <a:rPr lang="en-US" b="1" dirty="0" smtClean="0"/>
              <a:t>Procedures </a:t>
            </a:r>
            <a:r>
              <a:rPr lang="en-US" dirty="0" smtClean="0"/>
              <a:t>− These subprograms do not return a value directly; mainly used to perform an action</a:t>
            </a:r>
            <a:r>
              <a:rPr lang="en-US" b="1" dirty="0" smtClean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PL/SQL Subprogram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Each PL/SQL subprogram has a name, and may also have a parameter list. </a:t>
            </a:r>
          </a:p>
          <a:p>
            <a:pPr algn="just"/>
            <a:r>
              <a:rPr lang="en-US" dirty="0" smtClean="0"/>
              <a:t>Like anonymous PL/SQL blocks, the named blocks will also have the following three parts.</a:t>
            </a:r>
          </a:p>
          <a:p>
            <a:pPr algn="just"/>
            <a:r>
              <a:rPr lang="en-US" b="1" dirty="0" smtClean="0"/>
              <a:t>Declarative Part 	</a:t>
            </a:r>
          </a:p>
          <a:p>
            <a:pPr algn="just"/>
            <a:r>
              <a:rPr lang="en-US" b="1" dirty="0" smtClean="0"/>
              <a:t>Executable Part 	</a:t>
            </a:r>
          </a:p>
          <a:p>
            <a:pPr algn="just"/>
            <a:r>
              <a:rPr lang="en-US" b="1" dirty="0" smtClean="0"/>
              <a:t>Exception-handling 	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Procedure </a:t>
            </a:r>
            <a:r>
              <a:rPr lang="en-US" dirty="0" smtClean="0"/>
              <a:t>in PL/SQL</a:t>
            </a:r>
            <a:r>
              <a:rPr lang="en-US" b="1" dirty="0" smtClean="0"/>
              <a:t> </a:t>
            </a:r>
            <a:r>
              <a:rPr lang="en-US" dirty="0" smtClean="0"/>
              <a:t>is a sub-program mainly used to perform an action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It is also called stored procedure.</a:t>
            </a:r>
          </a:p>
          <a:p>
            <a:r>
              <a:rPr lang="en-US" dirty="0" smtClean="0"/>
              <a:t>It is used to perform DML </a:t>
            </a:r>
            <a:r>
              <a:rPr lang="en-US" dirty="0" err="1" smtClean="0"/>
              <a:t>opeartions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Procedure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indent="-117475">
              <a:buNone/>
            </a:pPr>
            <a:r>
              <a:rPr lang="en-US" sz="2500" b="1" u="sng" dirty="0" smtClean="0">
                <a:solidFill>
                  <a:schemeClr val="accent1">
                    <a:lumMod val="50000"/>
                  </a:schemeClr>
                </a:solidFill>
              </a:rPr>
              <a:t>Syntax:</a:t>
            </a:r>
          </a:p>
          <a:p>
            <a:pPr indent="-117475">
              <a:buNone/>
            </a:pP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</a:rPr>
              <a:t>CREATE  [OR REPLACE] PROCEDURE  &lt;</a:t>
            </a:r>
            <a:r>
              <a:rPr lang="en-US" sz="2500" b="1" dirty="0" err="1" smtClean="0">
                <a:solidFill>
                  <a:schemeClr val="accent1">
                    <a:lumMod val="50000"/>
                  </a:schemeClr>
                </a:solidFill>
              </a:rPr>
              <a:t>procedure_name</a:t>
            </a: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</a:p>
          <a:p>
            <a:pPr indent="-117475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[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parameter_name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IN | OUT | IN OUT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type,…] </a:t>
            </a:r>
          </a:p>
          <a:p>
            <a:pPr indent="-117475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IS | AS </a:t>
            </a:r>
          </a:p>
          <a:p>
            <a:pPr indent="-117475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BEGIN </a:t>
            </a:r>
          </a:p>
          <a:p>
            <a:pPr indent="-117475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&lt;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procedure_body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&gt; </a:t>
            </a:r>
          </a:p>
          <a:p>
            <a:pPr indent="-117475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END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procedure_name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Procedure – Example1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OR REPLACE PROCEDURE hello </a:t>
            </a:r>
          </a:p>
          <a:p>
            <a:pPr>
              <a:buNone/>
            </a:pPr>
            <a:r>
              <a:rPr lang="en-US" dirty="0" smtClean="0"/>
              <a:t>IS 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('Hello World!'); </a:t>
            </a:r>
          </a:p>
          <a:p>
            <a:pPr>
              <a:buNone/>
            </a:pPr>
            <a:r>
              <a:rPr lang="en-US" dirty="0" smtClean="0"/>
              <a:t>END; </a:t>
            </a:r>
          </a:p>
          <a:p>
            <a:pPr>
              <a:buNone/>
            </a:pPr>
            <a:r>
              <a:rPr lang="en-US" dirty="0" smtClean="0"/>
              <a:t>/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Execute a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procedure can be executed in two ways.</a:t>
            </a:r>
          </a:p>
          <a:p>
            <a:pPr>
              <a:buNone/>
            </a:pPr>
            <a:r>
              <a:rPr lang="en-US" dirty="0" smtClean="0"/>
              <a:t>1. Using the </a:t>
            </a:r>
            <a:r>
              <a:rPr lang="en-US" b="1" dirty="0" smtClean="0"/>
              <a:t>EXECUTE keyword  </a:t>
            </a:r>
            <a:r>
              <a:rPr lang="en-US" dirty="0" smtClean="0"/>
              <a:t>IN SQL PROM</a:t>
            </a:r>
            <a:r>
              <a:rPr lang="en-US" b="1" dirty="0" smtClean="0"/>
              <a:t>PT.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EXECUTE </a:t>
            </a:r>
            <a:r>
              <a:rPr lang="en-US" dirty="0" err="1" smtClean="0">
                <a:solidFill>
                  <a:srgbClr val="FF0000"/>
                </a:solidFill>
              </a:rPr>
              <a:t>procedurename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dirty="0" smtClean="0"/>
              <a:t>Example : </a:t>
            </a:r>
            <a:r>
              <a:rPr lang="en-US" b="1" dirty="0" smtClean="0"/>
              <a:t>SQL&gt; </a:t>
            </a:r>
            <a:r>
              <a:rPr lang="en-US" dirty="0" smtClean="0"/>
              <a:t>EXECUTE HELLO;</a:t>
            </a:r>
          </a:p>
          <a:p>
            <a:pPr indent="406400">
              <a:buNone/>
            </a:pPr>
            <a:r>
              <a:rPr lang="en-US" dirty="0" smtClean="0"/>
              <a:t>Hello World </a:t>
            </a:r>
          </a:p>
          <a:p>
            <a:pPr indent="406400">
              <a:buNone/>
            </a:pPr>
            <a:r>
              <a:rPr lang="en-US" dirty="0" smtClean="0"/>
              <a:t>PL/SQL procedure successfully completed.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Execute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None/>
            </a:pPr>
            <a:r>
              <a:rPr lang="en-US" dirty="0" smtClean="0"/>
              <a:t>2. The procedure can also be called from another PL/SQL block − </a:t>
            </a:r>
          </a:p>
          <a:p>
            <a:pPr indent="166688">
              <a:buNone/>
            </a:pPr>
            <a:r>
              <a:rPr lang="en-US" b="1" dirty="0" smtClean="0"/>
              <a:t>BEGIN </a:t>
            </a:r>
          </a:p>
          <a:p>
            <a:pPr indent="166688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hello</a:t>
            </a:r>
            <a:r>
              <a:rPr lang="en-US" b="1" dirty="0" smtClean="0"/>
              <a:t>; </a:t>
            </a:r>
          </a:p>
          <a:p>
            <a:pPr indent="166688">
              <a:buNone/>
            </a:pPr>
            <a:r>
              <a:rPr lang="en-US" b="1" dirty="0" smtClean="0"/>
              <a:t>END; </a:t>
            </a:r>
          </a:p>
          <a:p>
            <a:pPr indent="166688">
              <a:buNone/>
            </a:pPr>
            <a:r>
              <a:rPr lang="en-US" b="1" dirty="0" smtClean="0"/>
              <a:t>/ </a:t>
            </a:r>
          </a:p>
          <a:p>
            <a:pPr indent="227013">
              <a:buNone/>
            </a:pPr>
            <a:r>
              <a:rPr lang="en-US" dirty="0" smtClean="0"/>
              <a:t>          Hello World </a:t>
            </a:r>
          </a:p>
          <a:p>
            <a:pPr indent="227013">
              <a:buNone/>
            </a:pPr>
            <a:r>
              <a:rPr lang="en-US" dirty="0" smtClean="0"/>
              <a:t>          PL/SQL procedure successfully completed.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558</Words>
  <Application>Microsoft Office PowerPoint</Application>
  <PresentationFormat>On-screen Show (4:3)</PresentationFormat>
  <Paragraphs>167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15. Demonstrate Procedures, Functions, and Packages in PLSQL. </vt:lpstr>
      <vt:lpstr>subprogram </vt:lpstr>
      <vt:lpstr>subprogram</vt:lpstr>
      <vt:lpstr>PL/SQL Subprogram </vt:lpstr>
      <vt:lpstr>Procedure</vt:lpstr>
      <vt:lpstr>Creating a Procedure </vt:lpstr>
      <vt:lpstr>Creating Procedure – Example1</vt:lpstr>
      <vt:lpstr>Execute a procedure</vt:lpstr>
      <vt:lpstr>Execute a procedure</vt:lpstr>
      <vt:lpstr>Types of Parameters - Procedure</vt:lpstr>
      <vt:lpstr>IN- Parameters Example  </vt:lpstr>
      <vt:lpstr>IN OUT PARAMETER- PROCEDURE</vt:lpstr>
      <vt:lpstr>Create a procedure to find no of employees </vt:lpstr>
      <vt:lpstr>PL/sql procedure to insert a row into emp</vt:lpstr>
      <vt:lpstr>Drop procedure</vt:lpstr>
      <vt:lpstr>function</vt:lpstr>
      <vt:lpstr>Create a FUNCTION to find no of employees </vt:lpstr>
      <vt:lpstr>PL/sql function to insert a row into emp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Demonstrate Procedures, Functions, and Packages in PLSQL. </dc:title>
  <dc:creator>murali</dc:creator>
  <cp:lastModifiedBy>murali</cp:lastModifiedBy>
  <cp:revision>40</cp:revision>
  <dcterms:created xsi:type="dcterms:W3CDTF">2006-08-16T00:00:00Z</dcterms:created>
  <dcterms:modified xsi:type="dcterms:W3CDTF">2023-12-16T07:52:41Z</dcterms:modified>
</cp:coreProperties>
</file>