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65" r:id="rId6"/>
    <p:sldId id="275" r:id="rId7"/>
    <p:sldId id="276" r:id="rId8"/>
    <p:sldId id="277" r:id="rId9"/>
    <p:sldId id="278" r:id="rId10"/>
    <p:sldId id="279" r:id="rId11"/>
    <p:sldId id="280" r:id="rId12"/>
    <p:sldId id="259" r:id="rId13"/>
    <p:sldId id="260" r:id="rId14"/>
    <p:sldId id="261" r:id="rId15"/>
    <p:sldId id="262" r:id="rId16"/>
    <p:sldId id="263" r:id="rId17"/>
    <p:sldId id="264" r:id="rId18"/>
    <p:sldId id="281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03-Oct-23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EXP 7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Date  </a:t>
            </a:r>
            <a:r>
              <a:rPr lang="en-US" b="1" dirty="0" err="1" smtClean="0">
                <a:solidFill>
                  <a:srgbClr val="FF0000"/>
                </a:solidFill>
              </a:rPr>
              <a:t>datatype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749300" indent="-284163">
              <a:buClrTx/>
              <a:buNone/>
            </a:pPr>
            <a:r>
              <a:rPr lang="en-US" b="1" u="sng" dirty="0" smtClean="0"/>
              <a:t>Date</a:t>
            </a:r>
            <a:r>
              <a:rPr lang="en-US" b="1" dirty="0" smtClean="0"/>
              <a:t> :  Supports date Values.</a:t>
            </a:r>
          </a:p>
          <a:p>
            <a:pPr marL="749300" indent="-284163">
              <a:buClrTx/>
              <a:buNone/>
            </a:pPr>
            <a:r>
              <a:rPr lang="en-US" b="1" dirty="0" smtClean="0"/>
              <a:t>             Default format is ‘DD-MON-YY’  OR </a:t>
            </a:r>
          </a:p>
          <a:p>
            <a:pPr marL="749300" indent="-284163">
              <a:buClrTx/>
              <a:buNone/>
            </a:pPr>
            <a:r>
              <a:rPr lang="en-US" b="1" dirty="0" smtClean="0"/>
              <a:t>              ‘DD-MON-YYYY’</a:t>
            </a:r>
          </a:p>
          <a:p>
            <a:pPr marL="749300" indent="-284163">
              <a:buClrTx/>
              <a:buNone/>
            </a:pPr>
            <a:r>
              <a:rPr lang="en-US" b="1" dirty="0" smtClean="0"/>
              <a:t>EXAMPLES :  dob DATE</a:t>
            </a:r>
          </a:p>
          <a:p>
            <a:pPr marL="749300" indent="-284163">
              <a:buClrTx/>
              <a:buNone/>
            </a:pPr>
            <a:r>
              <a:rPr lang="en-US" b="1" dirty="0" smtClean="0"/>
              <a:t>                          </a:t>
            </a:r>
            <a:r>
              <a:rPr lang="en-US" b="1" dirty="0" err="1" smtClean="0"/>
              <a:t>joiningdate</a:t>
            </a:r>
            <a:r>
              <a:rPr lang="en-US" b="1" dirty="0" smtClean="0"/>
              <a:t> DATE</a:t>
            </a:r>
          </a:p>
          <a:p>
            <a:pPr marL="749300" indent="-284163">
              <a:buClrTx/>
              <a:buNone/>
            </a:pPr>
            <a:endParaRPr lang="en-US" b="1" dirty="0" smtClean="0"/>
          </a:p>
          <a:p>
            <a:pPr marL="749300" indent="-284163">
              <a:buClrTx/>
              <a:buNone/>
            </a:pPr>
            <a:endParaRPr lang="en-US" b="1" dirty="0" smtClean="0"/>
          </a:p>
          <a:p>
            <a:pPr marL="749300" indent="-284163">
              <a:buClrTx/>
              <a:buNone/>
            </a:pPr>
            <a:endParaRPr lang="en-US" b="1" dirty="0" smtClean="0"/>
          </a:p>
          <a:p>
            <a:pPr marL="749300" indent="-284163">
              <a:buClrTx/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BOOLEAN</a:t>
            </a:r>
            <a:endParaRPr lang="en-US" dirty="0" smtClean="0"/>
          </a:p>
          <a:p>
            <a:pPr marL="630238" indent="-225425"/>
            <a:r>
              <a:rPr lang="en-US" dirty="0" smtClean="0"/>
              <a:t>    Accepts values  TRUE, FALSE, NULL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r>
              <a:rPr lang="en-US" sz="3200" b="1" dirty="0" smtClean="0"/>
              <a:t>1</a:t>
            </a:r>
            <a:endParaRPr lang="en-US" b="1" dirty="0" smtClean="0"/>
          </a:p>
          <a:p>
            <a:r>
              <a:rPr lang="en-US" dirty="0" smtClean="0"/>
              <a:t>SQL&gt;  CREATE TABLE SAILORS </a:t>
            </a:r>
          </a:p>
          <a:p>
            <a:pPr>
              <a:buNone/>
            </a:pPr>
            <a:r>
              <a:rPr lang="en-US" dirty="0" smtClean="0"/>
              <a:t>               (SID NUMBER(5) PRIMARY KEY, </a:t>
            </a:r>
          </a:p>
          <a:p>
            <a:pPr>
              <a:buNone/>
            </a:pPr>
            <a:r>
              <a:rPr lang="en-US" dirty="0" smtClean="0"/>
              <a:t>                 SNAME VARCHAR(10), </a:t>
            </a:r>
          </a:p>
          <a:p>
            <a:pPr>
              <a:buNone/>
            </a:pPr>
            <a:r>
              <a:rPr lang="en-US" dirty="0" smtClean="0"/>
              <a:t>                 RATING  NUMBER(10), </a:t>
            </a:r>
          </a:p>
          <a:p>
            <a:pPr>
              <a:buNone/>
            </a:pPr>
            <a:r>
              <a:rPr lang="en-US" dirty="0" smtClean="0"/>
              <a:t>                  AGE NUMBER(3));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Table Created.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Desc</a:t>
            </a:r>
            <a:r>
              <a:rPr lang="en-US" b="1" dirty="0" smtClean="0"/>
              <a:t> command</a:t>
            </a:r>
          </a:p>
          <a:p>
            <a:r>
              <a:rPr lang="en-US" dirty="0" smtClean="0"/>
              <a:t>DESCRIBE command is used to view the structure of a table . </a:t>
            </a:r>
          </a:p>
          <a:p>
            <a:endParaRPr lang="en-US" dirty="0" smtClean="0"/>
          </a:p>
          <a:p>
            <a:r>
              <a:rPr lang="en-US" dirty="0" smtClean="0"/>
              <a:t>SQL&gt;DESC SAILORS; 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 2: </a:t>
            </a:r>
            <a:r>
              <a:rPr lang="en-US" dirty="0" smtClean="0"/>
              <a:t>Create a BOATS table with Fields (BID,BNAME,COLOR )and display using DESCRIBE command.</a:t>
            </a:r>
          </a:p>
          <a:p>
            <a:r>
              <a:rPr lang="en-US" dirty="0" smtClean="0"/>
              <a:t> SQL&gt; CREATE TABLE BOATS</a:t>
            </a:r>
          </a:p>
          <a:p>
            <a:pPr>
              <a:buNone/>
            </a:pPr>
            <a:r>
              <a:rPr lang="en-US" dirty="0" smtClean="0"/>
              <a:t>                                           (bid NUMBER(4),</a:t>
            </a:r>
          </a:p>
          <a:p>
            <a:pPr>
              <a:buNone/>
            </a:pPr>
            <a:r>
              <a:rPr lang="en-US" dirty="0" smtClean="0"/>
              <a:t>                                            </a:t>
            </a:r>
            <a:r>
              <a:rPr lang="en-US" dirty="0" err="1" smtClean="0"/>
              <a:t>bname</a:t>
            </a:r>
            <a:r>
              <a:rPr lang="en-US" dirty="0" smtClean="0"/>
              <a:t> VARCHAR(20),</a:t>
            </a:r>
          </a:p>
          <a:p>
            <a:pPr>
              <a:buNone/>
            </a:pPr>
            <a:r>
              <a:rPr lang="en-US" dirty="0" smtClean="0"/>
              <a:t>                                              ); </a:t>
            </a:r>
          </a:p>
          <a:p>
            <a:r>
              <a:rPr lang="en-US" dirty="0" smtClean="0"/>
              <a:t>SQL&gt;DESC BOATS;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Example 3: </a:t>
            </a:r>
            <a:r>
              <a:rPr lang="en-US" dirty="0" smtClean="0"/>
              <a:t>Create an RESERVES table with fields (SID , BID ,DAY ) and display using DESCRIBE command. </a:t>
            </a:r>
          </a:p>
          <a:p>
            <a:r>
              <a:rPr lang="en-US" dirty="0" smtClean="0"/>
              <a:t>SQL&gt; CREATE TABLE RESERVES (                                                            					      bid NUMBER(5),</a:t>
            </a:r>
          </a:p>
          <a:p>
            <a:pPr>
              <a:buNone/>
            </a:pPr>
            <a:r>
              <a:rPr lang="en-US" dirty="0" smtClean="0"/>
              <a:t>						       </a:t>
            </a:r>
            <a:r>
              <a:rPr lang="en-US" dirty="0" err="1" smtClean="0"/>
              <a:t>sid</a:t>
            </a:r>
            <a:r>
              <a:rPr lang="en-US" dirty="0" smtClean="0"/>
              <a:t> Number(5),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</a:t>
            </a:r>
            <a:r>
              <a:rPr lang="en-US" dirty="0" err="1" smtClean="0"/>
              <a:t>bookingday</a:t>
            </a:r>
            <a:r>
              <a:rPr lang="en-US" dirty="0" smtClean="0"/>
              <a:t>  DATE); </a:t>
            </a:r>
          </a:p>
          <a:p>
            <a:r>
              <a:rPr lang="en-US" dirty="0" smtClean="0"/>
              <a:t>SQL&gt;   DESC RESERVES;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Example4:  </a:t>
            </a:r>
            <a:r>
              <a:rPr lang="en-US" dirty="0" smtClean="0"/>
              <a:t>Create employee table with </a:t>
            </a:r>
          </a:p>
          <a:p>
            <a:pPr>
              <a:buNone/>
            </a:pPr>
            <a:r>
              <a:rPr lang="en-US" dirty="0" smtClean="0"/>
              <a:t>    fields( ENO, ENAME,  MGR,  DEPTNO,SALARY, HIRING DATE)</a:t>
            </a:r>
          </a:p>
          <a:p>
            <a:r>
              <a:rPr lang="en-US" dirty="0" smtClean="0"/>
              <a:t>SQL&gt; CREATE TABLE EMP(</a:t>
            </a:r>
          </a:p>
          <a:p>
            <a:pPr>
              <a:buNone/>
            </a:pPr>
            <a:r>
              <a:rPr lang="en-US" dirty="0" smtClean="0"/>
              <a:t>					    </a:t>
            </a:r>
            <a:r>
              <a:rPr lang="en-US" dirty="0" err="1" smtClean="0"/>
              <a:t>eno</a:t>
            </a:r>
            <a:r>
              <a:rPr lang="en-US" dirty="0" smtClean="0"/>
              <a:t> NUMBER(5),</a:t>
            </a:r>
          </a:p>
          <a:p>
            <a:pPr>
              <a:buNone/>
            </a:pPr>
            <a:r>
              <a:rPr lang="en-US" dirty="0" smtClean="0"/>
              <a:t>                                                </a:t>
            </a:r>
            <a:r>
              <a:rPr lang="en-US" dirty="0" err="1" smtClean="0"/>
              <a:t>ename</a:t>
            </a:r>
            <a:r>
              <a:rPr lang="en-US" dirty="0" smtClean="0"/>
              <a:t> 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pPr>
              <a:buNone/>
            </a:pPr>
            <a:r>
              <a:rPr lang="en-US" dirty="0" smtClean="0"/>
              <a:t>                                                mgr  VARCHAR(10), </a:t>
            </a:r>
          </a:p>
          <a:p>
            <a:pPr>
              <a:buNone/>
            </a:pPr>
            <a:r>
              <a:rPr lang="en-US" dirty="0" smtClean="0"/>
              <a:t>                                                </a:t>
            </a:r>
            <a:r>
              <a:rPr lang="en-US" dirty="0" err="1" smtClean="0"/>
              <a:t>deptno</a:t>
            </a:r>
            <a:r>
              <a:rPr lang="en-US" dirty="0" smtClean="0"/>
              <a:t> NUMBER(5), </a:t>
            </a:r>
          </a:p>
          <a:p>
            <a:pPr>
              <a:buNone/>
            </a:pPr>
            <a:r>
              <a:rPr lang="en-US" dirty="0" smtClean="0"/>
              <a:t>                                                </a:t>
            </a:r>
            <a:r>
              <a:rPr lang="en-US" dirty="0" err="1" smtClean="0"/>
              <a:t>sal</a:t>
            </a:r>
            <a:r>
              <a:rPr lang="en-US" dirty="0" smtClean="0"/>
              <a:t> NUMBER(7,2),</a:t>
            </a:r>
          </a:p>
          <a:p>
            <a:pPr>
              <a:buNone/>
            </a:pPr>
            <a:r>
              <a:rPr lang="en-US" dirty="0" smtClean="0"/>
              <a:t>                                                 </a:t>
            </a:r>
            <a:r>
              <a:rPr lang="en-US" dirty="0" err="1" smtClean="0"/>
              <a:t>hiringdate</a:t>
            </a:r>
            <a:r>
              <a:rPr lang="en-US" dirty="0" smtClean="0"/>
              <a:t> DATE);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EXAMPLE5:</a:t>
            </a:r>
          </a:p>
          <a:p>
            <a:pPr>
              <a:buNone/>
            </a:pPr>
            <a:r>
              <a:rPr lang="en-US" dirty="0" smtClean="0"/>
              <a:t>    SQL&gt; CREATE TABLE dept(</a:t>
            </a:r>
          </a:p>
          <a:p>
            <a:pPr>
              <a:buNone/>
            </a:pPr>
            <a:r>
              <a:rPr lang="en-US" dirty="0" smtClean="0"/>
              <a:t>					       </a:t>
            </a:r>
            <a:r>
              <a:rPr lang="en-US" dirty="0" err="1" smtClean="0"/>
              <a:t>dno</a:t>
            </a:r>
            <a:r>
              <a:rPr lang="en-US" dirty="0" smtClean="0"/>
              <a:t> NUMBER(5),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dname</a:t>
            </a:r>
            <a:r>
              <a:rPr lang="en-US" dirty="0" smtClean="0"/>
              <a:t>  VARCHAR(20),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dlocation</a:t>
            </a:r>
            <a:r>
              <a:rPr lang="en-US" dirty="0" smtClean="0"/>
              <a:t> VARCHAR(20)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 smtClean="0"/>
              <a:t>		);</a:t>
            </a:r>
          </a:p>
          <a:p>
            <a:pPr>
              <a:buNone/>
              <a:tabLst>
                <a:tab pos="4167188" algn="l"/>
              </a:tabLst>
            </a:pPr>
            <a:endParaRPr lang="en-US" dirty="0" smtClean="0"/>
          </a:p>
          <a:p>
            <a:pPr>
              <a:buNone/>
              <a:tabLst>
                <a:tab pos="41671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Create table using existing table</a:t>
            </a:r>
          </a:p>
          <a:p>
            <a:pPr>
              <a:buNone/>
            </a:pPr>
            <a:r>
              <a:rPr lang="en-US" b="1" dirty="0" smtClean="0"/>
              <a:t>SQL&gt; CREATE TABLE &lt;</a:t>
            </a:r>
            <a:r>
              <a:rPr lang="en-US" b="1" dirty="0" err="1" smtClean="0"/>
              <a:t>newtablename</a:t>
            </a:r>
            <a:r>
              <a:rPr lang="en-US" b="1" dirty="0" smtClean="0"/>
              <a:t>&gt; </a:t>
            </a:r>
          </a:p>
          <a:p>
            <a:pPr>
              <a:buNone/>
            </a:pPr>
            <a:r>
              <a:rPr lang="en-US" b="1" dirty="0" smtClean="0"/>
              <a:t>            as  </a:t>
            </a:r>
          </a:p>
          <a:p>
            <a:pPr>
              <a:buNone/>
            </a:pPr>
            <a:r>
              <a:rPr lang="en-US" b="1" dirty="0" smtClean="0"/>
              <a:t>            SELECT *  FROM    &lt;</a:t>
            </a:r>
            <a:r>
              <a:rPr lang="en-US" b="1" dirty="0" err="1" smtClean="0"/>
              <a:t>oldtablename</a:t>
            </a:r>
            <a:r>
              <a:rPr lang="en-US" b="1" dirty="0" smtClean="0"/>
              <a:t>&gt;; </a:t>
            </a:r>
          </a:p>
          <a:p>
            <a:pPr>
              <a:buNone/>
            </a:pPr>
            <a:r>
              <a:rPr lang="en-US" b="1" dirty="0" smtClean="0"/>
              <a:t>SQL&gt; CREATE TABLE emp2  </a:t>
            </a:r>
          </a:p>
          <a:p>
            <a:pPr>
              <a:buNone/>
            </a:pPr>
            <a:r>
              <a:rPr lang="en-US" b="1" dirty="0" smtClean="0"/>
              <a:t>            as  </a:t>
            </a:r>
          </a:p>
          <a:p>
            <a:pPr>
              <a:buNone/>
            </a:pPr>
            <a:r>
              <a:rPr lang="en-US" b="1" dirty="0" smtClean="0"/>
              <a:t>            SELECT *  FROM    </a:t>
            </a:r>
            <a:r>
              <a:rPr lang="en-US" b="1" dirty="0" err="1" smtClean="0"/>
              <a:t>emp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ALTER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ALTER TABLE statement used to  add, delete or drop , modify  columns in a table. </a:t>
            </a:r>
          </a:p>
          <a:p>
            <a:r>
              <a:rPr lang="en-US" dirty="0" smtClean="0"/>
              <a:t>It is also used to rename a table column(s).</a:t>
            </a:r>
          </a:p>
          <a:p>
            <a:pPr>
              <a:buNone/>
            </a:pPr>
            <a:r>
              <a:rPr lang="en-US" b="1" dirty="0" smtClean="0"/>
              <a:t>ADD a column: </a:t>
            </a:r>
          </a:p>
          <a:p>
            <a:r>
              <a:rPr lang="en-US" b="1" dirty="0" smtClean="0"/>
              <a:t>SYNTAX:  </a:t>
            </a:r>
            <a:r>
              <a:rPr lang="en-US" dirty="0" smtClean="0"/>
              <a:t>ALTER TABLE  &lt;table name&gt;  </a:t>
            </a:r>
          </a:p>
          <a:p>
            <a:pPr>
              <a:buNone/>
            </a:pPr>
            <a:r>
              <a:rPr lang="en-US" dirty="0" smtClean="0"/>
              <a:t>                                   ADD  </a:t>
            </a:r>
            <a:r>
              <a:rPr lang="en-US" dirty="0" err="1" smtClean="0"/>
              <a:t>colname</a:t>
            </a:r>
            <a:r>
              <a:rPr lang="en-US" dirty="0" smtClean="0"/>
              <a:t> DATATYPE (SIZE); </a:t>
            </a:r>
          </a:p>
          <a:p>
            <a:r>
              <a:rPr lang="en-US" dirty="0" smtClean="0"/>
              <a:t>SQL&gt; </a:t>
            </a:r>
          </a:p>
          <a:p>
            <a:pPr>
              <a:buNone/>
            </a:pPr>
            <a:r>
              <a:rPr lang="en-US" dirty="0" smtClean="0"/>
              <a:t>ALTER TABLE BOATS ADD BCOLOR  VARCHAR2(10)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DDL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data definition language is used to create an object, alter the structure of an object and also drop already created object. </a:t>
            </a:r>
          </a:p>
          <a:p>
            <a:r>
              <a:rPr lang="en-US" dirty="0" smtClean="0"/>
              <a:t>DDL commands: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Create</a:t>
            </a:r>
            <a:r>
              <a:rPr lang="en-US" dirty="0" smtClean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Alter</a:t>
            </a:r>
            <a:r>
              <a:rPr lang="en-US" dirty="0" smtClean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Truncate</a:t>
            </a:r>
            <a:r>
              <a:rPr lang="en-US" dirty="0" smtClean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Drop table</a:t>
            </a:r>
            <a:r>
              <a:rPr lang="en-US" dirty="0" smtClean="0"/>
              <a:t>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Rename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ADD  MORE columns: </a:t>
            </a:r>
          </a:p>
          <a:p>
            <a:r>
              <a:rPr lang="en-US" b="1" dirty="0" smtClean="0"/>
              <a:t>SYNTAX:  </a:t>
            </a:r>
            <a:r>
              <a:rPr lang="en-US" dirty="0" smtClean="0"/>
              <a:t>ALTER TABLE  &lt;table name&gt;  </a:t>
            </a:r>
          </a:p>
          <a:p>
            <a:pPr>
              <a:buNone/>
            </a:pPr>
            <a:r>
              <a:rPr lang="en-US" dirty="0" smtClean="0"/>
              <a:t>  ADD (colname1 DATATYPE, colname2 DATATYPE…); </a:t>
            </a:r>
          </a:p>
          <a:p>
            <a:endParaRPr lang="en-US" dirty="0" smtClean="0"/>
          </a:p>
          <a:p>
            <a:r>
              <a:rPr lang="en-US" dirty="0" smtClean="0"/>
              <a:t>Example : SQL&gt;  ALTER TABLE BOATS </a:t>
            </a:r>
          </a:p>
          <a:p>
            <a:pPr>
              <a:buNone/>
            </a:pPr>
            <a:r>
              <a:rPr lang="en-US" dirty="0" smtClean="0"/>
              <a:t>                                ADD(</a:t>
            </a:r>
            <a:r>
              <a:rPr lang="en-US" dirty="0" err="1" smtClean="0"/>
              <a:t>blocation</a:t>
            </a:r>
            <a:r>
              <a:rPr lang="en-US" dirty="0" smtClean="0"/>
              <a:t>  VARCHAR2(10), </a:t>
            </a:r>
          </a:p>
          <a:p>
            <a:pPr>
              <a:buNone/>
            </a:pPr>
            <a:r>
              <a:rPr lang="en-US" dirty="0" smtClean="0"/>
              <a:t>                                 </a:t>
            </a:r>
            <a:r>
              <a:rPr lang="en-US" dirty="0" err="1" smtClean="0"/>
              <a:t>bprice</a:t>
            </a:r>
            <a:r>
              <a:rPr lang="en-US" dirty="0" smtClean="0"/>
              <a:t> number);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To DROP a column: </a:t>
            </a:r>
          </a:p>
          <a:p>
            <a:r>
              <a:rPr lang="en-US" b="1" dirty="0" smtClean="0"/>
              <a:t>SYNTAX:  </a:t>
            </a:r>
            <a:r>
              <a:rPr lang="en-US" dirty="0" smtClean="0"/>
              <a:t>ALTER TABLE &lt;table name&gt;</a:t>
            </a:r>
          </a:p>
          <a:p>
            <a:pPr>
              <a:buNone/>
            </a:pPr>
            <a:r>
              <a:rPr lang="en-US" dirty="0" smtClean="0"/>
              <a:t>                      DROP COLUMN &lt;column name&gt;;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Example:  SQL&gt;ALTER TABLE boats DROP </a:t>
            </a:r>
            <a:r>
              <a:rPr lang="en-US" dirty="0" err="1" smtClean="0"/>
              <a:t>bprice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Modify column:</a:t>
            </a:r>
          </a:p>
          <a:p>
            <a:r>
              <a:rPr lang="en-US" sz="2800" b="1" dirty="0" smtClean="0"/>
              <a:t>SYNTAX:  </a:t>
            </a:r>
            <a:r>
              <a:rPr lang="en-US" sz="2800" dirty="0" smtClean="0"/>
              <a:t>ALTER TABLE  &lt;table name&gt;  </a:t>
            </a:r>
          </a:p>
          <a:p>
            <a:pPr>
              <a:buNone/>
            </a:pPr>
            <a:r>
              <a:rPr lang="en-US" sz="2800" dirty="0" smtClean="0"/>
              <a:t>   MODIFY &lt;</a:t>
            </a:r>
            <a:r>
              <a:rPr lang="en-US" sz="2800" dirty="0" err="1" smtClean="0"/>
              <a:t>colname</a:t>
            </a:r>
            <a:r>
              <a:rPr lang="en-US" sz="2800" dirty="0" smtClean="0"/>
              <a:t>&gt;  </a:t>
            </a:r>
            <a:r>
              <a:rPr lang="en-US" sz="2000" b="1" dirty="0" smtClean="0"/>
              <a:t>&lt;NEW DATATYPE&gt;(&lt;NEW SIZE&gt;) ;</a:t>
            </a:r>
            <a:endParaRPr lang="en-US" sz="2800" b="1" dirty="0" smtClean="0"/>
          </a:p>
          <a:p>
            <a:r>
              <a:rPr lang="en-US" sz="2800" dirty="0" smtClean="0"/>
              <a:t>Example : SQL&gt;  ALTER TABLE boats </a:t>
            </a:r>
          </a:p>
          <a:p>
            <a:pPr>
              <a:buNone/>
            </a:pPr>
            <a:r>
              <a:rPr lang="en-US" sz="2800" dirty="0" smtClean="0"/>
              <a:t>                                MODIFY  bid number(7);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Rename column:</a:t>
            </a:r>
          </a:p>
          <a:p>
            <a:r>
              <a:rPr lang="en-US" sz="2800" b="1" dirty="0" smtClean="0"/>
              <a:t>SYNTAX:  </a:t>
            </a:r>
            <a:r>
              <a:rPr lang="en-US" sz="2800" dirty="0" smtClean="0"/>
              <a:t>ALTER TABLE  &lt;table name&gt;  </a:t>
            </a:r>
          </a:p>
          <a:p>
            <a:pPr>
              <a:buNone/>
            </a:pPr>
            <a:r>
              <a:rPr lang="en-US" sz="2800" dirty="0" smtClean="0"/>
              <a:t>    RENAME COLUMN &lt;</a:t>
            </a:r>
            <a:r>
              <a:rPr lang="en-US" sz="2800" dirty="0" err="1" smtClean="0"/>
              <a:t>oldname</a:t>
            </a:r>
            <a:r>
              <a:rPr lang="en-US" sz="2800" dirty="0" smtClean="0"/>
              <a:t>&gt; to &lt;</a:t>
            </a:r>
            <a:r>
              <a:rPr lang="en-US" sz="2800" dirty="0" err="1" smtClean="0"/>
              <a:t>newname</a:t>
            </a:r>
            <a:r>
              <a:rPr lang="en-US" sz="2800" dirty="0" smtClean="0"/>
              <a:t>&gt;; </a:t>
            </a:r>
          </a:p>
          <a:p>
            <a:r>
              <a:rPr lang="en-US" sz="2800" b="1" dirty="0" smtClean="0"/>
              <a:t>Example: </a:t>
            </a:r>
          </a:p>
          <a:p>
            <a:r>
              <a:rPr lang="en-US" sz="2800" dirty="0" smtClean="0"/>
              <a:t>SQL&gt; ALTER TABLE  </a:t>
            </a:r>
            <a:r>
              <a:rPr lang="en-US" sz="2800" dirty="0" err="1" smtClean="0"/>
              <a:t>emp</a:t>
            </a: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sz="2800" dirty="0" smtClean="0"/>
              <a:t>                    RENAME COLUMN </a:t>
            </a:r>
            <a:r>
              <a:rPr lang="en-US" sz="2800" dirty="0" err="1" smtClean="0"/>
              <a:t>eno</a:t>
            </a:r>
            <a:r>
              <a:rPr lang="en-US" sz="2800" dirty="0" smtClean="0"/>
              <a:t> to </a:t>
            </a:r>
            <a:r>
              <a:rPr lang="en-US" sz="2800" dirty="0" err="1" smtClean="0"/>
              <a:t>eid</a:t>
            </a:r>
            <a:r>
              <a:rPr lang="en-US" sz="2800" dirty="0" smtClean="0"/>
              <a:t>;</a:t>
            </a:r>
            <a:endParaRPr lang="en-US" sz="2800" b="1" dirty="0" smtClean="0"/>
          </a:p>
          <a:p>
            <a:endParaRPr lang="en-US" sz="28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RENAME A TABLE </a:t>
            </a:r>
          </a:p>
          <a:p>
            <a:r>
              <a:rPr lang="en-US" dirty="0" smtClean="0"/>
              <a:t>Rename command is used to give new names for existing tables. </a:t>
            </a:r>
          </a:p>
          <a:p>
            <a:r>
              <a:rPr lang="en-US" dirty="0" smtClean="0"/>
              <a:t>SQL&gt; </a:t>
            </a:r>
            <a:r>
              <a:rPr lang="en-US" sz="2400" b="1" dirty="0" smtClean="0"/>
              <a:t>RENAME &lt;</a:t>
            </a:r>
            <a:r>
              <a:rPr lang="en-US" sz="2400" b="1" dirty="0" err="1" smtClean="0"/>
              <a:t>oldtablename</a:t>
            </a:r>
            <a:r>
              <a:rPr lang="en-US" sz="2400" b="1" dirty="0" smtClean="0"/>
              <a:t>&gt; TO &lt;</a:t>
            </a:r>
            <a:r>
              <a:rPr lang="en-US" sz="2400" b="1" dirty="0" err="1" smtClean="0"/>
              <a:t>newtablename</a:t>
            </a:r>
            <a:r>
              <a:rPr lang="en-US" sz="2400" b="1" dirty="0" smtClean="0"/>
              <a:t>&gt;;</a:t>
            </a:r>
          </a:p>
          <a:p>
            <a:endParaRPr lang="en-US" b="1" dirty="0" smtClean="0"/>
          </a:p>
          <a:p>
            <a:r>
              <a:rPr lang="en-US" dirty="0" smtClean="0"/>
              <a:t>Ex:   SQL&gt;RENAME BOATS TO BOATS2;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TRUNCATE A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Truncate command is used to delete all records from a table. </a:t>
            </a:r>
          </a:p>
          <a:p>
            <a:endParaRPr lang="en-US" dirty="0" smtClean="0"/>
          </a:p>
          <a:p>
            <a:r>
              <a:rPr lang="en-US" dirty="0" smtClean="0"/>
              <a:t>SQL&gt; TRUNCATE TABLE &lt;</a:t>
            </a:r>
            <a:r>
              <a:rPr lang="en-US" dirty="0" err="1" smtClean="0"/>
              <a:t>tablename</a:t>
            </a:r>
            <a:r>
              <a:rPr lang="en-US" dirty="0" smtClean="0"/>
              <a:t>&gt;; </a:t>
            </a:r>
          </a:p>
          <a:p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   SQL&gt;TRUNCATE  TABLE  BOATS1;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DROP A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DROP A TABLE </a:t>
            </a:r>
          </a:p>
          <a:p>
            <a:r>
              <a:rPr lang="en-US" dirty="0" smtClean="0"/>
              <a:t>Drop command is used to remove an existing table permanently from database. </a:t>
            </a:r>
          </a:p>
          <a:p>
            <a:endParaRPr lang="en-US" dirty="0" smtClean="0"/>
          </a:p>
          <a:p>
            <a:r>
              <a:rPr lang="en-US" b="1" dirty="0" smtClean="0"/>
              <a:t>SQL&gt; DROP TABLE &lt;</a:t>
            </a:r>
            <a:r>
              <a:rPr lang="en-US" b="1" dirty="0" err="1" smtClean="0"/>
              <a:t>tablename</a:t>
            </a:r>
            <a:r>
              <a:rPr lang="en-US" b="1" dirty="0" smtClean="0"/>
              <a:t>&gt;; </a:t>
            </a:r>
          </a:p>
          <a:p>
            <a:endParaRPr lang="en-US" b="1" dirty="0" smtClean="0"/>
          </a:p>
          <a:p>
            <a:r>
              <a:rPr lang="en-US" b="1" dirty="0" smtClean="0"/>
              <a:t>Example:  SQL&gt;DROP TABLE SAILORS;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b="1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Constraints are used to specify rules for the data in a table. </a:t>
            </a:r>
          </a:p>
          <a:p>
            <a:pPr algn="just"/>
            <a:r>
              <a:rPr lang="en-US" sz="2800" dirty="0" smtClean="0"/>
              <a:t>If there is any violation between the constraint and the data action, the action is aborted by the constraint(Maintain data integrity).</a:t>
            </a:r>
          </a:p>
          <a:p>
            <a:pPr algn="just"/>
            <a:r>
              <a:rPr lang="en-US" sz="2800" dirty="0" smtClean="0"/>
              <a:t>It can be specified when the table is created (using CREATE TABLE statement) </a:t>
            </a:r>
          </a:p>
          <a:p>
            <a:pPr algn="just"/>
            <a:r>
              <a:rPr lang="en-US" sz="2800" dirty="0" smtClean="0"/>
              <a:t>Or  after the table is created (using ALTER TABLE statement). 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/>
              <a:t>1. Domain Integrity constraints</a:t>
            </a:r>
          </a:p>
          <a:p>
            <a:pPr>
              <a:buNone/>
            </a:pPr>
            <a:r>
              <a:rPr lang="en-US" dirty="0" smtClean="0"/>
              <a:t>         DEFAULT</a:t>
            </a:r>
          </a:p>
          <a:p>
            <a:pPr>
              <a:buNone/>
            </a:pPr>
            <a:r>
              <a:rPr lang="en-US" dirty="0" smtClean="0"/>
              <a:t>         NOT NULL</a:t>
            </a:r>
          </a:p>
          <a:p>
            <a:pPr>
              <a:buNone/>
            </a:pPr>
            <a:r>
              <a:rPr lang="en-US" dirty="0" smtClean="0"/>
              <a:t>         CHECK</a:t>
            </a:r>
          </a:p>
          <a:p>
            <a:pPr>
              <a:buNone/>
            </a:pPr>
            <a:r>
              <a:rPr lang="en-US" dirty="0" smtClean="0"/>
              <a:t>2</a:t>
            </a:r>
            <a:r>
              <a:rPr lang="en-US" b="1" dirty="0" smtClean="0"/>
              <a:t>. Entity integrity constraints</a:t>
            </a:r>
          </a:p>
          <a:p>
            <a:pPr>
              <a:buNone/>
            </a:pPr>
            <a:r>
              <a:rPr lang="en-US" dirty="0" smtClean="0"/>
              <a:t>           UNIQUE</a:t>
            </a:r>
          </a:p>
          <a:p>
            <a:pPr>
              <a:buNone/>
            </a:pPr>
            <a:r>
              <a:rPr lang="en-US" dirty="0" smtClean="0"/>
              <a:t>           PRIMARY KEY</a:t>
            </a:r>
          </a:p>
          <a:p>
            <a:pPr>
              <a:buNone/>
            </a:pPr>
            <a:r>
              <a:rPr lang="en-US" b="1" dirty="0" smtClean="0"/>
              <a:t>3.  Referential  Integrity constraints</a:t>
            </a:r>
          </a:p>
          <a:p>
            <a:pPr>
              <a:buNone/>
            </a:pPr>
            <a:r>
              <a:rPr lang="en-US" b="1" dirty="0" smtClean="0"/>
              <a:t>             </a:t>
            </a:r>
            <a:r>
              <a:rPr lang="en-US" dirty="0" smtClean="0"/>
              <a:t>FOREIGN KEY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 NULL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Does not allow NULL  values.</a:t>
            </a:r>
          </a:p>
          <a:p>
            <a:pPr algn="just"/>
            <a:r>
              <a:rPr lang="en-US" sz="2800" dirty="0" smtClean="0"/>
              <a:t>Whenever a table's column is declared as NOT NULL, then the value for that column cannot be empty for any of the table's records.</a:t>
            </a:r>
          </a:p>
          <a:p>
            <a:pPr algn="just"/>
            <a:r>
              <a:rPr lang="en-US" sz="2800" dirty="0" smtClean="0"/>
              <a:t>Can be defined at column level only.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CREATION OF TABLES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Table is a primary object of database, used to store data in form of rows and columns. It is created using following command: </a:t>
            </a:r>
          </a:p>
          <a:p>
            <a:r>
              <a:rPr lang="en-US" b="1" dirty="0" smtClean="0"/>
              <a:t>Syntax:  </a:t>
            </a:r>
            <a:r>
              <a:rPr lang="en-US" dirty="0" smtClean="0"/>
              <a:t>CREATE  TABLE  &lt;</a:t>
            </a:r>
            <a:r>
              <a:rPr lang="en-US" dirty="0" err="1" smtClean="0"/>
              <a:t>tablename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                (colname1 DATATYPE,  </a:t>
            </a:r>
          </a:p>
          <a:p>
            <a:pPr>
              <a:buNone/>
            </a:pPr>
            <a:r>
              <a:rPr lang="en-US" dirty="0" smtClean="0"/>
              <a:t>                    colname2  DATATYPE ,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     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     :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colnameN</a:t>
            </a:r>
            <a:r>
              <a:rPr lang="en-US" dirty="0" smtClean="0"/>
              <a:t> DATATYPE ) ;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Syntax: </a:t>
            </a:r>
          </a:p>
          <a:p>
            <a:r>
              <a:rPr lang="en-US" dirty="0" smtClean="0"/>
              <a:t>CREATE TABLE  &lt;</a:t>
            </a:r>
            <a:r>
              <a:rPr lang="en-US" dirty="0" err="1" smtClean="0"/>
              <a:t>Table_Name</a:t>
            </a:r>
            <a:r>
              <a:rPr lang="en-US" dirty="0" smtClean="0"/>
              <a:t>&gt;  </a:t>
            </a:r>
          </a:p>
          <a:p>
            <a:pPr>
              <a:buNone/>
            </a:pPr>
            <a:r>
              <a:rPr lang="en-US" dirty="0" smtClean="0"/>
              <a:t>           (</a:t>
            </a:r>
            <a:r>
              <a:rPr lang="en-US" dirty="0" err="1" smtClean="0"/>
              <a:t>colname</a:t>
            </a:r>
            <a:r>
              <a:rPr lang="en-US" dirty="0" smtClean="0"/>
              <a:t>  </a:t>
            </a:r>
            <a:r>
              <a:rPr lang="en-US" dirty="0" err="1" smtClean="0"/>
              <a:t>datatype</a:t>
            </a:r>
            <a:r>
              <a:rPr lang="en-US" dirty="0" smtClean="0"/>
              <a:t> (</a:t>
            </a:r>
            <a:r>
              <a:rPr lang="en-US" i="1" dirty="0" smtClean="0"/>
              <a:t>size)  </a:t>
            </a:r>
            <a:r>
              <a:rPr lang="en-US" b="1" dirty="0" smtClean="0"/>
              <a:t>NOT NULL</a:t>
            </a:r>
            <a:r>
              <a:rPr lang="en-US" i="1" dirty="0" smtClean="0"/>
              <a:t>, ……. ); </a:t>
            </a:r>
          </a:p>
          <a:p>
            <a:pPr>
              <a:buNone/>
            </a:pPr>
            <a:r>
              <a:rPr lang="en-US" b="1" i="1" dirty="0" smtClean="0"/>
              <a:t>Example:</a:t>
            </a:r>
          </a:p>
          <a:p>
            <a:pPr>
              <a:buNone/>
            </a:pPr>
            <a:r>
              <a:rPr lang="en-US" b="1" dirty="0" smtClean="0"/>
              <a:t>CREATE TABLE student </a:t>
            </a:r>
          </a:p>
          <a:p>
            <a:pPr>
              <a:buNone/>
            </a:pPr>
            <a:r>
              <a:rPr lang="en-US" b="1" dirty="0" smtClean="0"/>
              <a:t>                             (</a:t>
            </a:r>
            <a:r>
              <a:rPr lang="en-US" b="1" dirty="0" err="1" smtClean="0"/>
              <a:t>sno</a:t>
            </a:r>
            <a:r>
              <a:rPr lang="en-US" b="1" dirty="0" smtClean="0"/>
              <a:t> NUMBER(3) NOT NULL, </a:t>
            </a:r>
          </a:p>
          <a:p>
            <a:pPr>
              <a:buNone/>
            </a:pPr>
            <a:r>
              <a:rPr lang="en-US" b="1" dirty="0" smtClean="0"/>
              <a:t>                              </a:t>
            </a:r>
            <a:r>
              <a:rPr lang="en-US" b="1" dirty="0" err="1" smtClean="0"/>
              <a:t>sname</a:t>
            </a:r>
            <a:r>
              <a:rPr lang="en-US" b="1" dirty="0" smtClean="0"/>
              <a:t> CHAR(10) </a:t>
            </a:r>
          </a:p>
          <a:p>
            <a:pPr>
              <a:buNone/>
            </a:pPr>
            <a:r>
              <a:rPr lang="en-US" b="1" dirty="0" smtClean="0"/>
              <a:t>                              ); </a:t>
            </a: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/>
          <a:lstStyle/>
          <a:p>
            <a:r>
              <a:rPr lang="en-US" dirty="0" smtClean="0"/>
              <a:t>SQL&gt; CREATE TABLE EMP2(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eno</a:t>
            </a:r>
            <a:r>
              <a:rPr lang="en-US" dirty="0" smtClean="0"/>
              <a:t> NUMBER(5) </a:t>
            </a:r>
            <a:r>
              <a:rPr lang="en-US" b="1" dirty="0" smtClean="0"/>
              <a:t>CONSTRAINT  CT1  NOT   NULL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ename</a:t>
            </a:r>
            <a:r>
              <a:rPr lang="en-US" dirty="0" smtClean="0"/>
              <a:t> 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sal</a:t>
            </a:r>
            <a:r>
              <a:rPr lang="en-US" dirty="0" smtClean="0"/>
              <a:t> NUMBER(7,2),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hiringdate</a:t>
            </a:r>
            <a:r>
              <a:rPr lang="en-US" dirty="0" smtClean="0"/>
              <a:t> DATE);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DESC EMP2;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NOT NULL( for MULTIPLE COLUMNS)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SQL&gt; CREATE TABLE EMP3(</a:t>
            </a:r>
          </a:p>
          <a:p>
            <a:pPr>
              <a:buNone/>
            </a:pPr>
            <a:r>
              <a:rPr lang="en-US" dirty="0" smtClean="0"/>
              <a:t>	         </a:t>
            </a:r>
            <a:r>
              <a:rPr lang="en-US" dirty="0" err="1" smtClean="0"/>
              <a:t>eno</a:t>
            </a:r>
            <a:r>
              <a:rPr lang="en-US" dirty="0" smtClean="0"/>
              <a:t> NUMBER(5)  NOT NULL,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ename</a:t>
            </a:r>
            <a:r>
              <a:rPr lang="en-US" dirty="0" smtClean="0"/>
              <a:t>  </a:t>
            </a:r>
            <a:r>
              <a:rPr lang="en-US" dirty="0" err="1" smtClean="0"/>
              <a:t>varchar</a:t>
            </a:r>
            <a:r>
              <a:rPr lang="en-US" dirty="0" smtClean="0"/>
              <a:t>(20)  NOT NULL,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sal</a:t>
            </a:r>
            <a:r>
              <a:rPr lang="en-US" dirty="0" smtClean="0"/>
              <a:t> NUMBER(7,2),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hiringdate</a:t>
            </a:r>
            <a:r>
              <a:rPr lang="en-US" dirty="0" smtClean="0"/>
              <a:t> DATE);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DESC EMP3;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DEFAULT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This constraint sets a default value for the column when no value is specified at record insertion.</a:t>
            </a:r>
          </a:p>
          <a:p>
            <a:pPr algn="just"/>
            <a:r>
              <a:rPr lang="en-US" sz="2800" dirty="0" smtClean="0"/>
              <a:t>Defined at column level.</a:t>
            </a:r>
          </a:p>
          <a:p>
            <a:r>
              <a:rPr lang="en-US" sz="2800" b="1" i="1" dirty="0" smtClean="0"/>
              <a:t>Syntax:  </a:t>
            </a:r>
            <a:r>
              <a:rPr lang="en-US" sz="2400" b="1" dirty="0" smtClean="0"/>
              <a:t>CREATE TABLE &lt;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&gt;</a:t>
            </a:r>
          </a:p>
          <a:p>
            <a:pPr>
              <a:buNone/>
            </a:pPr>
            <a:r>
              <a:rPr lang="en-US" sz="2400" b="1" dirty="0" smtClean="0"/>
              <a:t>            (</a:t>
            </a:r>
            <a:r>
              <a:rPr lang="en-US" sz="2400" b="1" dirty="0" err="1" smtClean="0"/>
              <a:t>colname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datatype</a:t>
            </a:r>
            <a:r>
              <a:rPr lang="en-US" sz="2400" b="1" dirty="0" smtClean="0"/>
              <a:t>  </a:t>
            </a:r>
            <a:r>
              <a:rPr lang="en-US" sz="2400" dirty="0" smtClean="0"/>
              <a:t>DEFAULT  &lt;</a:t>
            </a:r>
            <a:r>
              <a:rPr lang="en-US" sz="2400" dirty="0" err="1" smtClean="0"/>
              <a:t>defaultvalue</a:t>
            </a:r>
            <a:r>
              <a:rPr lang="en-US" sz="2400" dirty="0" smtClean="0"/>
              <a:t>&gt; ); </a:t>
            </a:r>
          </a:p>
          <a:p>
            <a:r>
              <a:rPr lang="en-US" sz="2800" b="1" dirty="0" smtClean="0"/>
              <a:t>Example:</a:t>
            </a:r>
            <a:r>
              <a:rPr lang="en-US" sz="2800" dirty="0" smtClean="0"/>
              <a:t> </a:t>
            </a:r>
          </a:p>
          <a:p>
            <a:pPr marL="273050" indent="11113">
              <a:buNone/>
            </a:pPr>
            <a:r>
              <a:rPr lang="en-US" sz="2800" dirty="0" smtClean="0"/>
              <a:t>CREATE TABLE student </a:t>
            </a:r>
          </a:p>
          <a:p>
            <a:pPr marL="273050" indent="11113">
              <a:buNone/>
            </a:pPr>
            <a:r>
              <a:rPr lang="en-US" sz="2800" dirty="0" smtClean="0"/>
              <a:t>                           (</a:t>
            </a:r>
            <a:r>
              <a:rPr lang="en-US" sz="2800" dirty="0" err="1" smtClean="0"/>
              <a:t>sno</a:t>
            </a:r>
            <a:r>
              <a:rPr lang="en-US" sz="2800" dirty="0" smtClean="0"/>
              <a:t> NUMBER(3), </a:t>
            </a:r>
          </a:p>
          <a:p>
            <a:pPr marL="273050" indent="11113">
              <a:buNone/>
            </a:pPr>
            <a:r>
              <a:rPr lang="en-US" sz="2400" dirty="0" smtClean="0"/>
              <a:t>                             </a:t>
            </a:r>
            <a:r>
              <a:rPr lang="en-US" sz="2400" dirty="0" err="1" smtClean="0"/>
              <a:t>sname</a:t>
            </a:r>
            <a:r>
              <a:rPr lang="en-US" sz="2400" dirty="0" smtClean="0"/>
              <a:t> VARCHAR(20) </a:t>
            </a:r>
            <a:r>
              <a:rPr lang="en-US" sz="2400" b="1" dirty="0" smtClean="0"/>
              <a:t>DEFAULT  ‘ABC’ ); 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Example2 : </a:t>
            </a:r>
            <a:r>
              <a:rPr lang="en-US" dirty="0" smtClean="0"/>
              <a:t>Create table emp3</a:t>
            </a:r>
          </a:p>
          <a:p>
            <a:pPr>
              <a:buNone/>
            </a:pPr>
            <a:r>
              <a:rPr lang="en-US" dirty="0" smtClean="0"/>
              <a:t>                                        (</a:t>
            </a:r>
            <a:r>
              <a:rPr lang="en-US" dirty="0" err="1" smtClean="0"/>
              <a:t>eno</a:t>
            </a:r>
            <a:r>
              <a:rPr lang="en-US" dirty="0" smtClean="0"/>
              <a:t>  number, </a:t>
            </a:r>
          </a:p>
          <a:p>
            <a:pPr>
              <a:buNone/>
            </a:pPr>
            <a:r>
              <a:rPr lang="en-US" dirty="0" smtClean="0"/>
              <a:t>                                         </a:t>
            </a:r>
            <a:r>
              <a:rPr lang="en-US" dirty="0" err="1" smtClean="0"/>
              <a:t>ename</a:t>
            </a:r>
            <a:r>
              <a:rPr lang="en-US" dirty="0" smtClean="0"/>
              <a:t>  varchar2(20),</a:t>
            </a:r>
          </a:p>
          <a:p>
            <a:pPr>
              <a:buNone/>
            </a:pPr>
            <a:r>
              <a:rPr lang="en-US" dirty="0" smtClean="0"/>
              <a:t>                                         </a:t>
            </a:r>
            <a:r>
              <a:rPr lang="en-US" dirty="0" err="1" smtClean="0"/>
              <a:t>dno</a:t>
            </a:r>
            <a:r>
              <a:rPr lang="en-US" dirty="0" smtClean="0"/>
              <a:t>  number  default 10);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we insert the value in to a column, then the value will be first checked for certain conditions before inserting the value into that column.</a:t>
            </a:r>
          </a:p>
          <a:p>
            <a:pPr algn="just"/>
            <a:r>
              <a:rPr lang="en-US" dirty="0" smtClean="0"/>
              <a:t>Allows valid range of values  into a column.</a:t>
            </a:r>
          </a:p>
          <a:p>
            <a:pPr algn="just"/>
            <a:r>
              <a:rPr lang="en-US" dirty="0" smtClean="0"/>
              <a:t>Can be defined at column level or table level.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38912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/>
              <a:t>Syntax: </a:t>
            </a:r>
          </a:p>
          <a:p>
            <a:r>
              <a:rPr lang="en-US" b="1" dirty="0" smtClean="0"/>
              <a:t>CREATE  TABLE  &lt;</a:t>
            </a:r>
            <a:r>
              <a:rPr lang="en-US" b="1" dirty="0" err="1" smtClean="0"/>
              <a:t>tablename</a:t>
            </a:r>
            <a:r>
              <a:rPr lang="en-US" b="1" dirty="0" smtClean="0"/>
              <a:t>&gt;  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colname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datatype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size)  CHECK(logical expression),  ….); </a:t>
            </a:r>
            <a:endParaRPr lang="en-US" b="1" i="1" dirty="0" smtClean="0"/>
          </a:p>
          <a:p>
            <a:r>
              <a:rPr lang="en-US" b="1" i="1" dirty="0" smtClean="0"/>
              <a:t>Example: </a:t>
            </a:r>
          </a:p>
          <a:p>
            <a:pPr>
              <a:buNone/>
            </a:pPr>
            <a:r>
              <a:rPr lang="en-US" dirty="0" smtClean="0"/>
              <a:t>           CREATE TABLE student (</a:t>
            </a:r>
            <a:r>
              <a:rPr lang="en-US" dirty="0" err="1" smtClean="0"/>
              <a:t>sno</a:t>
            </a:r>
            <a:r>
              <a:rPr lang="en-US" dirty="0" smtClean="0"/>
              <a:t> NUMBER (3), </a:t>
            </a:r>
          </a:p>
          <a:p>
            <a:pPr>
              <a:buNone/>
            </a:pPr>
            <a:r>
              <a:rPr lang="en-US" dirty="0" smtClean="0"/>
              <a:t>                                                       </a:t>
            </a:r>
            <a:r>
              <a:rPr lang="en-US" dirty="0" err="1" smtClean="0"/>
              <a:t>sname</a:t>
            </a:r>
            <a:r>
              <a:rPr lang="en-US" dirty="0" smtClean="0"/>
              <a:t> CHAR(10),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deptno</a:t>
            </a:r>
            <a:r>
              <a:rPr lang="en-US" dirty="0" smtClean="0"/>
              <a:t>  NUMBER  CHECK(</a:t>
            </a:r>
            <a:r>
              <a:rPr lang="en-US" dirty="0" err="1" smtClean="0"/>
              <a:t>deptno</a:t>
            </a:r>
            <a:r>
              <a:rPr lang="en-US" dirty="0" smtClean="0"/>
              <a:t>  IN(10,20,30)));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Example2:</a:t>
            </a:r>
          </a:p>
          <a:p>
            <a:pPr>
              <a:buNone/>
            </a:pPr>
            <a:r>
              <a:rPr lang="en-US" dirty="0" smtClean="0"/>
              <a:t>CREATE TABLE  </a:t>
            </a:r>
            <a:r>
              <a:rPr lang="en-US" dirty="0" err="1" smtClean="0"/>
              <a:t>emp_check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/>
              <a:t>eno</a:t>
            </a:r>
            <a:r>
              <a:rPr lang="en-US" dirty="0" smtClean="0"/>
              <a:t> NUMBER, </a:t>
            </a:r>
          </a:p>
          <a:p>
            <a:pPr>
              <a:buNone/>
            </a:pPr>
            <a:r>
              <a:rPr lang="en-US" dirty="0" smtClean="0"/>
              <a:t>                                                   </a:t>
            </a:r>
            <a:r>
              <a:rPr lang="en-US" dirty="0" err="1" smtClean="0"/>
              <a:t>ename</a:t>
            </a:r>
            <a:r>
              <a:rPr lang="en-US" dirty="0" smtClean="0"/>
              <a:t> CHAR(10),</a:t>
            </a:r>
          </a:p>
          <a:p>
            <a:pPr>
              <a:buNone/>
            </a:pPr>
            <a:r>
              <a:rPr lang="en-US" dirty="0" smtClean="0"/>
              <a:t>                                                   </a:t>
            </a:r>
            <a:r>
              <a:rPr lang="en-US" dirty="0" err="1" smtClean="0"/>
              <a:t>deptno</a:t>
            </a:r>
            <a:r>
              <a:rPr lang="en-US" dirty="0" smtClean="0"/>
              <a:t>  number, </a:t>
            </a:r>
          </a:p>
          <a:p>
            <a:pPr>
              <a:buNone/>
            </a:pPr>
            <a:r>
              <a:rPr lang="en-US" dirty="0" smtClean="0"/>
              <a:t>                                                   manager  </a:t>
            </a:r>
            <a:r>
              <a:rPr lang="en-US" dirty="0" err="1" smtClean="0"/>
              <a:t>varchar</a:t>
            </a:r>
            <a:r>
              <a:rPr lang="en-US" dirty="0" smtClean="0"/>
              <a:t>(10),  </a:t>
            </a:r>
          </a:p>
          <a:p>
            <a:pPr>
              <a:buNone/>
            </a:pPr>
            <a:r>
              <a:rPr lang="en-US" dirty="0" smtClean="0"/>
              <a:t>                               CHECK(</a:t>
            </a:r>
            <a:r>
              <a:rPr lang="en-US" dirty="0" err="1" smtClean="0"/>
              <a:t>deptno</a:t>
            </a:r>
            <a:r>
              <a:rPr lang="en-US" dirty="0" smtClean="0"/>
              <a:t>  IN(10,20,30)) 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;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UNIQUE Constraint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 UNIQUE constraint ensures that all data values in a column are different  i.e. data values must be unique</a:t>
            </a:r>
          </a:p>
          <a:p>
            <a:pPr algn="just"/>
            <a:r>
              <a:rPr lang="en-US" dirty="0" smtClean="0"/>
              <a:t>A unique constraint is an integrity constraint that ensures the data stored in a column, or a group of columns, is unique among the rows in a table.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allow duplicate  values.</a:t>
            </a:r>
          </a:p>
          <a:p>
            <a:r>
              <a:rPr lang="en-US" dirty="0" smtClean="0"/>
              <a:t>Allows NULL values.</a:t>
            </a:r>
          </a:p>
          <a:p>
            <a:r>
              <a:rPr lang="en-US" dirty="0" smtClean="0"/>
              <a:t>Can be defined using one column or using a group of columns(</a:t>
            </a:r>
            <a:r>
              <a:rPr lang="en-US" b="1" dirty="0" smtClean="0"/>
              <a:t>composite key).</a:t>
            </a:r>
          </a:p>
          <a:p>
            <a:r>
              <a:rPr lang="en-US" dirty="0" smtClean="0"/>
              <a:t>Can be defined at column level or table level.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Character  or  string DATATYPES: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 smtClean="0"/>
              <a:t>CHAR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 smtClean="0"/>
              <a:t>VARCHAR |  VARCHAR2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 smtClean="0"/>
              <a:t>NCHAR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 smtClean="0"/>
              <a:t>NVARCHAR2</a:t>
            </a:r>
          </a:p>
          <a:p>
            <a:pPr marL="749300" indent="-749300">
              <a:buClr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Numeric </a:t>
            </a:r>
            <a:r>
              <a:rPr lang="en-US" b="1" dirty="0" err="1" smtClean="0">
                <a:solidFill>
                  <a:srgbClr val="FF0000"/>
                </a:solidFill>
              </a:rPr>
              <a:t>datatypes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979487" indent="-514350">
              <a:buClrTx/>
              <a:buAutoNum type="arabicPeriod"/>
            </a:pPr>
            <a:r>
              <a:rPr lang="en-US" b="1" dirty="0" smtClean="0"/>
              <a:t>Number</a:t>
            </a:r>
          </a:p>
          <a:p>
            <a:pPr marL="514350" indent="-514350">
              <a:buClr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Date  values </a:t>
            </a:r>
          </a:p>
          <a:p>
            <a:pPr marL="749300" indent="-284163">
              <a:buClrTx/>
              <a:buNone/>
            </a:pPr>
            <a:r>
              <a:rPr lang="en-US" b="1" dirty="0" smtClean="0"/>
              <a:t>Date </a:t>
            </a:r>
          </a:p>
          <a:p>
            <a:pPr marL="749300" indent="-284163">
              <a:buClrTx/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    CREATE TABLE  &lt;</a:t>
            </a:r>
            <a:r>
              <a:rPr lang="en-US" dirty="0" err="1" smtClean="0"/>
              <a:t>tablename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(</a:t>
            </a:r>
            <a:r>
              <a:rPr lang="en-US" dirty="0" err="1" smtClean="0"/>
              <a:t>colname</a:t>
            </a:r>
            <a:r>
              <a:rPr lang="en-US" dirty="0" smtClean="0"/>
              <a:t>  </a:t>
            </a:r>
            <a:r>
              <a:rPr lang="en-US" dirty="0" err="1" smtClean="0"/>
              <a:t>datatype</a:t>
            </a:r>
            <a:r>
              <a:rPr lang="en-US" dirty="0" smtClean="0"/>
              <a:t>(</a:t>
            </a:r>
            <a:r>
              <a:rPr lang="en-US" i="1" dirty="0" smtClean="0"/>
              <a:t>size)  </a:t>
            </a:r>
            <a:r>
              <a:rPr lang="en-US" b="1" i="1" dirty="0" smtClean="0"/>
              <a:t>UNIQUE </a:t>
            </a:r>
            <a:r>
              <a:rPr lang="en-US" i="1" dirty="0" smtClean="0"/>
              <a:t>,  colname2, ….); </a:t>
            </a:r>
          </a:p>
          <a:p>
            <a:endParaRPr lang="en-US" i="1" dirty="0" smtClean="0"/>
          </a:p>
          <a:p>
            <a:r>
              <a:rPr lang="en-US" b="1" i="1" dirty="0" smtClean="0"/>
              <a:t>Example:</a:t>
            </a:r>
          </a:p>
          <a:p>
            <a:pPr>
              <a:buNone/>
            </a:pPr>
            <a:r>
              <a:rPr lang="en-US" dirty="0" smtClean="0"/>
              <a:t>   CREATE TABLE student (</a:t>
            </a:r>
            <a:r>
              <a:rPr lang="en-US" dirty="0" err="1" smtClean="0"/>
              <a:t>rollno</a:t>
            </a:r>
            <a:r>
              <a:rPr lang="en-US" dirty="0" smtClean="0"/>
              <a:t> NUMBER </a:t>
            </a:r>
            <a:r>
              <a:rPr lang="en-US" b="1" dirty="0" smtClean="0"/>
              <a:t>UNIQUE</a:t>
            </a:r>
            <a:r>
              <a:rPr lang="en-US" dirty="0" smtClean="0"/>
              <a:t> ,  </a:t>
            </a:r>
          </a:p>
          <a:p>
            <a:pPr>
              <a:buNone/>
            </a:pPr>
            <a:r>
              <a:rPr lang="en-US" dirty="0" smtClean="0"/>
              <a:t>                                               name  CHAR(10) );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Example:</a:t>
            </a:r>
          </a:p>
          <a:p>
            <a:pPr>
              <a:buNone/>
            </a:pPr>
            <a:r>
              <a:rPr lang="en-US" dirty="0" smtClean="0"/>
              <a:t>   CREATE TABLE stud_1 (</a:t>
            </a:r>
            <a:r>
              <a:rPr lang="en-US" dirty="0" err="1" smtClean="0"/>
              <a:t>rollno</a:t>
            </a:r>
            <a:r>
              <a:rPr lang="en-US" dirty="0" smtClean="0"/>
              <a:t> NUMBER </a:t>
            </a:r>
            <a:r>
              <a:rPr lang="en-US" b="1" dirty="0" smtClean="0"/>
              <a:t>UNIQUE</a:t>
            </a:r>
            <a:r>
              <a:rPr lang="en-US" dirty="0" smtClean="0"/>
              <a:t> ,  </a:t>
            </a:r>
          </a:p>
          <a:p>
            <a:pPr>
              <a:buNone/>
            </a:pPr>
            <a:r>
              <a:rPr lang="en-US" dirty="0" smtClean="0"/>
              <a:t>                                            name  CHAR(10) );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(or)</a:t>
            </a:r>
            <a:endParaRPr lang="en-US" dirty="0" smtClean="0"/>
          </a:p>
          <a:p>
            <a:r>
              <a:rPr lang="en-US" dirty="0" smtClean="0"/>
              <a:t>CREATE TABLE stud_1 ( </a:t>
            </a:r>
            <a:r>
              <a:rPr lang="en-US" dirty="0" err="1" smtClean="0"/>
              <a:t>rollno</a:t>
            </a:r>
            <a:r>
              <a:rPr lang="en-US" dirty="0" smtClean="0"/>
              <a:t> NUMBER ,  </a:t>
            </a:r>
          </a:p>
          <a:p>
            <a:pPr>
              <a:buNone/>
            </a:pPr>
            <a:r>
              <a:rPr lang="en-US" dirty="0" smtClean="0"/>
              <a:t>                                             name  CHAR(10),</a:t>
            </a:r>
          </a:p>
          <a:p>
            <a:pPr>
              <a:buNone/>
            </a:pPr>
            <a:r>
              <a:rPr lang="en-US" dirty="0" smtClean="0"/>
              <a:t>                                             </a:t>
            </a:r>
            <a:r>
              <a:rPr lang="en-US" b="1" dirty="0" smtClean="0"/>
              <a:t>UNIQUE(</a:t>
            </a:r>
            <a:r>
              <a:rPr lang="en-US" b="1" dirty="0" err="1" smtClean="0"/>
              <a:t>rollno</a:t>
            </a:r>
            <a:r>
              <a:rPr lang="en-US" b="1" dirty="0" smtClean="0"/>
              <a:t>) </a:t>
            </a:r>
            <a:r>
              <a:rPr lang="en-US" dirty="0" smtClean="0"/>
              <a:t>);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Using a group of columns(composite key)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Example : </a:t>
            </a:r>
            <a:r>
              <a:rPr lang="en-US" dirty="0" smtClean="0"/>
              <a:t>Create table  </a:t>
            </a:r>
            <a:r>
              <a:rPr lang="en-US" dirty="0" err="1" smtClean="0"/>
              <a:t>emp_unique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( </a:t>
            </a:r>
            <a:r>
              <a:rPr lang="en-US" dirty="0" err="1" smtClean="0"/>
              <a:t>eno</a:t>
            </a:r>
            <a:r>
              <a:rPr lang="en-US" dirty="0" smtClean="0"/>
              <a:t> number, </a:t>
            </a:r>
          </a:p>
          <a:p>
            <a:pPr>
              <a:buNone/>
            </a:pPr>
            <a:r>
              <a:rPr lang="en-US" dirty="0" smtClean="0"/>
              <a:t>                                          </a:t>
            </a:r>
            <a:r>
              <a:rPr lang="en-US" dirty="0" err="1" smtClean="0"/>
              <a:t>ename</a:t>
            </a:r>
            <a:r>
              <a:rPr lang="en-US" dirty="0" smtClean="0"/>
              <a:t>  varchar2(20),</a:t>
            </a:r>
          </a:p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dirty="0" err="1" smtClean="0"/>
              <a:t>dno</a:t>
            </a:r>
            <a:r>
              <a:rPr lang="en-US" dirty="0" smtClean="0"/>
              <a:t>  number default 10,</a:t>
            </a:r>
          </a:p>
          <a:p>
            <a:pPr>
              <a:buNone/>
            </a:pPr>
            <a:r>
              <a:rPr lang="en-US" dirty="0" smtClean="0"/>
              <a:t>                                          </a:t>
            </a:r>
            <a:r>
              <a:rPr lang="en-US" b="1" dirty="0" smtClean="0"/>
              <a:t>unique(</a:t>
            </a:r>
            <a:r>
              <a:rPr lang="en-US" b="1" dirty="0" err="1" smtClean="0"/>
              <a:t>eno</a:t>
            </a:r>
            <a:r>
              <a:rPr lang="en-US" b="1" dirty="0" smtClean="0"/>
              <a:t>, </a:t>
            </a:r>
            <a:r>
              <a:rPr lang="en-US" b="1" dirty="0" err="1" smtClean="0"/>
              <a:t>ename</a:t>
            </a:r>
            <a:r>
              <a:rPr lang="en-US" b="1" dirty="0" smtClean="0"/>
              <a:t>) </a:t>
            </a:r>
            <a:r>
              <a:rPr lang="en-US" dirty="0" smtClean="0"/>
              <a:t>);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algn="just"/>
            <a:r>
              <a:rPr lang="en-US" dirty="0" smtClean="0"/>
              <a:t>The PRIMARY KEY constraint is used to uniquely identify  each record in a table.</a:t>
            </a:r>
          </a:p>
          <a:p>
            <a:pPr algn="just"/>
            <a:r>
              <a:rPr lang="en-US" dirty="0" smtClean="0"/>
              <a:t>A </a:t>
            </a:r>
            <a:r>
              <a:rPr lang="en-US" b="1" dirty="0" smtClean="0"/>
              <a:t>column or combination of columns </a:t>
            </a:r>
            <a:r>
              <a:rPr lang="en-US" dirty="0" smtClean="0"/>
              <a:t>can be created as primary key, to identify a record uniquely in a table .</a:t>
            </a:r>
          </a:p>
          <a:p>
            <a:pPr algn="just"/>
            <a:r>
              <a:rPr lang="en-US" dirty="0" smtClean="0"/>
              <a:t>A table can have only ONE primary key.</a:t>
            </a:r>
          </a:p>
          <a:p>
            <a:pPr algn="just"/>
            <a:r>
              <a:rPr lang="en-US" dirty="0" smtClean="0"/>
              <a:t>It does not allow duplicate values and NULL values. </a:t>
            </a:r>
          </a:p>
          <a:p>
            <a:pPr algn="just"/>
            <a:r>
              <a:rPr lang="en-US" dirty="0" smtClean="0"/>
              <a:t> It can be defined at column level or table level.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Syntax: </a:t>
            </a:r>
          </a:p>
          <a:p>
            <a:r>
              <a:rPr lang="en-US" dirty="0" smtClean="0"/>
              <a:t>CREATE  TABLE  &lt;</a:t>
            </a:r>
            <a:r>
              <a:rPr lang="en-US" dirty="0" err="1" smtClean="0"/>
              <a:t>tablename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colname</a:t>
            </a:r>
            <a:r>
              <a:rPr lang="en-US" dirty="0" smtClean="0"/>
              <a:t>  </a:t>
            </a:r>
            <a:r>
              <a:rPr lang="en-US" dirty="0" err="1" smtClean="0"/>
              <a:t>datatype</a:t>
            </a:r>
            <a:r>
              <a:rPr lang="en-US" dirty="0" smtClean="0"/>
              <a:t>(</a:t>
            </a:r>
            <a:r>
              <a:rPr lang="en-US" i="1" dirty="0" smtClean="0"/>
              <a:t>size) </a:t>
            </a:r>
            <a:r>
              <a:rPr lang="en-US" b="1" i="1" dirty="0" smtClean="0"/>
              <a:t>PRIMARY KEY</a:t>
            </a:r>
            <a:r>
              <a:rPr lang="en-US" i="1" dirty="0" smtClean="0"/>
              <a:t>,  col2, ….); </a:t>
            </a:r>
          </a:p>
          <a:p>
            <a:pPr>
              <a:buNone/>
            </a:pPr>
            <a:r>
              <a:rPr lang="en-US" b="1" i="1" dirty="0" smtClean="0"/>
              <a:t>Example: </a:t>
            </a:r>
          </a:p>
          <a:p>
            <a:r>
              <a:rPr lang="en-US" b="1" dirty="0" smtClean="0"/>
              <a:t>CREATE  TABLE  </a:t>
            </a:r>
            <a:r>
              <a:rPr lang="en-US" b="1" dirty="0" err="1" smtClean="0"/>
              <a:t>emp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                           (</a:t>
            </a:r>
            <a:r>
              <a:rPr lang="en-US" b="1" dirty="0" err="1" smtClean="0"/>
              <a:t>eid</a:t>
            </a:r>
            <a:r>
              <a:rPr lang="en-US" b="1" dirty="0" smtClean="0"/>
              <a:t>  NUMBER(3) PRIMARY KEY,     </a:t>
            </a:r>
          </a:p>
          <a:p>
            <a:pPr>
              <a:buNone/>
            </a:pPr>
            <a:r>
              <a:rPr lang="en-US" b="1" dirty="0" smtClean="0"/>
              <a:t>                                     </a:t>
            </a:r>
            <a:r>
              <a:rPr lang="en-US" b="1" dirty="0" err="1" smtClean="0"/>
              <a:t>ename</a:t>
            </a:r>
            <a:r>
              <a:rPr lang="en-US" b="1" dirty="0" smtClean="0"/>
              <a:t> </a:t>
            </a:r>
            <a:r>
              <a:rPr lang="en-US" b="1" dirty="0" err="1" smtClean="0"/>
              <a:t>varchar</a:t>
            </a:r>
            <a:r>
              <a:rPr lang="en-US" b="1" dirty="0" smtClean="0"/>
              <a:t>(20), </a:t>
            </a:r>
          </a:p>
          <a:p>
            <a:pPr>
              <a:buNone/>
            </a:pPr>
            <a:r>
              <a:rPr lang="en-US" b="1" dirty="0" smtClean="0"/>
              <a:t>                                     salary number);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r>
              <a:rPr lang="en-US" dirty="0" smtClean="0"/>
              <a:t>CREATE  TABLE  </a:t>
            </a:r>
            <a:r>
              <a:rPr lang="en-US" dirty="0" err="1" smtClean="0"/>
              <a:t>emp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eid</a:t>
            </a:r>
            <a:r>
              <a:rPr lang="en-US" dirty="0" smtClean="0"/>
              <a:t>  </a:t>
            </a:r>
            <a:r>
              <a:rPr lang="en-US" b="1" dirty="0" smtClean="0"/>
              <a:t>NUMBER(3)</a:t>
            </a:r>
            <a:r>
              <a:rPr lang="en-US" dirty="0" smtClean="0"/>
              <a:t> </a:t>
            </a:r>
            <a:r>
              <a:rPr lang="en-US" b="1" dirty="0" smtClean="0"/>
              <a:t>CONSTRAINT  </a:t>
            </a:r>
            <a:r>
              <a:rPr lang="en-US" b="1" dirty="0" err="1" smtClean="0"/>
              <a:t>pk</a:t>
            </a:r>
            <a:r>
              <a:rPr lang="en-US" b="1" dirty="0" smtClean="0"/>
              <a:t>  PRIMARY KEY</a:t>
            </a:r>
            <a:r>
              <a:rPr lang="en-US" dirty="0" smtClean="0"/>
              <a:t>,     </a:t>
            </a:r>
          </a:p>
          <a:p>
            <a:pPr>
              <a:buNone/>
            </a:pPr>
            <a:r>
              <a:rPr lang="en-US" dirty="0" smtClean="0"/>
              <a:t>                                               </a:t>
            </a:r>
            <a:r>
              <a:rPr lang="en-US" dirty="0" err="1" smtClean="0"/>
              <a:t>ename</a:t>
            </a:r>
            <a:r>
              <a:rPr lang="en-US" dirty="0" smtClean="0"/>
              <a:t> VARCHAR(20), </a:t>
            </a:r>
          </a:p>
          <a:p>
            <a:pPr>
              <a:buNone/>
            </a:pPr>
            <a:r>
              <a:rPr lang="en-US" dirty="0" smtClean="0"/>
              <a:t>                                               salary NUMBER );</a:t>
            </a:r>
          </a:p>
          <a:p>
            <a:r>
              <a:rPr lang="en-US" dirty="0" smtClean="0"/>
              <a:t>CREATE  TABLE  </a:t>
            </a:r>
            <a:r>
              <a:rPr lang="en-US" dirty="0" err="1" smtClean="0"/>
              <a:t>emp</a:t>
            </a:r>
            <a:r>
              <a:rPr lang="en-US" dirty="0" smtClean="0"/>
              <a:t> ( </a:t>
            </a:r>
            <a:r>
              <a:rPr lang="en-US" dirty="0" err="1" smtClean="0"/>
              <a:t>eid</a:t>
            </a:r>
            <a:r>
              <a:rPr lang="en-US" dirty="0" smtClean="0"/>
              <a:t>  NUMBER(3),     </a:t>
            </a:r>
          </a:p>
          <a:p>
            <a:pPr>
              <a:buNone/>
            </a:pPr>
            <a:r>
              <a:rPr lang="en-US" dirty="0" smtClean="0"/>
              <a:t>                                            </a:t>
            </a:r>
            <a:r>
              <a:rPr lang="en-US" dirty="0" err="1" smtClean="0"/>
              <a:t>ename</a:t>
            </a:r>
            <a:r>
              <a:rPr lang="en-US" dirty="0" smtClean="0"/>
              <a:t> VARCHAR(20), </a:t>
            </a:r>
          </a:p>
          <a:p>
            <a:pPr>
              <a:buNone/>
            </a:pPr>
            <a:r>
              <a:rPr lang="en-US" dirty="0" smtClean="0"/>
              <a:t>                                            salary NUMBER,</a:t>
            </a:r>
          </a:p>
          <a:p>
            <a:pPr>
              <a:buNone/>
            </a:pPr>
            <a:r>
              <a:rPr lang="en-US" b="1" dirty="0" smtClean="0"/>
              <a:t>                                     CONSTRAINT  </a:t>
            </a:r>
            <a:r>
              <a:rPr lang="en-US" b="1" dirty="0" err="1" smtClean="0"/>
              <a:t>pk</a:t>
            </a:r>
            <a:r>
              <a:rPr lang="en-US" b="1" dirty="0" smtClean="0"/>
              <a:t>  PRIMARY KEY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Primary key using a group of columns:</a:t>
            </a:r>
          </a:p>
          <a:p>
            <a:endParaRPr lang="en-US" dirty="0" smtClean="0"/>
          </a:p>
          <a:p>
            <a:r>
              <a:rPr lang="en-US" dirty="0" smtClean="0"/>
              <a:t>CREATE   TABLE    </a:t>
            </a:r>
            <a:r>
              <a:rPr lang="en-US" dirty="0" err="1" smtClean="0"/>
              <a:t>emp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(</a:t>
            </a:r>
            <a:r>
              <a:rPr lang="en-US" dirty="0" err="1" smtClean="0"/>
              <a:t>eid</a:t>
            </a:r>
            <a:r>
              <a:rPr lang="en-US" dirty="0" smtClean="0"/>
              <a:t>  NUMBER(3),     </a:t>
            </a:r>
          </a:p>
          <a:p>
            <a:pPr>
              <a:buNone/>
            </a:pPr>
            <a:r>
              <a:rPr lang="en-US" dirty="0" smtClean="0"/>
              <a:t>                                     </a:t>
            </a:r>
            <a:r>
              <a:rPr lang="en-US" dirty="0" err="1" smtClean="0"/>
              <a:t>ename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 </a:t>
            </a:r>
          </a:p>
          <a:p>
            <a:pPr>
              <a:buNone/>
            </a:pPr>
            <a:r>
              <a:rPr lang="en-US" dirty="0" smtClean="0"/>
              <a:t>                                     salary number,</a:t>
            </a:r>
          </a:p>
          <a:p>
            <a:pPr>
              <a:buNone/>
            </a:pPr>
            <a:r>
              <a:rPr lang="en-US" dirty="0" smtClean="0"/>
              <a:t>                                    </a:t>
            </a:r>
            <a:r>
              <a:rPr lang="en-US" b="1" dirty="0" smtClean="0"/>
              <a:t>PRIMARY  KEY(</a:t>
            </a:r>
            <a:r>
              <a:rPr lang="en-US" b="1" dirty="0" err="1" smtClean="0"/>
              <a:t>eid</a:t>
            </a:r>
            <a:r>
              <a:rPr lang="en-US" b="1" dirty="0" smtClean="0"/>
              <a:t>, </a:t>
            </a:r>
            <a:r>
              <a:rPr lang="en-US" b="1" dirty="0" err="1" smtClean="0"/>
              <a:t>ename</a:t>
            </a:r>
            <a:r>
              <a:rPr lang="en-US" b="1" dirty="0" smtClean="0"/>
              <a:t>) 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dirty="0" smtClean="0"/>
              <a:t>FOREIGN KEY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 FOREIGN KEY is a field (or collection of fields) in one table, that refers to the PRIMARY KEY in another table.</a:t>
            </a:r>
          </a:p>
          <a:p>
            <a:pPr algn="just"/>
            <a:r>
              <a:rPr lang="en-US" dirty="0" smtClean="0"/>
              <a:t>The table with the foreign key is called the child table, and the table with the primary key is called the referenced or parent table.</a:t>
            </a:r>
          </a:p>
          <a:p>
            <a:pPr algn="just"/>
            <a:r>
              <a:rPr lang="en-US" dirty="0" smtClean="0"/>
              <a:t>A foreign key is used to establish a link between two tables.</a:t>
            </a:r>
          </a:p>
          <a:p>
            <a:pPr algn="just"/>
            <a:r>
              <a:rPr lang="en-US" dirty="0" smtClean="0"/>
              <a:t>FOREIGN KEY constraint prevents invalid data from being inserted into the foreign key column, because it has to be one of the values contained in the parent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19912"/>
          </a:xfrm>
        </p:spPr>
        <p:txBody>
          <a:bodyPr/>
          <a:lstStyle/>
          <a:p>
            <a:r>
              <a:rPr lang="en-US" b="1" dirty="0" smtClean="0"/>
              <a:t>FOREIGN KEY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295400"/>
          <a:ext cx="82296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/>
                <a:gridCol w="2743200"/>
                <a:gridCol w="27432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cid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j-lt"/>
                        </a:rPr>
                        <a:t>cname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Age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peter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35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2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j-lt"/>
                        </a:rPr>
                        <a:t>henry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23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3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smith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45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810000"/>
          <a:ext cx="7924800" cy="2667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1600"/>
                <a:gridCol w="2641600"/>
                <a:gridCol w="2641600"/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j-lt"/>
                        </a:rPr>
                        <a:t>orderid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+mj-lt"/>
                        </a:rPr>
                        <a:t> 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ordernumber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cid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/>
                </a:tc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1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77895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smtClean="0">
                          <a:latin typeface="+mj-lt"/>
                        </a:rPr>
                        <a:t>2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2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44678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33333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333333"/>
                          </a:solidFill>
                          <a:latin typeface="+mj-lt"/>
                        </a:rPr>
                        <a:t>22354846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33333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CREATE TABLE  customers(cid number  PRIMARY KEY,</a:t>
            </a:r>
            <a:br>
              <a:rPr lang="en-US" dirty="0" smtClean="0"/>
            </a:br>
            <a:r>
              <a:rPr lang="en-US" dirty="0" smtClean="0"/>
              <a:t>                                               </a:t>
            </a:r>
            <a:r>
              <a:rPr lang="en-US" dirty="0" err="1" smtClean="0"/>
              <a:t>cname</a:t>
            </a:r>
            <a:r>
              <a:rPr lang="en-US" dirty="0" smtClean="0"/>
              <a:t>  </a:t>
            </a:r>
            <a:r>
              <a:rPr lang="en-US" dirty="0" err="1" smtClean="0"/>
              <a:t>varchar</a:t>
            </a:r>
            <a:r>
              <a:rPr lang="en-US" dirty="0" smtClean="0"/>
              <a:t>(20) ,</a:t>
            </a:r>
            <a:br>
              <a:rPr lang="en-US" dirty="0" smtClean="0"/>
            </a:br>
            <a:r>
              <a:rPr lang="en-US" dirty="0" smtClean="0"/>
              <a:t>                                               age number );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Characer</a:t>
            </a:r>
            <a:r>
              <a:rPr lang="en-US" b="1" dirty="0" smtClean="0"/>
              <a:t>  or  string DATATYPES:</a:t>
            </a:r>
          </a:p>
          <a:p>
            <a:pPr marL="514350" indent="-514350"/>
            <a:r>
              <a:rPr lang="en-US" b="1" dirty="0" smtClean="0">
                <a:solidFill>
                  <a:srgbClr val="FF0000"/>
                </a:solidFill>
              </a:rPr>
              <a:t>CHAR(size)- </a:t>
            </a:r>
          </a:p>
          <a:p>
            <a:pPr marL="514350" indent="-514350">
              <a:buNone/>
            </a:pPr>
            <a:r>
              <a:rPr lang="en-US" b="1" dirty="0" smtClean="0"/>
              <a:t>        FIXED LENGTH CHARACTER DATATYPE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 smtClean="0"/>
              <a:t>Size is optional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 smtClean="0"/>
              <a:t>Default size is 1 byte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 smtClean="0"/>
              <a:t>MAX SIZE 2000 bytes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 smtClean="0"/>
              <a:t>Allows 0-9, a-</a:t>
            </a:r>
            <a:r>
              <a:rPr lang="en-US" b="1" dirty="0" err="1" smtClean="0"/>
              <a:t>z,A</a:t>
            </a:r>
            <a:r>
              <a:rPr lang="en-US" b="1" dirty="0" smtClean="0"/>
              <a:t>-Z, SPECIAL CHARACTERS.</a:t>
            </a:r>
          </a:p>
          <a:p>
            <a:pPr marL="344488" indent="-344488">
              <a:buClr>
                <a:schemeClr val="tx1"/>
              </a:buClr>
            </a:pPr>
            <a:r>
              <a:rPr lang="en-US" b="1" dirty="0" smtClean="0"/>
              <a:t>EXAMPLE :  </a:t>
            </a:r>
            <a:r>
              <a:rPr lang="en-US" b="1" dirty="0" err="1" smtClean="0"/>
              <a:t>ename</a:t>
            </a:r>
            <a:r>
              <a:rPr lang="en-US" b="1" dirty="0" smtClean="0"/>
              <a:t> CHAR</a:t>
            </a:r>
          </a:p>
          <a:p>
            <a:pPr marL="344488" indent="-344488">
              <a:buClr>
                <a:schemeClr val="tx1"/>
              </a:buClr>
              <a:buNone/>
            </a:pPr>
            <a:r>
              <a:rPr lang="en-US" b="1" dirty="0" smtClean="0"/>
              <a:t>                            </a:t>
            </a:r>
            <a:r>
              <a:rPr lang="en-US" b="1" dirty="0" err="1" smtClean="0"/>
              <a:t>ename</a:t>
            </a:r>
            <a:r>
              <a:rPr lang="en-US" b="1" dirty="0" smtClean="0"/>
              <a:t> CHAR(20)</a:t>
            </a:r>
          </a:p>
          <a:p>
            <a:pPr marL="514350" indent="-514350"/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3820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CREATE TABLE  Orders (</a:t>
            </a:r>
            <a:r>
              <a:rPr lang="en-US" sz="2400" dirty="0" err="1" smtClean="0"/>
              <a:t>orderid</a:t>
            </a:r>
            <a:r>
              <a:rPr lang="en-US" sz="2400" dirty="0" smtClean="0"/>
              <a:t>  number  PRIMARY KEY,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                                     </a:t>
            </a:r>
            <a:r>
              <a:rPr lang="en-US" dirty="0" err="1" smtClean="0"/>
              <a:t>ordernumber</a:t>
            </a:r>
            <a:r>
              <a:rPr lang="en-US" dirty="0" smtClean="0"/>
              <a:t>  number ,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b="1" dirty="0" smtClean="0"/>
              <a:t>  cid </a:t>
            </a:r>
            <a:r>
              <a:rPr lang="en-US" dirty="0" smtClean="0"/>
              <a:t>number </a:t>
            </a:r>
            <a:r>
              <a:rPr lang="en-US" sz="2200" dirty="0" smtClean="0"/>
              <a:t> </a:t>
            </a:r>
            <a:r>
              <a:rPr lang="en-US" sz="2200" b="1" dirty="0" smtClean="0"/>
              <a:t>REFERENCES</a:t>
            </a:r>
            <a:r>
              <a:rPr lang="en-US" sz="2200" dirty="0" smtClean="0"/>
              <a:t> </a:t>
            </a:r>
            <a:r>
              <a:rPr lang="en-US" sz="2200" b="1" dirty="0" smtClean="0"/>
              <a:t>customers(cid)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610600" cy="438912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400" dirty="0" smtClean="0"/>
              <a:t>CREATE TABLE  orders (</a:t>
            </a:r>
            <a:r>
              <a:rPr lang="en-US" sz="2400" dirty="0" err="1" smtClean="0"/>
              <a:t>orderid</a:t>
            </a:r>
            <a:r>
              <a:rPr lang="en-US" sz="2400" dirty="0" smtClean="0"/>
              <a:t> number  PRIMARY KEY,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                                    </a:t>
            </a:r>
            <a:r>
              <a:rPr lang="en-US" dirty="0" err="1" smtClean="0"/>
              <a:t>ordernumber</a:t>
            </a:r>
            <a:r>
              <a:rPr lang="en-US" dirty="0" smtClean="0"/>
              <a:t>  number 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b="1" dirty="0" smtClean="0"/>
              <a:t>cid</a:t>
            </a:r>
            <a:r>
              <a:rPr lang="en-US" dirty="0" smtClean="0"/>
              <a:t> number </a:t>
            </a:r>
            <a:r>
              <a:rPr lang="en-US" sz="2200" b="1" dirty="0" smtClean="0"/>
              <a:t>CONSTRAINT </a:t>
            </a:r>
            <a:r>
              <a:rPr lang="en-US" sz="2200" b="1" dirty="0" smtClean="0">
                <a:solidFill>
                  <a:srgbClr val="FF0000"/>
                </a:solidFill>
              </a:rPr>
              <a:t>FK</a:t>
            </a:r>
            <a:r>
              <a:rPr lang="en-US" sz="2200" b="1" dirty="0" smtClean="0"/>
              <a:t>  REFERENCES</a:t>
            </a:r>
            <a:r>
              <a:rPr lang="en-US" sz="2200" dirty="0" smtClean="0"/>
              <a:t> customers(cid)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9154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CREATE TABLE  Orders (</a:t>
            </a:r>
            <a:r>
              <a:rPr lang="en-US" dirty="0" err="1" smtClean="0"/>
              <a:t>orderid</a:t>
            </a:r>
            <a:r>
              <a:rPr lang="en-US" dirty="0" smtClean="0"/>
              <a:t> number ,</a:t>
            </a:r>
            <a:br>
              <a:rPr lang="en-US" dirty="0" smtClean="0"/>
            </a:br>
            <a:r>
              <a:rPr lang="en-US" dirty="0" smtClean="0"/>
              <a:t>                                            </a:t>
            </a:r>
            <a:r>
              <a:rPr lang="en-US" dirty="0" err="1" smtClean="0"/>
              <a:t>OrderNumber</a:t>
            </a:r>
            <a:r>
              <a:rPr lang="en-US" dirty="0" smtClean="0"/>
              <a:t>  number ,</a:t>
            </a:r>
            <a:br>
              <a:rPr lang="en-US" dirty="0" smtClean="0"/>
            </a:br>
            <a:r>
              <a:rPr lang="en-US" dirty="0" smtClean="0"/>
              <a:t>                                             cid number ,</a:t>
            </a:r>
            <a:br>
              <a:rPr lang="en-US" dirty="0" smtClean="0"/>
            </a:br>
            <a:r>
              <a:rPr lang="en-US" dirty="0" smtClean="0"/>
              <a:t>                                             PRIMARY KEY (</a:t>
            </a:r>
            <a:r>
              <a:rPr lang="en-US" dirty="0" err="1" smtClean="0"/>
              <a:t>orderid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sz="2200" dirty="0" smtClean="0"/>
              <a:t>CONSTRAINT </a:t>
            </a:r>
            <a:r>
              <a:rPr lang="en-US" sz="2200" b="1" dirty="0" smtClean="0"/>
              <a:t>FK</a:t>
            </a:r>
            <a:r>
              <a:rPr lang="en-US" sz="2200" dirty="0" smtClean="0"/>
              <a:t> FOREIGN KEY(cid) REFERENCES customers(cid)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Character  or  string DATATYPES:</a:t>
            </a:r>
          </a:p>
          <a:p>
            <a:pPr marL="514350" indent="-514350"/>
            <a:r>
              <a:rPr lang="en-US" b="1" dirty="0" smtClean="0">
                <a:solidFill>
                  <a:srgbClr val="FF0000"/>
                </a:solidFill>
              </a:rPr>
              <a:t>VARCHAR2(size)</a:t>
            </a:r>
          </a:p>
          <a:p>
            <a:pPr marL="974725" indent="-285750">
              <a:buNone/>
            </a:pPr>
            <a:r>
              <a:rPr lang="en-US" b="1" dirty="0" smtClean="0"/>
              <a:t>Variable length character </a:t>
            </a:r>
            <a:r>
              <a:rPr lang="en-US" b="1" dirty="0" err="1" smtClean="0"/>
              <a:t>datatype</a:t>
            </a:r>
            <a:endParaRPr lang="en-US" b="1" dirty="0" smtClean="0"/>
          </a:p>
          <a:p>
            <a:pPr marL="974725" indent="-285750">
              <a:buNone/>
            </a:pPr>
            <a:r>
              <a:rPr lang="en-US" b="1" dirty="0" smtClean="0"/>
              <a:t>Size is mandatory</a:t>
            </a:r>
          </a:p>
          <a:p>
            <a:pPr marL="974725" indent="-285750">
              <a:buNone/>
            </a:pPr>
            <a:r>
              <a:rPr lang="en-US" b="1" dirty="0" smtClean="0"/>
              <a:t>Max size is 4000 bytes.</a:t>
            </a:r>
          </a:p>
          <a:p>
            <a:pPr marL="225425" indent="-225425"/>
            <a:r>
              <a:rPr lang="en-US" b="1" dirty="0" smtClean="0"/>
              <a:t>Example :  </a:t>
            </a:r>
            <a:r>
              <a:rPr lang="en-US" b="1" dirty="0" err="1" smtClean="0"/>
              <a:t>ename</a:t>
            </a:r>
            <a:r>
              <a:rPr lang="en-US" b="1" dirty="0" smtClean="0"/>
              <a:t> VARCHAR(10)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</a:t>
            </a:r>
            <a:r>
              <a:rPr lang="en-US" b="1" dirty="0" err="1" smtClean="0"/>
              <a:t>ename</a:t>
            </a:r>
            <a:r>
              <a:rPr lang="en-US" b="1" dirty="0" smtClean="0"/>
              <a:t> VARCHAR2(10)</a:t>
            </a:r>
          </a:p>
          <a:p>
            <a:pPr marL="514350" indent="-514350"/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Character  or  string DATATYPES: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NCHAR(SIZE)</a:t>
            </a:r>
          </a:p>
          <a:p>
            <a:pPr marL="749300" indent="-239713">
              <a:buNone/>
            </a:pPr>
            <a:r>
              <a:rPr lang="en-US" b="1" dirty="0" smtClean="0"/>
              <a:t>Fixed-length character data</a:t>
            </a:r>
            <a:r>
              <a:rPr lang="en-US" dirty="0" smtClean="0"/>
              <a:t>.</a:t>
            </a:r>
          </a:p>
          <a:p>
            <a:pPr marL="749300" indent="-239713">
              <a:buNone/>
            </a:pPr>
            <a:r>
              <a:rPr lang="en-US" dirty="0" smtClean="0"/>
              <a:t>Size is optional</a:t>
            </a:r>
          </a:p>
          <a:p>
            <a:pPr marL="749300" indent="-239713">
              <a:buNone/>
            </a:pPr>
            <a:r>
              <a:rPr lang="en-US" dirty="0" smtClean="0"/>
              <a:t>National character</a:t>
            </a:r>
          </a:p>
          <a:p>
            <a:pPr marL="749300" indent="-239713">
              <a:buNone/>
            </a:pPr>
            <a:r>
              <a:rPr lang="en-US" dirty="0" smtClean="0"/>
              <a:t>Stores multi byte characters.</a:t>
            </a:r>
          </a:p>
          <a:p>
            <a:pPr marL="749300" indent="-239713">
              <a:buNone/>
            </a:pPr>
            <a:r>
              <a:rPr lang="en-US" dirty="0" smtClean="0"/>
              <a:t> Max size is 1000 bytes.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Character  or  string DATATYPES: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NVARCHAR2(SIZE)</a:t>
            </a:r>
          </a:p>
          <a:p>
            <a:pPr marL="749300" indent="-239713">
              <a:buNone/>
            </a:pPr>
            <a:r>
              <a:rPr lang="en-US" b="1" dirty="0" smtClean="0"/>
              <a:t>Variable-length character </a:t>
            </a:r>
            <a:r>
              <a:rPr lang="en-US" b="1" dirty="0" err="1" smtClean="0"/>
              <a:t>dataType</a:t>
            </a:r>
            <a:r>
              <a:rPr lang="en-US" dirty="0" smtClean="0"/>
              <a:t>.</a:t>
            </a:r>
          </a:p>
          <a:p>
            <a:pPr marL="749300" indent="-239713">
              <a:buNone/>
            </a:pPr>
            <a:r>
              <a:rPr lang="en-US" dirty="0" smtClean="0"/>
              <a:t>Size is Mandatory</a:t>
            </a:r>
          </a:p>
          <a:p>
            <a:pPr marL="749300" indent="-239713">
              <a:buNone/>
            </a:pPr>
            <a:r>
              <a:rPr lang="en-US" dirty="0" smtClean="0"/>
              <a:t>National character</a:t>
            </a:r>
          </a:p>
          <a:p>
            <a:pPr marL="749300" indent="-239713">
              <a:buNone/>
            </a:pPr>
            <a:r>
              <a:rPr lang="en-US" dirty="0" smtClean="0"/>
              <a:t>Stores multi byte characters.</a:t>
            </a:r>
          </a:p>
          <a:p>
            <a:pPr marL="749300" indent="-239713">
              <a:buNone/>
            </a:pPr>
            <a:r>
              <a:rPr lang="en-US" dirty="0" smtClean="0"/>
              <a:t> Max size is 2000 bytes.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b="1" dirty="0" smtClean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70000" lnSpcReduction="20000"/>
          </a:bodyPr>
          <a:lstStyle/>
          <a:p>
            <a:pPr marL="749300" indent="-749300">
              <a:buClrTx/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Numeric </a:t>
            </a:r>
            <a:r>
              <a:rPr lang="en-US" sz="3600" b="1" dirty="0" err="1" smtClean="0">
                <a:solidFill>
                  <a:srgbClr val="FF0000"/>
                </a:solidFill>
              </a:rPr>
              <a:t>datatypes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404813" indent="-284163">
              <a:buClrTx/>
              <a:buNone/>
            </a:pPr>
            <a:r>
              <a:rPr lang="en-US" sz="3100" b="1" dirty="0" smtClean="0"/>
              <a:t>1. </a:t>
            </a:r>
            <a:r>
              <a:rPr lang="en-US" sz="4000" b="1" dirty="0" smtClean="0"/>
              <a:t>Number(P,S)      P- PRECISION, S- SCALE</a:t>
            </a:r>
            <a:endParaRPr lang="en-US" sz="3100" b="1" dirty="0" smtClean="0"/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 smtClean="0"/>
              <a:t>Stores numeric values that can be negative or positive.</a:t>
            </a:r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 smtClean="0"/>
              <a:t>Size is optional</a:t>
            </a:r>
          </a:p>
          <a:p>
            <a:pPr marL="749300" indent="-284163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dirty="0" smtClean="0"/>
              <a:t> Precision is the total number of digits in the Integral    part+ decimal  part.  Ranges from 1 to 38.</a:t>
            </a:r>
          </a:p>
          <a:p>
            <a:pPr marL="749300" indent="-284163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dirty="0" smtClean="0"/>
              <a:t> Scale is the number of digits to the right of the decimal point in the number. Scale  ranges from -84 to 127.</a:t>
            </a:r>
            <a:endParaRPr lang="en-US" sz="3600" b="1" dirty="0" smtClean="0"/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 smtClean="0"/>
              <a:t>For example, the number 1234.56 has a precision of 6 and a scale of 2.  So to store this number, you need NUMBER(6,2).</a:t>
            </a:r>
            <a:endParaRPr lang="en-US" sz="36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531</TotalTime>
  <Words>1577</Words>
  <Application>Microsoft Office PowerPoint</Application>
  <PresentationFormat>On-screen Show (4:3)</PresentationFormat>
  <Paragraphs>377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Flow</vt:lpstr>
      <vt:lpstr>EXP 7</vt:lpstr>
      <vt:lpstr>DDL</vt:lpstr>
      <vt:lpstr> CREATION OF TABLES  </vt:lpstr>
      <vt:lpstr>SQL DATATYPES</vt:lpstr>
      <vt:lpstr>SQL DATATYPES</vt:lpstr>
      <vt:lpstr>SQL DATATYPES</vt:lpstr>
      <vt:lpstr>SQL DATATYPES</vt:lpstr>
      <vt:lpstr>SQL DATATYPES</vt:lpstr>
      <vt:lpstr>SQL DATATYPES</vt:lpstr>
      <vt:lpstr>SQL DATATYPES</vt:lpstr>
      <vt:lpstr>SQL DATATYPES</vt:lpstr>
      <vt:lpstr>CREATION OF TABLES</vt:lpstr>
      <vt:lpstr>CREATION OF TABLES</vt:lpstr>
      <vt:lpstr>CREATION OF TABLES</vt:lpstr>
      <vt:lpstr>CREATION OF TABLES</vt:lpstr>
      <vt:lpstr>CREATION OF TABLES</vt:lpstr>
      <vt:lpstr>CREATION OF TABLES</vt:lpstr>
      <vt:lpstr>CREATION OF TABLES</vt:lpstr>
      <vt:lpstr> ALTER TABLE</vt:lpstr>
      <vt:lpstr>ALTER TABLE</vt:lpstr>
      <vt:lpstr>ALTER TABLE</vt:lpstr>
      <vt:lpstr>ALTER TABLE</vt:lpstr>
      <vt:lpstr>ALTER TABLE</vt:lpstr>
      <vt:lpstr>RENAME</vt:lpstr>
      <vt:lpstr>TRUNCATE A TABLE </vt:lpstr>
      <vt:lpstr>DROP A TABLE </vt:lpstr>
      <vt:lpstr>CONSTRAINTS</vt:lpstr>
      <vt:lpstr>CONSTRAINTS</vt:lpstr>
      <vt:lpstr>NOT NULL</vt:lpstr>
      <vt:lpstr>NOT NULL</vt:lpstr>
      <vt:lpstr>NOT NULL</vt:lpstr>
      <vt:lpstr>NOT NULL( for MULTIPLE COLUMNS)</vt:lpstr>
      <vt:lpstr>DEFAULT</vt:lpstr>
      <vt:lpstr>DEFAULT</vt:lpstr>
      <vt:lpstr>CHECK</vt:lpstr>
      <vt:lpstr>check</vt:lpstr>
      <vt:lpstr>CHECK</vt:lpstr>
      <vt:lpstr>UNIQUE Constraint</vt:lpstr>
      <vt:lpstr>UNIQUE Constraint</vt:lpstr>
      <vt:lpstr>UNIQUE Constraint</vt:lpstr>
      <vt:lpstr>UNIQUE Constraint</vt:lpstr>
      <vt:lpstr>UNIQUE Constraint</vt:lpstr>
      <vt:lpstr> PRIMARY KEY</vt:lpstr>
      <vt:lpstr>PRIMARY KEY</vt:lpstr>
      <vt:lpstr>PRIMARY KEY</vt:lpstr>
      <vt:lpstr>PRIMARY KEY</vt:lpstr>
      <vt:lpstr>FOREIGN KEY</vt:lpstr>
      <vt:lpstr>FOREIGN KEY</vt:lpstr>
      <vt:lpstr>FOREIGN KEY</vt:lpstr>
      <vt:lpstr>FOREIGN KEY</vt:lpstr>
      <vt:lpstr>FOREIGN KEY</vt:lpstr>
      <vt:lpstr>FOREIGN KEY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</dc:creator>
  <cp:lastModifiedBy>murali</cp:lastModifiedBy>
  <cp:revision>203</cp:revision>
  <dcterms:created xsi:type="dcterms:W3CDTF">2006-08-16T00:00:00Z</dcterms:created>
  <dcterms:modified xsi:type="dcterms:W3CDTF">2023-10-03T06:04:13Z</dcterms:modified>
</cp:coreProperties>
</file>