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30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2" r:id="rId37"/>
    <p:sldId id="293" r:id="rId38"/>
    <p:sldId id="294" r:id="rId39"/>
    <p:sldId id="296" r:id="rId40"/>
    <p:sldId id="297" r:id="rId41"/>
    <p:sldId id="289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20" r:id="rId60"/>
    <p:sldId id="319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34" r:id="rId69"/>
    <p:sldId id="328" r:id="rId70"/>
    <p:sldId id="329" r:id="rId71"/>
    <p:sldId id="330" r:id="rId72"/>
    <p:sldId id="331" r:id="rId73"/>
    <p:sldId id="332" r:id="rId74"/>
    <p:sldId id="335" r:id="rId75"/>
    <p:sldId id="336" r:id="rId76"/>
    <p:sldId id="337" r:id="rId77"/>
    <p:sldId id="338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aggregate-functions/sql-count/" TargetMode="External"/><Relationship Id="rId2" Type="http://schemas.openxmlformats.org/officeDocument/2006/relationships/hyperlink" Target="https://www.sqltutorial.org/sql-aggregate-functions/sql-av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tutorial.org/sql-aggregate-functions/sql-sum/" TargetMode="External"/><Relationship Id="rId5" Type="http://schemas.openxmlformats.org/officeDocument/2006/relationships/hyperlink" Target="https://www.sqltutorial.org/sql-aggregate-functions/sql-min/" TargetMode="External"/><Relationship Id="rId4" Type="http://schemas.openxmlformats.org/officeDocument/2006/relationships/hyperlink" Target="https://www.sqltutorial.org/sql-max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609600"/>
            <a:ext cx="8305800" cy="4267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Queries to facilitate acquaintance of Built-In Functions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Functions,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Number Functions,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Date Functions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Conversion Functions. 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CONCAT</a:t>
            </a:r>
          </a:p>
          <a:p>
            <a:r>
              <a:rPr lang="en-US" dirty="0" smtClean="0"/>
              <a:t>SUBSTR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smtClean="0"/>
              <a:t>INSTR</a:t>
            </a:r>
          </a:p>
          <a:p>
            <a:r>
              <a:rPr lang="en-US" dirty="0" smtClean="0"/>
              <a:t>LPAD</a:t>
            </a:r>
          </a:p>
          <a:p>
            <a:r>
              <a:rPr lang="en-US" dirty="0" smtClean="0"/>
              <a:t>RPAD</a:t>
            </a:r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TRIM | LTRIM  | RTRIM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CONCAT</a:t>
            </a:r>
            <a:r>
              <a:rPr lang="en-US" dirty="0" smtClean="0"/>
              <a:t> function joins two strings and returns a single string. </a:t>
            </a:r>
          </a:p>
          <a:p>
            <a:r>
              <a:rPr lang="en-US" b="1" dirty="0" smtClean="0"/>
              <a:t>Syntax: </a:t>
            </a:r>
            <a:r>
              <a:rPr lang="en-US" sz="2800" dirty="0" smtClean="0"/>
              <a:t>CONCAT(column1|string1 , column2|String2)</a:t>
            </a:r>
            <a:endParaRPr lang="en-US" sz="2500" dirty="0" smtClean="0"/>
          </a:p>
          <a:p>
            <a:r>
              <a:rPr lang="en-US" dirty="0" smtClean="0"/>
              <a:t>This function always appends string2 to the end of string1.</a:t>
            </a:r>
            <a:endParaRPr lang="en-US" sz="2800" dirty="0" smtClean="0"/>
          </a:p>
          <a:p>
            <a:r>
              <a:rPr lang="en-US" sz="2700" b="1" dirty="0" smtClean="0"/>
              <a:t>Ex1:  </a:t>
            </a:r>
            <a:r>
              <a:rPr lang="en-US" sz="2800" dirty="0" smtClean="0"/>
              <a:t>SELECT CONCAT(‘oracle', ’server ')  FROM DUAL;</a:t>
            </a:r>
            <a:endParaRPr lang="en-US" sz="2500" dirty="0" smtClean="0"/>
          </a:p>
          <a:p>
            <a:pPr marL="1768475" indent="-1768475">
              <a:buNone/>
            </a:pPr>
            <a:r>
              <a:rPr lang="en-US" dirty="0" smtClean="0"/>
              <a:t>                     </a:t>
            </a:r>
            <a:r>
              <a:rPr lang="en-US" b="1" dirty="0" smtClean="0"/>
              <a:t>o/p:     </a:t>
            </a:r>
            <a:r>
              <a:rPr lang="en-US" dirty="0" err="1" smtClean="0"/>
              <a:t>Concat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----------------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oracleserver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Example2</a:t>
            </a:r>
          </a:p>
          <a:p>
            <a:r>
              <a:rPr lang="en-US" dirty="0" smtClean="0"/>
              <a:t>Select </a:t>
            </a:r>
            <a:r>
              <a:rPr lang="en-US" b="1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concat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ename</a:t>
            </a:r>
            <a:r>
              <a:rPr lang="en-US" dirty="0" smtClean="0"/>
              <a:t>,' is a '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</a:rPr>
              <a:t>job</a:t>
            </a:r>
            <a:r>
              <a:rPr lang="en-US" dirty="0" smtClean="0"/>
              <a:t>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output</a:t>
            </a:r>
            <a:r>
              <a:rPr lang="en-US" dirty="0" smtClean="0"/>
              <a:t>:      </a:t>
            </a:r>
            <a:r>
              <a:rPr lang="en-US" dirty="0" err="1" smtClean="0"/>
              <a:t>Concat</a:t>
            </a:r>
            <a:endParaRPr lang="en-US" dirty="0" smtClean="0"/>
          </a:p>
          <a:p>
            <a:pPr marL="1949450" indent="-1949450">
              <a:buNone/>
            </a:pPr>
            <a:r>
              <a:rPr lang="en-US" dirty="0" smtClean="0"/>
              <a:t>                        ----------------</a:t>
            </a:r>
            <a:br>
              <a:rPr lang="en-US" dirty="0" smtClean="0"/>
            </a:br>
            <a:r>
              <a:rPr lang="en-US" dirty="0" smtClean="0"/>
              <a:t>  Smith is a clerk</a:t>
            </a:r>
            <a:br>
              <a:rPr lang="en-US" dirty="0" smtClean="0"/>
            </a:br>
            <a:r>
              <a:rPr lang="en-US" dirty="0" smtClean="0"/>
              <a:t>  John is a  Manager</a:t>
            </a:r>
            <a:br>
              <a:rPr lang="en-US" dirty="0" smtClean="0"/>
            </a:br>
            <a:r>
              <a:rPr lang="en-US" dirty="0" smtClean="0"/>
              <a:t>  Sunny is a </a:t>
            </a:r>
            <a:r>
              <a:rPr lang="en-US" dirty="0" err="1" smtClean="0"/>
              <a:t>GenManager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Example3</a:t>
            </a:r>
          </a:p>
          <a:p>
            <a:r>
              <a:rPr lang="en-US" dirty="0" smtClean="0"/>
              <a:t>Select </a:t>
            </a:r>
            <a:r>
              <a:rPr lang="en-US" b="1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concat</a:t>
            </a:r>
            <a:r>
              <a:rPr lang="en-US" dirty="0" smtClean="0"/>
              <a:t>(‘oracle’, ‘server'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,’2021’) from  dual;</a:t>
            </a:r>
          </a:p>
          <a:p>
            <a:endParaRPr lang="en-US" dirty="0" smtClean="0"/>
          </a:p>
          <a:p>
            <a:r>
              <a:rPr lang="en-US" b="1" dirty="0" smtClean="0"/>
              <a:t>Output:  </a:t>
            </a:r>
            <a:r>
              <a:rPr lang="en-US" dirty="0" smtClean="0"/>
              <a:t>oracleserver2021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LENGTH</a:t>
            </a:r>
          </a:p>
          <a:p>
            <a:r>
              <a:rPr lang="en-US" dirty="0" smtClean="0"/>
              <a:t>Returns the length of a given string.</a:t>
            </a:r>
          </a:p>
          <a:p>
            <a:r>
              <a:rPr lang="en-US" b="1" dirty="0" smtClean="0"/>
              <a:t>Syntax: </a:t>
            </a:r>
            <a:r>
              <a:rPr lang="en-US" dirty="0" smtClean="0"/>
              <a:t>LENGTH(</a:t>
            </a:r>
            <a:r>
              <a:rPr lang="en-US" dirty="0" err="1" smtClean="0"/>
              <a:t>Column|String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Example1: </a:t>
            </a:r>
            <a:r>
              <a:rPr lang="en-US" dirty="0" smtClean="0"/>
              <a:t>select length(‘oracle’) from dual;</a:t>
            </a:r>
            <a:br>
              <a:rPr lang="en-US" dirty="0" smtClean="0"/>
            </a:br>
            <a:r>
              <a:rPr lang="en-US" dirty="0" smtClean="0"/>
              <a:t>LENGTH</a:t>
            </a:r>
            <a:br>
              <a:rPr lang="en-US" dirty="0" smtClean="0"/>
            </a:br>
            <a:r>
              <a:rPr lang="en-US" dirty="0" smtClean="0"/>
              <a:t>------------</a:t>
            </a:r>
            <a:br>
              <a:rPr lang="en-US" dirty="0" smtClean="0"/>
            </a:br>
            <a:r>
              <a:rPr lang="en-US" dirty="0" smtClean="0"/>
              <a:t>           6</a:t>
            </a:r>
          </a:p>
          <a:p>
            <a:r>
              <a:rPr lang="en-US" b="1" dirty="0" smtClean="0"/>
              <a:t>Example2:  </a:t>
            </a:r>
            <a:r>
              <a:rPr lang="en-US" dirty="0" smtClean="0"/>
              <a:t>select length(</a:t>
            </a:r>
            <a:r>
              <a:rPr lang="en-US" dirty="0" err="1" smtClean="0"/>
              <a:t>ename</a:t>
            </a:r>
            <a:r>
              <a:rPr lang="en-US" dirty="0" smtClean="0"/>
              <a:t>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SUBSTR</a:t>
            </a:r>
          </a:p>
          <a:p>
            <a:pPr algn="just"/>
            <a:r>
              <a:rPr lang="en-US" dirty="0" smtClean="0"/>
              <a:t>Returns a substring from a given string starting from position ‘</a:t>
            </a:r>
            <a:r>
              <a:rPr lang="en-US" b="1" dirty="0" smtClean="0"/>
              <a:t>pos’</a:t>
            </a:r>
            <a:r>
              <a:rPr lang="en-US" dirty="0" smtClean="0"/>
              <a:t> </a:t>
            </a:r>
            <a:r>
              <a:rPr lang="en-US" dirty="0" err="1" smtClean="0"/>
              <a:t>upto</a:t>
            </a:r>
            <a:r>
              <a:rPr lang="en-US" dirty="0" smtClean="0"/>
              <a:t> ‘</a:t>
            </a:r>
            <a:r>
              <a:rPr lang="en-US" b="1" dirty="0" smtClean="0"/>
              <a:t>n’</a:t>
            </a:r>
            <a:r>
              <a:rPr lang="en-US" dirty="0" smtClean="0"/>
              <a:t> characters</a:t>
            </a:r>
          </a:p>
          <a:p>
            <a:pPr algn="just"/>
            <a:r>
              <a:rPr lang="en-US" b="1" dirty="0" smtClean="0"/>
              <a:t>Syntax: </a:t>
            </a:r>
            <a:r>
              <a:rPr lang="en-US" dirty="0" smtClean="0"/>
              <a:t>SUBSTR(</a:t>
            </a:r>
            <a:r>
              <a:rPr lang="en-US" dirty="0" err="1" smtClean="0"/>
              <a:t>Column|String</a:t>
            </a:r>
            <a:r>
              <a:rPr lang="en-US" dirty="0" smtClean="0"/>
              <a:t>, pos, [ N ] )</a:t>
            </a:r>
          </a:p>
          <a:p>
            <a:pPr algn="just"/>
            <a:r>
              <a:rPr lang="en-US" b="1" dirty="0" smtClean="0"/>
              <a:t>Ex1:  </a:t>
            </a:r>
            <a:r>
              <a:rPr lang="en-US" dirty="0" smtClean="0"/>
              <a:t>select </a:t>
            </a:r>
            <a:r>
              <a:rPr lang="en-US" dirty="0" err="1" smtClean="0"/>
              <a:t>substr</a:t>
            </a:r>
            <a:r>
              <a:rPr lang="en-US" dirty="0" smtClean="0"/>
              <a:t>(‘ABCDEFGH', 3, 4) from dual;</a:t>
            </a:r>
            <a:endParaRPr lang="en-US" b="1" dirty="0" smtClean="0"/>
          </a:p>
          <a:p>
            <a:pPr marL="1828800" indent="-225425"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Substr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CDEF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SUBSTR</a:t>
            </a:r>
          </a:p>
          <a:p>
            <a:pPr algn="just"/>
            <a:r>
              <a:rPr lang="en-US" b="1" dirty="0" smtClean="0"/>
              <a:t>Ex2: </a:t>
            </a:r>
            <a:r>
              <a:rPr lang="en-US" dirty="0" smtClean="0"/>
              <a:t>select </a:t>
            </a:r>
            <a:r>
              <a:rPr lang="en-US" dirty="0" err="1" smtClean="0"/>
              <a:t>substr</a:t>
            </a:r>
            <a:r>
              <a:rPr lang="en-US" dirty="0" smtClean="0"/>
              <a:t>(‘ABCDEFGH', 2) from dual;</a:t>
            </a:r>
            <a:endParaRPr lang="en-US" b="1" dirty="0" smtClean="0"/>
          </a:p>
          <a:p>
            <a:pPr marL="1828800" indent="-225425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Substr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BCDEFGH</a:t>
            </a:r>
          </a:p>
          <a:p>
            <a:pPr algn="just"/>
            <a:r>
              <a:rPr lang="en-US" b="1" dirty="0" smtClean="0"/>
              <a:t>Ex3: </a:t>
            </a:r>
            <a:r>
              <a:rPr lang="en-US" dirty="0" smtClean="0"/>
              <a:t>select </a:t>
            </a:r>
            <a:r>
              <a:rPr lang="en-US" dirty="0" err="1" smtClean="0"/>
              <a:t>substr</a:t>
            </a:r>
            <a:r>
              <a:rPr lang="en-US" dirty="0" smtClean="0"/>
              <a:t>(‘ABCDEFGH', -3, 2) from dual;</a:t>
            </a:r>
            <a:endParaRPr lang="en-US" b="1" dirty="0" smtClean="0"/>
          </a:p>
          <a:p>
            <a:pPr marL="1828800" indent="-225425">
              <a:spcBef>
                <a:spcPts val="0"/>
              </a:spcBef>
              <a:buNone/>
            </a:pPr>
            <a:r>
              <a:rPr lang="en-US" dirty="0" smtClean="0"/>
              <a:t>  </a:t>
            </a:r>
          </a:p>
          <a:p>
            <a:pPr marL="1828800" indent="-225425">
              <a:spcBef>
                <a:spcPts val="0"/>
              </a:spcBef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Substr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INSTR</a:t>
            </a:r>
          </a:p>
          <a:p>
            <a:pPr algn="just"/>
            <a:r>
              <a:rPr lang="en-US" dirty="0" smtClean="0"/>
              <a:t>Checks  whether a given character or pattern occurs in the given string or not. </a:t>
            </a:r>
          </a:p>
          <a:p>
            <a:pPr algn="just"/>
            <a:r>
              <a:rPr lang="en-US" dirty="0" smtClean="0"/>
              <a:t>If the pattern occurs in the string then returns the first position of its occurrence otherwise returns 0.</a:t>
            </a:r>
          </a:p>
          <a:p>
            <a:r>
              <a:rPr lang="en-US" b="1" dirty="0" smtClean="0"/>
              <a:t>Syntax: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INSTR( </a:t>
            </a:r>
            <a:r>
              <a:rPr lang="en-US" dirty="0" err="1" smtClean="0">
                <a:solidFill>
                  <a:srgbClr val="FF0000"/>
                </a:solidFill>
              </a:rPr>
              <a:t>Column|String</a:t>
            </a:r>
            <a:r>
              <a:rPr lang="en-US" dirty="0" smtClean="0">
                <a:solidFill>
                  <a:srgbClr val="FF0000"/>
                </a:solidFill>
              </a:rPr>
              <a:t>, ‘pattern',  [</a:t>
            </a:r>
            <a:r>
              <a:rPr lang="en-US" dirty="0" err="1" smtClean="0">
                <a:solidFill>
                  <a:srgbClr val="FF0000"/>
                </a:solidFill>
              </a:rPr>
              <a:t>startposition</a:t>
            </a:r>
            <a:r>
              <a:rPr lang="en-US" dirty="0" smtClean="0">
                <a:solidFill>
                  <a:srgbClr val="FF0000"/>
                </a:solidFill>
              </a:rPr>
              <a:t>-m] , [occurrence-n]  )</a:t>
            </a:r>
          </a:p>
          <a:p>
            <a:pPr algn="just"/>
            <a:r>
              <a:rPr lang="en-US" dirty="0" smtClean="0"/>
              <a:t>Optionally, you can provide a position </a:t>
            </a:r>
            <a:r>
              <a:rPr lang="en-US" i="1" dirty="0" smtClean="0"/>
              <a:t>m</a:t>
            </a:r>
            <a:r>
              <a:rPr lang="en-US" dirty="0" smtClean="0"/>
              <a:t> to start searching, and the occurrence </a:t>
            </a:r>
            <a:r>
              <a:rPr lang="en-US" i="1" dirty="0" smtClean="0"/>
              <a:t>n</a:t>
            </a:r>
            <a:r>
              <a:rPr lang="en-US" dirty="0" smtClean="0"/>
              <a:t> of pattern. </a:t>
            </a:r>
          </a:p>
          <a:p>
            <a:pPr algn="just"/>
            <a:r>
              <a:rPr lang="en-US" dirty="0" smtClean="0"/>
              <a:t>Also, if the starting position is not given, then it starts search from index 1, by default.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INSTR</a:t>
            </a:r>
          </a:p>
          <a:p>
            <a:pPr>
              <a:buNone/>
            </a:pPr>
            <a:r>
              <a:rPr lang="en-US" b="1" dirty="0" smtClean="0"/>
              <a:t>Example 1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SELECT INSTR(‘ABCDABCDABCD’, ‘AB’, 1 , 1)     </a:t>
            </a:r>
          </a:p>
          <a:p>
            <a:pPr>
              <a:buNone/>
            </a:pPr>
            <a:r>
              <a:rPr lang="en-US" dirty="0" smtClean="0"/>
              <a:t> FROM DUAL;</a:t>
            </a:r>
          </a:p>
          <a:p>
            <a:pPr>
              <a:buNone/>
            </a:pPr>
            <a:r>
              <a:rPr lang="en-US" sz="2800" b="1" dirty="0" smtClean="0"/>
              <a:t>   Output:</a:t>
            </a:r>
            <a:r>
              <a:rPr lang="en-US" sz="2800" dirty="0" smtClean="0"/>
              <a:t> 1 </a:t>
            </a:r>
          </a:p>
          <a:p>
            <a:pPr>
              <a:buNone/>
            </a:pPr>
            <a:r>
              <a:rPr lang="en-US" sz="2800" b="1" dirty="0" smtClean="0"/>
              <a:t>Example  2</a:t>
            </a:r>
            <a:r>
              <a:rPr lang="en-US" sz="2800" dirty="0" smtClean="0"/>
              <a:t>: </a:t>
            </a:r>
          </a:p>
          <a:p>
            <a:pPr>
              <a:buNone/>
            </a:pPr>
            <a:r>
              <a:rPr lang="en-US" dirty="0" smtClean="0"/>
              <a:t>SELECT INSTR(‘ABCDABCDABCD’, ‘AB’, 1 , 3)     </a:t>
            </a:r>
          </a:p>
          <a:p>
            <a:pPr>
              <a:buNone/>
            </a:pPr>
            <a:r>
              <a:rPr lang="en-US" dirty="0" smtClean="0"/>
              <a:t> FROM DUAL;</a:t>
            </a:r>
          </a:p>
          <a:p>
            <a:pPr>
              <a:buNone/>
            </a:pPr>
            <a:r>
              <a:rPr lang="en-US" sz="2800" b="1" dirty="0" smtClean="0"/>
              <a:t>   Output:</a:t>
            </a:r>
            <a:r>
              <a:rPr lang="en-US" sz="2800" dirty="0" smtClean="0"/>
              <a:t> 9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INSTR</a:t>
            </a:r>
          </a:p>
          <a:p>
            <a:pPr>
              <a:buNone/>
            </a:pPr>
            <a:r>
              <a:rPr lang="en-US" sz="2800" b="1" dirty="0" smtClean="0"/>
              <a:t>Example  3</a:t>
            </a:r>
            <a:r>
              <a:rPr lang="en-US" sz="2800" dirty="0" smtClean="0"/>
              <a:t>: </a:t>
            </a:r>
          </a:p>
          <a:p>
            <a:pPr>
              <a:buNone/>
            </a:pPr>
            <a:r>
              <a:rPr lang="en-US" dirty="0" smtClean="0"/>
              <a:t> SELECT INSTR(‘ABCDABCDABCD’, ‘EF’, 1 , 1)     </a:t>
            </a:r>
          </a:p>
          <a:p>
            <a:pPr>
              <a:buNone/>
            </a:pPr>
            <a:r>
              <a:rPr lang="en-US" dirty="0" smtClean="0"/>
              <a:t> FROM DUAL;</a:t>
            </a:r>
          </a:p>
          <a:p>
            <a:pPr>
              <a:buNone/>
            </a:pPr>
            <a:r>
              <a:rPr lang="en-US" sz="2800" b="1" dirty="0" smtClean="0"/>
              <a:t>   Output:</a:t>
            </a:r>
            <a:r>
              <a:rPr lang="en-US" sz="2800" dirty="0" smtClean="0"/>
              <a:t> 0 </a:t>
            </a:r>
          </a:p>
          <a:p>
            <a:pPr>
              <a:buNone/>
            </a:pPr>
            <a:r>
              <a:rPr lang="en-US" sz="2400" b="1" dirty="0" smtClean="0"/>
              <a:t>Example  4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800" dirty="0" smtClean="0"/>
              <a:t>  SELECT INSTR( ‘ABCDABCDABCD’,  ‘AB’,  4 , 1)     </a:t>
            </a:r>
          </a:p>
          <a:p>
            <a:pPr>
              <a:buNone/>
            </a:pPr>
            <a:r>
              <a:rPr lang="en-US" sz="2800" dirty="0" smtClean="0"/>
              <a:t> FROM DUAL;</a:t>
            </a:r>
          </a:p>
          <a:p>
            <a:pPr>
              <a:buNone/>
            </a:pPr>
            <a:r>
              <a:rPr lang="en-US" sz="2400" b="1" dirty="0" smtClean="0"/>
              <a:t>   Output:</a:t>
            </a:r>
            <a:r>
              <a:rPr lang="en-US" sz="2400" dirty="0" smtClean="0"/>
              <a:t> 5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objects in SQL which take one or more  input parameter(s) and return a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REVERSE</a:t>
            </a:r>
          </a:p>
          <a:p>
            <a:r>
              <a:rPr lang="en-US" dirty="0" smtClean="0"/>
              <a:t>Reverses the given string.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 REVERSE (</a:t>
            </a:r>
            <a:r>
              <a:rPr lang="en-US" dirty="0" err="1" smtClean="0"/>
              <a:t>Columnname</a:t>
            </a:r>
            <a:r>
              <a:rPr lang="en-US" dirty="0" smtClean="0"/>
              <a:t> | String)</a:t>
            </a:r>
          </a:p>
          <a:p>
            <a:endParaRPr lang="en-US" b="1" dirty="0" smtClean="0"/>
          </a:p>
          <a:p>
            <a:r>
              <a:rPr lang="en-US" b="1" dirty="0" smtClean="0"/>
              <a:t>Example: </a:t>
            </a:r>
            <a:r>
              <a:rPr lang="en-US" dirty="0" smtClean="0"/>
              <a:t>SELECT REVERSE(‘ABCD’) FROM DUAL;</a:t>
            </a:r>
          </a:p>
          <a:p>
            <a:pPr>
              <a:buNone/>
            </a:pPr>
            <a:r>
              <a:rPr lang="en-US" b="1" dirty="0" smtClean="0"/>
              <a:t>                      Output</a:t>
            </a:r>
            <a:r>
              <a:rPr lang="en-US" dirty="0" smtClean="0"/>
              <a:t>: DCBA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REPLACE</a:t>
            </a:r>
          </a:p>
          <a:p>
            <a:pPr algn="just"/>
            <a:r>
              <a:rPr lang="en-US" dirty="0" smtClean="0"/>
              <a:t>Replace a sequence of characters in a string with another set of characters.</a:t>
            </a:r>
          </a:p>
          <a:p>
            <a:r>
              <a:rPr lang="en-US" dirty="0" smtClean="0"/>
              <a:t>The REPLACE function accepts three parameter</a:t>
            </a:r>
          </a:p>
          <a:p>
            <a:r>
              <a:rPr lang="en-US" b="1" dirty="0" smtClean="0"/>
              <a:t>Syntax: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900" dirty="0" smtClean="0"/>
              <a:t>REPLACE(</a:t>
            </a:r>
            <a:r>
              <a:rPr lang="en-US" sz="2900" dirty="0" smtClean="0">
                <a:solidFill>
                  <a:srgbClr val="FF0000"/>
                </a:solidFill>
              </a:rPr>
              <a:t>input_str</a:t>
            </a:r>
            <a:r>
              <a:rPr lang="en-US" sz="2900" dirty="0" smtClean="0"/>
              <a:t>, </a:t>
            </a:r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</a:rPr>
              <a:t>str_to_replace</a:t>
            </a:r>
            <a:r>
              <a:rPr lang="en-US" sz="2900" dirty="0" smtClean="0"/>
              <a:t>, </a:t>
            </a:r>
            <a:r>
              <a:rPr lang="en-US" sz="2900" dirty="0" smtClean="0">
                <a:solidFill>
                  <a:srgbClr val="FF0000"/>
                </a:solidFill>
              </a:rPr>
              <a:t>replacement_str</a:t>
            </a:r>
            <a:r>
              <a:rPr lang="en-US" sz="2900" dirty="0" smtClean="0"/>
              <a:t>)</a:t>
            </a:r>
          </a:p>
          <a:p>
            <a:pPr algn="just"/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REPLACE</a:t>
            </a:r>
          </a:p>
          <a:p>
            <a:pPr>
              <a:buNone/>
            </a:pPr>
            <a:endParaRPr lang="en-US" b="1" dirty="0" smtClean="0"/>
          </a:p>
          <a:p>
            <a:pPr marL="630238" indent="-630238">
              <a:buNone/>
            </a:pPr>
            <a:r>
              <a:rPr lang="en-US" b="1" dirty="0" smtClean="0"/>
              <a:t>Ex:  </a:t>
            </a:r>
            <a:r>
              <a:rPr lang="en-US" dirty="0" smtClean="0"/>
              <a:t>SELECT REPLACE(‘oracle server’, ’oracle', ’</a:t>
            </a:r>
            <a:r>
              <a:rPr lang="en-US" dirty="0" err="1" smtClean="0"/>
              <a:t>sql</a:t>
            </a:r>
            <a:r>
              <a:rPr lang="en-US" dirty="0" smtClean="0"/>
              <a:t>')       FROM DUAL;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output</a:t>
            </a:r>
            <a:r>
              <a:rPr lang="en-US" dirty="0" smtClean="0"/>
              <a:t>:    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LPAD</a:t>
            </a:r>
          </a:p>
          <a:p>
            <a:pPr algn="just"/>
            <a:r>
              <a:rPr lang="en-US" dirty="0" smtClean="0"/>
              <a:t>returns the string padded </a:t>
            </a:r>
            <a:r>
              <a:rPr lang="en-US" dirty="0" err="1" smtClean="0"/>
              <a:t>leftside</a:t>
            </a:r>
            <a:r>
              <a:rPr lang="en-US" dirty="0" smtClean="0"/>
              <a:t> with a specified pad string and to a specified length.</a:t>
            </a:r>
          </a:p>
          <a:p>
            <a:pPr algn="just"/>
            <a:r>
              <a:rPr lang="en-US" dirty="0" smtClean="0"/>
              <a:t> If the pad string is not specified, then the given string is padded on the left with spaces.</a:t>
            </a:r>
          </a:p>
          <a:p>
            <a:r>
              <a:rPr lang="en-US" b="1" dirty="0" smtClean="0"/>
              <a:t>Syntax: </a:t>
            </a:r>
            <a:r>
              <a:rPr lang="en-US" dirty="0" smtClean="0"/>
              <a:t>LPAD( </a:t>
            </a:r>
            <a:r>
              <a:rPr lang="en-US" dirty="0" err="1" smtClean="0"/>
              <a:t>Column|String</a:t>
            </a:r>
            <a:r>
              <a:rPr lang="en-US" dirty="0" smtClean="0"/>
              <a:t>, n, ‘</a:t>
            </a:r>
            <a:r>
              <a:rPr lang="en-US" dirty="0" err="1" smtClean="0"/>
              <a:t>padstring</a:t>
            </a:r>
            <a:r>
              <a:rPr lang="en-US" dirty="0" smtClean="0"/>
              <a:t>')</a:t>
            </a:r>
          </a:p>
          <a:p>
            <a:pPr marL="914400" indent="165100">
              <a:buNone/>
            </a:pPr>
            <a:r>
              <a:rPr lang="en-US" dirty="0" smtClean="0"/>
              <a:t>n is specified length of string.</a:t>
            </a:r>
          </a:p>
          <a:p>
            <a:pPr marL="914400" indent="165100">
              <a:buNone/>
            </a:pPr>
            <a:r>
              <a:rPr lang="en-US" dirty="0" err="1" smtClean="0"/>
              <a:t>Padstring</a:t>
            </a:r>
            <a:r>
              <a:rPr lang="en-US" dirty="0" smtClean="0"/>
              <a:t> is a character or string.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LPAD</a:t>
            </a:r>
          </a:p>
          <a:p>
            <a:pPr>
              <a:buNone/>
            </a:pPr>
            <a:r>
              <a:rPr lang="en-US" b="1" dirty="0" smtClean="0"/>
              <a:t>Ex1</a:t>
            </a:r>
            <a:r>
              <a:rPr lang="en-US" dirty="0" smtClean="0"/>
              <a:t>: SELECT LPAD(‘oracle',10,‘#') FROM  DUAL;</a:t>
            </a:r>
          </a:p>
          <a:p>
            <a:pPr>
              <a:buNone/>
            </a:pPr>
            <a:r>
              <a:rPr lang="en-US" b="1" dirty="0" smtClean="0"/>
              <a:t>        Output: </a:t>
            </a:r>
            <a:r>
              <a:rPr lang="en-US" dirty="0" smtClean="0"/>
              <a:t>  ####oracle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Example2</a:t>
            </a:r>
            <a:r>
              <a:rPr lang="en-US" dirty="0" smtClean="0"/>
              <a:t>: SELECT LPAD(‘oracle',10) FROM DUAL;</a:t>
            </a:r>
          </a:p>
          <a:p>
            <a:pPr>
              <a:buNone/>
            </a:pPr>
            <a:r>
              <a:rPr lang="en-US" b="1" dirty="0" smtClean="0"/>
              <a:t>        Output:           </a:t>
            </a:r>
            <a:r>
              <a:rPr lang="en-US" dirty="0" smtClean="0"/>
              <a:t>oracle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RPAD</a:t>
            </a:r>
          </a:p>
          <a:p>
            <a:pPr algn="just"/>
            <a:r>
              <a:rPr lang="en-US" dirty="0" smtClean="0"/>
              <a:t>returns the string padded </a:t>
            </a:r>
            <a:r>
              <a:rPr lang="en-US" dirty="0" err="1" smtClean="0"/>
              <a:t>rightside</a:t>
            </a:r>
            <a:r>
              <a:rPr lang="en-US" dirty="0" smtClean="0"/>
              <a:t> with a specified pad string and to a specified length.</a:t>
            </a:r>
          </a:p>
          <a:p>
            <a:pPr algn="just"/>
            <a:r>
              <a:rPr lang="en-US" dirty="0" smtClean="0"/>
              <a:t> If the pad string is not specified, then the given string is padded on the right with spaces.</a:t>
            </a:r>
          </a:p>
          <a:p>
            <a:r>
              <a:rPr lang="en-US" b="1" dirty="0" smtClean="0"/>
              <a:t>Syntax: </a:t>
            </a:r>
            <a:r>
              <a:rPr lang="en-US" dirty="0" smtClean="0"/>
              <a:t>RPAD( </a:t>
            </a:r>
            <a:r>
              <a:rPr lang="en-US" dirty="0" err="1" smtClean="0"/>
              <a:t>Column|String</a:t>
            </a:r>
            <a:r>
              <a:rPr lang="en-US" dirty="0" smtClean="0"/>
              <a:t>, n, ‘</a:t>
            </a:r>
            <a:r>
              <a:rPr lang="en-US" dirty="0" err="1" smtClean="0"/>
              <a:t>padstring</a:t>
            </a:r>
            <a:r>
              <a:rPr lang="en-US" dirty="0" smtClean="0"/>
              <a:t>')</a:t>
            </a:r>
          </a:p>
          <a:p>
            <a:pPr marL="914400" indent="165100">
              <a:buNone/>
            </a:pPr>
            <a:r>
              <a:rPr lang="en-US" dirty="0" smtClean="0"/>
              <a:t>n is specified length of string.</a:t>
            </a:r>
          </a:p>
          <a:p>
            <a:pPr marL="914400" indent="165100">
              <a:buNone/>
            </a:pPr>
            <a:r>
              <a:rPr lang="en-US" dirty="0" err="1" smtClean="0"/>
              <a:t>Padstring</a:t>
            </a:r>
            <a:r>
              <a:rPr lang="en-US" dirty="0" smtClean="0"/>
              <a:t> is a character or string.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RPAD</a:t>
            </a:r>
          </a:p>
          <a:p>
            <a:pPr>
              <a:buNone/>
            </a:pPr>
            <a:r>
              <a:rPr lang="en-US" b="1" dirty="0" smtClean="0"/>
              <a:t>Ex1</a:t>
            </a:r>
            <a:r>
              <a:rPr lang="en-US" dirty="0" smtClean="0"/>
              <a:t>: SELECT RPAD(‘oracle',10,‘#') FROM  DUAL;</a:t>
            </a:r>
          </a:p>
          <a:p>
            <a:pPr>
              <a:buNone/>
            </a:pPr>
            <a:r>
              <a:rPr lang="en-US" b="1" dirty="0" smtClean="0"/>
              <a:t>        Output: </a:t>
            </a:r>
            <a:r>
              <a:rPr lang="en-US" dirty="0" smtClean="0"/>
              <a:t>  oracle####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Example2</a:t>
            </a:r>
            <a:r>
              <a:rPr lang="en-US" dirty="0" smtClean="0"/>
              <a:t>: SELECT RPAD(‘oracle',10) FROM DUAL;</a:t>
            </a:r>
          </a:p>
          <a:p>
            <a:pPr>
              <a:buNone/>
            </a:pPr>
            <a:r>
              <a:rPr lang="en-US" b="1" dirty="0" smtClean="0"/>
              <a:t>        Output: </a:t>
            </a:r>
            <a:r>
              <a:rPr lang="en-US" dirty="0" smtClean="0"/>
              <a:t>  </a:t>
            </a:r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5105400"/>
          <a:ext cx="4572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l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793750" indent="-793750">
              <a:buNone/>
              <a:tabLst>
                <a:tab pos="569913" algn="l"/>
              </a:tabLst>
            </a:pPr>
            <a:r>
              <a:rPr lang="en-US" b="1" dirty="0" smtClean="0"/>
              <a:t>Nesting LPAD and RPAD</a:t>
            </a:r>
          </a:p>
          <a:p>
            <a:pPr marL="793750" indent="-793750">
              <a:buNone/>
              <a:tabLst>
                <a:tab pos="569913" algn="l"/>
              </a:tabLst>
            </a:pPr>
            <a:endParaRPr lang="en-US" b="1" dirty="0" smtClean="0"/>
          </a:p>
          <a:p>
            <a:pPr marL="1663700" indent="-166370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SELECT RPAD(LPAD(‘oracle',10,‘#') ,14, ‘#’)   FROM  DUAL;</a:t>
            </a:r>
          </a:p>
          <a:p>
            <a:pPr marL="1663700" indent="-1663700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Output: </a:t>
            </a:r>
            <a:r>
              <a:rPr lang="en-US" dirty="0" smtClean="0"/>
              <a:t>  ####oracle####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LTRIM</a:t>
            </a:r>
          </a:p>
          <a:p>
            <a:pPr algn="just"/>
            <a:r>
              <a:rPr lang="en-US" dirty="0" smtClean="0"/>
              <a:t>Trims(removes)  unwanted character(s) from </a:t>
            </a:r>
            <a:r>
              <a:rPr lang="en-US" dirty="0" err="1" smtClean="0"/>
              <a:t>leftside</a:t>
            </a:r>
            <a:r>
              <a:rPr lang="en-US" dirty="0" smtClean="0"/>
              <a:t> of  given string.</a:t>
            </a:r>
          </a:p>
          <a:p>
            <a:pPr algn="just"/>
            <a:r>
              <a:rPr lang="en-US" b="1" dirty="0" smtClean="0"/>
              <a:t>Syntax: 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dirty="0" smtClean="0"/>
              <a:t>LTRIM(</a:t>
            </a:r>
            <a:r>
              <a:rPr lang="en-US" dirty="0" err="1" smtClean="0"/>
              <a:t>column|string</a:t>
            </a:r>
            <a:r>
              <a:rPr lang="en-US" dirty="0" smtClean="0"/>
              <a:t>, [ ‘</a:t>
            </a:r>
            <a:r>
              <a:rPr lang="en-US" dirty="0" err="1" smtClean="0"/>
              <a:t>trim_characters</a:t>
            </a:r>
            <a:r>
              <a:rPr lang="en-US" dirty="0" smtClean="0"/>
              <a:t>’ ] )</a:t>
            </a:r>
          </a:p>
          <a:p>
            <a:r>
              <a:rPr lang="en-US" dirty="0" smtClean="0"/>
              <a:t>Ex1: SELECT LTRIM(‘oracle‘, ‘o’) from dual;</a:t>
            </a:r>
          </a:p>
          <a:p>
            <a:pPr>
              <a:buNone/>
            </a:pPr>
            <a:r>
              <a:rPr lang="en-US" b="1" dirty="0" smtClean="0"/>
              <a:t>             Output:      </a:t>
            </a:r>
            <a:r>
              <a:rPr lang="en-US" dirty="0" err="1" smtClean="0"/>
              <a:t>racle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LTRIM(‘oracle‘, ‘x’) from dual;</a:t>
            </a:r>
          </a:p>
          <a:p>
            <a:pPr>
              <a:buNone/>
            </a:pPr>
            <a:r>
              <a:rPr lang="en-US" b="1" dirty="0" smtClean="0"/>
              <a:t>               Output:      </a:t>
            </a:r>
            <a:r>
              <a:rPr lang="en-US" dirty="0" smtClean="0"/>
              <a:t>oracle </a:t>
            </a:r>
          </a:p>
          <a:p>
            <a:r>
              <a:rPr lang="en-US" dirty="0" smtClean="0"/>
              <a:t>SELECT LTRIM(‘oracle‘, ‘</a:t>
            </a:r>
            <a:r>
              <a:rPr lang="en-US" dirty="0" err="1" smtClean="0"/>
              <a:t>oa</a:t>
            </a:r>
            <a:r>
              <a:rPr lang="en-US" dirty="0" smtClean="0"/>
              <a:t>’) from dual;</a:t>
            </a:r>
          </a:p>
          <a:p>
            <a:pPr>
              <a:buNone/>
            </a:pPr>
            <a:r>
              <a:rPr lang="en-US" b="1" dirty="0" smtClean="0"/>
              <a:t>               Output:      </a:t>
            </a:r>
            <a:r>
              <a:rPr lang="en-US" dirty="0" err="1" smtClean="0"/>
              <a:t>racle</a:t>
            </a:r>
            <a:endParaRPr lang="en-US" dirty="0" smtClean="0"/>
          </a:p>
          <a:p>
            <a:r>
              <a:rPr lang="en-US" dirty="0" smtClean="0"/>
              <a:t>SELECT LTRIM(‘oracle‘, ‘</a:t>
            </a:r>
            <a:r>
              <a:rPr lang="en-US" dirty="0" err="1" smtClean="0"/>
              <a:t>ora</a:t>
            </a:r>
            <a:r>
              <a:rPr lang="en-US" dirty="0" smtClean="0"/>
              <a:t>’) from dual;</a:t>
            </a:r>
          </a:p>
          <a:p>
            <a:pPr>
              <a:buNone/>
            </a:pPr>
            <a:r>
              <a:rPr lang="en-US" b="1" dirty="0" smtClean="0"/>
              <a:t>               Output:      </a:t>
            </a:r>
            <a:r>
              <a:rPr lang="en-US" dirty="0" err="1" smtClean="0"/>
              <a:t>cle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SELECT LTRIM(‘oracle‘, ‘</a:t>
            </a:r>
            <a:r>
              <a:rPr lang="en-US" dirty="0" err="1" smtClean="0"/>
              <a:t>roa</a:t>
            </a:r>
            <a:r>
              <a:rPr lang="en-US" dirty="0" smtClean="0"/>
              <a:t>’) from dual;</a:t>
            </a:r>
          </a:p>
          <a:p>
            <a:pPr>
              <a:buNone/>
            </a:pPr>
            <a:r>
              <a:rPr lang="en-US" b="1" dirty="0" smtClean="0"/>
              <a:t>               Output:      </a:t>
            </a:r>
            <a:r>
              <a:rPr lang="en-US" dirty="0" err="1" smtClean="0"/>
              <a:t>cle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pic>
        <p:nvPicPr>
          <p:cNvPr id="1027" name="Picture 3" descr="C:\Users\murali\Desktop\1_GXpoC1jBPq7IQUwC3u4hs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924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RTRIM</a:t>
            </a:r>
          </a:p>
          <a:p>
            <a:pPr algn="just"/>
            <a:r>
              <a:rPr lang="en-US" dirty="0" smtClean="0"/>
              <a:t>Trims(removes)  unwanted character(s) from </a:t>
            </a:r>
            <a:r>
              <a:rPr lang="en-US" dirty="0" err="1" smtClean="0"/>
              <a:t>rightside</a:t>
            </a:r>
            <a:r>
              <a:rPr lang="en-US" dirty="0" smtClean="0"/>
              <a:t> of  given string.</a:t>
            </a:r>
          </a:p>
          <a:p>
            <a:pPr algn="just"/>
            <a:r>
              <a:rPr lang="en-US" b="1" dirty="0" smtClean="0"/>
              <a:t>Syntax: 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dirty="0" smtClean="0"/>
              <a:t>RTRIM(</a:t>
            </a:r>
            <a:r>
              <a:rPr lang="en-US" dirty="0" err="1" smtClean="0"/>
              <a:t>column|string</a:t>
            </a:r>
            <a:r>
              <a:rPr lang="en-US" dirty="0" smtClean="0"/>
              <a:t>, [ ‘</a:t>
            </a:r>
            <a:r>
              <a:rPr lang="en-US" dirty="0" err="1" smtClean="0"/>
              <a:t>trim_characters</a:t>
            </a:r>
            <a:r>
              <a:rPr lang="en-US" dirty="0" smtClean="0"/>
              <a:t>’ ] )</a:t>
            </a:r>
          </a:p>
          <a:p>
            <a:r>
              <a:rPr lang="en-US" dirty="0" smtClean="0"/>
              <a:t>Ex1: SELECT RTRIM(‘oracle‘, ‘</a:t>
            </a:r>
            <a:r>
              <a:rPr lang="en-US" dirty="0" err="1" smtClean="0"/>
              <a:t>cle</a:t>
            </a:r>
            <a:r>
              <a:rPr lang="en-US" dirty="0" smtClean="0"/>
              <a:t>’) from dual;</a:t>
            </a:r>
          </a:p>
          <a:p>
            <a:pPr>
              <a:buNone/>
            </a:pPr>
            <a:r>
              <a:rPr lang="en-US" b="1" dirty="0" smtClean="0"/>
              <a:t>             Output:      </a:t>
            </a:r>
            <a:r>
              <a:rPr lang="en-US" dirty="0" err="1" smtClean="0"/>
              <a:t>ora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RTRIM(‘oracle‘, ‘o’) from dual;</a:t>
            </a:r>
          </a:p>
          <a:p>
            <a:pPr>
              <a:buNone/>
            </a:pPr>
            <a:r>
              <a:rPr lang="en-US" b="1" dirty="0" smtClean="0"/>
              <a:t>               Output:      </a:t>
            </a:r>
            <a:r>
              <a:rPr lang="en-US" dirty="0" smtClean="0"/>
              <a:t>oracle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SELECT RTRIM(‘oracle‘, ‘@</a:t>
            </a:r>
            <a:r>
              <a:rPr lang="en-US" dirty="0" err="1" smtClean="0"/>
              <a:t>lce</a:t>
            </a:r>
            <a:r>
              <a:rPr lang="en-US" dirty="0" smtClean="0"/>
              <a:t>’) from dual;</a:t>
            </a:r>
          </a:p>
          <a:p>
            <a:pPr>
              <a:buNone/>
            </a:pPr>
            <a:r>
              <a:rPr lang="en-US" b="1" dirty="0" smtClean="0"/>
              <a:t>               Output:      </a:t>
            </a:r>
            <a:r>
              <a:rPr lang="en-US" dirty="0" err="1" smtClean="0"/>
              <a:t>ora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TRIM :</a:t>
            </a:r>
            <a:r>
              <a:rPr lang="en-US" dirty="0" smtClean="0"/>
              <a:t> This function trims the specified character(s) from the left or right or </a:t>
            </a:r>
            <a:r>
              <a:rPr lang="en-US" dirty="0" err="1" smtClean="0"/>
              <a:t>bothsides</a:t>
            </a:r>
            <a:r>
              <a:rPr lang="en-US" dirty="0" smtClean="0"/>
              <a:t> of the given string.</a:t>
            </a:r>
          </a:p>
          <a:p>
            <a:pPr algn="just"/>
            <a:r>
              <a:rPr lang="en-US" dirty="0" smtClean="0"/>
              <a:t>If no character is specified to be trimmed from the string and there exists some extra space at start or end of the string, then those extra spaces are trimmed off.</a:t>
            </a:r>
          </a:p>
          <a:p>
            <a:r>
              <a:rPr lang="en-US" b="1" dirty="0" smtClean="0"/>
              <a:t>Syntax: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TRIM</a:t>
            </a:r>
            <a:r>
              <a:rPr lang="en-US" sz="39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  [ LEADING|TRAILING|BOTH ]  </a:t>
            </a:r>
          </a:p>
          <a:p>
            <a:pPr>
              <a:buNone/>
            </a:pPr>
            <a:r>
              <a:rPr lang="en-US" dirty="0" smtClean="0"/>
              <a:t>                 [ ‘</a:t>
            </a:r>
            <a:r>
              <a:rPr lang="en-US" dirty="0" err="1" smtClean="0"/>
              <a:t>trim_character</a:t>
            </a:r>
            <a:r>
              <a:rPr lang="en-US" dirty="0" smtClean="0"/>
              <a:t>’ FROM ]   ‘SOURCE’ </a:t>
            </a:r>
            <a:r>
              <a:rPr lang="en-US" sz="3900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SELECT TRIM(‘o' FROM ‘</a:t>
            </a:r>
            <a:r>
              <a:rPr lang="en-US" dirty="0" err="1" smtClean="0"/>
              <a:t>ooracleoo</a:t>
            </a:r>
            <a:r>
              <a:rPr lang="en-US" dirty="0" smtClean="0"/>
              <a:t>') FROM DUAL;    </a:t>
            </a:r>
          </a:p>
          <a:p>
            <a:pPr>
              <a:buNone/>
            </a:pPr>
            <a:r>
              <a:rPr lang="en-US" b="1" dirty="0" smtClean="0"/>
              <a:t>             output:     </a:t>
            </a:r>
            <a:r>
              <a:rPr lang="en-US" dirty="0" err="1" smtClean="0"/>
              <a:t>racle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SELECT TRIM(LEADING ‘o' FROM ‘</a:t>
            </a:r>
            <a:r>
              <a:rPr lang="en-US" dirty="0" err="1" smtClean="0"/>
              <a:t>ooracleoo</a:t>
            </a:r>
            <a:r>
              <a:rPr lang="en-US" dirty="0" smtClean="0"/>
              <a:t>') FROM DUAL;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output:      </a:t>
            </a:r>
            <a:r>
              <a:rPr lang="en-US" dirty="0" err="1" smtClean="0"/>
              <a:t>racleoo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manipulative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TRIM(TRAILING ‘o' FROM ‘</a:t>
            </a:r>
            <a:r>
              <a:rPr lang="en-US" dirty="0" err="1" smtClean="0"/>
              <a:t>ooracleoo</a:t>
            </a:r>
            <a:r>
              <a:rPr lang="en-US" dirty="0" smtClean="0"/>
              <a:t>') FROM DUAL; </a:t>
            </a:r>
          </a:p>
          <a:p>
            <a:pPr>
              <a:buNone/>
            </a:pPr>
            <a:r>
              <a:rPr lang="en-US" b="1" dirty="0" smtClean="0"/>
              <a:t>                  output:     </a:t>
            </a:r>
            <a:r>
              <a:rPr lang="en-US" b="1" dirty="0" err="1" smtClean="0"/>
              <a:t>ooracle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SELECT TRIM(BOTH ‘o' FROM ‘</a:t>
            </a:r>
            <a:r>
              <a:rPr lang="en-US" dirty="0" err="1" smtClean="0"/>
              <a:t>ooracleoo</a:t>
            </a:r>
            <a:r>
              <a:rPr lang="en-US" dirty="0" smtClean="0"/>
              <a:t>') FROM DUAL;         </a:t>
            </a:r>
          </a:p>
          <a:p>
            <a:pPr>
              <a:buNone/>
            </a:pPr>
            <a:r>
              <a:rPr lang="en-US" b="1" dirty="0" smtClean="0"/>
              <a:t>                  output:         </a:t>
            </a:r>
            <a:r>
              <a:rPr lang="en-US" b="1" dirty="0" err="1" smtClean="0"/>
              <a:t>racle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functions accept numeric input and return numeric value.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819400"/>
          <a:ext cx="60960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ABS</a:t>
                      </a:r>
                      <a:endParaRPr lang="en-US" sz="2300" dirty="0"/>
                    </a:p>
                  </a:txBody>
                  <a:tcPr marL="120433" marR="1204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MOD</a:t>
                      </a:r>
                      <a:endParaRPr lang="en-US" sz="2300" dirty="0"/>
                    </a:p>
                  </a:txBody>
                  <a:tcPr marL="120433" marR="1204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CEIL</a:t>
                      </a:r>
                      <a:endParaRPr lang="en-US" sz="2300" dirty="0"/>
                    </a:p>
                  </a:txBody>
                  <a:tcPr marL="120433" marR="12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LOG</a:t>
                      </a:r>
                      <a:endParaRPr lang="en-US" sz="2300" dirty="0"/>
                    </a:p>
                  </a:txBody>
                  <a:tcPr marL="120433" marR="1204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FLOOR</a:t>
                      </a:r>
                      <a:endParaRPr lang="en-US" sz="2300" dirty="0"/>
                    </a:p>
                  </a:txBody>
                  <a:tcPr marL="120433" marR="12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LN</a:t>
                      </a:r>
                      <a:endParaRPr lang="en-US" sz="2300" dirty="0"/>
                    </a:p>
                  </a:txBody>
                  <a:tcPr marL="120433" marR="12043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POWER</a:t>
                      </a:r>
                      <a:endParaRPr lang="en-US" sz="2300" dirty="0"/>
                    </a:p>
                  </a:txBody>
                  <a:tcPr marL="120433" marR="12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ROUND</a:t>
                      </a:r>
                      <a:endParaRPr lang="en-US" sz="2300" dirty="0"/>
                    </a:p>
                  </a:txBody>
                  <a:tcPr marL="120433" marR="1204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EXP</a:t>
                      </a:r>
                      <a:endParaRPr lang="en-US" sz="2300" dirty="0"/>
                    </a:p>
                  </a:txBody>
                  <a:tcPr marL="120433" marR="12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TRUNCATE</a:t>
                      </a:r>
                      <a:endParaRPr lang="en-US" sz="2300" dirty="0"/>
                    </a:p>
                  </a:txBody>
                  <a:tcPr marL="120433" marR="1204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SQRT</a:t>
                      </a:r>
                      <a:endParaRPr lang="en-US" sz="2300" dirty="0"/>
                    </a:p>
                  </a:txBody>
                  <a:tcPr marL="120433" marR="1204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120433" marR="120433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ABS(N):</a:t>
            </a:r>
            <a:r>
              <a:rPr lang="en-US" dirty="0" smtClean="0"/>
              <a:t> It returns the absolute value of N.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ts val="1500"/>
              </a:lnSpc>
              <a:buNone/>
            </a:pPr>
            <a:r>
              <a:rPr lang="en-US" b="1" dirty="0" smtClean="0"/>
              <a:t>  EXAMPLES:  </a:t>
            </a:r>
            <a:r>
              <a:rPr lang="en-US" dirty="0" smtClean="0"/>
              <a:t>SELECT ABS(-10) FROM DUAL;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smtClean="0"/>
              <a:t>        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smtClean="0"/>
              <a:t>                       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smtClean="0"/>
              <a:t>                         OUTPUT</a:t>
            </a:r>
            <a:r>
              <a:rPr lang="en-US" dirty="0" smtClean="0"/>
              <a:t>: 10</a:t>
            </a:r>
          </a:p>
          <a:p>
            <a:pPr>
              <a:lnSpc>
                <a:spcPts val="1500"/>
              </a:lnSpc>
              <a:buNone/>
            </a:pPr>
            <a:endParaRPr lang="en-US" dirty="0" smtClean="0"/>
          </a:p>
          <a:p>
            <a:pPr>
              <a:lnSpc>
                <a:spcPts val="1500"/>
              </a:lnSpc>
              <a:buNone/>
            </a:pPr>
            <a:endParaRPr lang="en-US" dirty="0" smtClean="0"/>
          </a:p>
          <a:p>
            <a:pPr>
              <a:lnSpc>
                <a:spcPts val="1500"/>
              </a:lnSpc>
              <a:buNone/>
            </a:pPr>
            <a:r>
              <a:rPr lang="en-US" dirty="0" smtClean="0"/>
              <a:t>                    SELECT ABS(1) , ABS(-2) FROM DUAL;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smtClean="0"/>
              <a:t>        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smtClean="0"/>
              <a:t>                       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smtClean="0"/>
              <a:t>                    OUTPUT</a:t>
            </a:r>
            <a:r>
              <a:rPr lang="en-US" dirty="0" smtClean="0"/>
              <a:t>:      1           2</a:t>
            </a:r>
          </a:p>
          <a:p>
            <a:pPr>
              <a:lnSpc>
                <a:spcPts val="15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3988" indent="-1423988" fontAlgn="base">
              <a:buNone/>
            </a:pPr>
            <a:r>
              <a:rPr lang="en-US" b="1" dirty="0" smtClean="0"/>
              <a:t>CEIL(N):</a:t>
            </a:r>
            <a:r>
              <a:rPr lang="en-US" dirty="0" smtClean="0"/>
              <a:t> It returns the smallest integer that is greater than or equal to 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SELECT CEIL(25.75) FROM DUAL;</a:t>
            </a:r>
          </a:p>
          <a:p>
            <a:pPr>
              <a:buNone/>
            </a:pPr>
            <a:r>
              <a:rPr lang="en-US" b="1" dirty="0" smtClean="0"/>
              <a:t>                  Output:     </a:t>
            </a:r>
            <a:r>
              <a:rPr lang="en-US" dirty="0" smtClean="0"/>
              <a:t>26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89125" indent="-1889125" fontAlgn="base">
              <a:buNone/>
            </a:pPr>
            <a:r>
              <a:rPr lang="en-US" b="1" dirty="0" smtClean="0"/>
              <a:t>FLOOR(N):</a:t>
            </a:r>
            <a:r>
              <a:rPr lang="en-US" dirty="0" smtClean="0"/>
              <a:t> It returns the largest integer value that is less than or equal to N.</a:t>
            </a:r>
          </a:p>
          <a:p>
            <a:pPr marL="1603375" indent="-1603375" fontAlgn="base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Example:  </a:t>
            </a:r>
            <a:r>
              <a:rPr lang="en-US" dirty="0" smtClean="0"/>
              <a:t>SELECT FLOOR(25.75) FROM DUAL;</a:t>
            </a:r>
          </a:p>
          <a:p>
            <a:pPr>
              <a:buNone/>
            </a:pPr>
            <a:r>
              <a:rPr lang="en-US" b="1" dirty="0" smtClean="0"/>
              <a:t>                   Output:     </a:t>
            </a:r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2459038" indent="-2459038" fontAlgn="base">
              <a:buNone/>
            </a:pPr>
            <a:r>
              <a:rPr lang="en-US" b="1" dirty="0" smtClean="0"/>
              <a:t>POWER(m, n):</a:t>
            </a:r>
            <a:r>
              <a:rPr lang="en-US" dirty="0" smtClean="0"/>
              <a:t> It returns </a:t>
            </a:r>
            <a:r>
              <a:rPr lang="en-US" b="1" dirty="0" smtClean="0"/>
              <a:t>m</a:t>
            </a:r>
            <a:r>
              <a:rPr lang="en-US" dirty="0" smtClean="0"/>
              <a:t> raised to the </a:t>
            </a:r>
            <a:r>
              <a:rPr lang="en-US" b="1" dirty="0" smtClean="0"/>
              <a:t>nth</a:t>
            </a:r>
            <a:r>
              <a:rPr lang="en-US" dirty="0" smtClean="0"/>
              <a:t> power.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Example:  </a:t>
            </a:r>
            <a:r>
              <a:rPr lang="en-US" dirty="0" smtClean="0"/>
              <a:t>SELECT POWER(4, 2) FROM DUAL;</a:t>
            </a:r>
          </a:p>
          <a:p>
            <a:pPr fontAlgn="base">
              <a:buNone/>
            </a:pPr>
            <a:r>
              <a:rPr lang="en-US" b="1" dirty="0" smtClean="0"/>
              <a:t>                   Output: </a:t>
            </a:r>
            <a:r>
              <a:rPr lang="en-US" dirty="0" smtClean="0"/>
              <a:t>16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dirty="0"/>
          </a:p>
        </p:txBody>
      </p:sp>
      <p:pic>
        <p:nvPicPr>
          <p:cNvPr id="2050" name="Picture 2" descr="C:\Users\murali\Desktop\SQL-Inbuilt-Function-Types-768x43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010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9538" indent="-1379538" fontAlgn="base">
              <a:buNone/>
            </a:pPr>
            <a:r>
              <a:rPr lang="en-US" b="1" dirty="0" smtClean="0"/>
              <a:t>EXP(N):</a:t>
            </a:r>
            <a:r>
              <a:rPr lang="en-US" dirty="0" smtClean="0"/>
              <a:t> It returns ‘e’ raised to the power of N where e = 2.718.</a:t>
            </a:r>
          </a:p>
          <a:p>
            <a:pPr marL="1379538" indent="-1379538"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Example:  </a:t>
            </a:r>
            <a:r>
              <a:rPr lang="en-US" dirty="0" smtClean="0"/>
              <a:t>SELECT EXP(1) FROM DUAL;</a:t>
            </a:r>
          </a:p>
          <a:p>
            <a:pPr fontAlgn="base">
              <a:buNone/>
            </a:pPr>
            <a:r>
              <a:rPr lang="en-US" b="1" dirty="0" smtClean="0"/>
              <a:t>                   Output: </a:t>
            </a:r>
            <a:r>
              <a:rPr lang="en-US" dirty="0" smtClean="0"/>
              <a:t>   2.718281828459045</a:t>
            </a:r>
          </a:p>
          <a:p>
            <a:pPr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SQRT(N):</a:t>
            </a:r>
            <a:r>
              <a:rPr lang="en-US" dirty="0" smtClean="0"/>
              <a:t> It returns the square root of N.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Example:  </a:t>
            </a:r>
            <a:r>
              <a:rPr lang="en-US" dirty="0" smtClean="0"/>
              <a:t>SELECT SQRT(25) FROM DUAL;</a:t>
            </a:r>
          </a:p>
          <a:p>
            <a:pPr fontAlgn="base">
              <a:buNone/>
            </a:pPr>
            <a:r>
              <a:rPr lang="en-US" b="1" dirty="0" smtClean="0"/>
              <a:t>                   Output: </a:t>
            </a:r>
            <a:r>
              <a:rPr lang="en-US" dirty="0" smtClean="0"/>
              <a:t>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2173288" indent="-2173288">
              <a:buNone/>
            </a:pPr>
            <a:r>
              <a:rPr lang="en-US" b="1" dirty="0" smtClean="0"/>
              <a:t>MOD(M,N):  </a:t>
            </a:r>
            <a:r>
              <a:rPr lang="en-US" dirty="0" smtClean="0"/>
              <a:t>Returns the remainder after dividing M with N.</a:t>
            </a:r>
          </a:p>
          <a:p>
            <a:pPr marL="2173288" indent="-2173288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ExampleS</a:t>
            </a:r>
            <a:r>
              <a:rPr lang="en-US" b="1" dirty="0" smtClean="0"/>
              <a:t>:  </a:t>
            </a:r>
            <a:r>
              <a:rPr lang="en-US" dirty="0" smtClean="0"/>
              <a:t>SELECT MOD(10,2) FROM DUAL;</a:t>
            </a:r>
          </a:p>
          <a:p>
            <a:pPr>
              <a:buNone/>
            </a:pPr>
            <a:r>
              <a:rPr lang="en-US" b="1" dirty="0" smtClean="0"/>
              <a:t>                     Output:    </a:t>
            </a:r>
            <a:r>
              <a:rPr lang="en-US" dirty="0" smtClean="0"/>
              <a:t>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b="1" dirty="0" smtClean="0"/>
              <a:t>   </a:t>
            </a:r>
            <a:r>
              <a:rPr lang="en-US" dirty="0" smtClean="0"/>
              <a:t>SELECT MOD(18, 4) FROM DUAL;</a:t>
            </a:r>
          </a:p>
          <a:p>
            <a:pPr>
              <a:buNone/>
            </a:pPr>
            <a:r>
              <a:rPr lang="en-US" b="1" dirty="0" smtClean="0"/>
              <a:t>                     Output:    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LOG(M,N) </a:t>
            </a:r>
            <a:r>
              <a:rPr lang="en-US" dirty="0" smtClean="0"/>
              <a:t>Returns the logarithm of N with base M.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  SELECT LOG(10,100) FROM DUAL;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smtClean="0"/>
              <a:t>output:</a:t>
            </a:r>
            <a:r>
              <a:rPr lang="en-US" dirty="0" smtClean="0"/>
              <a:t>    2</a:t>
            </a:r>
          </a:p>
          <a:p>
            <a:pPr>
              <a:buNone/>
            </a:pPr>
            <a:r>
              <a:rPr lang="en-US" b="1" dirty="0" smtClean="0"/>
              <a:t>                   </a:t>
            </a:r>
          </a:p>
          <a:p>
            <a:pPr>
              <a:lnSpc>
                <a:spcPts val="2000"/>
              </a:lnSpc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SELECT LOG(10,10), LOG(20,20) FROM DUAL;</a:t>
            </a:r>
            <a:br>
              <a:rPr lang="en-US" dirty="0" smtClean="0"/>
            </a:br>
            <a:r>
              <a:rPr lang="en-US" dirty="0" smtClean="0"/>
              <a:t>                </a:t>
            </a:r>
          </a:p>
          <a:p>
            <a:pPr>
              <a:lnSpc>
                <a:spcPts val="2000"/>
              </a:lnSpc>
              <a:buNone/>
            </a:pPr>
            <a:r>
              <a:rPr lang="en-US" b="1" dirty="0" smtClean="0"/>
              <a:t>                  output:</a:t>
            </a:r>
            <a:r>
              <a:rPr lang="en-US" dirty="0" smtClean="0"/>
              <a:t>    1              1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LN(N)-  </a:t>
            </a:r>
            <a:r>
              <a:rPr lang="en-US" dirty="0" smtClean="0"/>
              <a:t>Returns natural logarithm of n  (base ‘e’).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Example:  </a:t>
            </a:r>
            <a:r>
              <a:rPr lang="en-US" dirty="0" smtClean="0"/>
              <a:t>SELECT LN(3) FROM DUAL;</a:t>
            </a:r>
          </a:p>
          <a:p>
            <a:pPr>
              <a:buNone/>
            </a:pPr>
            <a:r>
              <a:rPr lang="en-US" b="1" dirty="0" smtClean="0"/>
              <a:t>                  output:</a:t>
            </a:r>
            <a:r>
              <a:rPr lang="en-US" dirty="0" smtClean="0"/>
              <a:t>    1.098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SIGN(N):  </a:t>
            </a:r>
            <a:r>
              <a:rPr lang="en-US" dirty="0" smtClean="0"/>
              <a:t>SIGN function returns -1  if N &lt; 0</a:t>
            </a:r>
          </a:p>
          <a:p>
            <a:pPr marL="5321300" indent="44450">
              <a:buNone/>
            </a:pPr>
            <a:r>
              <a:rPr lang="en-US" dirty="0" smtClean="0"/>
              <a:t> 0  if N = 0</a:t>
            </a:r>
          </a:p>
          <a:p>
            <a:pPr indent="5022850">
              <a:buNone/>
            </a:pPr>
            <a:r>
              <a:rPr lang="en-US" dirty="0" smtClean="0"/>
              <a:t> 1  if N &gt; 0</a:t>
            </a:r>
          </a:p>
          <a:p>
            <a:pPr marL="1949450" indent="-1828800">
              <a:buNone/>
            </a:pPr>
            <a:r>
              <a:rPr lang="en-US" b="1" dirty="0" smtClean="0"/>
              <a:t>Example:   </a:t>
            </a:r>
            <a:r>
              <a:rPr lang="en-US" dirty="0" smtClean="0"/>
              <a:t>SELECT SIGN(-3), SIGN(0), SIGN(3)  FROM DUAL;</a:t>
            </a:r>
          </a:p>
          <a:p>
            <a:pPr marL="1949450" indent="-1828800">
              <a:buNone/>
            </a:pPr>
            <a:r>
              <a:rPr lang="en-US" b="1" dirty="0" smtClean="0"/>
              <a:t>                     </a:t>
            </a:r>
          </a:p>
          <a:p>
            <a:pPr marL="1949450" indent="-1828800">
              <a:buNone/>
            </a:pPr>
            <a:r>
              <a:rPr lang="en-US" b="1" dirty="0" smtClean="0"/>
              <a:t>                     output:</a:t>
            </a:r>
            <a:r>
              <a:rPr lang="en-US" dirty="0" smtClean="0"/>
              <a:t>     -1            0               1</a:t>
            </a:r>
          </a:p>
          <a:p>
            <a:pPr marL="1949450" indent="-18288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ROUND(N, M)</a:t>
            </a:r>
          </a:p>
          <a:p>
            <a:pPr algn="just"/>
            <a:r>
              <a:rPr lang="en-US" dirty="0" smtClean="0"/>
              <a:t>It returns a number </a:t>
            </a:r>
            <a:r>
              <a:rPr lang="en-US" b="1" dirty="0" smtClean="0"/>
              <a:t>N </a:t>
            </a:r>
            <a:r>
              <a:rPr lang="en-US" dirty="0" smtClean="0"/>
              <a:t>rounded off to </a:t>
            </a:r>
            <a:r>
              <a:rPr lang="en-US" b="1" dirty="0" smtClean="0"/>
              <a:t>M</a:t>
            </a:r>
            <a:r>
              <a:rPr lang="en-US" dirty="0" smtClean="0"/>
              <a:t> decimal places. </a:t>
            </a:r>
          </a:p>
          <a:p>
            <a:pPr algn="just"/>
            <a:r>
              <a:rPr lang="en-US" dirty="0" smtClean="0"/>
              <a:t>If you omit </a:t>
            </a:r>
            <a:r>
              <a:rPr lang="en-US" b="1" dirty="0" smtClean="0"/>
              <a:t>M</a:t>
            </a:r>
            <a:r>
              <a:rPr lang="en-US" dirty="0" smtClean="0"/>
              <a:t>(optional), then </a:t>
            </a:r>
            <a:r>
              <a:rPr lang="en-US" b="1" dirty="0" smtClean="0"/>
              <a:t>N</a:t>
            </a:r>
            <a:r>
              <a:rPr lang="en-US" dirty="0" smtClean="0"/>
              <a:t> is rounded to 0 places.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 ROUND(3.4573,2) FROM DUAL;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Round</a:t>
            </a:r>
            <a:br>
              <a:rPr lang="en-US" dirty="0" smtClean="0"/>
            </a:br>
            <a:r>
              <a:rPr lang="en-US" dirty="0" smtClean="0"/>
              <a:t>------------</a:t>
            </a:r>
            <a:br>
              <a:rPr lang="en-US" dirty="0" smtClean="0"/>
            </a:br>
            <a:r>
              <a:rPr lang="en-US" dirty="0" smtClean="0"/>
              <a:t>        3.46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ROUND(N, M)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SELECT ROUND(3.45) FROM DUAL;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output</a:t>
            </a:r>
            <a:r>
              <a:rPr lang="en-US" dirty="0" smtClean="0"/>
              <a:t>:        3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SELECT ROUND(3.67) FROM DUAL;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output</a:t>
            </a:r>
            <a:r>
              <a:rPr lang="en-US" dirty="0" smtClean="0"/>
              <a:t>:        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 lnSpcReduction="10000"/>
          </a:bodyPr>
          <a:lstStyle/>
          <a:p>
            <a:pPr marL="284163" indent="-284163"/>
            <a:r>
              <a:rPr lang="en-US" b="1" dirty="0" smtClean="0"/>
              <a:t>TRUNC(N, M) :  </a:t>
            </a:r>
            <a:r>
              <a:rPr lang="en-US" dirty="0" smtClean="0"/>
              <a:t>Returns a decimal number N    </a:t>
            </a:r>
          </a:p>
          <a:p>
            <a:pPr marL="284163" indent="-284163">
              <a:buNone/>
            </a:pPr>
            <a:r>
              <a:rPr lang="en-US" dirty="0" smtClean="0"/>
              <a:t>    truncated   to </a:t>
            </a:r>
            <a:r>
              <a:rPr lang="en-US" b="1" dirty="0" smtClean="0"/>
              <a:t>M</a:t>
            </a:r>
            <a:r>
              <a:rPr lang="en-US" dirty="0" smtClean="0"/>
              <a:t> decimal positions. </a:t>
            </a:r>
          </a:p>
          <a:p>
            <a:pPr marL="165100" indent="-165100"/>
            <a:r>
              <a:rPr lang="en-US" dirty="0" smtClean="0"/>
              <a:t> If </a:t>
            </a:r>
            <a:r>
              <a:rPr lang="en-US" b="1" dirty="0" smtClean="0"/>
              <a:t>M</a:t>
            </a:r>
            <a:r>
              <a:rPr lang="en-US" dirty="0" smtClean="0"/>
              <a:t> is ignored, then decimal part is </a:t>
            </a:r>
            <a:r>
              <a:rPr lang="en-US" dirty="0" err="1" smtClean="0"/>
              <a:t>trunacted</a:t>
            </a:r>
            <a:r>
              <a:rPr lang="en-US" dirty="0" smtClean="0"/>
              <a:t>.</a:t>
            </a:r>
          </a:p>
          <a:p>
            <a:pPr marL="165100" indent="-165100"/>
            <a:endParaRPr lang="en-US" dirty="0" smtClean="0"/>
          </a:p>
          <a:p>
            <a:pPr>
              <a:buNone/>
            </a:pPr>
            <a:r>
              <a:rPr lang="en-US" b="1" dirty="0" smtClean="0"/>
              <a:t>Example1: </a:t>
            </a:r>
            <a:r>
              <a:rPr lang="en-US" dirty="0" smtClean="0"/>
              <a:t>SELECT TRUNC(3.457,2) FROM DUAL;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                  output :</a:t>
            </a:r>
            <a:r>
              <a:rPr lang="en-US" dirty="0" smtClean="0"/>
              <a:t>  3.45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Example2: </a:t>
            </a:r>
            <a:r>
              <a:rPr lang="en-US" dirty="0" smtClean="0"/>
              <a:t>SELECT TRUNC(3.457) FROM DUAL;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                  output :</a:t>
            </a:r>
            <a:r>
              <a:rPr lang="en-US" dirty="0" smtClean="0"/>
              <a:t> 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SYSDATE</a:t>
            </a:r>
          </a:p>
          <a:p>
            <a:r>
              <a:rPr lang="en-US" sz="2800" dirty="0" smtClean="0"/>
              <a:t>ADD_MONTHS()</a:t>
            </a:r>
          </a:p>
          <a:p>
            <a:r>
              <a:rPr lang="en-US" sz="2800" dirty="0" smtClean="0"/>
              <a:t>LAST_DAY()</a:t>
            </a:r>
          </a:p>
          <a:p>
            <a:r>
              <a:rPr lang="en-US" sz="2800" dirty="0" smtClean="0"/>
              <a:t>NEXT_DAY()</a:t>
            </a:r>
          </a:p>
          <a:p>
            <a:r>
              <a:rPr lang="en-US" sz="2800" dirty="0" smtClean="0"/>
              <a:t>MONTHS_BETWEEN</a:t>
            </a:r>
          </a:p>
          <a:p>
            <a:r>
              <a:rPr lang="en-US" sz="2800" dirty="0" smtClean="0"/>
              <a:t>NEW_TIME()</a:t>
            </a:r>
          </a:p>
          <a:p>
            <a:r>
              <a:rPr lang="en-US" sz="2800" dirty="0" smtClean="0"/>
              <a:t>TRUNC()</a:t>
            </a:r>
          </a:p>
          <a:p>
            <a:r>
              <a:rPr lang="en-US" sz="2800" dirty="0" smtClean="0"/>
              <a:t>ROUND()</a:t>
            </a:r>
          </a:p>
          <a:p>
            <a:r>
              <a:rPr lang="en-US" sz="2800" dirty="0" smtClean="0"/>
              <a:t>EXTRACT()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 Functions(string Functions)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algn="just"/>
            <a:r>
              <a:rPr lang="en-US" dirty="0" smtClean="0"/>
              <a:t>Character functions accept character input values and can return either characters or number values as output.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DATE FUNCTIONS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SYSDATE</a:t>
            </a:r>
            <a:endParaRPr lang="en-US" dirty="0" smtClean="0"/>
          </a:p>
          <a:p>
            <a:r>
              <a:rPr lang="en-US" dirty="0" smtClean="0"/>
              <a:t>Function used to return the current date and time.</a:t>
            </a:r>
          </a:p>
          <a:p>
            <a:r>
              <a:rPr lang="en-US" b="1" dirty="0" smtClean="0"/>
              <a:t>Examples:  </a:t>
            </a:r>
          </a:p>
          <a:p>
            <a:pPr>
              <a:buNone/>
            </a:pPr>
            <a:r>
              <a:rPr lang="en-US" sz="2800" dirty="0" smtClean="0"/>
              <a:t>     1. SELECT </a:t>
            </a:r>
            <a:r>
              <a:rPr lang="en-US" sz="2800" b="1" dirty="0" smtClean="0"/>
              <a:t>SYSDATE</a:t>
            </a:r>
            <a:r>
              <a:rPr lang="en-US" sz="2800" dirty="0" smtClean="0"/>
              <a:t>  AS  </a:t>
            </a:r>
            <a:r>
              <a:rPr lang="en-US" sz="2800" b="1" dirty="0" smtClean="0"/>
              <a:t>CURRENTDATE</a:t>
            </a:r>
            <a:r>
              <a:rPr lang="en-US" sz="2800" dirty="0" smtClean="0"/>
              <a:t>  FROM  DUAL;</a:t>
            </a:r>
          </a:p>
          <a:p>
            <a:pPr>
              <a:buNone/>
            </a:pPr>
            <a:r>
              <a:rPr lang="en-US" sz="2800" b="1" dirty="0" smtClean="0"/>
              <a:t>     OUTPUT:       </a:t>
            </a:r>
            <a:r>
              <a:rPr lang="en-US" sz="2800" dirty="0" smtClean="0"/>
              <a:t>06-OCT-23</a:t>
            </a:r>
          </a:p>
          <a:p>
            <a:pPr>
              <a:buNone/>
            </a:pPr>
            <a:r>
              <a:rPr lang="en-US" sz="2800" dirty="0" smtClean="0"/>
              <a:t>     2. SELECT </a:t>
            </a:r>
            <a:r>
              <a:rPr lang="en-US" sz="2800" b="1" dirty="0" smtClean="0"/>
              <a:t>SYSDATE</a:t>
            </a:r>
            <a:r>
              <a:rPr lang="en-US" sz="2800" dirty="0" smtClean="0"/>
              <a:t>+1  FROM  DUAL</a:t>
            </a:r>
          </a:p>
          <a:p>
            <a:pPr>
              <a:buNone/>
            </a:pPr>
            <a:r>
              <a:rPr lang="en-US" sz="2800" b="1" dirty="0" smtClean="0"/>
              <a:t>     OUTPUT:       </a:t>
            </a:r>
            <a:r>
              <a:rPr lang="en-US" sz="2800" dirty="0" smtClean="0"/>
              <a:t>07-OCT-23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ADD_MONTHS()</a:t>
            </a:r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This function adds a number(</a:t>
            </a:r>
            <a:r>
              <a:rPr lang="en-US" b="1" dirty="0" smtClean="0"/>
              <a:t>n</a:t>
            </a:r>
            <a:r>
              <a:rPr lang="en-US" dirty="0" smtClean="0"/>
              <a:t>) of months to a given date and returns the same day of month n 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ADD_MONTHS(date, integer)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ADD_MONTHS()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1: </a:t>
            </a:r>
            <a:r>
              <a:rPr lang="en-US" dirty="0" smtClean="0"/>
              <a:t>SELECT ADD_MONTHS( ‘06-OCT-2023', 1 )     </a:t>
            </a:r>
          </a:p>
          <a:p>
            <a:pPr>
              <a:buNone/>
            </a:pPr>
            <a:r>
              <a:rPr lang="en-US" dirty="0" smtClean="0"/>
              <a:t>          FROM dual;</a:t>
            </a:r>
          </a:p>
          <a:p>
            <a:pPr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 06-NOV-2023</a:t>
            </a:r>
          </a:p>
          <a:p>
            <a:pPr>
              <a:buNone/>
            </a:pPr>
            <a:r>
              <a:rPr lang="en-US" b="1" dirty="0" smtClean="0"/>
              <a:t>2: </a:t>
            </a:r>
            <a:r>
              <a:rPr lang="en-US" dirty="0" smtClean="0"/>
              <a:t>SELECT ADD_MONTHS( ‘06-OCT-2023', -1 ) FROM dual;</a:t>
            </a:r>
          </a:p>
          <a:p>
            <a:pPr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 06-SEP-2023</a:t>
            </a:r>
          </a:p>
          <a:p>
            <a:pPr>
              <a:buNone/>
            </a:pPr>
            <a:r>
              <a:rPr lang="en-US" b="1" dirty="0" smtClean="0"/>
              <a:t>3: </a:t>
            </a:r>
            <a:r>
              <a:rPr lang="en-US" dirty="0" smtClean="0"/>
              <a:t>SELECT ADD_MONTHS( ‘SYSDATE', 1 ) FROM dual;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LAST_DAY()</a:t>
            </a:r>
          </a:p>
          <a:p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 takes a date argument and returns the last day of the month of that date.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LAST_DAY(date)</a:t>
            </a:r>
          </a:p>
          <a:p>
            <a:r>
              <a:rPr lang="en-US" b="1" dirty="0" smtClean="0"/>
              <a:t>Example: </a:t>
            </a:r>
          </a:p>
          <a:p>
            <a:r>
              <a:rPr lang="en-US" dirty="0" smtClean="0"/>
              <a:t>SELECT LAST_DAY(‘06/OCT/2023’) AS LAST  FROM DUAL;</a:t>
            </a:r>
          </a:p>
          <a:p>
            <a:r>
              <a:rPr lang="en-US" b="1" dirty="0" smtClean="0"/>
              <a:t>OUTPUT: </a:t>
            </a:r>
            <a:r>
              <a:rPr lang="en-US" dirty="0" smtClean="0"/>
              <a:t>31/0CT/2023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NEXT_DAY()</a:t>
            </a:r>
            <a:r>
              <a:rPr lang="en-US" dirty="0" smtClean="0"/>
              <a:t> function returns the date of the first weekday that is later than a date. </a:t>
            </a:r>
          </a:p>
          <a:p>
            <a:pPr algn="just"/>
            <a:r>
              <a:rPr lang="en-US" dirty="0" smtClean="0"/>
              <a:t>Weekday is the day of the week that you wish to return. </a:t>
            </a:r>
          </a:p>
          <a:p>
            <a:pPr algn="just"/>
            <a:r>
              <a:rPr lang="en-US" dirty="0" smtClean="0"/>
              <a:t>The weekday can be full name(</a:t>
            </a:r>
            <a:r>
              <a:rPr lang="en-US" b="1" dirty="0" smtClean="0"/>
              <a:t> </a:t>
            </a:r>
            <a:r>
              <a:rPr lang="en-US" b="1" dirty="0" err="1" smtClean="0"/>
              <a:t>eg</a:t>
            </a:r>
            <a:r>
              <a:rPr lang="en-US" b="1" dirty="0" smtClean="0"/>
              <a:t>: Tuesday) </a:t>
            </a:r>
            <a:r>
              <a:rPr lang="en-US" dirty="0" smtClean="0"/>
              <a:t> or abbreviation (</a:t>
            </a:r>
            <a:r>
              <a:rPr lang="en-US" b="1" dirty="0" smtClean="0"/>
              <a:t>e.g., Tue)</a:t>
            </a:r>
          </a:p>
          <a:p>
            <a:r>
              <a:rPr lang="en-US" b="1" dirty="0" smtClean="0"/>
              <a:t>Syntax</a:t>
            </a:r>
          </a:p>
          <a:p>
            <a:r>
              <a:rPr lang="en-US" dirty="0" smtClean="0"/>
              <a:t>NEXT_DAY(date, weekday)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NEXT_DAY()</a:t>
            </a:r>
          </a:p>
          <a:p>
            <a:r>
              <a:rPr lang="en-US" dirty="0" smtClean="0"/>
              <a:t>SELECT NEXT_DAY('07-OCT-2023', ‘MONDAY' ) FROM dual;</a:t>
            </a: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  OUTPUT</a:t>
            </a:r>
            <a:r>
              <a:rPr lang="en-US" dirty="0" smtClean="0"/>
              <a:t>: 09-OCT-23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SELECT NEXT_DAY('07-OCT-2023', ‘MON' ) FROM dual;</a:t>
            </a: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  OUTPUT</a:t>
            </a:r>
            <a:r>
              <a:rPr lang="en-US" dirty="0" smtClean="0"/>
              <a:t>: 09-OCT-23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MONTHS_BETWEEN</a:t>
            </a:r>
          </a:p>
          <a:p>
            <a:pPr algn="just"/>
            <a:r>
              <a:rPr lang="en-US" sz="3300" dirty="0" smtClean="0"/>
              <a:t>This function returns the number of months between two dates.</a:t>
            </a:r>
          </a:p>
          <a:p>
            <a:r>
              <a:rPr lang="en-US" sz="3300" b="1" dirty="0" smtClean="0"/>
              <a:t>Syntax:  </a:t>
            </a:r>
            <a:r>
              <a:rPr lang="en-US" sz="3300" dirty="0" smtClean="0"/>
              <a:t>MONTHS_BETWEEN(date1, date2) </a:t>
            </a:r>
          </a:p>
          <a:p>
            <a:pPr algn="just"/>
            <a:r>
              <a:rPr lang="en-US" sz="3300" dirty="0" smtClean="0"/>
              <a:t>If  date1 is later than date2, then the result is positive.</a:t>
            </a:r>
          </a:p>
          <a:p>
            <a:pPr algn="just"/>
            <a:r>
              <a:rPr lang="en-US" sz="3300" dirty="0" smtClean="0"/>
              <a:t>If date1 is earlier than date2, then the result is negative.</a:t>
            </a:r>
          </a:p>
          <a:p>
            <a:r>
              <a:rPr lang="en-US" sz="3300" dirty="0" smtClean="0"/>
              <a:t>If date1 and date2 are either the same days of the month or both last days of months, then the result is always an integer.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MONTHS_BETWEEN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 MONTHS_BETWEEN('06/</a:t>
            </a:r>
            <a:r>
              <a:rPr lang="en-US" dirty="0" err="1" smtClean="0"/>
              <a:t>oct</a:t>
            </a:r>
            <a:r>
              <a:rPr lang="en-US" dirty="0" smtClean="0"/>
              <a:t>/23', '06/sep/23' ) FROM  DUAL;</a:t>
            </a:r>
          </a:p>
          <a:p>
            <a:pPr>
              <a:buNone/>
            </a:pPr>
            <a:r>
              <a:rPr lang="en-US" b="1" dirty="0" smtClean="0"/>
              <a:t>     Output</a:t>
            </a:r>
            <a:r>
              <a:rPr lang="en-US" dirty="0" smtClean="0"/>
              <a:t>:   1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SELECT  MONTHS_BETWEEN('06/sep/23', '06/</a:t>
            </a:r>
            <a:r>
              <a:rPr lang="en-US" dirty="0" err="1" smtClean="0"/>
              <a:t>oct</a:t>
            </a:r>
            <a:r>
              <a:rPr lang="en-US" dirty="0" smtClean="0"/>
              <a:t>/23' ) FROM  DUAL;</a:t>
            </a:r>
          </a:p>
          <a:p>
            <a:pPr>
              <a:buNone/>
            </a:pPr>
            <a:r>
              <a:rPr lang="en-US" b="1" dirty="0" smtClean="0"/>
              <a:t>     Output</a:t>
            </a:r>
            <a:r>
              <a:rPr lang="en-US" dirty="0" smtClean="0"/>
              <a:t>:   -1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SELECT  MONTHS_BETWEEN('06/</a:t>
            </a:r>
            <a:r>
              <a:rPr lang="en-US" dirty="0" err="1" smtClean="0"/>
              <a:t>oct</a:t>
            </a:r>
            <a:r>
              <a:rPr lang="en-US" dirty="0" smtClean="0"/>
              <a:t>/23', '06/</a:t>
            </a:r>
            <a:r>
              <a:rPr lang="en-US" dirty="0" err="1" smtClean="0"/>
              <a:t>oct</a:t>
            </a:r>
            <a:r>
              <a:rPr lang="en-US" dirty="0" smtClean="0"/>
              <a:t>/23' ) FROM  DUAL;</a:t>
            </a:r>
          </a:p>
          <a:p>
            <a:pPr>
              <a:buNone/>
            </a:pPr>
            <a:r>
              <a:rPr lang="en-US" b="1" dirty="0" smtClean="0"/>
              <a:t>     Output</a:t>
            </a:r>
            <a:r>
              <a:rPr lang="en-US" dirty="0" smtClean="0"/>
              <a:t>:   0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  NEW_TIME() </a:t>
            </a:r>
            <a:r>
              <a:rPr lang="en-US" dirty="0" smtClean="0"/>
              <a:t>function is used to convert a date from timezone1 to a date in timezone2.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NEW_TIME(date, timezone1, timezone2)</a:t>
            </a:r>
          </a:p>
          <a:p>
            <a:r>
              <a:rPr lang="en-US" dirty="0" smtClean="0"/>
              <a:t>date : A date value</a:t>
            </a:r>
          </a:p>
          <a:p>
            <a:r>
              <a:rPr lang="en-US" dirty="0" smtClean="0"/>
              <a:t>timezone1  : A time zone of the date</a:t>
            </a:r>
          </a:p>
          <a:p>
            <a:pPr marL="165100" indent="-104775"/>
            <a:r>
              <a:rPr lang="en-US" dirty="0" smtClean="0"/>
              <a:t>  timezone2:  A time zone to which the date should be converted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AST Atlantic Standard Time</a:t>
            </a:r>
          </a:p>
          <a:p>
            <a:r>
              <a:rPr lang="en-US" dirty="0" smtClean="0"/>
              <a:t>BST  Bering Standard Time</a:t>
            </a:r>
          </a:p>
          <a:p>
            <a:r>
              <a:rPr lang="en-US" dirty="0" smtClean="0"/>
              <a:t>CST  Central Standard Time</a:t>
            </a:r>
          </a:p>
          <a:p>
            <a:r>
              <a:rPr lang="en-US" dirty="0" smtClean="0"/>
              <a:t>EST  Eastern Standard Time</a:t>
            </a:r>
          </a:p>
          <a:p>
            <a:r>
              <a:rPr lang="en-US" dirty="0" smtClean="0"/>
              <a:t>GMT   Greenwich Mean Time</a:t>
            </a:r>
          </a:p>
          <a:p>
            <a:r>
              <a:rPr lang="en-US" dirty="0" smtClean="0"/>
              <a:t>HST  Alaska-Hawaii Standard Time</a:t>
            </a:r>
          </a:p>
          <a:p>
            <a:r>
              <a:rPr lang="en-US" dirty="0" smtClean="0"/>
              <a:t>MST  Mountain Standard Time</a:t>
            </a:r>
          </a:p>
          <a:p>
            <a:r>
              <a:rPr lang="en-US" dirty="0" smtClean="0"/>
              <a:t>PST   Pacific Standard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urali\Desktop\CropperCapture7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1"/>
            <a:ext cx="7924800" cy="4725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NEW_TIME()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NEW_TIME('07-oct-2023', 'AST', 'MST') from dual;</a:t>
            </a:r>
          </a:p>
          <a:p>
            <a:endParaRPr lang="en-US" dirty="0" smtClean="0"/>
          </a:p>
          <a:p>
            <a:r>
              <a:rPr lang="en-US" b="1" dirty="0" smtClean="0"/>
              <a:t>Output</a:t>
            </a:r>
            <a:r>
              <a:rPr lang="en-US" dirty="0" smtClean="0"/>
              <a:t>: 06-oct-2023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TRUNC()</a:t>
            </a:r>
            <a:r>
              <a:rPr lang="en-US" dirty="0" smtClean="0"/>
              <a:t> function returns a DATE value truncated to a specified unit of measure.</a:t>
            </a:r>
          </a:p>
          <a:p>
            <a:pPr algn="just"/>
            <a:r>
              <a:rPr lang="en-US" b="1" dirty="0" smtClean="0"/>
              <a:t>Syntax : </a:t>
            </a:r>
            <a:r>
              <a:rPr lang="en-US" dirty="0" smtClean="0"/>
              <a:t>TRUNC(date, [format])</a:t>
            </a:r>
          </a:p>
          <a:p>
            <a:pPr algn="just"/>
            <a:r>
              <a:rPr lang="en-US" dirty="0" smtClean="0"/>
              <a:t>format argument determines the unit to which the  date will be truncated.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format values</a:t>
            </a:r>
          </a:p>
          <a:p>
            <a:r>
              <a:rPr lang="en-US" dirty="0" smtClean="0"/>
              <a:t>YYYY, YEAR, YY, Y </a:t>
            </a:r>
            <a:r>
              <a:rPr lang="en-US" b="1" dirty="0" smtClean="0"/>
              <a:t>-  Year</a:t>
            </a:r>
          </a:p>
          <a:p>
            <a:r>
              <a:rPr lang="en-US" dirty="0" smtClean="0"/>
              <a:t>Q   -   </a:t>
            </a:r>
            <a:r>
              <a:rPr lang="en-US" b="1" dirty="0" smtClean="0"/>
              <a:t>Quarter</a:t>
            </a:r>
          </a:p>
          <a:p>
            <a:r>
              <a:rPr lang="en-US" dirty="0" smtClean="0"/>
              <a:t>MONTH, MON, MM,  -   </a:t>
            </a:r>
            <a:r>
              <a:rPr lang="en-US" b="1" dirty="0" smtClean="0"/>
              <a:t>Month of the year</a:t>
            </a:r>
          </a:p>
          <a:p>
            <a:r>
              <a:rPr lang="en-US" dirty="0" smtClean="0"/>
              <a:t>W -  Day no of the </a:t>
            </a:r>
            <a:r>
              <a:rPr lang="en-US" b="1" dirty="0" smtClean="0"/>
              <a:t>week of month.</a:t>
            </a:r>
            <a:endParaRPr lang="en-US" dirty="0" smtClean="0"/>
          </a:p>
          <a:p>
            <a:r>
              <a:rPr lang="en-US" dirty="0" smtClean="0"/>
              <a:t>---- </a:t>
            </a:r>
            <a:r>
              <a:rPr lang="en-US" dirty="0" err="1" smtClean="0"/>
              <a:t>ww</a:t>
            </a:r>
            <a:r>
              <a:rPr lang="en-US" dirty="0" smtClean="0"/>
              <a:t> </a:t>
            </a:r>
            <a:r>
              <a:rPr lang="en-US" dirty="0" smtClean="0"/>
              <a:t>– week of the year</a:t>
            </a:r>
          </a:p>
          <a:p>
            <a:r>
              <a:rPr lang="en-US" dirty="0" err="1" smtClean="0"/>
              <a:t>dd</a:t>
            </a:r>
            <a:r>
              <a:rPr lang="en-US" dirty="0" smtClean="0"/>
              <a:t>, </a:t>
            </a:r>
            <a:r>
              <a:rPr lang="en-US" dirty="0" err="1" smtClean="0"/>
              <a:t>ddd</a:t>
            </a:r>
            <a:r>
              <a:rPr lang="en-US" dirty="0" smtClean="0"/>
              <a:t> -  </a:t>
            </a:r>
            <a:r>
              <a:rPr lang="en-US" dirty="0" smtClean="0"/>
              <a:t>begin of th</a:t>
            </a:r>
            <a:r>
              <a:rPr lang="en-US" dirty="0" smtClean="0"/>
              <a:t>e </a:t>
            </a:r>
            <a:r>
              <a:rPr lang="en-US" b="1" dirty="0" smtClean="0"/>
              <a:t>day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day, </a:t>
            </a:r>
            <a:r>
              <a:rPr lang="en-US" dirty="0" err="1" smtClean="0"/>
              <a:t>dy</a:t>
            </a:r>
            <a:r>
              <a:rPr lang="en-US" dirty="0" smtClean="0"/>
              <a:t> ,d -   start day of the week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TRUNC() Examples</a:t>
            </a:r>
          </a:p>
          <a:p>
            <a:pPr>
              <a:buNone/>
            </a:pPr>
            <a:r>
              <a:rPr lang="en-US" dirty="0" smtClean="0"/>
              <a:t> SELECT TRUNC(TO_DATE('22-AUG-23'), 'YEAR') FROM DUAL;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i="1" dirty="0" smtClean="0"/>
              <a:t>OUTPUT:</a:t>
            </a:r>
            <a:r>
              <a:rPr lang="en-US" b="1" dirty="0" smtClean="0"/>
              <a:t> </a:t>
            </a:r>
            <a:r>
              <a:rPr lang="en-US" dirty="0" smtClean="0"/>
              <a:t>'01-JAN-23'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SELECT TRUNC(TO_DATE('22-AUG-23'), 'Q') FROM DUAL;</a:t>
            </a:r>
          </a:p>
          <a:p>
            <a:pPr>
              <a:buNone/>
            </a:pPr>
            <a:r>
              <a:rPr lang="en-US" b="1" i="1" dirty="0" smtClean="0"/>
              <a:t>   OUTPUT:</a:t>
            </a:r>
            <a:r>
              <a:rPr lang="en-US" b="1" dirty="0" smtClean="0"/>
              <a:t> </a:t>
            </a:r>
            <a:r>
              <a:rPr lang="en-US" dirty="0" smtClean="0"/>
              <a:t>'01-JUL-23‘ '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TRUNC() Examples</a:t>
            </a:r>
          </a:p>
          <a:p>
            <a:pPr>
              <a:buNone/>
            </a:pPr>
            <a:r>
              <a:rPr lang="en-US" dirty="0" smtClean="0"/>
              <a:t>    SELECT TRUNC(TO_DATE('22-AUG-23'), 'MONTH') FROM DUAL;</a:t>
            </a:r>
          </a:p>
          <a:p>
            <a:pPr>
              <a:buNone/>
            </a:pPr>
            <a:r>
              <a:rPr lang="en-US" b="1" i="1" dirty="0" smtClean="0"/>
              <a:t>    OUTPUT:</a:t>
            </a:r>
            <a:r>
              <a:rPr lang="en-US" b="1" dirty="0" smtClean="0"/>
              <a:t> </a:t>
            </a:r>
            <a:r>
              <a:rPr lang="en-US" dirty="0" smtClean="0"/>
              <a:t>'01-AUG-23'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SELECT TRUNC(TO_DATE('22-AUG-23'), 'DDD') FROM DUAL; </a:t>
            </a:r>
          </a:p>
          <a:p>
            <a:pPr>
              <a:buNone/>
            </a:pPr>
            <a:r>
              <a:rPr lang="en-US" b="1" i="1" dirty="0" smtClean="0"/>
              <a:t>    OUTPUT:</a:t>
            </a:r>
            <a:r>
              <a:rPr lang="en-US" b="1" dirty="0" smtClean="0"/>
              <a:t> </a:t>
            </a:r>
            <a:r>
              <a:rPr lang="en-US" dirty="0" smtClean="0"/>
              <a:t>'22-AUG-23'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TRUNC() Examples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SELECT TRUNC(TO_DATE('22-AUG-23'), 'DAY') FROM DUAL; </a:t>
            </a:r>
          </a:p>
          <a:p>
            <a:pPr>
              <a:buNone/>
            </a:pPr>
            <a:r>
              <a:rPr lang="en-US" b="1" i="1" dirty="0" smtClean="0"/>
              <a:t>   OUTPUT:</a:t>
            </a:r>
            <a:r>
              <a:rPr lang="en-US" b="1" dirty="0" smtClean="0"/>
              <a:t> </a:t>
            </a:r>
            <a:r>
              <a:rPr lang="en-US" dirty="0" smtClean="0"/>
              <a:t> 21-AUG-23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SELECT TRUNC(TO_DATE('28-SEP-23'), ‘W') FROM DUAL; </a:t>
            </a:r>
          </a:p>
          <a:p>
            <a:pPr>
              <a:buNone/>
            </a:pPr>
            <a:r>
              <a:rPr lang="en-US" b="1" i="1" dirty="0" smtClean="0"/>
              <a:t>   OUTPUT:</a:t>
            </a:r>
            <a:r>
              <a:rPr lang="en-US" b="1" dirty="0" smtClean="0"/>
              <a:t> </a:t>
            </a:r>
            <a:r>
              <a:rPr lang="en-US" dirty="0" smtClean="0"/>
              <a:t> 22-SEP-23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algn="just"/>
            <a:r>
              <a:rPr lang="en-US" b="1" dirty="0" smtClean="0"/>
              <a:t>ROUND() </a:t>
            </a:r>
            <a:r>
              <a:rPr lang="en-US" dirty="0" smtClean="0"/>
              <a:t>function is used to get the date rounded to the unit specified by the format.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 ROUND(date [ ,format ] )</a:t>
            </a:r>
          </a:p>
          <a:p>
            <a:endParaRPr lang="en-US" sz="2800" dirty="0" smtClean="0"/>
          </a:p>
          <a:p>
            <a:r>
              <a:rPr lang="en-US" sz="2800" dirty="0" smtClean="0"/>
              <a:t>SELECT  ROUND(TO_DATE ('16-SEP-2023'),  ‘YEAR‘)  FROM DUAL;</a:t>
            </a:r>
          </a:p>
          <a:p>
            <a:pPr algn="just"/>
            <a:r>
              <a:rPr lang="en-US" sz="2800" b="1" dirty="0" smtClean="0"/>
              <a:t>OUTPUT</a:t>
            </a:r>
            <a:r>
              <a:rPr lang="en-US" sz="2800" dirty="0" smtClean="0"/>
              <a:t>: 01-JAN-2024</a:t>
            </a:r>
            <a:endParaRPr lang="en-US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52578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EXTRACT()</a:t>
            </a:r>
            <a:r>
              <a:rPr lang="en-US" dirty="0" smtClean="0"/>
              <a:t> function extracts a specific component (year, month, day) from a date value.</a:t>
            </a:r>
          </a:p>
          <a:p>
            <a:pPr algn="just"/>
            <a:r>
              <a:rPr lang="en-US" b="1" dirty="0" smtClean="0"/>
              <a:t>Syntax : </a:t>
            </a:r>
            <a:r>
              <a:rPr lang="en-US" dirty="0" smtClean="0"/>
              <a:t>EXTRACT(field FROM date)</a:t>
            </a:r>
          </a:p>
          <a:p>
            <a:pPr algn="just"/>
            <a:r>
              <a:rPr lang="en-US" dirty="0" smtClean="0"/>
              <a:t>field argument for date allows YEAR, MONTH, DAY.</a:t>
            </a:r>
          </a:p>
          <a:p>
            <a:r>
              <a:rPr lang="en-US" sz="2800" b="1" dirty="0" smtClean="0"/>
              <a:t>Example: </a:t>
            </a:r>
            <a:r>
              <a:rPr lang="en-US" sz="2800" dirty="0" smtClean="0"/>
              <a:t>SELECT  SYSDATE, EXTRACT(YEAR FROM SYSDATE)   AS YEAR from dual;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b="1" dirty="0" smtClean="0"/>
              <a:t>                 OUTPUT</a:t>
            </a:r>
            <a:r>
              <a:rPr lang="en-US" sz="2800" dirty="0" smtClean="0"/>
              <a:t>:  07-OCT-23        2023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TO_CHAR</a:t>
            </a:r>
          </a:p>
          <a:p>
            <a:r>
              <a:rPr lang="en-US" dirty="0" smtClean="0"/>
              <a:t>TO_DATE</a:t>
            </a:r>
          </a:p>
          <a:p>
            <a:r>
              <a:rPr lang="en-US" dirty="0" smtClean="0"/>
              <a:t>TO_NUMBER()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TO_CHAR()</a:t>
            </a:r>
            <a:r>
              <a:rPr lang="en-US" dirty="0" smtClean="0"/>
              <a:t> function converts a number or date to a string.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    TO_CHAR( value , [</a:t>
            </a:r>
            <a:r>
              <a:rPr lang="en-US" dirty="0" err="1" smtClean="0"/>
              <a:t>format_mask</a:t>
            </a:r>
            <a:r>
              <a:rPr lang="en-US" dirty="0" smtClean="0"/>
              <a:t>] )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 - A number or date to be converted to a string.</a:t>
            </a:r>
          </a:p>
          <a:p>
            <a:r>
              <a:rPr lang="en-US" b="1" dirty="0" err="1" smtClean="0"/>
              <a:t>format_mask</a:t>
            </a:r>
            <a:r>
              <a:rPr lang="en-US" dirty="0" smtClean="0"/>
              <a:t>(Optional). This determines  the format of the result string.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Case-Conversion Functions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LOWER</a:t>
            </a:r>
          </a:p>
          <a:p>
            <a:pPr marL="514350" indent="-514350">
              <a:buNone/>
            </a:pPr>
            <a:r>
              <a:rPr lang="en-US" sz="3000" dirty="0" smtClean="0"/>
              <a:t>      </a:t>
            </a:r>
            <a:r>
              <a:rPr lang="en-US" sz="3500" dirty="0" smtClean="0"/>
              <a:t>Returns a given string in lower case.</a:t>
            </a:r>
            <a:endParaRPr lang="en-US" sz="3000" dirty="0" smtClean="0"/>
          </a:p>
          <a:p>
            <a:pPr marL="514350" indent="-514350">
              <a:buNone/>
            </a:pPr>
            <a:endParaRPr lang="en-US" sz="2800" b="1" dirty="0" smtClean="0"/>
          </a:p>
          <a:p>
            <a:pPr marL="514350" indent="-514350">
              <a:buNone/>
            </a:pPr>
            <a:r>
              <a:rPr lang="en-US" sz="2800" b="1" dirty="0" smtClean="0"/>
              <a:t>      SYNTAX: </a:t>
            </a:r>
            <a:r>
              <a:rPr lang="en-US" sz="2800" dirty="0" smtClean="0"/>
              <a:t>LOWER(COLNAME | STRING)</a:t>
            </a:r>
          </a:p>
          <a:p>
            <a:endParaRPr lang="en-US" dirty="0" smtClean="0"/>
          </a:p>
          <a:p>
            <a:pPr marL="1889125" indent="-1889125">
              <a:buNone/>
            </a:pPr>
            <a:r>
              <a:rPr lang="en-US" dirty="0" smtClean="0"/>
              <a:t>     </a:t>
            </a:r>
            <a:r>
              <a:rPr lang="en-US" b="1" dirty="0" smtClean="0"/>
              <a:t>Example</a:t>
            </a:r>
            <a:r>
              <a:rPr lang="en-US" dirty="0" smtClean="0"/>
              <a:t>:   select LOWER(‘ORACLE’)  </a:t>
            </a:r>
          </a:p>
          <a:p>
            <a:pPr marL="1889125" indent="-1889125">
              <a:buNone/>
            </a:pPr>
            <a:r>
              <a:rPr lang="en-US" dirty="0" smtClean="0"/>
              <a:t>                          AS LOWER_OUTPUT from dual;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LOWER-OUTPUT</a:t>
            </a:r>
            <a:br>
              <a:rPr lang="en-US" dirty="0" smtClean="0"/>
            </a:br>
            <a:r>
              <a:rPr lang="en-US" dirty="0" smtClean="0"/>
              <a:t>-------------</a:t>
            </a:r>
            <a:br>
              <a:rPr lang="en-US" dirty="0" smtClean="0"/>
            </a:br>
            <a:r>
              <a:rPr lang="en-US" dirty="0" smtClean="0"/>
              <a:t>oracle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TO_CHAR()</a:t>
            </a:r>
            <a:r>
              <a:rPr lang="en-US" dirty="0" smtClean="0"/>
              <a:t> with date values</a:t>
            </a:r>
          </a:p>
          <a:p>
            <a:pPr>
              <a:buNone/>
            </a:pPr>
            <a:r>
              <a:rPr lang="en-US" dirty="0" smtClean="0"/>
              <a:t>1.  SELECT TO_CHAR( </a:t>
            </a:r>
            <a:r>
              <a:rPr lang="en-US" dirty="0" err="1" smtClean="0"/>
              <a:t>sysdate</a:t>
            </a:r>
            <a:r>
              <a:rPr lang="en-US" dirty="0" smtClean="0"/>
              <a:t>, 'YYYY-MM-DD' )  FROM dual;</a:t>
            </a:r>
          </a:p>
          <a:p>
            <a:pPr>
              <a:buNone/>
            </a:pPr>
            <a:r>
              <a:rPr lang="en-US" b="1" dirty="0" smtClean="0"/>
              <a:t>     Output: </a:t>
            </a:r>
            <a:r>
              <a:rPr lang="en-US" dirty="0" smtClean="0"/>
              <a:t>2023-10-07</a:t>
            </a:r>
          </a:p>
          <a:p>
            <a:pPr>
              <a:buNone/>
            </a:pPr>
            <a:r>
              <a:rPr lang="en-US" dirty="0" smtClean="0"/>
              <a:t>2. SELECT TO_CHAR( </a:t>
            </a:r>
            <a:r>
              <a:rPr lang="en-US" dirty="0" err="1" smtClean="0"/>
              <a:t>sysdate</a:t>
            </a:r>
            <a:r>
              <a:rPr lang="en-US" dirty="0" smtClean="0"/>
              <a:t>)  FROM dual;</a:t>
            </a:r>
          </a:p>
          <a:p>
            <a:pPr>
              <a:buNone/>
            </a:pPr>
            <a:r>
              <a:rPr lang="en-US" b="1" dirty="0" smtClean="0"/>
              <a:t>     Output: </a:t>
            </a:r>
            <a:r>
              <a:rPr lang="en-US" dirty="0" smtClean="0"/>
              <a:t>07-OCT-23</a:t>
            </a:r>
          </a:p>
          <a:p>
            <a:pPr>
              <a:buNone/>
            </a:pPr>
            <a:r>
              <a:rPr lang="en-US" dirty="0" smtClean="0"/>
              <a:t>3. SELECT </a:t>
            </a:r>
            <a:r>
              <a:rPr lang="en-US" dirty="0" err="1" smtClean="0"/>
              <a:t>ename</a:t>
            </a:r>
            <a:r>
              <a:rPr lang="en-US" dirty="0" smtClean="0"/>
              <a:t>, TO_CHAR( </a:t>
            </a:r>
            <a:r>
              <a:rPr lang="en-US" dirty="0" err="1" smtClean="0"/>
              <a:t>joindate</a:t>
            </a:r>
            <a:r>
              <a:rPr lang="en-US" dirty="0" smtClean="0"/>
              <a:t>, 'DD-MON -YYYY' ) as </a:t>
            </a:r>
            <a:r>
              <a:rPr lang="en-US" dirty="0" err="1" smtClean="0"/>
              <a:t>joineddate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TO_CHAR()</a:t>
            </a:r>
            <a:r>
              <a:rPr lang="en-US" dirty="0" smtClean="0"/>
              <a:t> with numbers</a:t>
            </a:r>
          </a:p>
          <a:p>
            <a:pPr>
              <a:buNone/>
            </a:pPr>
            <a:r>
              <a:rPr lang="en-US" dirty="0" smtClean="0"/>
              <a:t>1. SELECT TO_CHAR(15000) AS RESULT FROM DUAL;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 OUTPUT</a:t>
            </a:r>
            <a:r>
              <a:rPr lang="en-US" dirty="0" smtClean="0"/>
              <a:t>: 15000</a:t>
            </a:r>
          </a:p>
          <a:p>
            <a:pPr>
              <a:buNone/>
            </a:pPr>
            <a:r>
              <a:rPr lang="en-US" dirty="0" smtClean="0"/>
              <a:t>2. SELECT TO_CHAR(15000, '$99,999') AS RESULT FROM DUAL;</a:t>
            </a:r>
          </a:p>
          <a:p>
            <a:pPr>
              <a:buNone/>
            </a:pPr>
            <a:r>
              <a:rPr lang="en-US" b="1" dirty="0" smtClean="0"/>
              <a:t>   OUTPUT</a:t>
            </a:r>
            <a:r>
              <a:rPr lang="en-US" dirty="0" smtClean="0"/>
              <a:t>: $15,000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TO_DATE</a:t>
            </a:r>
            <a:r>
              <a:rPr lang="en-US" dirty="0" smtClean="0"/>
              <a:t> function converts a string to a date.</a:t>
            </a:r>
          </a:p>
          <a:p>
            <a:r>
              <a:rPr lang="en-US" b="1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    TO_DATE ( string, [</a:t>
            </a:r>
            <a:r>
              <a:rPr lang="en-US" dirty="0" err="1" smtClean="0"/>
              <a:t>format_mask</a:t>
            </a:r>
            <a:r>
              <a:rPr lang="en-US" dirty="0" smtClean="0"/>
              <a:t>] )</a:t>
            </a:r>
          </a:p>
          <a:p>
            <a:pPr algn="just"/>
            <a:r>
              <a:rPr lang="en-US" b="1" dirty="0" smtClean="0"/>
              <a:t>String: </a:t>
            </a:r>
            <a:r>
              <a:rPr lang="en-US" dirty="0" smtClean="0"/>
              <a:t>It is used to specify the string to be converted.</a:t>
            </a:r>
          </a:p>
          <a:p>
            <a:pPr algn="just"/>
            <a:r>
              <a:rPr lang="en-US" b="1" dirty="0" err="1" smtClean="0"/>
              <a:t>Format_mask</a:t>
            </a:r>
            <a:r>
              <a:rPr lang="en-US" b="1" dirty="0" smtClean="0"/>
              <a:t>: </a:t>
            </a:r>
            <a:r>
              <a:rPr lang="en-US" dirty="0" smtClean="0"/>
              <a:t>It is an optional parameter which is used to specify the format to be used for conversion.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TO_DATE </a:t>
            </a:r>
          </a:p>
          <a:p>
            <a:r>
              <a:rPr lang="en-US" dirty="0" smtClean="0"/>
              <a:t>SELECT TO_DATE ('07102023', 'DDMMYYYY') FROM DUAL;</a:t>
            </a:r>
          </a:p>
          <a:p>
            <a:pPr>
              <a:buNone/>
            </a:pPr>
            <a:r>
              <a:rPr lang="en-US" b="1" dirty="0" smtClean="0"/>
              <a:t>    OUTPUT</a:t>
            </a:r>
            <a:r>
              <a:rPr lang="en-US" dirty="0" smtClean="0"/>
              <a:t>: 07-OCT-23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SELECT TO_DATE('2023/OCT/07', ‘YYYY/MON/DD') FROM DUAL; </a:t>
            </a:r>
          </a:p>
          <a:p>
            <a:pPr>
              <a:buNone/>
            </a:pPr>
            <a:r>
              <a:rPr lang="en-US" b="1" dirty="0" smtClean="0"/>
              <a:t>    OUTPUT</a:t>
            </a:r>
            <a:r>
              <a:rPr lang="en-US" dirty="0" smtClean="0"/>
              <a:t>: 07-OCT-23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TO_NUMBER()</a:t>
            </a:r>
            <a:r>
              <a:rPr lang="en-US" dirty="0" smtClean="0"/>
              <a:t> function converts a string to a number.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    TO_NUMBER( string, [</a:t>
            </a:r>
            <a:r>
              <a:rPr lang="en-US" dirty="0" err="1" smtClean="0"/>
              <a:t>format_mask</a:t>
            </a:r>
            <a:r>
              <a:rPr lang="en-US" dirty="0" smtClean="0"/>
              <a:t>] 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Ex: </a:t>
            </a:r>
            <a:r>
              <a:rPr lang="en-US" dirty="0" smtClean="0"/>
              <a:t>SELECT TO_NUMBER('1234.56', '9999.99') AS RESULT FROM DUAL;</a:t>
            </a:r>
          </a:p>
          <a:p>
            <a:pPr>
              <a:buNone/>
            </a:pPr>
            <a:r>
              <a:rPr lang="en-US" b="1" dirty="0" smtClean="0"/>
              <a:t>      1234.56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Ex: </a:t>
            </a:r>
            <a:r>
              <a:rPr lang="en-US" dirty="0" smtClean="0"/>
              <a:t>SELECT TO_NUMBER('123') AS RESULT FROM  DUAL;</a:t>
            </a:r>
          </a:p>
          <a:p>
            <a:pPr>
              <a:buNone/>
            </a:pPr>
            <a:r>
              <a:rPr lang="en-US" b="1" dirty="0" smtClean="0"/>
              <a:t>       123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functions calculate on a group of rows and return a single value for each group.</a:t>
            </a:r>
          </a:p>
          <a:p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AVG()</a:t>
            </a:r>
            <a:r>
              <a:rPr lang="en-US" dirty="0" smtClean="0"/>
              <a:t> – returns the average of a set.</a:t>
            </a:r>
          </a:p>
          <a:p>
            <a:r>
              <a:rPr lang="en-US" dirty="0" smtClean="0"/>
              <a:t> </a:t>
            </a:r>
            <a:r>
              <a:rPr lang="en-US" dirty="0" smtClean="0">
                <a:hlinkClick r:id="rId3"/>
              </a:rPr>
              <a:t>COUNT()</a:t>
            </a:r>
            <a:r>
              <a:rPr lang="en-US" dirty="0" smtClean="0"/>
              <a:t> – returns the number of items in a set.</a:t>
            </a:r>
          </a:p>
          <a:p>
            <a:r>
              <a:rPr lang="en-US" dirty="0" smtClean="0"/>
              <a:t> </a:t>
            </a:r>
            <a:r>
              <a:rPr lang="en-US" dirty="0" smtClean="0">
                <a:hlinkClick r:id="rId4"/>
              </a:rPr>
              <a:t>MAX()</a:t>
            </a:r>
            <a:r>
              <a:rPr lang="en-US" dirty="0" smtClean="0"/>
              <a:t> – returns the maximum value in a set.</a:t>
            </a:r>
          </a:p>
          <a:p>
            <a:r>
              <a:rPr lang="en-US" dirty="0" smtClean="0"/>
              <a:t> </a:t>
            </a:r>
            <a:r>
              <a:rPr lang="en-US" dirty="0" smtClean="0">
                <a:hlinkClick r:id="rId5"/>
              </a:rPr>
              <a:t>MIN()</a:t>
            </a:r>
            <a:r>
              <a:rPr lang="en-US" dirty="0" smtClean="0"/>
              <a:t> – returns the minimum value in a set</a:t>
            </a:r>
          </a:p>
          <a:p>
            <a:r>
              <a:rPr lang="en-US" dirty="0" smtClean="0"/>
              <a:t> </a:t>
            </a:r>
            <a:r>
              <a:rPr lang="en-US" dirty="0" smtClean="0">
                <a:hlinkClick r:id="rId6"/>
              </a:rPr>
              <a:t>SUM()</a:t>
            </a:r>
            <a:r>
              <a:rPr lang="en-US" dirty="0" smtClean="0"/>
              <a:t> – returns the sum of all values in a 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AVG</a:t>
            </a:r>
            <a:r>
              <a:rPr lang="en-US" dirty="0" smtClean="0"/>
              <a:t> (salary)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Select </a:t>
            </a:r>
            <a:r>
              <a:rPr lang="en-US" b="1" dirty="0" smtClean="0"/>
              <a:t>MAX</a:t>
            </a:r>
            <a:r>
              <a:rPr lang="en-US" dirty="0" smtClean="0"/>
              <a:t>(salary)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b="1" dirty="0" smtClean="0"/>
              <a:t>MIN</a:t>
            </a:r>
            <a:r>
              <a:rPr lang="en-US" dirty="0" smtClean="0"/>
              <a:t>(salary)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b="1" dirty="0" smtClean="0"/>
              <a:t>SUM</a:t>
            </a:r>
            <a:r>
              <a:rPr lang="en-US" dirty="0" smtClean="0"/>
              <a:t>(salary)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COUNT</a:t>
            </a:r>
            <a:r>
              <a:rPr lang="en-US" dirty="0" smtClean="0"/>
              <a:t>(salary)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b="1" dirty="0" smtClean="0"/>
              <a:t>COUNT </a:t>
            </a:r>
            <a:r>
              <a:rPr lang="en-US" dirty="0" smtClean="0"/>
              <a:t>(</a:t>
            </a:r>
            <a:r>
              <a:rPr lang="en-US" b="1" dirty="0" smtClean="0"/>
              <a:t>DISTINCT</a:t>
            </a:r>
            <a:r>
              <a:rPr lang="en-US" dirty="0" smtClean="0"/>
              <a:t> salary)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b="1" dirty="0" smtClean="0"/>
              <a:t>COUNT </a:t>
            </a:r>
            <a:r>
              <a:rPr lang="en-US" dirty="0" smtClean="0"/>
              <a:t>(</a:t>
            </a:r>
            <a:r>
              <a:rPr lang="en-US" b="1" dirty="0" smtClean="0"/>
              <a:t>*</a:t>
            </a:r>
            <a:r>
              <a:rPr lang="en-US" dirty="0" smtClean="0"/>
              <a:t>)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Case-Conversion Functions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/>
              <a:t>UPPER</a:t>
            </a:r>
          </a:p>
          <a:p>
            <a:pPr marL="514350" indent="-514350">
              <a:buNone/>
            </a:pPr>
            <a:r>
              <a:rPr lang="en-US" sz="3000" dirty="0" smtClean="0"/>
              <a:t>      </a:t>
            </a:r>
            <a:r>
              <a:rPr lang="en-US" sz="3500" dirty="0" smtClean="0"/>
              <a:t>Returns a given string in UPPER case.</a:t>
            </a:r>
            <a:endParaRPr lang="en-US" sz="3000" dirty="0" smtClean="0"/>
          </a:p>
          <a:p>
            <a:pPr marL="514350" indent="-514350">
              <a:buNone/>
            </a:pPr>
            <a:endParaRPr lang="en-US" sz="2800" b="1" dirty="0" smtClean="0"/>
          </a:p>
          <a:p>
            <a:pPr marL="514350" indent="-514350">
              <a:buNone/>
            </a:pPr>
            <a:r>
              <a:rPr lang="en-US" sz="2800" b="1" dirty="0" smtClean="0"/>
              <a:t>      SYNTAX: </a:t>
            </a:r>
            <a:r>
              <a:rPr lang="en-US" sz="2800" dirty="0" smtClean="0"/>
              <a:t> UPPER (COLNAME | STRING)</a:t>
            </a:r>
          </a:p>
          <a:p>
            <a:endParaRPr lang="en-US" dirty="0" smtClean="0"/>
          </a:p>
          <a:p>
            <a:pPr marL="1889125" indent="-1889125">
              <a:buNone/>
            </a:pPr>
            <a:r>
              <a:rPr lang="en-US" dirty="0" smtClean="0"/>
              <a:t>     Example: select UPPER(‘oracle’) AS UPPER_OUTPUT from dual;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UPPER_OUTPUT</a:t>
            </a:r>
            <a:br>
              <a:rPr lang="en-US" dirty="0" smtClean="0"/>
            </a:br>
            <a:r>
              <a:rPr lang="en-US" dirty="0" smtClean="0"/>
              <a:t>-------------</a:t>
            </a:r>
            <a:br>
              <a:rPr lang="en-US" dirty="0" smtClean="0"/>
            </a:br>
            <a:r>
              <a:rPr lang="en-US" dirty="0" smtClean="0"/>
              <a:t>ORACLE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Case-Conversion Functions</a:t>
            </a:r>
          </a:p>
          <a:p>
            <a:pPr>
              <a:buNone/>
            </a:pPr>
            <a:r>
              <a:rPr lang="en-US" b="1" dirty="0" smtClean="0"/>
              <a:t>3. INITCAP</a:t>
            </a:r>
          </a:p>
          <a:p>
            <a:pPr marL="688975" indent="-284163"/>
            <a:r>
              <a:rPr lang="en-US" dirty="0" smtClean="0"/>
              <a:t>Returns a given string with Initial letter in capital.</a:t>
            </a:r>
          </a:p>
          <a:p>
            <a:pPr marL="688975" indent="-284163"/>
            <a:r>
              <a:rPr lang="en-US" b="1" dirty="0" smtClean="0"/>
              <a:t>SYNTAX: </a:t>
            </a:r>
            <a:r>
              <a:rPr lang="en-US" dirty="0" smtClean="0"/>
              <a:t>INITCAP (COLNAME | STRING)</a:t>
            </a:r>
          </a:p>
          <a:p>
            <a:pPr marL="688975" indent="-284163"/>
            <a:r>
              <a:rPr lang="en-US" b="1" dirty="0" smtClean="0"/>
              <a:t>Example</a:t>
            </a:r>
            <a:r>
              <a:rPr lang="en-US" dirty="0" smtClean="0"/>
              <a:t>: select INITCAP(‘oracle’) from dual;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INITCAP</a:t>
            </a:r>
            <a:br>
              <a:rPr lang="en-US" dirty="0" smtClean="0"/>
            </a:br>
            <a:r>
              <a:rPr lang="en-US" dirty="0" smtClean="0"/>
              <a:t>------------------</a:t>
            </a:r>
            <a:br>
              <a:rPr lang="en-US" dirty="0" smtClean="0"/>
            </a:br>
            <a:r>
              <a:rPr lang="en-US" dirty="0" smtClean="0"/>
              <a:t>Oracle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2245</Words>
  <Application>Microsoft Office PowerPoint</Application>
  <PresentationFormat>On-screen Show (4:3)</PresentationFormat>
  <Paragraphs>509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Queries to facilitate acquaintance of Built-In Functions  String Functions,  Number Functions,  Date Functions  Conversion Functions.   </vt:lpstr>
      <vt:lpstr>Functions</vt:lpstr>
      <vt:lpstr>Functions</vt:lpstr>
      <vt:lpstr>Functions</vt:lpstr>
      <vt:lpstr>Character Functions(string Functions)</vt:lpstr>
      <vt:lpstr>Slide 6</vt:lpstr>
      <vt:lpstr>Character Functions</vt:lpstr>
      <vt:lpstr>Character Functions</vt:lpstr>
      <vt:lpstr>Character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String manipulative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NUMBER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Conversion Functions</vt:lpstr>
      <vt:lpstr>Conversion Functions</vt:lpstr>
      <vt:lpstr>Conversion Functions</vt:lpstr>
      <vt:lpstr>Conversion Functions</vt:lpstr>
      <vt:lpstr>Conversion Functions</vt:lpstr>
      <vt:lpstr>Conversion Functions</vt:lpstr>
      <vt:lpstr>Conversion Functions</vt:lpstr>
      <vt:lpstr>Aggregate Functions</vt:lpstr>
      <vt:lpstr>Aggregate Functions</vt:lpstr>
      <vt:lpstr>Aggregate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murali</cp:lastModifiedBy>
  <cp:revision>417</cp:revision>
  <dcterms:created xsi:type="dcterms:W3CDTF">2006-08-16T00:00:00Z</dcterms:created>
  <dcterms:modified xsi:type="dcterms:W3CDTF">2023-12-19T13:56:50Z</dcterms:modified>
</cp:coreProperties>
</file>