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7" r:id="rId5"/>
    <p:sldId id="259" r:id="rId6"/>
    <p:sldId id="262" r:id="rId7"/>
    <p:sldId id="276" r:id="rId8"/>
    <p:sldId id="263" r:id="rId9"/>
    <p:sldId id="264" r:id="rId10"/>
    <p:sldId id="265" r:id="rId11"/>
    <p:sldId id="281" r:id="rId12"/>
    <p:sldId id="277" r:id="rId13"/>
    <p:sldId id="278" r:id="rId14"/>
    <p:sldId id="286" r:id="rId15"/>
    <p:sldId id="285" r:id="rId16"/>
    <p:sldId id="284" r:id="rId17"/>
    <p:sldId id="287" r:id="rId18"/>
    <p:sldId id="267" r:id="rId19"/>
    <p:sldId id="266" r:id="rId20"/>
    <p:sldId id="293" r:id="rId21"/>
    <p:sldId id="288" r:id="rId22"/>
    <p:sldId id="290" r:id="rId23"/>
    <p:sldId id="291" r:id="rId24"/>
    <p:sldId id="292" r:id="rId25"/>
    <p:sldId id="300" r:id="rId26"/>
    <p:sldId id="294" r:id="rId27"/>
    <p:sldId id="295" r:id="rId28"/>
    <p:sldId id="296" r:id="rId29"/>
    <p:sldId id="297" r:id="rId30"/>
    <p:sldId id="298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289" r:id="rId40"/>
    <p:sldId id="269" r:id="rId41"/>
    <p:sldId id="309" r:id="rId42"/>
    <p:sldId id="270" r:id="rId43"/>
    <p:sldId id="271" r:id="rId44"/>
    <p:sldId id="272" r:id="rId45"/>
    <p:sldId id="274" r:id="rId46"/>
    <p:sldId id="314" r:id="rId47"/>
    <p:sldId id="310" r:id="rId48"/>
    <p:sldId id="318" r:id="rId49"/>
    <p:sldId id="311" r:id="rId50"/>
    <p:sldId id="312" r:id="rId51"/>
    <p:sldId id="313" r:id="rId52"/>
    <p:sldId id="315" r:id="rId53"/>
    <p:sldId id="316" r:id="rId54"/>
    <p:sldId id="317" r:id="rId55"/>
    <p:sldId id="319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24" autoAdjust="0"/>
  </p:normalViewPr>
  <p:slideViewPr>
    <p:cSldViewPr>
      <p:cViewPr varScale="1">
        <p:scale>
          <a:sx n="65" d="100"/>
          <a:sy n="65" d="100"/>
        </p:scale>
        <p:origin x="-144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84" y="31302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14-Oct-23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14-Oct-23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14-Oct-23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14-Oct-23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14-Oct-23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14-Oct-23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14-Oct-23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3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4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5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6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7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8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9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10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1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1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13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14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15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tutorial.com/oracle-basics/oracle-exists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16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17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18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19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20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WEEK-2 </a:t>
            </a:r>
            <a:br>
              <a:rPr lang="en-US" b="1" dirty="0" smtClean="0"/>
            </a:br>
            <a:r>
              <a:rPr lang="en-US" b="1" dirty="0" smtClean="0"/>
              <a:t>Queries using Operators in SQL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990600"/>
          <a:ext cx="8000999" cy="4668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199"/>
                <a:gridCol w="6400800"/>
              </a:tblGrid>
              <a:tr h="37592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/>
                        <a:t>Relational Operators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dirty="0"/>
                        <a:t>&gt;=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800" dirty="0"/>
                        <a:t>Checks if the value of left operand is greater than or equal to the value of right operand, if yes then condition becomes true.</a:t>
                      </a: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dirty="0"/>
                        <a:t>&lt;=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800" dirty="0"/>
                        <a:t>Checks if the value of left operand is less than or equal to the value of right operand, if yes then condition becomes true.</a:t>
                      </a: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Relational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* FROM EMP;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514600"/>
            <a:ext cx="70104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Relational Operators(=)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b="1" dirty="0" smtClean="0"/>
              <a:t>SQL&gt; </a:t>
            </a:r>
            <a:r>
              <a:rPr lang="en-US" dirty="0" smtClean="0"/>
              <a:t>SELECT * FROM EMP WHERE SAL=3500;</a:t>
            </a:r>
          </a:p>
          <a:p>
            <a:endParaRPr lang="en-US" dirty="0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1066800" y="2590800"/>
          <a:ext cx="7086600" cy="2286000"/>
        </p:xfrm>
        <a:graphic>
          <a:graphicData uri="http://schemas.openxmlformats.org/presentationml/2006/ole">
            <p:oleObj spid="_x0000_s2051" name="Worksheet" r:id="rId3" imgW="4048208" imgH="581068" progId="Excel.Shee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Relational Operators( &lt;)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SQL&gt; </a:t>
            </a:r>
            <a:r>
              <a:rPr lang="en-US" dirty="0" smtClean="0"/>
              <a:t>SELECT * FROM EMP WHERE SAL&lt;2000;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438400" y="22098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914400" y="2667000"/>
          <a:ext cx="6781800" cy="2133600"/>
        </p:xfrm>
        <a:graphic>
          <a:graphicData uri="http://schemas.openxmlformats.org/presentationml/2006/ole">
            <p:oleObj spid="_x0000_s1029" name="Worksheet" r:id="rId3" imgW="3943437" imgH="581068" progId="Excel.Shee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Relational Operators( &gt;)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SQL&gt; </a:t>
            </a:r>
            <a:r>
              <a:rPr lang="en-US" dirty="0" smtClean="0"/>
              <a:t>SELECT * FROM EMP WHERE SAL &gt;2000;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438400" y="22098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19202" y="2590800"/>
          <a:ext cx="6781798" cy="2667000"/>
        </p:xfrm>
        <a:graphic>
          <a:graphicData uri="http://schemas.openxmlformats.org/drawingml/2006/table">
            <a:tbl>
              <a:tblPr/>
              <a:tblGrid>
                <a:gridCol w="1016649"/>
                <a:gridCol w="1016649"/>
                <a:gridCol w="1016649"/>
                <a:gridCol w="1016649"/>
                <a:gridCol w="1546154"/>
                <a:gridCol w="1169048"/>
              </a:tblGrid>
              <a:tr h="533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DEPTNO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HIREDATE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JOB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john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01-Jun-20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clerk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randy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01-Aug-19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clerk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dave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4500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01-Jun-18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manager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dustin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01-Oct-19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manager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Relational Operators( &lt;=)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525963"/>
          </a:xfrm>
        </p:spPr>
        <p:txBody>
          <a:bodyPr/>
          <a:lstStyle/>
          <a:p>
            <a:r>
              <a:rPr lang="en-US" b="1" dirty="0" smtClean="0"/>
              <a:t>SQL&gt; </a:t>
            </a:r>
            <a:r>
              <a:rPr lang="en-US" dirty="0" smtClean="0"/>
              <a:t>SELECT * FROM EMP WHERE SAL&lt;=2000;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838200" y="2819400"/>
          <a:ext cx="7391400" cy="2595562"/>
        </p:xfrm>
        <a:graphic>
          <a:graphicData uri="http://schemas.openxmlformats.org/presentationml/2006/ole">
            <p:oleObj spid="_x0000_s7171" name="Worksheet" r:id="rId3" imgW="3895780" imgH="771490" progId="Excel.Shee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Relational Operators( &gt;=)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SQL&gt; </a:t>
            </a:r>
            <a:r>
              <a:rPr lang="en-US" dirty="0" smtClean="0"/>
              <a:t>SELECT * FROM EMP WHERE SAL&gt;=2000;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438400" y="22098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304800" y="2667000"/>
          <a:ext cx="8305800" cy="3124200"/>
        </p:xfrm>
        <a:graphic>
          <a:graphicData uri="http://schemas.openxmlformats.org/presentationml/2006/ole">
            <p:oleObj spid="_x0000_s6147" name="Worksheet" r:id="rId3" imgW="4400719" imgH="1438153" progId="Excel.Shee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Relational Operators( !=)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52578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SQL&gt; </a:t>
            </a:r>
            <a:r>
              <a:rPr lang="en-US" dirty="0" smtClean="0"/>
              <a:t>SELECT * FROM EMP WHERE SAL !=3500; (OR) SELECT * FROM EMP WHERE SAL &lt;&gt; 3500;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44037" name="Object 5"/>
          <p:cNvGraphicFramePr>
            <a:graphicFrameLocks noChangeAspect="1"/>
          </p:cNvGraphicFramePr>
          <p:nvPr/>
        </p:nvGraphicFramePr>
        <p:xfrm>
          <a:off x="685800" y="2667000"/>
          <a:ext cx="7720013" cy="3581400"/>
        </p:xfrm>
        <a:graphic>
          <a:graphicData uri="http://schemas.openxmlformats.org/presentationml/2006/ole">
            <p:oleObj spid="_x0000_s44037" name="Worksheet" r:id="rId3" imgW="4162433" imgH="1209648" progId="Excel.Shee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Special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IN  , NOT  IN</a:t>
            </a:r>
          </a:p>
          <a:p>
            <a:r>
              <a:rPr lang="en-US" sz="3600" dirty="0" smtClean="0"/>
              <a:t>ALL</a:t>
            </a:r>
          </a:p>
          <a:p>
            <a:r>
              <a:rPr lang="en-US" sz="3600" dirty="0" smtClean="0"/>
              <a:t>ANY</a:t>
            </a:r>
          </a:p>
          <a:p>
            <a:r>
              <a:rPr lang="en-US" sz="3600" dirty="0" smtClean="0"/>
              <a:t>LIKE, NOT LIKE</a:t>
            </a:r>
          </a:p>
          <a:p>
            <a:r>
              <a:rPr lang="en-US" sz="3600" dirty="0" smtClean="0"/>
              <a:t>EXISTS, NOT EXISTS</a:t>
            </a:r>
          </a:p>
          <a:p>
            <a:r>
              <a:rPr lang="en-US" sz="3600" dirty="0" smtClean="0"/>
              <a:t>BETWEEN - AND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IN Operator</a:t>
            </a:r>
          </a:p>
          <a:p>
            <a:pPr algn="just"/>
            <a:r>
              <a:rPr lang="en-US" dirty="0" smtClean="0"/>
              <a:t>IN operator  checks a value matches with any values in the  list  separated by commas and retrieves the rows from the table that match.</a:t>
            </a:r>
          </a:p>
          <a:p>
            <a:r>
              <a:rPr lang="en-US" dirty="0" smtClean="0"/>
              <a:t>SQL&gt;SELECT * FROM EMP </a:t>
            </a:r>
          </a:p>
          <a:p>
            <a:pPr>
              <a:buNone/>
            </a:pPr>
            <a:r>
              <a:rPr lang="en-US" dirty="0" smtClean="0"/>
              <a:t>          WHERE SAL IN (1000,1500)  FROM  EMP;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19457" name="Object 1"/>
          <p:cNvGraphicFramePr>
            <a:graphicFrameLocks noChangeAspect="1"/>
          </p:cNvGraphicFramePr>
          <p:nvPr/>
        </p:nvGraphicFramePr>
        <p:xfrm>
          <a:off x="914400" y="5105400"/>
          <a:ext cx="7239000" cy="1143000"/>
        </p:xfrm>
        <a:graphic>
          <a:graphicData uri="http://schemas.openxmlformats.org/presentationml/2006/ole">
            <p:oleObj spid="_x0000_s19457" name="Worksheet" r:id="rId3" imgW="3981639" imgH="581068" progId="Excel.Sheet.12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SQL Operators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We can define operators as symbols (represented by special characters or by keywords) that help us to perform specific mathematical and logical computations on operands.</a:t>
            </a:r>
          </a:p>
          <a:p>
            <a:pPr algn="just"/>
            <a:r>
              <a:rPr lang="en-US" b="1" dirty="0" smtClean="0"/>
              <a:t>unary</a:t>
            </a:r>
            <a:r>
              <a:rPr lang="en-US" dirty="0" smtClean="0"/>
              <a:t>: A unary operator operates on only one operand. </a:t>
            </a:r>
          </a:p>
          <a:p>
            <a:pPr algn="just"/>
            <a:r>
              <a:rPr lang="en-US" b="1" dirty="0" smtClean="0"/>
              <a:t>binary</a:t>
            </a:r>
            <a:r>
              <a:rPr lang="en-US" dirty="0" smtClean="0"/>
              <a:t>: A binary operator operates on two operands. 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Special Operators(NOT IN)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NOT IN Operator</a:t>
            </a:r>
          </a:p>
          <a:p>
            <a:r>
              <a:rPr lang="en-US" dirty="0" smtClean="0"/>
              <a:t>SQL&gt;SELECT * FROM EMP </a:t>
            </a:r>
          </a:p>
          <a:p>
            <a:pPr>
              <a:buNone/>
            </a:pPr>
            <a:r>
              <a:rPr lang="en-US" dirty="0" smtClean="0"/>
              <a:t>     WHERE SAL NOT IN (2500,3500)  FROM  EMP;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685800" y="3429000"/>
          <a:ext cx="7696200" cy="2743200"/>
        </p:xfrm>
        <a:graphic>
          <a:graphicData uri="http://schemas.openxmlformats.org/presentationml/2006/ole">
            <p:oleObj spid="_x0000_s45059" name="Worksheet" r:id="rId3" imgW="4057663" imgH="1009799" progId="Excel.Sheet.12">
              <p:embed/>
            </p:oleObj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NOT IN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NOT IN Operator</a:t>
            </a:r>
          </a:p>
          <a:p>
            <a:r>
              <a:rPr lang="en-US" dirty="0" smtClean="0"/>
              <a:t>SQL&gt;SELECT * FROM EMP </a:t>
            </a:r>
          </a:p>
          <a:p>
            <a:pPr>
              <a:buNone/>
            </a:pPr>
            <a:r>
              <a:rPr lang="en-US" dirty="0" smtClean="0"/>
              <a:t>     WHERE SAL NOT IN (2500,3500)  FROM  EMP;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(OR)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SQL&gt;SELECT * FROM EMP </a:t>
            </a:r>
          </a:p>
          <a:p>
            <a:pPr>
              <a:buNone/>
            </a:pPr>
            <a:r>
              <a:rPr lang="en-US" dirty="0" smtClean="0"/>
              <a:t>     WHERE SAL &lt;&gt; 2500 AND SAL &lt;&gt; 3500;     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Special Operators(ALL)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ALL</a:t>
            </a:r>
          </a:p>
          <a:p>
            <a:pPr algn="just"/>
            <a:r>
              <a:rPr lang="en-US" dirty="0" smtClean="0"/>
              <a:t>ALL operator is used to compare a value with a list of values.</a:t>
            </a:r>
          </a:p>
          <a:p>
            <a:pPr algn="just"/>
            <a:r>
              <a:rPr lang="en-US" dirty="0" smtClean="0"/>
              <a:t>ALL operator must be preceded by an comparison operator such as =, !=, &gt;,&gt;=, &lt;, &lt;= and followed by a list.</a:t>
            </a:r>
          </a:p>
          <a:p>
            <a:pPr algn="just"/>
            <a:r>
              <a:rPr lang="en-US" dirty="0" smtClean="0"/>
              <a:t>&gt;ALL    &lt;ALL     !=ALL     &gt;=ALL     &lt;=ALL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Special Operators(ALL)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&lt; ALL </a:t>
            </a:r>
            <a:r>
              <a:rPr lang="en-US" dirty="0" smtClean="0"/>
              <a:t>Operator  -  Less than minimum</a:t>
            </a:r>
            <a:endParaRPr lang="en-US" b="1" dirty="0" smtClean="0"/>
          </a:p>
          <a:p>
            <a:r>
              <a:rPr lang="en-US" dirty="0" smtClean="0"/>
              <a:t>SQL&gt;SELECT * FROM EMP </a:t>
            </a:r>
          </a:p>
          <a:p>
            <a:pPr>
              <a:buNone/>
            </a:pPr>
            <a:r>
              <a:rPr lang="en-US" dirty="0" smtClean="0"/>
              <a:t>     WHERE SAL &lt; ALL(2500,2000, 3000);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838200" y="3505200"/>
          <a:ext cx="7010400" cy="1981200"/>
        </p:xfrm>
        <a:graphic>
          <a:graphicData uri="http://schemas.openxmlformats.org/presentationml/2006/ole">
            <p:oleObj spid="_x0000_s48130" name="Worksheet" r:id="rId3" imgW="4229002" imgH="581068" progId="Excel.Sheet.12">
              <p:embed/>
            </p:oleObj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Special Operators(ALL)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&gt; ALL </a:t>
            </a:r>
            <a:r>
              <a:rPr lang="en-US" dirty="0" smtClean="0"/>
              <a:t>Operator  -  Greater than maximum</a:t>
            </a:r>
          </a:p>
          <a:p>
            <a:pPr>
              <a:buFont typeface="Wingdings"/>
              <a:buChar char="Ø"/>
            </a:pPr>
            <a:endParaRPr lang="en-US" b="1" dirty="0" smtClean="0"/>
          </a:p>
          <a:p>
            <a:r>
              <a:rPr lang="en-US" b="1" dirty="0" smtClean="0"/>
              <a:t>SQL&gt;</a:t>
            </a:r>
            <a:r>
              <a:rPr lang="en-US" dirty="0" smtClean="0"/>
              <a:t>SELECT * FROM EMP </a:t>
            </a:r>
          </a:p>
          <a:p>
            <a:pPr>
              <a:buNone/>
            </a:pPr>
            <a:r>
              <a:rPr lang="en-US" dirty="0" smtClean="0"/>
              <a:t>     WHERE SAL &gt; ALL(1500,2000, 2500);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Special Operators(NOT IN)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&lt;&gt;ALL </a:t>
            </a:r>
            <a:r>
              <a:rPr lang="en-US" dirty="0" smtClean="0"/>
              <a:t>Operator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 smtClean="0"/>
              <a:t>SQL&gt;</a:t>
            </a:r>
            <a:r>
              <a:rPr lang="en-US" dirty="0" smtClean="0"/>
              <a:t>SELECT * FROM EMP </a:t>
            </a:r>
          </a:p>
          <a:p>
            <a:pPr>
              <a:buNone/>
            </a:pPr>
            <a:r>
              <a:rPr lang="en-US" dirty="0" smtClean="0"/>
              <a:t>     WHERE SAL &lt;&gt; ALL(2500,3500);</a:t>
            </a:r>
          </a:p>
          <a:p>
            <a:pPr>
              <a:buNone/>
            </a:pPr>
            <a:r>
              <a:rPr lang="en-US" dirty="0" smtClean="0"/>
              <a:t>NOTE:  </a:t>
            </a:r>
            <a:r>
              <a:rPr lang="en-US" b="1" dirty="0" smtClean="0">
                <a:solidFill>
                  <a:srgbClr val="FF0000"/>
                </a:solidFill>
              </a:rPr>
              <a:t>&lt;&gt;ALL </a:t>
            </a:r>
            <a:r>
              <a:rPr lang="en-US" dirty="0" smtClean="0"/>
              <a:t>Operator  - same as </a:t>
            </a:r>
            <a:r>
              <a:rPr lang="en-US" dirty="0" smtClean="0">
                <a:solidFill>
                  <a:srgbClr val="FF0000"/>
                </a:solidFill>
              </a:rPr>
              <a:t>NOT IN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762000" y="3581400"/>
          <a:ext cx="7696200" cy="2743200"/>
        </p:xfrm>
        <a:graphic>
          <a:graphicData uri="http://schemas.openxmlformats.org/presentationml/2006/ole">
            <p:oleObj spid="_x0000_s52226" name="Worksheet" r:id="rId3" imgW="4057663" imgH="1009799" progId="Excel.Sheet.12">
              <p:embed/>
            </p:oleObj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Special Operators(ANY)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ANY</a:t>
            </a:r>
            <a:r>
              <a:rPr lang="en-US" dirty="0" smtClean="0"/>
              <a:t> operator is used to compare a value with a list of values.</a:t>
            </a:r>
          </a:p>
          <a:p>
            <a:r>
              <a:rPr lang="en-US" b="1" dirty="0" smtClean="0"/>
              <a:t>Syntax: </a:t>
            </a:r>
            <a:r>
              <a:rPr lang="en-US" i="1" dirty="0" smtClean="0">
                <a:solidFill>
                  <a:srgbClr val="FF0000"/>
                </a:solidFill>
              </a:rPr>
              <a:t>operator</a:t>
            </a:r>
            <a:r>
              <a:rPr lang="en-US" dirty="0" smtClean="0"/>
              <a:t> </a:t>
            </a:r>
            <a:r>
              <a:rPr lang="en-US" b="1" dirty="0" smtClean="0"/>
              <a:t>ANY</a:t>
            </a:r>
            <a:r>
              <a:rPr lang="en-US" dirty="0" smtClean="0"/>
              <a:t> ( v1, v2, v3)</a:t>
            </a:r>
          </a:p>
          <a:p>
            <a:pPr algn="just"/>
            <a:r>
              <a:rPr lang="en-US" dirty="0" smtClean="0"/>
              <a:t>ANY operator must be preceded by a comparison operator such as =, !=, &gt;, &gt;=,&lt;, &lt;=</a:t>
            </a:r>
          </a:p>
          <a:p>
            <a:pPr algn="just"/>
            <a:r>
              <a:rPr lang="en-US" dirty="0" smtClean="0"/>
              <a:t>&lt;ANY    &gt;ANY   &lt;=ANY    &gt;=ANY  !=ANY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Special Operators(ANY)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SQL&gt;</a:t>
            </a:r>
            <a:r>
              <a:rPr lang="en-US" dirty="0" smtClean="0"/>
              <a:t>SELECT * FROM EMP </a:t>
            </a:r>
          </a:p>
          <a:p>
            <a:pPr>
              <a:buNone/>
            </a:pPr>
            <a:r>
              <a:rPr lang="en-US" dirty="0" smtClean="0"/>
              <a:t>            WHERE SAL </a:t>
            </a:r>
            <a:r>
              <a:rPr lang="en-US" b="1" dirty="0" smtClean="0">
                <a:solidFill>
                  <a:srgbClr val="FF0000"/>
                </a:solidFill>
              </a:rPr>
              <a:t>&lt; ANY</a:t>
            </a:r>
            <a:r>
              <a:rPr lang="en-US" dirty="0" smtClean="0"/>
              <a:t>(1500,2000, 2500);</a:t>
            </a:r>
          </a:p>
          <a:p>
            <a:endParaRPr lang="en-US" dirty="0"/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1295400" y="3276600"/>
          <a:ext cx="6248400" cy="2057400"/>
        </p:xfrm>
        <a:graphic>
          <a:graphicData uri="http://schemas.openxmlformats.org/presentationml/2006/ole">
            <p:oleObj spid="_x0000_s49154" name="Worksheet" r:id="rId3" imgW="4048208" imgH="771490" progId="Excel.Sheet.12">
              <p:embed/>
            </p:oleObj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Special Operators(ANY)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SQL&gt;</a:t>
            </a:r>
            <a:r>
              <a:rPr lang="en-US" dirty="0" smtClean="0"/>
              <a:t>SELECT * FROM EMP </a:t>
            </a:r>
          </a:p>
          <a:p>
            <a:pPr>
              <a:buNone/>
            </a:pPr>
            <a:r>
              <a:rPr lang="en-US" dirty="0" smtClean="0"/>
              <a:t>            WHERE SAL </a:t>
            </a:r>
            <a:r>
              <a:rPr lang="en-US" b="1" dirty="0" smtClean="0">
                <a:solidFill>
                  <a:srgbClr val="FF0000"/>
                </a:solidFill>
              </a:rPr>
              <a:t>= ANY</a:t>
            </a:r>
            <a:r>
              <a:rPr lang="en-US" dirty="0" smtClean="0"/>
              <a:t>(1500,2000, 2500);</a:t>
            </a:r>
          </a:p>
          <a:p>
            <a:pPr>
              <a:buNone/>
            </a:pPr>
            <a:r>
              <a:rPr lang="en-US" dirty="0" smtClean="0"/>
              <a:t>NOTE:  </a:t>
            </a:r>
            <a:r>
              <a:rPr lang="en-US" dirty="0" smtClean="0">
                <a:solidFill>
                  <a:srgbClr val="FF0000"/>
                </a:solidFill>
              </a:rPr>
              <a:t>= ANY </a:t>
            </a:r>
            <a:r>
              <a:rPr lang="en-US" dirty="0" smtClean="0"/>
              <a:t>is same as </a:t>
            </a:r>
            <a:r>
              <a:rPr lang="en-US" dirty="0" smtClean="0">
                <a:solidFill>
                  <a:srgbClr val="FF0000"/>
                </a:solidFill>
              </a:rPr>
              <a:t>IN</a:t>
            </a:r>
            <a:r>
              <a:rPr lang="en-US" dirty="0" smtClean="0"/>
              <a:t> operator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50181" name="Object 5"/>
          <p:cNvGraphicFramePr>
            <a:graphicFrameLocks noChangeAspect="1"/>
          </p:cNvGraphicFramePr>
          <p:nvPr/>
        </p:nvGraphicFramePr>
        <p:xfrm>
          <a:off x="1295400" y="3581400"/>
          <a:ext cx="6172200" cy="1981200"/>
        </p:xfrm>
        <a:graphic>
          <a:graphicData uri="http://schemas.openxmlformats.org/presentationml/2006/ole">
            <p:oleObj spid="_x0000_s50181" name="Worksheet" r:id="rId3" imgW="3876491" imgH="771490" progId="Excel.Sheet.12">
              <p:embed/>
            </p:oleObj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Special Operators(LIKE)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</a:rPr>
              <a:t>LIKE</a:t>
            </a:r>
            <a:r>
              <a:rPr lang="en-US" dirty="0" smtClean="0"/>
              <a:t> operator tests whether values in a column match a specific  </a:t>
            </a:r>
            <a:r>
              <a:rPr lang="en-US" b="1" dirty="0" smtClean="0"/>
              <a:t>pattern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 smtClean="0"/>
              <a:t>Syntax:  </a:t>
            </a:r>
            <a:r>
              <a:rPr lang="en-US" dirty="0" smtClean="0"/>
              <a:t>Expression  LIKE Pattern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Expression</a:t>
            </a:r>
            <a:r>
              <a:rPr lang="en-US" dirty="0" smtClean="0"/>
              <a:t> is  column name 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pattern</a:t>
            </a:r>
            <a:r>
              <a:rPr lang="en-US" dirty="0" smtClean="0"/>
              <a:t> is a string to search for in the expression. </a:t>
            </a:r>
          </a:p>
          <a:p>
            <a:r>
              <a:rPr lang="en-US" dirty="0" smtClean="0"/>
              <a:t>The pattern includes wildcard characters: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%</a:t>
            </a:r>
            <a:r>
              <a:rPr lang="en-US" dirty="0" smtClean="0"/>
              <a:t> (percent) matches any string of zero or more characters.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_</a:t>
            </a:r>
            <a:r>
              <a:rPr lang="en-US" dirty="0" smtClean="0"/>
              <a:t> (underscore) matches any single character.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Unary operators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</a:t>
            </a:r>
            <a:r>
              <a:rPr lang="en-US" b="1" dirty="0" smtClean="0"/>
              <a:t> + </a:t>
            </a:r>
            <a:r>
              <a:rPr lang="en-US" dirty="0" smtClean="0"/>
              <a:t>(unary) -  Makes operand positive</a:t>
            </a:r>
          </a:p>
          <a:p>
            <a:pPr>
              <a:buNone/>
            </a:pPr>
            <a:r>
              <a:rPr lang="en-US" b="1" dirty="0" smtClean="0"/>
              <a:t>                 syntax</a:t>
            </a:r>
            <a:r>
              <a:rPr lang="en-US" dirty="0" smtClean="0"/>
              <a:t>:   +operand</a:t>
            </a:r>
          </a:p>
          <a:p>
            <a:pPr>
              <a:buNone/>
            </a:pPr>
            <a:r>
              <a:rPr lang="en-US" b="1" dirty="0" smtClean="0"/>
              <a:t>                 Example: </a:t>
            </a:r>
            <a:r>
              <a:rPr lang="en-US" dirty="0" smtClean="0"/>
              <a:t>Select +3 from dual; </a:t>
            </a:r>
          </a:p>
          <a:p>
            <a:pPr>
              <a:buNone/>
            </a:pPr>
            <a:r>
              <a:rPr lang="en-US" dirty="0" smtClean="0"/>
              <a:t>                                   </a:t>
            </a:r>
            <a:r>
              <a:rPr lang="en-US" b="1" dirty="0" smtClean="0"/>
              <a:t>output</a:t>
            </a:r>
            <a:r>
              <a:rPr lang="en-US" dirty="0" smtClean="0"/>
              <a:t>: 3</a:t>
            </a:r>
          </a:p>
          <a:p>
            <a:pPr>
              <a:buNone/>
            </a:pPr>
            <a:r>
              <a:rPr lang="en-US" b="1" dirty="0" smtClean="0"/>
              <a:t>   </a:t>
            </a:r>
            <a:r>
              <a:rPr lang="en-US" sz="4400" b="1" dirty="0" smtClean="0"/>
              <a:t>-</a:t>
            </a:r>
            <a:r>
              <a:rPr lang="en-US" b="1" dirty="0" smtClean="0"/>
              <a:t>  </a:t>
            </a:r>
            <a:r>
              <a:rPr lang="en-US" dirty="0" smtClean="0"/>
              <a:t>(unary)- Makes operand negative</a:t>
            </a:r>
          </a:p>
          <a:p>
            <a:pPr indent="1201738">
              <a:buNone/>
            </a:pPr>
            <a:r>
              <a:rPr lang="en-US" b="1" dirty="0" smtClean="0"/>
              <a:t> syntax</a:t>
            </a:r>
            <a:r>
              <a:rPr lang="en-US" dirty="0" smtClean="0"/>
              <a:t>:  </a:t>
            </a:r>
            <a:r>
              <a:rPr lang="en-US" sz="3600" dirty="0" smtClean="0"/>
              <a:t>-</a:t>
            </a:r>
            <a:r>
              <a:rPr lang="en-US" dirty="0" smtClean="0"/>
              <a:t>operand </a:t>
            </a:r>
          </a:p>
          <a:p>
            <a:pPr indent="1201738">
              <a:buNone/>
            </a:pPr>
            <a:r>
              <a:rPr lang="en-US" b="1" dirty="0" smtClean="0"/>
              <a:t>Example: </a:t>
            </a:r>
            <a:r>
              <a:rPr lang="en-US" dirty="0" smtClean="0"/>
              <a:t>Select -4 from dual;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Special Operators(LIKE)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Find names start with  j</a:t>
            </a:r>
          </a:p>
          <a:p>
            <a:r>
              <a:rPr lang="en-US" b="1" dirty="0" smtClean="0"/>
              <a:t>SQL&gt;</a:t>
            </a:r>
            <a:r>
              <a:rPr lang="en-US" dirty="0" smtClean="0"/>
              <a:t>SELECT * FROM EMP </a:t>
            </a:r>
          </a:p>
          <a:p>
            <a:pPr>
              <a:buNone/>
            </a:pPr>
            <a:r>
              <a:rPr lang="en-US" dirty="0" smtClean="0"/>
              <a:t>            WHERE  ENAME  LIKE  'j%' 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1066800" y="3352800"/>
          <a:ext cx="6400800" cy="1676400"/>
        </p:xfrm>
        <a:graphic>
          <a:graphicData uri="http://schemas.openxmlformats.org/presentationml/2006/ole">
            <p:oleObj spid="_x0000_s53250" name="Worksheet" r:id="rId3" imgW="3876491" imgH="581068" progId="Excel.Sheet.12">
              <p:embed/>
            </p:oleObj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Special Operators(LIKE)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Find names end with  y  </a:t>
            </a:r>
          </a:p>
          <a:p>
            <a:pPr>
              <a:buNone/>
            </a:pPr>
            <a:r>
              <a:rPr lang="en-US" b="1" dirty="0" smtClean="0"/>
              <a:t>SQL&gt; </a:t>
            </a:r>
            <a:r>
              <a:rPr lang="en-US" dirty="0" smtClean="0"/>
              <a:t>SELECT  *  FROM  EMP </a:t>
            </a:r>
          </a:p>
          <a:p>
            <a:pPr>
              <a:buNone/>
            </a:pPr>
            <a:r>
              <a:rPr lang="en-US" dirty="0" smtClean="0"/>
              <a:t>            WHERE  ENAME  LIKE   '%y'  ;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54274" name="Object 2"/>
          <p:cNvGraphicFramePr>
            <a:graphicFrameLocks noChangeAspect="1"/>
          </p:cNvGraphicFramePr>
          <p:nvPr/>
        </p:nvGraphicFramePr>
        <p:xfrm>
          <a:off x="1371600" y="3352800"/>
          <a:ext cx="6248400" cy="1738312"/>
        </p:xfrm>
        <a:graphic>
          <a:graphicData uri="http://schemas.openxmlformats.org/presentationml/2006/ole">
            <p:oleObj spid="_x0000_s54274" name="Worksheet" r:id="rId3" imgW="3962349" imgH="581068" progId="Excel.Sheet.12">
              <p:embed/>
            </p:oleObj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Special Operators(LIKE)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Find names containing letter “a” </a:t>
            </a:r>
          </a:p>
          <a:p>
            <a:r>
              <a:rPr lang="en-US" dirty="0" smtClean="0"/>
              <a:t>SELECT * FROM EMP </a:t>
            </a:r>
          </a:p>
          <a:p>
            <a:pPr>
              <a:buNone/>
            </a:pPr>
            <a:r>
              <a:rPr lang="en-US" dirty="0" smtClean="0"/>
              <a:t>                   WHERE ENAME LIKE '%a%';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838200" y="3886200"/>
          <a:ext cx="6400800" cy="1524000"/>
        </p:xfrm>
        <a:graphic>
          <a:graphicData uri="http://schemas.openxmlformats.org/presentationml/2006/ole">
            <p:oleObj spid="_x0000_s55298" name="Worksheet" r:id="rId3" imgW="4010006" imgH="609726" progId="Excel.Sheet.12">
              <p:embed/>
            </p:oleObj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Special Operators(LIKE)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Find Names having ‘m’ as second character </a:t>
            </a:r>
          </a:p>
          <a:p>
            <a:r>
              <a:rPr lang="en-US" dirty="0" smtClean="0"/>
              <a:t>SELECT * FROM EMP </a:t>
            </a:r>
          </a:p>
          <a:p>
            <a:pPr>
              <a:buNone/>
            </a:pPr>
            <a:r>
              <a:rPr lang="en-US" dirty="0" smtClean="0"/>
              <a:t>            WHERE ENAME LIKE '_m%';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56322" name="Object 2"/>
          <p:cNvGraphicFramePr>
            <a:graphicFrameLocks noChangeAspect="1"/>
          </p:cNvGraphicFramePr>
          <p:nvPr/>
        </p:nvGraphicFramePr>
        <p:xfrm>
          <a:off x="1219200" y="4038600"/>
          <a:ext cx="5867400" cy="1295400"/>
        </p:xfrm>
        <a:graphic>
          <a:graphicData uri="http://schemas.openxmlformats.org/presentationml/2006/ole">
            <p:oleObj spid="_x0000_s56322" name="Worksheet" r:id="rId3" imgW="3914692" imgH="390647" progId="Excel.Sheet.12">
              <p:embed/>
            </p:oleObj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Special Operators(EXISTS)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Autofit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</a:rPr>
              <a:t>EXISTS </a:t>
            </a:r>
            <a:r>
              <a:rPr lang="en-US" dirty="0" smtClean="0"/>
              <a:t>operator is used in combination with a </a:t>
            </a:r>
            <a:r>
              <a:rPr lang="en-US" dirty="0" err="1" smtClean="0"/>
              <a:t>subquery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EXISTS operator is a Boolean operator that returns either true or false. </a:t>
            </a:r>
          </a:p>
          <a:p>
            <a:pPr algn="just"/>
            <a:r>
              <a:rPr lang="en-US" dirty="0" smtClean="0"/>
              <a:t>EXISTS operator returns </a:t>
            </a:r>
            <a:r>
              <a:rPr lang="en-US" b="1" dirty="0" smtClean="0"/>
              <a:t>TRUE</a:t>
            </a:r>
            <a:r>
              <a:rPr lang="en-US" dirty="0" smtClean="0"/>
              <a:t> if the </a:t>
            </a:r>
            <a:r>
              <a:rPr lang="en-US" dirty="0" err="1" smtClean="0"/>
              <a:t>subquery</a:t>
            </a:r>
            <a:r>
              <a:rPr lang="en-US" dirty="0" smtClean="0"/>
              <a:t> returns one or more records. It returns </a:t>
            </a:r>
            <a:r>
              <a:rPr lang="en-US" b="1" dirty="0" smtClean="0"/>
              <a:t>FALSE</a:t>
            </a:r>
            <a:r>
              <a:rPr lang="en-US" dirty="0" smtClean="0"/>
              <a:t> if the </a:t>
            </a:r>
            <a:r>
              <a:rPr lang="en-US" dirty="0" err="1" smtClean="0"/>
              <a:t>subquery</a:t>
            </a:r>
            <a:r>
              <a:rPr lang="en-US" dirty="0" smtClean="0"/>
              <a:t> returns NO records.</a:t>
            </a:r>
          </a:p>
          <a:p>
            <a:pPr algn="just"/>
            <a:r>
              <a:rPr lang="en-US" dirty="0" smtClean="0"/>
              <a:t>It is used to test for the existence of any record in a </a:t>
            </a:r>
            <a:r>
              <a:rPr lang="en-US" dirty="0" err="1" smtClean="0"/>
              <a:t>subquery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Special Operators(EXISTS)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dirty="0" smtClean="0"/>
              <a:t>SELECT * FROM EMP </a:t>
            </a:r>
          </a:p>
          <a:p>
            <a:pPr>
              <a:buNone/>
            </a:pPr>
            <a:r>
              <a:rPr lang="en-US" dirty="0" smtClean="0"/>
              <a:t>    WHERE </a:t>
            </a:r>
            <a:r>
              <a:rPr lang="en-US" b="1" dirty="0" smtClean="0"/>
              <a:t>EXISTS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(SELECT  SAL  FROM EMP WHERE SAL=2500);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429000"/>
            <a:ext cx="6400800" cy="2991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Special Operators(EXISTS)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* FROM EMP </a:t>
            </a:r>
          </a:p>
          <a:p>
            <a:pPr>
              <a:buNone/>
            </a:pPr>
            <a:r>
              <a:rPr lang="en-US" dirty="0" smtClean="0"/>
              <a:t>    WHERE </a:t>
            </a:r>
            <a:r>
              <a:rPr lang="en-US" b="1" dirty="0" smtClean="0"/>
              <a:t>EXISTS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(SELECT  SAL  FROM EMP WHERE SAL=5000);</a:t>
            </a:r>
          </a:p>
          <a:p>
            <a:pPr>
              <a:buNone/>
            </a:pPr>
            <a:r>
              <a:rPr lang="en-US" b="1" dirty="0" smtClean="0"/>
              <a:t>   </a:t>
            </a:r>
          </a:p>
          <a:p>
            <a:pPr>
              <a:buNone/>
            </a:pPr>
            <a:r>
              <a:rPr lang="en-US" b="1" dirty="0" smtClean="0"/>
              <a:t>     Output:  </a:t>
            </a:r>
            <a:r>
              <a:rPr lang="en-US" dirty="0" smtClean="0"/>
              <a:t>no data found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Special Operators(NOT EXISTS)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solidFill>
                  <a:srgbClr val="FF0000"/>
                </a:solidFill>
              </a:rPr>
              <a:t>NOT EXISTS</a:t>
            </a:r>
            <a:r>
              <a:rPr lang="en-US" dirty="0" smtClean="0"/>
              <a:t> operator works the opposite of the </a:t>
            </a:r>
            <a:r>
              <a:rPr lang="en-US" dirty="0" smtClean="0">
                <a:hlinkClick r:id="rId2"/>
              </a:rPr>
              <a:t>EXISTS</a:t>
            </a:r>
            <a:r>
              <a:rPr lang="en-US" dirty="0" smtClean="0"/>
              <a:t> operator.</a:t>
            </a:r>
          </a:p>
          <a:p>
            <a:pPr algn="just"/>
            <a:r>
              <a:rPr lang="en-US" dirty="0" smtClean="0"/>
              <a:t>NOT EXISTS operator returns </a:t>
            </a:r>
            <a:r>
              <a:rPr lang="en-US" b="1" dirty="0" smtClean="0"/>
              <a:t>TRUE</a:t>
            </a:r>
            <a:r>
              <a:rPr lang="en-US" dirty="0" smtClean="0"/>
              <a:t> if the </a:t>
            </a:r>
            <a:r>
              <a:rPr lang="en-US" dirty="0" err="1" smtClean="0"/>
              <a:t>subquery</a:t>
            </a:r>
            <a:r>
              <a:rPr lang="en-US" dirty="0" smtClean="0"/>
              <a:t> returns no row. Otherwise, it returns false.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Special Operators(NOT EXISTS)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* FROM EMP </a:t>
            </a:r>
          </a:p>
          <a:p>
            <a:pPr>
              <a:buNone/>
            </a:pPr>
            <a:r>
              <a:rPr lang="en-US" dirty="0" smtClean="0"/>
              <a:t>    WHERE NOT EXISTS </a:t>
            </a:r>
          </a:p>
          <a:p>
            <a:pPr>
              <a:buNone/>
            </a:pPr>
            <a:r>
              <a:rPr lang="en-US" dirty="0" smtClean="0"/>
              <a:t>    (SELECT SAL FROM EMP WHERE SAL&lt;1000);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429000"/>
            <a:ext cx="6400800" cy="2991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BETWEEN –AND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BETWEEN</a:t>
            </a:r>
            <a:r>
              <a:rPr lang="en-US" dirty="0" smtClean="0"/>
              <a:t> operator allows to specify a range to test. SELECT statement return rows whose values are in the specified range.</a:t>
            </a:r>
          </a:p>
          <a:p>
            <a:pPr algn="just"/>
            <a:endParaRPr lang="en-US" b="1" dirty="0" smtClean="0"/>
          </a:p>
          <a:p>
            <a:r>
              <a:rPr lang="en-US" b="1" dirty="0" smtClean="0"/>
              <a:t>SQL&gt;</a:t>
            </a:r>
            <a:r>
              <a:rPr lang="en-US" dirty="0" smtClean="0"/>
              <a:t>SELECT * FROM EMP </a:t>
            </a:r>
          </a:p>
          <a:p>
            <a:pPr>
              <a:buNone/>
            </a:pPr>
            <a:r>
              <a:rPr lang="en-US" dirty="0" smtClean="0"/>
              <a:t>             WHERE </a:t>
            </a:r>
            <a:r>
              <a:rPr lang="en-US" b="1" dirty="0" smtClean="0"/>
              <a:t>SAL</a:t>
            </a:r>
            <a:r>
              <a:rPr lang="en-US" dirty="0" smtClean="0"/>
              <a:t> BETWEEN </a:t>
            </a:r>
            <a:r>
              <a:rPr lang="en-US" b="1" dirty="0" smtClean="0"/>
              <a:t>1000</a:t>
            </a:r>
            <a:r>
              <a:rPr lang="en-US" dirty="0" smtClean="0"/>
              <a:t> AND </a:t>
            </a:r>
            <a:r>
              <a:rPr lang="en-US" b="1" dirty="0" smtClean="0"/>
              <a:t>2500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Binary Operators in SQL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 Operator </a:t>
            </a:r>
          </a:p>
          <a:p>
            <a:r>
              <a:rPr lang="en-US" dirty="0" smtClean="0"/>
              <a:t>Concatenation operator</a:t>
            </a:r>
          </a:p>
          <a:p>
            <a:r>
              <a:rPr lang="en-US" dirty="0" smtClean="0"/>
              <a:t>Logical Operator </a:t>
            </a:r>
          </a:p>
          <a:p>
            <a:r>
              <a:rPr lang="en-US" dirty="0" smtClean="0"/>
              <a:t> Comparison/Relational  Operator </a:t>
            </a:r>
          </a:p>
          <a:p>
            <a:r>
              <a:rPr lang="en-US" dirty="0" smtClean="0"/>
              <a:t> Special Operators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534400" cy="4525963"/>
          </a:xfrm>
        </p:spPr>
        <p:txBody>
          <a:bodyPr/>
          <a:lstStyle/>
          <a:p>
            <a:pPr algn="just"/>
            <a:r>
              <a:rPr lang="en-US" dirty="0" smtClean="0"/>
              <a:t>Logical </a:t>
            </a:r>
            <a:r>
              <a:rPr lang="en-US" dirty="0" smtClean="0">
                <a:solidFill>
                  <a:srgbClr val="FF0000"/>
                </a:solidFill>
              </a:rPr>
              <a:t>AND</a:t>
            </a:r>
            <a:r>
              <a:rPr lang="en-US" dirty="0" smtClean="0"/>
              <a:t> operator returns </a:t>
            </a:r>
            <a:r>
              <a:rPr lang="en-US" b="1" dirty="0" smtClean="0"/>
              <a:t>TRUE</a:t>
            </a:r>
            <a:r>
              <a:rPr lang="en-US" dirty="0" smtClean="0"/>
              <a:t> if both expressions are true. Otherwise FALSE.</a:t>
            </a:r>
          </a:p>
          <a:p>
            <a:pPr algn="just"/>
            <a:r>
              <a:rPr lang="en-US" dirty="0" smtClean="0"/>
              <a:t>Logical </a:t>
            </a:r>
            <a:r>
              <a:rPr lang="en-US" dirty="0" smtClean="0">
                <a:solidFill>
                  <a:srgbClr val="FF0000"/>
                </a:solidFill>
              </a:rPr>
              <a:t>OR</a:t>
            </a:r>
            <a:r>
              <a:rPr lang="en-US" dirty="0" smtClean="0"/>
              <a:t> operator returns </a:t>
            </a:r>
            <a:r>
              <a:rPr lang="en-US" b="1" dirty="0" smtClean="0"/>
              <a:t>TRUE</a:t>
            </a:r>
            <a:r>
              <a:rPr lang="en-US" dirty="0" smtClean="0"/>
              <a:t> if any one of the two  expressions are true. </a:t>
            </a:r>
          </a:p>
          <a:p>
            <a:pPr algn="just"/>
            <a:r>
              <a:rPr lang="en-US" dirty="0" smtClean="0"/>
              <a:t>Logical </a:t>
            </a:r>
            <a:r>
              <a:rPr lang="en-US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operator is used to </a:t>
            </a:r>
            <a:r>
              <a:rPr lang="en-US" b="1" dirty="0" smtClean="0"/>
              <a:t>negate</a:t>
            </a:r>
            <a:r>
              <a:rPr lang="en-US" dirty="0" smtClean="0"/>
              <a:t> the given condition. If a condition is </a:t>
            </a:r>
            <a:r>
              <a:rPr lang="en-US" b="1" dirty="0" smtClean="0"/>
              <a:t>TRUE</a:t>
            </a:r>
            <a:r>
              <a:rPr lang="en-US" dirty="0" smtClean="0"/>
              <a:t> then will make it </a:t>
            </a:r>
            <a:r>
              <a:rPr lang="en-US" b="1" dirty="0" smtClean="0"/>
              <a:t>FALSE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* FROM EMP;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514600"/>
            <a:ext cx="70104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LOGICAL OPERATORS(AND)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SQL&gt; </a:t>
            </a:r>
            <a:r>
              <a:rPr lang="en-US" dirty="0" smtClean="0"/>
              <a:t>SELECT * FROM EMP </a:t>
            </a:r>
          </a:p>
          <a:p>
            <a:pPr>
              <a:buNone/>
            </a:pPr>
            <a:r>
              <a:rPr lang="en-US" dirty="0" smtClean="0"/>
              <a:t>             WHERE SAL=2500 AND DEPTNO=10;</a:t>
            </a:r>
          </a:p>
          <a:p>
            <a:endParaRPr lang="en-US" dirty="0"/>
          </a:p>
        </p:txBody>
      </p:sp>
      <p:graphicFrame>
        <p:nvGraphicFramePr>
          <p:cNvPr id="62466" name="Object 2"/>
          <p:cNvGraphicFramePr>
            <a:graphicFrameLocks noChangeAspect="1"/>
          </p:cNvGraphicFramePr>
          <p:nvPr/>
        </p:nvGraphicFramePr>
        <p:xfrm>
          <a:off x="1143000" y="3233738"/>
          <a:ext cx="6400800" cy="1185862"/>
        </p:xfrm>
        <a:graphic>
          <a:graphicData uri="http://schemas.openxmlformats.org/presentationml/2006/ole">
            <p:oleObj spid="_x0000_s62466" name="Worksheet" r:id="rId3" imgW="3971805" imgH="390647" progId="Excel.Sheet.12">
              <p:embed/>
            </p:oleObj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LOGICAL OPERATORS(OR)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b="1" dirty="0" smtClean="0"/>
              <a:t>SQL&gt; </a:t>
            </a:r>
            <a:r>
              <a:rPr lang="en-US" dirty="0" smtClean="0"/>
              <a:t>SELECT * FROM EMP </a:t>
            </a:r>
          </a:p>
          <a:p>
            <a:pPr>
              <a:buNone/>
            </a:pPr>
            <a:r>
              <a:rPr lang="en-US" dirty="0" smtClean="0"/>
              <a:t>             WHERE SAL=2500 OR  DEPTNO=10;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63490" name="Object 2"/>
          <p:cNvGraphicFramePr>
            <a:graphicFrameLocks noChangeAspect="1"/>
          </p:cNvGraphicFramePr>
          <p:nvPr/>
        </p:nvGraphicFramePr>
        <p:xfrm>
          <a:off x="1143000" y="3276600"/>
          <a:ext cx="6400800" cy="2133600"/>
        </p:xfrm>
        <a:graphic>
          <a:graphicData uri="http://schemas.openxmlformats.org/presentationml/2006/ole">
            <p:oleObj spid="_x0000_s63490" name="Worksheet" r:id="rId3" imgW="3971805" imgH="771490" progId="Excel.Sheet.12">
              <p:embed/>
            </p:oleObj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LOGICAL OPERATORS(NOT)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SQL&gt; </a:t>
            </a:r>
            <a:r>
              <a:rPr lang="en-US" dirty="0" smtClean="0"/>
              <a:t>SELECT * FROM EMP </a:t>
            </a:r>
          </a:p>
          <a:p>
            <a:pPr>
              <a:buNone/>
            </a:pPr>
            <a:r>
              <a:rPr lang="en-US" dirty="0" smtClean="0"/>
              <a:t>             WHERE DNO IS NOT NULL;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895600"/>
            <a:ext cx="70104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SET Operators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800" b="1" dirty="0" smtClean="0"/>
              <a:t>UNION</a:t>
            </a:r>
            <a:r>
              <a:rPr lang="en-US" sz="2800" dirty="0" smtClean="0"/>
              <a:t> </a:t>
            </a:r>
          </a:p>
          <a:p>
            <a:pPr marL="693738" indent="-295275" algn="just"/>
            <a:r>
              <a:rPr lang="en-US" sz="2800" dirty="0" smtClean="0"/>
              <a:t>Combines rows of two queries with out duplication.</a:t>
            </a:r>
          </a:p>
          <a:p>
            <a:pPr algn="just">
              <a:buNone/>
            </a:pPr>
            <a:r>
              <a:rPr lang="en-US" sz="2800" b="1" dirty="0" smtClean="0"/>
              <a:t>UNION ALL</a:t>
            </a:r>
          </a:p>
          <a:p>
            <a:pPr marL="738188" indent="-280988" algn="just"/>
            <a:r>
              <a:rPr lang="en-US" sz="2800" dirty="0" smtClean="0"/>
              <a:t> Combines rows of two queries with duplication.</a:t>
            </a:r>
          </a:p>
          <a:p>
            <a:pPr algn="just">
              <a:buNone/>
            </a:pPr>
            <a:r>
              <a:rPr lang="en-US" sz="2800" dirty="0" smtClean="0"/>
              <a:t>I</a:t>
            </a:r>
            <a:r>
              <a:rPr lang="en-US" sz="2800" b="1" dirty="0" smtClean="0"/>
              <a:t>NTERSECT</a:t>
            </a:r>
            <a:r>
              <a:rPr lang="en-US" sz="2800" dirty="0" smtClean="0"/>
              <a:t> </a:t>
            </a:r>
          </a:p>
          <a:p>
            <a:pPr marL="693738" indent="-295275" algn="just"/>
            <a:r>
              <a:rPr lang="en-US" sz="2800" dirty="0" smtClean="0"/>
              <a:t> Common rows of 2 queries with out duplication.</a:t>
            </a:r>
          </a:p>
          <a:p>
            <a:pPr algn="just">
              <a:buNone/>
            </a:pPr>
            <a:r>
              <a:rPr lang="en-US" sz="2800" b="1" dirty="0" smtClean="0"/>
              <a:t>MINUS</a:t>
            </a:r>
            <a:r>
              <a:rPr lang="en-US" sz="2800" dirty="0" smtClean="0"/>
              <a:t> </a:t>
            </a:r>
          </a:p>
          <a:p>
            <a:pPr marL="738188" indent="-339725" algn="just"/>
            <a:r>
              <a:rPr lang="en-US" sz="2800" dirty="0" smtClean="0"/>
              <a:t>Resultant rows in the first query  after eliminating common rows of second.</a:t>
            </a:r>
            <a:endParaRPr lang="en-US" sz="28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b="1" dirty="0" smtClean="0"/>
              <a:t>Rules for set operators:</a:t>
            </a:r>
          </a:p>
          <a:p>
            <a:pPr algn="just"/>
            <a:r>
              <a:rPr lang="en-US" dirty="0" smtClean="0"/>
              <a:t>No of columns should match in two queries.</a:t>
            </a:r>
          </a:p>
          <a:p>
            <a:pPr algn="just"/>
            <a:r>
              <a:rPr lang="en-US" dirty="0" err="1" smtClean="0"/>
              <a:t>Datatypes</a:t>
            </a:r>
            <a:r>
              <a:rPr lang="en-US" dirty="0" smtClean="0"/>
              <a:t> of the corresponding columns of two queries should match.</a:t>
            </a:r>
          </a:p>
          <a:p>
            <a:pPr algn="just"/>
            <a:r>
              <a:rPr lang="en-US" dirty="0" smtClean="0"/>
              <a:t>Sorts data in ascending order based on first column.(except union all)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SET Operators(UNION)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UNION</a:t>
            </a:r>
            <a:r>
              <a:rPr lang="en-US" dirty="0" smtClean="0"/>
              <a:t> operator is used to combine the result sets of two Queries (SELECT </a:t>
            </a:r>
            <a:r>
              <a:rPr lang="en-US" dirty="0" err="1" smtClean="0"/>
              <a:t>stmts</a:t>
            </a:r>
            <a:r>
              <a:rPr lang="en-US" dirty="0" smtClean="0"/>
              <a:t>). </a:t>
            </a:r>
          </a:p>
          <a:p>
            <a:r>
              <a:rPr lang="en-US" dirty="0" smtClean="0"/>
              <a:t>It removes duplicate rows between them.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SET Operators(UNION)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SELECT * FROM EMP WHERE SAL&gt;2000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UNION</a:t>
            </a:r>
          </a:p>
          <a:p>
            <a:pPr>
              <a:buNone/>
            </a:pPr>
            <a:r>
              <a:rPr lang="en-US" dirty="0" smtClean="0"/>
              <a:t>SELECT * FROM EMP WHERE SAL&lt;3000;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581400"/>
            <a:ext cx="70104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SET Operators(</a:t>
            </a:r>
            <a:r>
              <a:rPr lang="en-US" sz="4000" b="1" dirty="0" smtClean="0"/>
              <a:t>UNION ALL 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UNION ALL </a:t>
            </a:r>
            <a:r>
              <a:rPr lang="en-US" dirty="0" smtClean="0"/>
              <a:t>operator is used to combine the result sets of 2 or more SELECT statements. </a:t>
            </a:r>
          </a:p>
          <a:p>
            <a:pPr algn="just"/>
            <a:r>
              <a:rPr lang="en-US" dirty="0" smtClean="0"/>
              <a:t>It is different from UNION operator in a way that it does not remove duplicate rows.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Arithmetic Operator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8975" indent="-404813" algn="just">
              <a:buNone/>
            </a:pPr>
            <a:r>
              <a:rPr lang="en-US" b="1" dirty="0" smtClean="0"/>
              <a:t>* </a:t>
            </a:r>
            <a:r>
              <a:rPr lang="en-US" dirty="0" smtClean="0"/>
              <a:t>    MULTIPLICATION</a:t>
            </a:r>
          </a:p>
          <a:p>
            <a:pPr marL="688975" indent="-404813" algn="just">
              <a:buNone/>
            </a:pPr>
            <a:r>
              <a:rPr lang="en-US" b="1" dirty="0" smtClean="0"/>
              <a:t>/</a:t>
            </a:r>
            <a:r>
              <a:rPr lang="en-US" dirty="0" smtClean="0"/>
              <a:t>     DIVISION</a:t>
            </a:r>
          </a:p>
          <a:p>
            <a:pPr marL="688975" indent="-404813" algn="just">
              <a:buNone/>
            </a:pPr>
            <a:r>
              <a:rPr lang="en-US" sz="3600" b="1" dirty="0" smtClean="0"/>
              <a:t>+ </a:t>
            </a:r>
            <a:r>
              <a:rPr lang="en-US" dirty="0" smtClean="0"/>
              <a:t>   ADDITION</a:t>
            </a:r>
          </a:p>
          <a:p>
            <a:pPr marL="688975" indent="-404813" algn="just">
              <a:buNone/>
            </a:pPr>
            <a:r>
              <a:rPr lang="en-US" sz="4000" b="1" dirty="0" smtClean="0"/>
              <a:t>-  </a:t>
            </a:r>
            <a:r>
              <a:rPr lang="en-US" dirty="0" smtClean="0"/>
              <a:t>   SUBTRACTION</a:t>
            </a:r>
          </a:p>
          <a:p>
            <a:pPr marL="974725" indent="-344488" algn="just">
              <a:buNone/>
            </a:pPr>
            <a:endParaRPr lang="en-US" dirty="0" smtClean="0"/>
          </a:p>
          <a:p>
            <a:pPr marL="974725" indent="-344488" algn="just">
              <a:buNone/>
            </a:pPr>
            <a:r>
              <a:rPr lang="en-US" dirty="0" smtClean="0"/>
              <a:t>Priority 1     *   /</a:t>
            </a:r>
          </a:p>
          <a:p>
            <a:pPr marL="974725" indent="-344488" algn="just">
              <a:buNone/>
            </a:pPr>
            <a:r>
              <a:rPr lang="en-US" dirty="0" smtClean="0"/>
              <a:t>Priority 2     +   -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SET Operators(</a:t>
            </a:r>
            <a:r>
              <a:rPr lang="en-US" sz="4000" b="1" dirty="0" smtClean="0"/>
              <a:t>UNION ALL 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SELECT * FROM EMP WHERE SAL&gt;1500</a:t>
            </a:r>
          </a:p>
          <a:p>
            <a:pPr>
              <a:buNone/>
            </a:pP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UNION ALL</a:t>
            </a:r>
          </a:p>
          <a:p>
            <a:pPr>
              <a:buNone/>
            </a:pPr>
            <a:r>
              <a:rPr lang="en-US" sz="2800" dirty="0" smtClean="0"/>
              <a:t>SELECT * FROM EMP WHERE SAL&lt;3000;</a:t>
            </a:r>
          </a:p>
          <a:p>
            <a:pPr>
              <a:buNone/>
            </a:pPr>
            <a:endParaRPr lang="en-US" sz="2800" dirty="0"/>
          </a:p>
        </p:txBody>
      </p:sp>
      <p:graphicFrame>
        <p:nvGraphicFramePr>
          <p:cNvPr id="86017" name="Object 1"/>
          <p:cNvGraphicFramePr>
            <a:graphicFrameLocks noChangeAspect="1"/>
          </p:cNvGraphicFramePr>
          <p:nvPr/>
        </p:nvGraphicFramePr>
        <p:xfrm>
          <a:off x="914400" y="3124200"/>
          <a:ext cx="6705600" cy="3048000"/>
        </p:xfrm>
        <a:graphic>
          <a:graphicData uri="http://schemas.openxmlformats.org/presentationml/2006/ole">
            <p:oleObj spid="_x0000_s86017" name="Worksheet" r:id="rId3" imgW="4124232" imgH="1914395" progId="Excel.Sheet.12">
              <p:embed/>
            </p:oleObj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SET Operators(</a:t>
            </a:r>
            <a:r>
              <a:rPr lang="en-US" sz="3600" b="1" dirty="0" smtClean="0"/>
              <a:t>INTERSECT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Compares   the rows of two or more SELECT statements. </a:t>
            </a:r>
          </a:p>
          <a:p>
            <a:r>
              <a:rPr lang="en-US" dirty="0" smtClean="0"/>
              <a:t>After the comparing process, the INTERSECT operator returns the common records with out duplication.</a:t>
            </a: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SET Operators(</a:t>
            </a:r>
            <a:r>
              <a:rPr lang="en-US" sz="3600" b="1" dirty="0" smtClean="0"/>
              <a:t>INTERSECT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SELECT * FROM EMP WHERE SAL&gt;1500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INTERSECT</a:t>
            </a:r>
          </a:p>
          <a:p>
            <a:pPr>
              <a:buNone/>
            </a:pPr>
            <a:r>
              <a:rPr lang="en-US" dirty="0" smtClean="0"/>
              <a:t>SELECT * FROM EMP WHERE SAL&lt;3000;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102402" name="Object 2"/>
          <p:cNvGraphicFramePr>
            <a:graphicFrameLocks noChangeAspect="1"/>
          </p:cNvGraphicFramePr>
          <p:nvPr/>
        </p:nvGraphicFramePr>
        <p:xfrm>
          <a:off x="1219200" y="3810000"/>
          <a:ext cx="5867400" cy="1828800"/>
        </p:xfrm>
        <a:graphic>
          <a:graphicData uri="http://schemas.openxmlformats.org/presentationml/2006/ole">
            <p:oleObj spid="_x0000_s102402" name="Worksheet" r:id="rId3" imgW="4019462" imgH="581068" progId="Excel.Sheet.12">
              <p:embed/>
            </p:oleObj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SET Operators(</a:t>
            </a:r>
            <a:r>
              <a:rPr lang="en-US" sz="4000" b="1" dirty="0" smtClean="0"/>
              <a:t>MINUS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SELECT * FROM EMP WHERE SAL&gt;1500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MINUS</a:t>
            </a:r>
          </a:p>
          <a:p>
            <a:pPr>
              <a:buNone/>
            </a:pPr>
            <a:r>
              <a:rPr lang="en-US" dirty="0" smtClean="0"/>
              <a:t>SELECT * FROM EMP WHERE SAL&lt;3000;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103426" name="Object 2"/>
          <p:cNvGraphicFramePr>
            <a:graphicFrameLocks noChangeAspect="1"/>
          </p:cNvGraphicFramePr>
          <p:nvPr/>
        </p:nvGraphicFramePr>
        <p:xfrm>
          <a:off x="914400" y="3810000"/>
          <a:ext cx="6248400" cy="2286000"/>
        </p:xfrm>
        <a:graphic>
          <a:graphicData uri="http://schemas.openxmlformats.org/presentationml/2006/ole">
            <p:oleObj spid="_x0000_s103426" name="Worksheet" r:id="rId3" imgW="3933982" imgH="771490" progId="Excel.Sheet.12">
              <p:embed/>
            </p:oleObj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SELECT  </a:t>
            </a:r>
            <a:r>
              <a:rPr lang="en-US" b="1" dirty="0" smtClean="0"/>
              <a:t>ENO</a:t>
            </a:r>
            <a:r>
              <a:rPr lang="en-US" dirty="0" smtClean="0"/>
              <a:t> FROM EMP WHERE SAL&gt;2000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UNION</a:t>
            </a:r>
          </a:p>
          <a:p>
            <a:pPr>
              <a:buNone/>
            </a:pPr>
            <a:r>
              <a:rPr lang="en-US" dirty="0" smtClean="0"/>
              <a:t>SELECT </a:t>
            </a:r>
            <a:r>
              <a:rPr lang="en-US" b="1" dirty="0" smtClean="0"/>
              <a:t>ENAME</a:t>
            </a:r>
            <a:r>
              <a:rPr lang="en-US" dirty="0" smtClean="0"/>
              <a:t> FROM EMP WHERE SAL&lt;3000;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OUTPUT: </a:t>
            </a:r>
            <a:r>
              <a:rPr lang="en-US" dirty="0" smtClean="0"/>
              <a:t>Expression must have same </a:t>
            </a:r>
            <a:r>
              <a:rPr lang="en-US" dirty="0" err="1" smtClean="0"/>
              <a:t>datatype</a:t>
            </a: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000" dirty="0" smtClean="0"/>
              <a:t>SELECT  </a:t>
            </a:r>
            <a:r>
              <a:rPr lang="en-US" sz="3000" b="1" dirty="0" smtClean="0"/>
              <a:t>ENO,ENAME</a:t>
            </a:r>
            <a:r>
              <a:rPr lang="en-US" sz="3000" dirty="0" smtClean="0"/>
              <a:t> FROM EMP WHERE SAL&gt;2000</a:t>
            </a:r>
          </a:p>
          <a:p>
            <a:pPr>
              <a:buNone/>
            </a:pPr>
            <a:r>
              <a:rPr lang="en-US" sz="3000" b="1" dirty="0" smtClean="0">
                <a:solidFill>
                  <a:srgbClr val="FF0000"/>
                </a:solidFill>
              </a:rPr>
              <a:t> UNION</a:t>
            </a:r>
          </a:p>
          <a:p>
            <a:pPr>
              <a:buNone/>
            </a:pPr>
            <a:r>
              <a:rPr lang="en-US" sz="3000" dirty="0" smtClean="0"/>
              <a:t>SELECT </a:t>
            </a:r>
            <a:r>
              <a:rPr lang="en-US" sz="3000" b="1" dirty="0" smtClean="0"/>
              <a:t>ENAME</a:t>
            </a:r>
            <a:r>
              <a:rPr lang="en-US" sz="3000" dirty="0" smtClean="0"/>
              <a:t> FROM EMP WHERE SAL&lt;3000;</a:t>
            </a:r>
          </a:p>
          <a:p>
            <a:pPr>
              <a:buNone/>
            </a:pPr>
            <a:endParaRPr lang="en-US" sz="2800" b="1" dirty="0" smtClean="0"/>
          </a:p>
          <a:p>
            <a:pPr>
              <a:buNone/>
            </a:pPr>
            <a:r>
              <a:rPr lang="en-US" sz="2800" b="1" dirty="0" smtClean="0"/>
              <a:t>OUTPUT:  </a:t>
            </a:r>
          </a:p>
          <a:p>
            <a:pPr>
              <a:buNone/>
            </a:pPr>
            <a:r>
              <a:rPr lang="en-US" sz="2800" dirty="0" smtClean="0"/>
              <a:t>query block has incorrect number of result columns</a:t>
            </a:r>
            <a:endParaRPr lang="en-US" sz="3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Arithmetic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SQL&gt;  </a:t>
            </a:r>
            <a:r>
              <a:rPr lang="en-US" dirty="0" smtClean="0"/>
              <a:t>SELECT 40 + 20 FROM DUAL;</a:t>
            </a:r>
          </a:p>
          <a:p>
            <a:pPr>
              <a:buNone/>
            </a:pPr>
            <a:r>
              <a:rPr lang="en-US" dirty="0" smtClean="0"/>
              <a:t>           </a:t>
            </a:r>
            <a:r>
              <a:rPr lang="en-US" b="1" dirty="0" smtClean="0"/>
              <a:t>Output: </a:t>
            </a:r>
            <a:r>
              <a:rPr lang="en-US" dirty="0" smtClean="0"/>
              <a:t>60</a:t>
            </a:r>
          </a:p>
          <a:p>
            <a:pPr>
              <a:buNone/>
            </a:pPr>
            <a:r>
              <a:rPr lang="en-US" b="1" dirty="0" smtClean="0"/>
              <a:t>SQL&gt; </a:t>
            </a:r>
            <a:r>
              <a:rPr lang="en-US" dirty="0" smtClean="0"/>
              <a:t>SELECT 40 – 20 FROM DUAL; </a:t>
            </a:r>
          </a:p>
          <a:p>
            <a:pPr>
              <a:buNone/>
            </a:pPr>
            <a:r>
              <a:rPr lang="en-US" b="1" dirty="0" smtClean="0"/>
              <a:t>           Output: </a:t>
            </a:r>
            <a:r>
              <a:rPr lang="en-US" dirty="0" smtClean="0"/>
              <a:t>20 </a:t>
            </a:r>
          </a:p>
          <a:p>
            <a:pPr>
              <a:buNone/>
            </a:pPr>
            <a:r>
              <a:rPr lang="en-US" b="1" dirty="0" smtClean="0"/>
              <a:t>SQL&gt; </a:t>
            </a:r>
            <a:r>
              <a:rPr lang="en-US" dirty="0" smtClean="0"/>
              <a:t>SELECT 40 * 20 FROM DUAL; </a:t>
            </a:r>
          </a:p>
          <a:p>
            <a:pPr>
              <a:buNone/>
            </a:pPr>
            <a:r>
              <a:rPr lang="en-US" b="1" dirty="0" smtClean="0"/>
              <a:t>           Output: </a:t>
            </a:r>
            <a:r>
              <a:rPr lang="en-US" dirty="0" smtClean="0"/>
              <a:t>800</a:t>
            </a:r>
          </a:p>
          <a:p>
            <a:pPr>
              <a:buNone/>
            </a:pPr>
            <a:r>
              <a:rPr lang="en-US" b="1" dirty="0" smtClean="0"/>
              <a:t>SQL&gt; </a:t>
            </a:r>
            <a:r>
              <a:rPr lang="en-US" dirty="0" smtClean="0"/>
              <a:t>SELECT 40 / 20 FROM DUAL; </a:t>
            </a:r>
          </a:p>
          <a:p>
            <a:pPr>
              <a:buNone/>
            </a:pPr>
            <a:r>
              <a:rPr lang="en-US" b="1" dirty="0" smtClean="0"/>
              <a:t>           Output: </a:t>
            </a:r>
            <a:r>
              <a:rPr lang="en-US" dirty="0" smtClean="0"/>
              <a:t>2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Arithmetic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SQL&gt; </a:t>
            </a:r>
            <a:r>
              <a:rPr lang="en-US" dirty="0" smtClean="0"/>
              <a:t>SELECT 40 / 0 FROM DUAL; </a:t>
            </a:r>
          </a:p>
          <a:p>
            <a:pPr>
              <a:buNone/>
            </a:pPr>
            <a:r>
              <a:rPr lang="en-US" b="1" dirty="0" smtClean="0"/>
              <a:t>           Output: </a:t>
            </a:r>
            <a:r>
              <a:rPr lang="en-US" dirty="0" smtClean="0"/>
              <a:t>divisor is equal to zero</a:t>
            </a:r>
          </a:p>
          <a:p>
            <a:pPr>
              <a:buNone/>
            </a:pPr>
            <a:r>
              <a:rPr lang="en-US" b="1" dirty="0" smtClean="0"/>
              <a:t>SQL&gt; </a:t>
            </a:r>
            <a:r>
              <a:rPr lang="en-US" dirty="0" smtClean="0"/>
              <a:t>SELECT 2 + 3 * 5 / 3  - 25 FROM DUAL;</a:t>
            </a:r>
          </a:p>
          <a:p>
            <a:pPr>
              <a:buNone/>
            </a:pPr>
            <a:r>
              <a:rPr lang="en-US" dirty="0" smtClean="0"/>
              <a:t>           </a:t>
            </a:r>
            <a:r>
              <a:rPr lang="en-US" b="1" dirty="0" smtClean="0"/>
              <a:t>Output:   -</a:t>
            </a:r>
            <a:r>
              <a:rPr lang="en-US" dirty="0" smtClean="0"/>
              <a:t>18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SQL&gt; </a:t>
            </a:r>
            <a:r>
              <a:rPr lang="en-US" dirty="0" smtClean="0"/>
              <a:t>SELECT </a:t>
            </a:r>
            <a:r>
              <a:rPr lang="en-US" dirty="0" err="1" smtClean="0"/>
              <a:t>sal</a:t>
            </a:r>
            <a:r>
              <a:rPr lang="en-US" dirty="0" smtClean="0"/>
              <a:t>*12 AS  ANNUALSAL FROM EMP;</a:t>
            </a:r>
          </a:p>
          <a:p>
            <a:pPr>
              <a:buNone/>
            </a:pPr>
            <a:r>
              <a:rPr lang="en-US" dirty="0" smtClean="0"/>
              <a:t>           </a:t>
            </a:r>
            <a:r>
              <a:rPr lang="en-US" b="1" dirty="0" smtClean="0"/>
              <a:t>Output</a:t>
            </a:r>
            <a:r>
              <a:rPr lang="en-US" b="1" dirty="0" smtClean="0"/>
              <a:t>: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Concatenation Operator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600" b="1" dirty="0" smtClean="0"/>
              <a:t>       ||</a:t>
            </a:r>
            <a:r>
              <a:rPr lang="en-US" dirty="0" smtClean="0"/>
              <a:t>    -   concatenation  of two strings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Ex: </a:t>
            </a:r>
            <a:r>
              <a:rPr lang="en-US" dirty="0" smtClean="0"/>
              <a:t>SELECT 'oracle' </a:t>
            </a:r>
            <a:r>
              <a:rPr lang="en-US" sz="4000" dirty="0" smtClean="0"/>
              <a:t>||</a:t>
            </a:r>
            <a:r>
              <a:rPr lang="en-US" dirty="0" smtClean="0"/>
              <a:t> 'server' FROM DUAL;</a:t>
            </a:r>
          </a:p>
          <a:p>
            <a:pPr>
              <a:buNone/>
            </a:pPr>
            <a:r>
              <a:rPr lang="en-US" b="1" dirty="0" smtClean="0"/>
              <a:t>             OUTPUT</a:t>
            </a:r>
            <a:r>
              <a:rPr lang="en-US" dirty="0" smtClean="0"/>
              <a:t>: </a:t>
            </a:r>
            <a:r>
              <a:rPr lang="en-US" dirty="0" err="1" smtClean="0"/>
              <a:t>oracleserver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14400" y="381000"/>
          <a:ext cx="7772400" cy="5654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/>
                <a:gridCol w="6858000"/>
              </a:tblGrid>
              <a:tr h="6858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Relational Operators</a:t>
                      </a:r>
                      <a:endParaRPr lang="en-US" sz="3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dirty="0"/>
                        <a:t>=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600" dirty="0"/>
                        <a:t>Checks if the values of two operands are equal or not, if yes then condition becomes true.</a:t>
                      </a: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!=</a:t>
                      </a:r>
                    </a:p>
                    <a:p>
                      <a:pPr algn="ctr"/>
                      <a:r>
                        <a:rPr lang="en-US" sz="2800" b="1" dirty="0" smtClean="0"/>
                        <a:t>&lt;&gt;</a:t>
                      </a:r>
                      <a:endParaRPr lang="en-US" sz="2800" b="1" dirty="0"/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600" dirty="0"/>
                        <a:t>Checks if the values of two operands are equal or not, if values are not equal then condition becomes true.</a:t>
                      </a: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dirty="0"/>
                        <a:t>&gt;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600" dirty="0"/>
                        <a:t>Checks if the value of left operand is greater than the value of right operand, if yes then condition becomes true.</a:t>
                      </a: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dirty="0"/>
                        <a:t>&lt;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600" dirty="0"/>
                        <a:t>Checks if the value of left operand is less than the value of right operand, if yes then condition becomes true.</a:t>
                      </a: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1334</Words>
  <Application>Microsoft Office PowerPoint</Application>
  <PresentationFormat>On-screen Show (4:3)</PresentationFormat>
  <Paragraphs>287</Paragraphs>
  <Slides>55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7" baseType="lpstr">
      <vt:lpstr>Office Theme</vt:lpstr>
      <vt:lpstr>Worksheet</vt:lpstr>
      <vt:lpstr>WEEK-2  Queries using Operators in SQL </vt:lpstr>
      <vt:lpstr>SQL Operators</vt:lpstr>
      <vt:lpstr>Unary operators</vt:lpstr>
      <vt:lpstr>Binary Operators in SQL </vt:lpstr>
      <vt:lpstr>Arithmetic Operator</vt:lpstr>
      <vt:lpstr>Arithmetic Operators</vt:lpstr>
      <vt:lpstr>Arithmetic Operators</vt:lpstr>
      <vt:lpstr>Concatenation Operator</vt:lpstr>
      <vt:lpstr>Slide 9</vt:lpstr>
      <vt:lpstr>Slide 10</vt:lpstr>
      <vt:lpstr>Relational Operators</vt:lpstr>
      <vt:lpstr>Relational Operators(=)</vt:lpstr>
      <vt:lpstr>Relational Operators( &lt;)</vt:lpstr>
      <vt:lpstr>Relational Operators( &gt;)</vt:lpstr>
      <vt:lpstr>Relational Operators( &lt;=)</vt:lpstr>
      <vt:lpstr>Relational Operators( &gt;=)</vt:lpstr>
      <vt:lpstr>Relational Operators( !=)</vt:lpstr>
      <vt:lpstr>Special Operators</vt:lpstr>
      <vt:lpstr>IN </vt:lpstr>
      <vt:lpstr>Special Operators(NOT IN) </vt:lpstr>
      <vt:lpstr>NOT IN Operator</vt:lpstr>
      <vt:lpstr>Special Operators(ALL)</vt:lpstr>
      <vt:lpstr>Special Operators(ALL)</vt:lpstr>
      <vt:lpstr>Special Operators(ALL)</vt:lpstr>
      <vt:lpstr>Special Operators(NOT IN) </vt:lpstr>
      <vt:lpstr>Special Operators(ANY)</vt:lpstr>
      <vt:lpstr>Special Operators(ANY)</vt:lpstr>
      <vt:lpstr>Special Operators(ANY)</vt:lpstr>
      <vt:lpstr>Special Operators(LIKE)</vt:lpstr>
      <vt:lpstr>Special Operators(LIKE)</vt:lpstr>
      <vt:lpstr>Special Operators(LIKE)</vt:lpstr>
      <vt:lpstr>Special Operators(LIKE)</vt:lpstr>
      <vt:lpstr>Special Operators(LIKE)</vt:lpstr>
      <vt:lpstr>Special Operators(EXISTS)</vt:lpstr>
      <vt:lpstr>Special Operators(EXISTS)</vt:lpstr>
      <vt:lpstr>Special Operators(EXISTS)</vt:lpstr>
      <vt:lpstr>Special Operators(NOT EXISTS)</vt:lpstr>
      <vt:lpstr>Special Operators(NOT EXISTS)</vt:lpstr>
      <vt:lpstr>BETWEEN –AND </vt:lpstr>
      <vt:lpstr>LOGICAL OPERATORS</vt:lpstr>
      <vt:lpstr>Logical Operators</vt:lpstr>
      <vt:lpstr>LOGICAL OPERATORS(AND)</vt:lpstr>
      <vt:lpstr>LOGICAL OPERATORS(OR)</vt:lpstr>
      <vt:lpstr>LOGICAL OPERATORS(NOT)</vt:lpstr>
      <vt:lpstr>SET Operators</vt:lpstr>
      <vt:lpstr>SET Operators</vt:lpstr>
      <vt:lpstr>SET Operators(UNION)</vt:lpstr>
      <vt:lpstr>SET Operators(UNION)</vt:lpstr>
      <vt:lpstr>SET Operators(UNION ALL )</vt:lpstr>
      <vt:lpstr>SET Operators(UNION ALL )</vt:lpstr>
      <vt:lpstr>SET Operators(INTERSECT)</vt:lpstr>
      <vt:lpstr>SET Operators(INTERSECT)</vt:lpstr>
      <vt:lpstr>SET Operators(MINUS)</vt:lpstr>
      <vt:lpstr>SET Operators</vt:lpstr>
      <vt:lpstr>SET Operators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WEEK-2  Queries using Operators in SQL </dc:title>
  <dc:creator>murali</dc:creator>
  <cp:lastModifiedBy>murali</cp:lastModifiedBy>
  <cp:revision>193</cp:revision>
  <dcterms:created xsi:type="dcterms:W3CDTF">2006-08-16T00:00:00Z</dcterms:created>
  <dcterms:modified xsi:type="dcterms:W3CDTF">2023-10-14T06:17:39Z</dcterms:modified>
</cp:coreProperties>
</file>