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57" r:id="rId5"/>
    <p:sldId id="266" r:id="rId6"/>
    <p:sldId id="264" r:id="rId7"/>
    <p:sldId id="258" r:id="rId8"/>
    <p:sldId id="259" r:id="rId9"/>
    <p:sldId id="260" r:id="rId10"/>
    <p:sldId id="261" r:id="rId11"/>
    <p:sldId id="262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Construct SQL queries on Controlling data: commit, rollback and </a:t>
            </a:r>
            <a:r>
              <a:rPr lang="en-US" b="1" dirty="0" err="1" smtClean="0"/>
              <a:t>savepoint</a:t>
            </a:r>
            <a:r>
              <a:rPr lang="en-US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Savepoint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600" b="1" dirty="0" err="1" smtClean="0"/>
              <a:t>Savepoint</a:t>
            </a:r>
            <a:r>
              <a:rPr lang="en-US" sz="3600" dirty="0" smtClean="0"/>
              <a:t> is a </a:t>
            </a:r>
            <a:r>
              <a:rPr lang="en-US" sz="3600" dirty="0" smtClean="0"/>
              <a:t>TCL command </a:t>
            </a:r>
            <a:r>
              <a:rPr lang="en-US" sz="3600" dirty="0" smtClean="0"/>
              <a:t>in SQL that is used with the rollback command.</a:t>
            </a:r>
          </a:p>
          <a:p>
            <a:pPr algn="just"/>
            <a:r>
              <a:rPr lang="en-US" sz="3600" dirty="0" smtClean="0"/>
              <a:t>Save </a:t>
            </a:r>
            <a:r>
              <a:rPr lang="en-US" sz="3600" dirty="0" smtClean="0"/>
              <a:t>points are like marks to divide a very lengthy transaction to smaller </a:t>
            </a:r>
            <a:r>
              <a:rPr lang="en-US" sz="3600" dirty="0" smtClean="0"/>
              <a:t>one</a:t>
            </a:r>
            <a:r>
              <a:rPr lang="en-US" sz="3600" dirty="0" smtClean="0"/>
              <a:t>. </a:t>
            </a:r>
            <a:endParaRPr lang="en-US" sz="3600" dirty="0" smtClean="0"/>
          </a:p>
          <a:p>
            <a:pPr algn="just"/>
            <a:r>
              <a:rPr lang="en-US" sz="3600" dirty="0" smtClean="0"/>
              <a:t>A </a:t>
            </a:r>
            <a:r>
              <a:rPr lang="en-US" sz="3600" b="1" dirty="0" err="1" smtClean="0"/>
              <a:t>savepoint</a:t>
            </a:r>
            <a:r>
              <a:rPr lang="en-US" sz="3600" dirty="0" smtClean="0"/>
              <a:t> is</a:t>
            </a:r>
            <a:r>
              <a:rPr lang="en-US" sz="3600" dirty="0" smtClean="0"/>
              <a:t> a point in a transaction </a:t>
            </a:r>
            <a:r>
              <a:rPr lang="en-US" sz="3600" dirty="0" smtClean="0"/>
              <a:t>to </a:t>
            </a:r>
            <a:r>
              <a:rPr lang="en-US" sz="3600" dirty="0" smtClean="0"/>
              <a:t>which you can </a:t>
            </a:r>
            <a:r>
              <a:rPr lang="en-US" sz="3600" dirty="0" smtClean="0"/>
              <a:t>rollback  </a:t>
            </a:r>
            <a:r>
              <a:rPr lang="en-US" sz="3600" dirty="0" smtClean="0"/>
              <a:t>the transaction </a:t>
            </a:r>
            <a:r>
              <a:rPr lang="en-US" sz="3600" dirty="0" smtClean="0"/>
              <a:t>without </a:t>
            </a:r>
            <a:r>
              <a:rPr lang="en-US" sz="3600" dirty="0" smtClean="0"/>
              <a:t>rolling back the entire transaction.</a:t>
            </a:r>
            <a:endParaRPr lang="en-US" sz="36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Savepoint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b="1" dirty="0" smtClean="0"/>
              <a:t>Syntax for </a:t>
            </a:r>
            <a:r>
              <a:rPr lang="en-US" b="1" dirty="0" smtClean="0"/>
              <a:t>creation of </a:t>
            </a:r>
            <a:r>
              <a:rPr lang="en-US" b="1" dirty="0" err="1" smtClean="0"/>
              <a:t>Savepoint</a:t>
            </a:r>
            <a:endParaRPr lang="en-US" b="1" dirty="0" smtClean="0"/>
          </a:p>
          <a:p>
            <a:pPr fontAlgn="base"/>
            <a:r>
              <a:rPr lang="en-US" b="1" dirty="0" smtClean="0"/>
              <a:t>SQL&gt; </a:t>
            </a:r>
            <a:r>
              <a:rPr lang="en-US" dirty="0" smtClean="0"/>
              <a:t>SAVEPOINT </a:t>
            </a:r>
            <a:r>
              <a:rPr lang="en-US" i="1" dirty="0" err="1" smtClean="0"/>
              <a:t>savepoint_name</a:t>
            </a:r>
            <a:r>
              <a:rPr lang="en-US" dirty="0" smtClean="0"/>
              <a:t>;</a:t>
            </a:r>
          </a:p>
          <a:p>
            <a:pPr fontAlgn="base"/>
            <a:endParaRPr lang="en-US" dirty="0" smtClean="0"/>
          </a:p>
          <a:p>
            <a:pPr fontAlgn="base">
              <a:buNone/>
            </a:pPr>
            <a:r>
              <a:rPr lang="en-US" dirty="0" smtClean="0"/>
              <a:t> </a:t>
            </a:r>
            <a:r>
              <a:rPr lang="en-US" b="1" dirty="0" smtClean="0"/>
              <a:t>Syntax </a:t>
            </a:r>
            <a:r>
              <a:rPr lang="en-US" b="1" dirty="0" smtClean="0"/>
              <a:t>for rolling back to </a:t>
            </a:r>
            <a:r>
              <a:rPr lang="en-US" b="1" dirty="0" err="1" smtClean="0"/>
              <a:t>Savepoint</a:t>
            </a:r>
            <a:endParaRPr lang="en-US" dirty="0" smtClean="0"/>
          </a:p>
          <a:p>
            <a:pPr fontAlgn="base"/>
            <a:r>
              <a:rPr lang="en-US" b="1" dirty="0" smtClean="0"/>
              <a:t>SQL</a:t>
            </a:r>
            <a:r>
              <a:rPr lang="en-US" dirty="0" smtClean="0"/>
              <a:t>&gt; ROLLBACK </a:t>
            </a:r>
            <a:r>
              <a:rPr lang="en-US" dirty="0" smtClean="0"/>
              <a:t>TO </a:t>
            </a:r>
            <a:r>
              <a:rPr lang="en-US" i="1" dirty="0" err="1" smtClean="0"/>
              <a:t>savepoint_name</a:t>
            </a:r>
            <a:r>
              <a:rPr lang="en-US" dirty="0" smtClean="0"/>
              <a:t>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Savepoint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 SQL&gt;SELECT </a:t>
            </a:r>
            <a:r>
              <a:rPr lang="en-US" sz="3600" dirty="0" smtClean="0"/>
              <a:t>*  FROM student;</a:t>
            </a:r>
          </a:p>
          <a:p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143000" y="2667000"/>
          <a:ext cx="6187440" cy="1600200"/>
        </p:xfrm>
        <a:graphic>
          <a:graphicData uri="http://schemas.openxmlformats.org/presentationml/2006/ole">
            <p:oleObj spid="_x0000_s3074" name="Worksheet" r:id="rId3" imgW="1228873" imgH="581068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Savepoint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500" b="1" dirty="0" smtClean="0"/>
              <a:t>Example:</a:t>
            </a:r>
          </a:p>
          <a:p>
            <a:r>
              <a:rPr lang="en-US" dirty="0" smtClean="0"/>
              <a:t>SQL</a:t>
            </a:r>
            <a:r>
              <a:rPr lang="en-US" b="1" dirty="0" smtClean="0"/>
              <a:t>&gt; SAVEPOINT S1;</a:t>
            </a:r>
          </a:p>
          <a:p>
            <a:r>
              <a:rPr lang="en-US" dirty="0" smtClean="0"/>
              <a:t>SQL&gt; Delete from student where name=‘</a:t>
            </a:r>
            <a:r>
              <a:rPr lang="en-US" b="1" dirty="0" err="1" smtClean="0"/>
              <a:t>ravan</a:t>
            </a:r>
            <a:r>
              <a:rPr lang="en-US" dirty="0" smtClean="0"/>
              <a:t>’;</a:t>
            </a:r>
          </a:p>
          <a:p>
            <a:r>
              <a:rPr lang="en-US" dirty="0" smtClean="0"/>
              <a:t>SQL&gt; </a:t>
            </a:r>
            <a:r>
              <a:rPr lang="en-US" b="1" dirty="0" smtClean="0"/>
              <a:t>SAVEPOINT S2</a:t>
            </a:r>
            <a:r>
              <a:rPr lang="en-US" b="1" dirty="0" smtClean="0"/>
              <a:t>;</a:t>
            </a:r>
          </a:p>
          <a:p>
            <a:pPr fontAlgn="base"/>
            <a:r>
              <a:rPr lang="en-US" dirty="0" smtClean="0"/>
              <a:t>SQL&gt; Delete from student where name=</a:t>
            </a:r>
            <a:r>
              <a:rPr lang="en-US" b="1" dirty="0" smtClean="0"/>
              <a:t>‘ram</a:t>
            </a:r>
            <a:r>
              <a:rPr lang="en-US" dirty="0" smtClean="0"/>
              <a:t>’;</a:t>
            </a:r>
          </a:p>
          <a:p>
            <a:pPr fontAlgn="base"/>
            <a:r>
              <a:rPr lang="en-US" dirty="0" smtClean="0"/>
              <a:t>SQL&gt; </a:t>
            </a:r>
            <a:r>
              <a:rPr lang="en-US" b="1" dirty="0" smtClean="0"/>
              <a:t>SAVEPOINT S3;</a:t>
            </a:r>
          </a:p>
          <a:p>
            <a:pPr fontAlgn="base"/>
            <a:r>
              <a:rPr lang="en-US" dirty="0" smtClean="0"/>
              <a:t>SQL</a:t>
            </a:r>
            <a:r>
              <a:rPr lang="en-US" dirty="0" smtClean="0"/>
              <a:t>&gt; Delete from student where name</a:t>
            </a:r>
            <a:r>
              <a:rPr lang="en-US" dirty="0" smtClean="0"/>
              <a:t>=‘</a:t>
            </a:r>
            <a:r>
              <a:rPr lang="en-US" b="1" dirty="0" err="1" smtClean="0"/>
              <a:t>sita</a:t>
            </a:r>
            <a:r>
              <a:rPr lang="en-US" dirty="0" smtClean="0"/>
              <a:t>’;</a:t>
            </a:r>
            <a:endParaRPr lang="en-US" dirty="0" smtClean="0"/>
          </a:p>
          <a:p>
            <a:pPr fontAlgn="base"/>
            <a:r>
              <a:rPr lang="en-US" dirty="0" smtClean="0"/>
              <a:t>SQL </a:t>
            </a:r>
            <a:r>
              <a:rPr lang="en-US" dirty="0" smtClean="0"/>
              <a:t>&gt; </a:t>
            </a:r>
            <a:r>
              <a:rPr lang="en-US" b="1" dirty="0" smtClean="0"/>
              <a:t>ROLLBACK TO S2 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Savepoint</a:t>
            </a:r>
            <a:endParaRPr 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ph idx="1"/>
          </p:nvPr>
        </p:nvGraphicFramePr>
        <p:xfrm>
          <a:off x="2057400" y="2743200"/>
          <a:ext cx="3810000" cy="1801393"/>
        </p:xfrm>
        <a:graphic>
          <a:graphicData uri="http://schemas.openxmlformats.org/presentationml/2006/ole">
            <p:oleObj spid="_x0000_s4098" name="Worksheet" r:id="rId3" imgW="1228873" imgH="581068" progId="Excel.Sheet.12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914400" y="1676400"/>
            <a:ext cx="624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SQL</a:t>
            </a:r>
            <a:r>
              <a:rPr lang="en-US" sz="3200" b="1" dirty="0" smtClean="0"/>
              <a:t>&gt; </a:t>
            </a:r>
            <a:r>
              <a:rPr lang="en-US" sz="3200" dirty="0" smtClean="0"/>
              <a:t>SELECT </a:t>
            </a:r>
            <a:r>
              <a:rPr lang="en-US" sz="3200" dirty="0" smtClean="0"/>
              <a:t>*  FROM student;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transaction is a logical unit of </a:t>
            </a:r>
            <a:r>
              <a:rPr lang="en-US" dirty="0" smtClean="0"/>
              <a:t>work from a user.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 smtClean="0"/>
              <a:t>transaction </a:t>
            </a:r>
            <a:r>
              <a:rPr lang="en-US" dirty="0" smtClean="0"/>
              <a:t>as seen by DBMS is to perform a series of </a:t>
            </a:r>
            <a:r>
              <a:rPr lang="en-US" dirty="0" smtClean="0"/>
              <a:t> </a:t>
            </a:r>
            <a:r>
              <a:rPr lang="en-US" b="1" dirty="0" smtClean="0"/>
              <a:t>read</a:t>
            </a:r>
            <a:r>
              <a:rPr lang="en-US" dirty="0" smtClean="0"/>
              <a:t> (Select)and </a:t>
            </a:r>
            <a:r>
              <a:rPr lang="en-US" b="1" dirty="0" smtClean="0"/>
              <a:t>write</a:t>
            </a:r>
            <a:r>
              <a:rPr lang="en-US" dirty="0" smtClean="0"/>
              <a:t>(insert</a:t>
            </a:r>
            <a:r>
              <a:rPr lang="en-US" dirty="0" smtClean="0"/>
              <a:t>, delete, update</a:t>
            </a:r>
            <a:r>
              <a:rPr lang="en-US" dirty="0" smtClean="0"/>
              <a:t>) </a:t>
            </a:r>
            <a:r>
              <a:rPr lang="en-US" b="1" dirty="0" smtClean="0"/>
              <a:t>operations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A transaction begins with a DML statement &amp; ends explicitly or implicitly with either rollback or commit statement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Transaction </a:t>
            </a:r>
            <a:r>
              <a:rPr lang="en-US" dirty="0" smtClean="0"/>
              <a:t>changes can be made permanent to the database only if they are committed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TCL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Commit</a:t>
            </a:r>
          </a:p>
          <a:p>
            <a:r>
              <a:rPr lang="en-US" sz="3600" dirty="0" smtClean="0"/>
              <a:t>Rollback</a:t>
            </a:r>
          </a:p>
          <a:p>
            <a:r>
              <a:rPr lang="en-US" sz="3600" dirty="0" err="1" smtClean="0"/>
              <a:t>Savepoint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COMMIT</a:t>
            </a:r>
            <a:r>
              <a:rPr lang="en-US" dirty="0" smtClean="0"/>
              <a:t> is a </a:t>
            </a:r>
            <a:r>
              <a:rPr lang="en-US" dirty="0" smtClean="0"/>
              <a:t>TCL command </a:t>
            </a:r>
            <a:r>
              <a:rPr lang="en-US" dirty="0" smtClean="0"/>
              <a:t>in SQL. </a:t>
            </a:r>
          </a:p>
          <a:p>
            <a:pPr algn="just"/>
            <a:r>
              <a:rPr lang="en-US" dirty="0" smtClean="0"/>
              <a:t>It is used to save all the changes made by a transaction  in a database or table. </a:t>
            </a:r>
          </a:p>
          <a:p>
            <a:pPr algn="just"/>
            <a:r>
              <a:rPr lang="en-US" dirty="0" smtClean="0"/>
              <a:t>Once you execute the COMMIT, the changes become permanent in the database and database cannot go back to its previous state.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/>
              <a:t>Syntax: </a:t>
            </a:r>
            <a:endParaRPr lang="en-US" b="1" i="1" dirty="0" smtClean="0"/>
          </a:p>
          <a:p>
            <a:pPr>
              <a:buNone/>
            </a:pPr>
            <a:r>
              <a:rPr lang="en-US" dirty="0" smtClean="0"/>
              <a:t>    SQL&gt; </a:t>
            </a:r>
            <a:r>
              <a:rPr lang="en-US" dirty="0" smtClean="0"/>
              <a:t>COMMIT;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create a table student as follows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SQL</a:t>
            </a:r>
            <a:r>
              <a:rPr lang="en-US" dirty="0" smtClean="0"/>
              <a:t>&gt; CREATE TABLE  student 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                     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rgbClr val="FF0000"/>
                </a:solidFill>
              </a:rPr>
              <a:t>rollno</a:t>
            </a:r>
            <a:r>
              <a:rPr lang="en-US" dirty="0" smtClean="0"/>
              <a:t> NUMBER(10),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         name</a:t>
            </a:r>
            <a:r>
              <a:rPr lang="en-US" dirty="0" smtClean="0"/>
              <a:t> VARCHAR(20) 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dirty="0" smtClean="0"/>
              <a:t>SQL</a:t>
            </a:r>
            <a:r>
              <a:rPr lang="en-US" dirty="0" smtClean="0"/>
              <a:t>&gt; INSERT INTO student VALUES(1, ’ram’);</a:t>
            </a:r>
          </a:p>
          <a:p>
            <a:pPr>
              <a:buNone/>
            </a:pPr>
            <a:r>
              <a:rPr lang="en-US" dirty="0" smtClean="0"/>
              <a:t>SQL&gt; INSERT INTO student VALUES(2, ’</a:t>
            </a:r>
            <a:r>
              <a:rPr lang="en-US" dirty="0" err="1" smtClean="0"/>
              <a:t>sita</a:t>
            </a:r>
            <a:r>
              <a:rPr lang="en-US" dirty="0" smtClean="0"/>
              <a:t>’);</a:t>
            </a:r>
          </a:p>
          <a:p>
            <a:pPr>
              <a:buNone/>
            </a:pPr>
            <a:r>
              <a:rPr lang="en-US" b="1" dirty="0" smtClean="0"/>
              <a:t>SQL&gt; COMMIT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 see the changes saved or not , use the select</a:t>
            </a:r>
          </a:p>
          <a:p>
            <a:pPr>
              <a:buNone/>
            </a:pPr>
            <a:r>
              <a:rPr lang="en-US" dirty="0" smtClean="0"/>
              <a:t>SQL&gt; SELECT * FROM student;</a:t>
            </a:r>
            <a:endParaRPr lang="en-US" dirty="0" smtClean="0"/>
          </a:p>
          <a:p>
            <a:pPr fontAlgn="base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ROLLBACK</a:t>
            </a:r>
            <a:r>
              <a:rPr lang="en-US" dirty="0" smtClean="0"/>
              <a:t> is a </a:t>
            </a:r>
            <a:r>
              <a:rPr lang="en-US" dirty="0" smtClean="0"/>
              <a:t>TCL command </a:t>
            </a:r>
            <a:r>
              <a:rPr lang="en-US" dirty="0" smtClean="0"/>
              <a:t>in SQL. </a:t>
            </a:r>
          </a:p>
          <a:p>
            <a:pPr algn="just"/>
            <a:r>
              <a:rPr lang="en-US" dirty="0" smtClean="0"/>
              <a:t>It is used to undo the changes made by the current  transaction which is not saved yet in the database. </a:t>
            </a:r>
          </a:p>
          <a:p>
            <a:pPr algn="just"/>
            <a:r>
              <a:rPr lang="en-US" dirty="0" smtClean="0"/>
              <a:t>One can make use of this command if they wish to undo any changes </a:t>
            </a:r>
            <a:r>
              <a:rPr lang="en-US" dirty="0" smtClean="0"/>
              <a:t>since </a:t>
            </a:r>
            <a:r>
              <a:rPr lang="en-US" dirty="0" smtClean="0"/>
              <a:t>the execution of the last </a:t>
            </a:r>
            <a:r>
              <a:rPr lang="en-US" b="1" dirty="0" smtClean="0"/>
              <a:t>COMMIT</a:t>
            </a:r>
            <a:r>
              <a:rPr lang="en-US" b="1" dirty="0" smtClean="0"/>
              <a:t>.</a:t>
            </a:r>
          </a:p>
          <a:p>
            <a:pPr fontAlgn="base">
              <a:buNone/>
            </a:pPr>
            <a:r>
              <a:rPr lang="en-US" b="1" dirty="0" smtClean="0"/>
              <a:t>    Syntax</a:t>
            </a:r>
            <a:endParaRPr lang="en-US" dirty="0" smtClean="0"/>
          </a:p>
          <a:p>
            <a:pPr fontAlgn="base"/>
            <a:r>
              <a:rPr lang="en-US" dirty="0" smtClean="0"/>
              <a:t>SQL&gt; rollback;</a:t>
            </a:r>
          </a:p>
          <a:p>
            <a:pPr algn="just"/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b="1" dirty="0" smtClean="0"/>
              <a:t>Example:</a:t>
            </a:r>
          </a:p>
          <a:p>
            <a:pPr fontAlgn="base">
              <a:buNone/>
            </a:pPr>
            <a:r>
              <a:rPr lang="en-US" dirty="0" smtClean="0"/>
              <a:t>SQL&gt;SELECT *  FROM student;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SQL&gt; </a:t>
            </a:r>
            <a:r>
              <a:rPr lang="en-US" dirty="0" smtClean="0"/>
              <a:t>Delete from student where name=‘ram’;</a:t>
            </a:r>
          </a:p>
          <a:p>
            <a:pPr fontAlgn="base">
              <a:buNone/>
            </a:pPr>
            <a:r>
              <a:rPr lang="en-US" dirty="0" smtClean="0"/>
              <a:t>SQL&gt; Delete from student where name</a:t>
            </a:r>
            <a:r>
              <a:rPr lang="en-US" dirty="0" smtClean="0"/>
              <a:t>=‘</a:t>
            </a:r>
            <a:r>
              <a:rPr lang="en-US" dirty="0" err="1" smtClean="0"/>
              <a:t>sita</a:t>
            </a:r>
            <a:r>
              <a:rPr lang="en-US" dirty="0" smtClean="0"/>
              <a:t>’;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SQL &gt; rollback;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US" dirty="0" smtClean="0"/>
          </a:p>
          <a:p>
            <a:pPr fontAlgn="base"/>
            <a:endParaRPr lang="en-US" dirty="0" smtClean="0"/>
          </a:p>
          <a:p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447800" y="2667000"/>
          <a:ext cx="4419600" cy="1143000"/>
        </p:xfrm>
        <a:graphic>
          <a:graphicData uri="http://schemas.openxmlformats.org/presentationml/2006/ole">
            <p:oleObj spid="_x0000_s1026" name="Worksheet" r:id="rId3" imgW="1228873" imgH="581068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rollback is done, use </a:t>
            </a:r>
            <a:r>
              <a:rPr lang="en-US" b="1" dirty="0" smtClean="0"/>
              <a:t>SELECT</a:t>
            </a:r>
            <a:r>
              <a:rPr lang="en-US" dirty="0" smtClean="0"/>
              <a:t> command on the table</a:t>
            </a:r>
            <a:r>
              <a:rPr lang="en-US" b="1" dirty="0" smtClean="0"/>
              <a:t> student </a:t>
            </a:r>
            <a:r>
              <a:rPr lang="en-US" dirty="0" smtClean="0"/>
              <a:t>to see the changes undo or not.</a:t>
            </a:r>
          </a:p>
          <a:p>
            <a:r>
              <a:rPr lang="en-US" dirty="0" smtClean="0"/>
              <a:t>SQL&gt;SELECT *  FROM student;</a:t>
            </a:r>
          </a:p>
          <a:p>
            <a:endParaRPr lang="en-US" dirty="0"/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600200" y="4038600"/>
          <a:ext cx="4419600" cy="1143000"/>
        </p:xfrm>
        <a:graphic>
          <a:graphicData uri="http://schemas.openxmlformats.org/presentationml/2006/ole">
            <p:oleObj spid="_x0000_s2053" name="Worksheet" r:id="rId3" imgW="1228873" imgH="581068" progId="Excel.Sheet.12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429</Words>
  <Application>Microsoft Office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Microsoft Office Excel Worksheet</vt:lpstr>
      <vt:lpstr> Construct SQL queries on Controlling data: commit, rollback and savepoint  </vt:lpstr>
      <vt:lpstr>Transaction</vt:lpstr>
      <vt:lpstr>TCL commands</vt:lpstr>
      <vt:lpstr>COMMIT</vt:lpstr>
      <vt:lpstr>COMMIT</vt:lpstr>
      <vt:lpstr>COMMIT</vt:lpstr>
      <vt:lpstr>ROLLBACK</vt:lpstr>
      <vt:lpstr>ROLLBACK</vt:lpstr>
      <vt:lpstr>ROLLBACK</vt:lpstr>
      <vt:lpstr>Savepoint</vt:lpstr>
      <vt:lpstr>Savepoint</vt:lpstr>
      <vt:lpstr>Savepoint</vt:lpstr>
      <vt:lpstr>Savepoint</vt:lpstr>
      <vt:lpstr>Savepoint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Construct SQL queries on Controlling data: commit, rollback and savepoint  </dc:title>
  <dc:creator>murali</dc:creator>
  <cp:lastModifiedBy>murali</cp:lastModifiedBy>
  <cp:revision>43</cp:revision>
  <dcterms:created xsi:type="dcterms:W3CDTF">2006-08-16T00:00:00Z</dcterms:created>
  <dcterms:modified xsi:type="dcterms:W3CDTF">2023-11-18T06:38:13Z</dcterms:modified>
</cp:coreProperties>
</file>