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/>
              <a:t>9. Demonstrate </a:t>
            </a:r>
            <a:r>
              <a:rPr lang="en-US" sz="4900" b="1" dirty="0" smtClean="0"/>
              <a:t>Index, Sequence and Synonym.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b="1" dirty="0" smtClean="0"/>
              <a:t>Remove a sequence</a:t>
            </a:r>
            <a:r>
              <a:rPr lang="en-US" sz="4000" dirty="0" smtClean="0"/>
              <a:t>:</a:t>
            </a:r>
            <a:endParaRPr lang="en-US" sz="4000" dirty="0" smtClean="0"/>
          </a:p>
          <a:p>
            <a:pPr>
              <a:buNone/>
            </a:pPr>
            <a:r>
              <a:rPr lang="en-US" b="1" dirty="0" smtClean="0"/>
              <a:t>Example</a:t>
            </a:r>
          </a:p>
          <a:p>
            <a:r>
              <a:rPr lang="en-US" dirty="0" smtClean="0"/>
              <a:t> DROP SEQUENCE seq_1;</a:t>
            </a:r>
          </a:p>
          <a:p>
            <a:pPr>
              <a:buNone/>
            </a:pPr>
            <a:r>
              <a:rPr lang="en-US" b="1" dirty="0" smtClean="0"/>
              <a:t>Output: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Sequence dropped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Synonym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Synonym</a:t>
            </a:r>
            <a:r>
              <a:rPr lang="en-US" dirty="0" smtClean="0"/>
              <a:t> </a:t>
            </a:r>
            <a:r>
              <a:rPr lang="en-US" dirty="0" smtClean="0"/>
              <a:t>is an </a:t>
            </a:r>
            <a:r>
              <a:rPr lang="en-US" dirty="0" smtClean="0"/>
              <a:t>alias or alternative names </a:t>
            </a:r>
            <a:r>
              <a:rPr lang="en-US" dirty="0" smtClean="0"/>
              <a:t>given </a:t>
            </a:r>
            <a:r>
              <a:rPr lang="en-US" dirty="0" smtClean="0"/>
              <a:t>to any of the database objects like a table, view, stored procedure, user-defined function, and </a:t>
            </a:r>
            <a:r>
              <a:rPr lang="en-US" dirty="0" smtClean="0"/>
              <a:t>sequence.</a:t>
            </a:r>
          </a:p>
          <a:p>
            <a:pPr algn="just"/>
            <a:r>
              <a:rPr lang="en-US" dirty="0" smtClean="0"/>
              <a:t>Whenever we create a </a:t>
            </a:r>
            <a:r>
              <a:rPr lang="en-US" dirty="0" smtClean="0"/>
              <a:t>Synonym </a:t>
            </a:r>
            <a:r>
              <a:rPr lang="en-US" dirty="0" smtClean="0"/>
              <a:t>in a database, the synonym is referenced to a particular database object and that database object is called base object.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Synonym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/>
              <a:t>Creating a Synonym</a:t>
            </a:r>
          </a:p>
          <a:p>
            <a:pPr marL="465138" indent="-239713">
              <a:buNone/>
            </a:pPr>
            <a:r>
              <a:rPr lang="en-US" sz="3600" b="1" dirty="0" smtClean="0"/>
              <a:t>Syntax:         </a:t>
            </a:r>
          </a:p>
          <a:p>
            <a:pPr marL="465138" indent="-239713">
              <a:buNone/>
            </a:pPr>
            <a:r>
              <a:rPr lang="en-US" sz="3600" b="1" dirty="0" smtClean="0"/>
              <a:t> </a:t>
            </a:r>
            <a:r>
              <a:rPr lang="en-US" sz="3600" b="1" dirty="0" smtClean="0"/>
              <a:t>  </a:t>
            </a:r>
            <a:r>
              <a:rPr lang="en-US" sz="3600" dirty="0" smtClean="0"/>
              <a:t>CREATE</a:t>
            </a:r>
            <a:r>
              <a:rPr lang="en-US" sz="3600" dirty="0" smtClean="0"/>
              <a:t> SYNONYM  </a:t>
            </a:r>
            <a:r>
              <a:rPr lang="en-US" sz="3600" i="1" dirty="0" err="1" smtClean="0"/>
              <a:t>synonym</a:t>
            </a:r>
            <a:r>
              <a:rPr lang="en-US" sz="3600" i="1" dirty="0" err="1" smtClean="0"/>
              <a:t>_</a:t>
            </a:r>
            <a:r>
              <a:rPr lang="en-US" sz="3600" i="1" dirty="0" err="1" smtClean="0"/>
              <a:t>name</a:t>
            </a:r>
            <a:r>
              <a:rPr lang="en-US" sz="3600" dirty="0" smtClean="0"/>
              <a:t> </a:t>
            </a:r>
            <a:endParaRPr lang="en-US" sz="3600" dirty="0" smtClean="0"/>
          </a:p>
          <a:p>
            <a:pPr marL="465138" indent="-239713">
              <a:buNone/>
            </a:pPr>
            <a:r>
              <a:rPr lang="en-US" sz="3600" dirty="0" smtClean="0"/>
              <a:t>   FOR</a:t>
            </a:r>
            <a:r>
              <a:rPr lang="en-US" sz="3600" dirty="0" smtClean="0"/>
              <a:t> </a:t>
            </a:r>
            <a:r>
              <a:rPr lang="en-US" sz="3600" dirty="0" smtClean="0"/>
              <a:t> database object;</a:t>
            </a:r>
            <a:r>
              <a:rPr lang="en-US" sz="3600" dirty="0" smtClean="0"/>
              <a:t> </a:t>
            </a:r>
            <a:endParaRPr lang="en-US" sz="3600" dirty="0" smtClean="0"/>
          </a:p>
          <a:p>
            <a:pPr marL="465138" indent="-239713">
              <a:buNone/>
            </a:pPr>
            <a:r>
              <a:rPr lang="en-US" sz="3600" b="1" dirty="0" smtClean="0"/>
              <a:t>Example: </a:t>
            </a:r>
            <a:r>
              <a:rPr lang="en-US" sz="3600" dirty="0" smtClean="0"/>
              <a:t>CREATE</a:t>
            </a:r>
            <a:r>
              <a:rPr lang="en-US" sz="3600" dirty="0" smtClean="0"/>
              <a:t> </a:t>
            </a:r>
            <a:r>
              <a:rPr lang="en-US" sz="3600" dirty="0" smtClean="0"/>
              <a:t>SYNONYM s1 FOR</a:t>
            </a:r>
            <a:r>
              <a:rPr lang="en-US" sz="3600" dirty="0" smtClean="0"/>
              <a:t> </a:t>
            </a:r>
            <a:r>
              <a:rPr lang="en-US" sz="3600" dirty="0" err="1" smtClean="0"/>
              <a:t>emp</a:t>
            </a:r>
            <a:r>
              <a:rPr lang="en-US" sz="3600" dirty="0" smtClean="0"/>
              <a:t>; </a:t>
            </a:r>
            <a:r>
              <a:rPr lang="en-US" sz="3600" dirty="0" smtClean="0"/>
              <a:t> </a:t>
            </a:r>
            <a:endParaRPr lang="en-US" sz="3600" dirty="0" smtClean="0"/>
          </a:p>
          <a:p>
            <a:pPr marL="465138" indent="-239713">
              <a:buNone/>
            </a:pPr>
            <a:r>
              <a:rPr lang="en-US" sz="3600" b="1" dirty="0" smtClean="0"/>
              <a:t>Output:  </a:t>
            </a:r>
            <a:r>
              <a:rPr lang="en-US" sz="3600" dirty="0" smtClean="0"/>
              <a:t>synonym created</a:t>
            </a:r>
            <a:endParaRPr lang="en-US" sz="3600" dirty="0" smtClean="0"/>
          </a:p>
          <a:p>
            <a:endParaRPr lang="en-US" sz="40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Synonym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Select statement with synonym</a:t>
            </a:r>
          </a:p>
          <a:p>
            <a:r>
              <a:rPr lang="en-US" dirty="0" smtClean="0"/>
              <a:t>SELECT * FROM S1;</a:t>
            </a:r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95400" y="2743200"/>
          <a:ext cx="6172200" cy="2819400"/>
        </p:xfrm>
        <a:graphic>
          <a:graphicData uri="http://schemas.openxmlformats.org/presentationml/2006/ole">
            <p:oleObj spid="_x0000_s1026" name="Worksheet" r:id="rId3" imgW="2447912" imgH="115271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Synonym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b="1" dirty="0" smtClean="0"/>
              <a:t>Dropping a synonym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DROP SYNONYM </a:t>
            </a:r>
            <a:r>
              <a:rPr lang="en-US" sz="3600" dirty="0" smtClean="0"/>
              <a:t>is used to </a:t>
            </a:r>
            <a:r>
              <a:rPr lang="en-US" sz="3600" dirty="0" smtClean="0"/>
              <a:t>drop a synonym from the database.</a:t>
            </a:r>
            <a:endParaRPr lang="en-US" sz="3600" dirty="0" smtClean="0"/>
          </a:p>
          <a:p>
            <a:r>
              <a:rPr lang="en-US" sz="3600" b="1" dirty="0" smtClean="0"/>
              <a:t>Example</a:t>
            </a:r>
            <a:r>
              <a:rPr lang="en-US" sz="3600" dirty="0" smtClean="0"/>
              <a:t>:  DROP SYNONYM s1;</a:t>
            </a:r>
          </a:p>
          <a:p>
            <a:pPr>
              <a:buNone/>
            </a:pPr>
            <a:r>
              <a:rPr lang="en-US" sz="3600" b="1" dirty="0" smtClean="0"/>
              <a:t>     OUTPUT: </a:t>
            </a:r>
            <a:r>
              <a:rPr lang="en-US" sz="3600" dirty="0" smtClean="0"/>
              <a:t>synonym dropped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Index is a database object used </a:t>
            </a:r>
            <a:r>
              <a:rPr lang="en-US" sz="3600" dirty="0" smtClean="0"/>
              <a:t>to retrieve data from the database more </a:t>
            </a:r>
            <a:r>
              <a:rPr lang="en-US" sz="3600" dirty="0" smtClean="0"/>
              <a:t>quickly.</a:t>
            </a:r>
          </a:p>
          <a:p>
            <a:pPr algn="just"/>
            <a:r>
              <a:rPr lang="en-US" sz="3600" dirty="0" smtClean="0"/>
              <a:t>They </a:t>
            </a:r>
            <a:r>
              <a:rPr lang="en-US" sz="3600" dirty="0" smtClean="0"/>
              <a:t>are just used to </a:t>
            </a:r>
            <a:r>
              <a:rPr lang="en-US" sz="3600" dirty="0" smtClean="0"/>
              <a:t>improve performance of data retrieval.</a:t>
            </a:r>
          </a:p>
          <a:p>
            <a:pPr algn="just"/>
            <a:r>
              <a:rPr lang="en-US" sz="3600" dirty="0" smtClean="0"/>
              <a:t>Index can be created on a single column(</a:t>
            </a:r>
            <a:r>
              <a:rPr lang="en-US" sz="3600" b="1" dirty="0" smtClean="0"/>
              <a:t>simple index</a:t>
            </a:r>
            <a:r>
              <a:rPr lang="en-US" sz="3600" dirty="0" smtClean="0"/>
              <a:t>) or multiple columns (</a:t>
            </a:r>
            <a:r>
              <a:rPr lang="en-US" sz="3600" b="1" dirty="0" smtClean="0"/>
              <a:t>composite index</a:t>
            </a:r>
            <a:r>
              <a:rPr lang="en-US" sz="3600" dirty="0" smtClean="0"/>
              <a:t>) of a table.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CREATE INDEX</a:t>
            </a:r>
            <a:r>
              <a:rPr lang="en-US" dirty="0" smtClean="0"/>
              <a:t> statement is used to create indexes in tables.</a:t>
            </a:r>
          </a:p>
          <a:p>
            <a:pPr>
              <a:buNone/>
            </a:pPr>
            <a:r>
              <a:rPr lang="en-US" b="1" dirty="0" smtClean="0"/>
              <a:t>Syntax:</a:t>
            </a:r>
          </a:p>
          <a:p>
            <a:r>
              <a:rPr lang="en-US" dirty="0" smtClean="0"/>
              <a:t>CREATE</a:t>
            </a:r>
            <a:r>
              <a:rPr lang="en-US" dirty="0" smtClean="0"/>
              <a:t> INDEX </a:t>
            </a:r>
            <a:r>
              <a:rPr lang="en-US" dirty="0" smtClean="0"/>
              <a:t> </a:t>
            </a:r>
            <a:r>
              <a:rPr lang="en-US" i="1" dirty="0" err="1" smtClean="0"/>
              <a:t>index_name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 </a:t>
            </a:r>
            <a:r>
              <a:rPr lang="en-US" dirty="0" smtClean="0"/>
              <a:t> </a:t>
            </a:r>
            <a:r>
              <a:rPr lang="en-US" i="1" dirty="0" err="1" smtClean="0"/>
              <a:t>table_name</a:t>
            </a:r>
            <a:r>
              <a:rPr lang="en-US" dirty="0" smtClean="0"/>
              <a:t> </a:t>
            </a:r>
            <a:r>
              <a:rPr lang="en-US" dirty="0" smtClean="0"/>
              <a:t>(</a:t>
            </a:r>
            <a:r>
              <a:rPr lang="en-US" i="1" dirty="0" smtClean="0"/>
              <a:t>column1</a:t>
            </a:r>
            <a:r>
              <a:rPr lang="en-US" dirty="0" smtClean="0"/>
              <a:t>, </a:t>
            </a:r>
            <a:r>
              <a:rPr lang="en-US" i="1" dirty="0" smtClean="0"/>
              <a:t>column2</a:t>
            </a:r>
            <a:r>
              <a:rPr lang="en-US" dirty="0" smtClean="0"/>
              <a:t>, </a:t>
            </a:r>
            <a:r>
              <a:rPr lang="en-US" dirty="0" smtClean="0"/>
              <a:t>...);</a:t>
            </a:r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index i1 on </a:t>
            </a:r>
            <a:r>
              <a:rPr lang="en-US" dirty="0" err="1" smtClean="0"/>
              <a:t>emp</a:t>
            </a:r>
            <a:r>
              <a:rPr lang="en-US" dirty="0" smtClean="0"/>
              <a:t>(salary);</a:t>
            </a:r>
          </a:p>
          <a:p>
            <a:pPr marL="514350" indent="-514350">
              <a:buNone/>
            </a:pPr>
            <a:r>
              <a:rPr lang="en-US" b="1" dirty="0" smtClean="0"/>
              <a:t>     Output</a:t>
            </a:r>
            <a:r>
              <a:rPr lang="en-US" dirty="0" smtClean="0"/>
              <a:t>: </a:t>
            </a:r>
            <a:r>
              <a:rPr lang="en-US" dirty="0" smtClean="0"/>
              <a:t>I</a:t>
            </a:r>
            <a:r>
              <a:rPr lang="en-US" dirty="0" smtClean="0"/>
              <a:t>ndex created</a:t>
            </a:r>
          </a:p>
          <a:p>
            <a:pPr>
              <a:buNone/>
            </a:pPr>
            <a:r>
              <a:rPr lang="en-US" dirty="0" smtClean="0"/>
              <a:t>2. create </a:t>
            </a:r>
            <a:r>
              <a:rPr lang="en-US" dirty="0" smtClean="0"/>
              <a:t>index </a:t>
            </a:r>
            <a:r>
              <a:rPr lang="en-US" dirty="0" smtClean="0"/>
              <a:t>i2 </a:t>
            </a:r>
            <a:r>
              <a:rPr lang="en-US" dirty="0" smtClean="0"/>
              <a:t>on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deptno,job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 smtClean="0"/>
              <a:t>Removing  INDEX</a:t>
            </a:r>
            <a:endParaRPr lang="en-US" sz="3600" b="1" dirty="0" smtClean="0"/>
          </a:p>
          <a:p>
            <a:r>
              <a:rPr lang="en-US" sz="3600" dirty="0" smtClean="0"/>
              <a:t>The DROP INDEX statement is used to delete an index in a table</a:t>
            </a:r>
            <a:r>
              <a:rPr lang="en-US" sz="3600" dirty="0" smtClean="0"/>
              <a:t>.</a:t>
            </a:r>
          </a:p>
          <a:p>
            <a:r>
              <a:rPr lang="en-US" sz="3600" b="1" dirty="0" smtClean="0"/>
              <a:t>Example:</a:t>
            </a:r>
          </a:p>
          <a:p>
            <a:pPr>
              <a:buNone/>
            </a:pPr>
            <a:r>
              <a:rPr lang="en-US" sz="3600" dirty="0" smtClean="0"/>
              <a:t>    Drop </a:t>
            </a:r>
            <a:r>
              <a:rPr lang="en-US" sz="3600" dirty="0" smtClean="0"/>
              <a:t>index i1;</a:t>
            </a:r>
          </a:p>
          <a:p>
            <a:pPr>
              <a:buNone/>
            </a:pPr>
            <a:r>
              <a:rPr lang="en-US" b="1" dirty="0" smtClean="0"/>
              <a:t>     Output</a:t>
            </a:r>
            <a:r>
              <a:rPr lang="en-US" b="1" dirty="0" smtClean="0"/>
              <a:t>: </a:t>
            </a:r>
            <a:r>
              <a:rPr lang="en-US" dirty="0" smtClean="0"/>
              <a:t>Index dropped.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Sequence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 smtClean="0"/>
              <a:t>A sequence is a </a:t>
            </a:r>
            <a:r>
              <a:rPr lang="en-US" sz="3600" dirty="0" smtClean="0"/>
              <a:t>user </a:t>
            </a:r>
            <a:r>
              <a:rPr lang="en-US" sz="3600" dirty="0" smtClean="0"/>
              <a:t>defined schema </a:t>
            </a:r>
            <a:r>
              <a:rPr lang="en-US" sz="3600" dirty="0" smtClean="0"/>
              <a:t>bound database object </a:t>
            </a:r>
            <a:r>
              <a:rPr lang="en-US" sz="3600" dirty="0" smtClean="0"/>
              <a:t>that generates </a:t>
            </a:r>
            <a:r>
              <a:rPr lang="en-US" sz="3600" dirty="0" smtClean="0"/>
              <a:t>a sequence of numerical values.</a:t>
            </a:r>
          </a:p>
          <a:p>
            <a:pPr algn="just"/>
            <a:r>
              <a:rPr lang="en-US" sz="3600" dirty="0" smtClean="0"/>
              <a:t>Series of values generated is  </a:t>
            </a:r>
            <a:r>
              <a:rPr lang="en-US" sz="3600" dirty="0" smtClean="0"/>
              <a:t>in either ascending or descending order </a:t>
            </a:r>
            <a:r>
              <a:rPr lang="en-US" sz="3600" dirty="0" smtClean="0"/>
              <a:t>with </a:t>
            </a:r>
            <a:r>
              <a:rPr lang="en-US" sz="3600" dirty="0" smtClean="0"/>
              <a:t>a predetermined interval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It </a:t>
            </a:r>
            <a:r>
              <a:rPr lang="en-US" sz="3600" dirty="0" smtClean="0"/>
              <a:t>can be used to automatically generate </a:t>
            </a:r>
            <a:r>
              <a:rPr lang="en-US" sz="3600" dirty="0" smtClean="0"/>
              <a:t>the </a:t>
            </a:r>
            <a:r>
              <a:rPr lang="en-US" sz="3600" dirty="0" smtClean="0"/>
              <a:t>values for primary </a:t>
            </a:r>
            <a:r>
              <a:rPr lang="en-US" sz="3600" dirty="0" smtClean="0"/>
              <a:t>key and unique key </a:t>
            </a:r>
            <a:r>
              <a:rPr lang="en-US" sz="3600" dirty="0" smtClean="0"/>
              <a:t>columns.</a:t>
            </a:r>
            <a:endParaRPr lang="en-US" sz="3600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60325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CREATE SEQUENCE</a:t>
            </a:r>
            <a:r>
              <a:rPr lang="en-US" dirty="0" smtClean="0"/>
              <a:t> statement allows you to create </a:t>
            </a:r>
            <a:r>
              <a:rPr lang="en-US" dirty="0" smtClean="0"/>
              <a:t>a   new </a:t>
            </a:r>
            <a:r>
              <a:rPr lang="en-US" dirty="0" smtClean="0"/>
              <a:t>sequence in the database.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Syntax</a:t>
            </a:r>
            <a:r>
              <a:rPr lang="en-US" b="1" dirty="0" smtClean="0"/>
              <a:t>: </a:t>
            </a:r>
          </a:p>
          <a:p>
            <a:pPr marL="509588" indent="-225425">
              <a:buNone/>
            </a:pPr>
            <a:r>
              <a:rPr lang="en-US" dirty="0" smtClean="0"/>
              <a:t>CREATE SEQUENCE </a:t>
            </a:r>
            <a:r>
              <a:rPr lang="en-US" dirty="0" err="1" smtClean="0"/>
              <a:t>sequence_name</a:t>
            </a:r>
            <a:r>
              <a:rPr lang="en-US" dirty="0" smtClean="0"/>
              <a:t> </a:t>
            </a:r>
          </a:p>
          <a:p>
            <a:pPr marL="509588" indent="-225425">
              <a:buNone/>
            </a:pPr>
            <a:r>
              <a:rPr lang="en-US" dirty="0" smtClean="0"/>
              <a:t>START WITH </a:t>
            </a:r>
            <a:r>
              <a:rPr lang="en-US" dirty="0" err="1" smtClean="0"/>
              <a:t>initial_value</a:t>
            </a:r>
            <a:r>
              <a:rPr lang="en-US" dirty="0" smtClean="0"/>
              <a:t> </a:t>
            </a:r>
          </a:p>
          <a:p>
            <a:pPr marL="509588" indent="-225425">
              <a:buNone/>
            </a:pPr>
            <a:r>
              <a:rPr lang="en-US" dirty="0" smtClean="0"/>
              <a:t>INCREMENT BY </a:t>
            </a:r>
            <a:r>
              <a:rPr lang="en-US" dirty="0" smtClean="0"/>
              <a:t>interval </a:t>
            </a:r>
            <a:endParaRPr lang="en-US" dirty="0" smtClean="0"/>
          </a:p>
          <a:p>
            <a:pPr marL="509588" indent="-225425">
              <a:buNone/>
            </a:pPr>
            <a:r>
              <a:rPr lang="en-US" dirty="0" smtClean="0"/>
              <a:t>MINVALUE minimum value </a:t>
            </a:r>
          </a:p>
          <a:p>
            <a:pPr marL="509588" indent="-225425">
              <a:buNone/>
            </a:pPr>
            <a:r>
              <a:rPr lang="en-US" dirty="0" smtClean="0"/>
              <a:t>MAXVALUE maximum value </a:t>
            </a:r>
          </a:p>
          <a:p>
            <a:pPr marL="509588" indent="-225425">
              <a:buNone/>
            </a:pPr>
            <a:r>
              <a:rPr lang="en-US" dirty="0" smtClean="0"/>
              <a:t>CYCLE|NOCYCLE;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5138" indent="-239713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marL="465138" indent="-239713">
              <a:buNone/>
            </a:pPr>
            <a:r>
              <a:rPr lang="en-US" dirty="0" smtClean="0"/>
              <a:t>CREATE </a:t>
            </a:r>
            <a:r>
              <a:rPr lang="en-US" dirty="0" smtClean="0"/>
              <a:t>SEQUENCE </a:t>
            </a:r>
            <a:r>
              <a:rPr lang="en-US" dirty="0" smtClean="0"/>
              <a:t>seq_1</a:t>
            </a:r>
            <a:endParaRPr lang="en-US" dirty="0" smtClean="0"/>
          </a:p>
          <a:p>
            <a:pPr marL="465138" indent="-239713">
              <a:buNone/>
            </a:pPr>
            <a:r>
              <a:rPr lang="en-US" dirty="0" smtClean="0"/>
              <a:t>START WITH 1</a:t>
            </a:r>
            <a:endParaRPr lang="en-US" dirty="0" smtClean="0"/>
          </a:p>
          <a:p>
            <a:pPr marL="465138" indent="-239713">
              <a:buNone/>
            </a:pPr>
            <a:r>
              <a:rPr lang="en-US" dirty="0" smtClean="0"/>
              <a:t>INCREMENT BY 1</a:t>
            </a:r>
            <a:endParaRPr lang="en-US" dirty="0" smtClean="0"/>
          </a:p>
          <a:p>
            <a:pPr marL="465138" indent="-239713">
              <a:buNone/>
            </a:pPr>
            <a:r>
              <a:rPr lang="en-US" dirty="0" smtClean="0"/>
              <a:t>MINVALUE 1</a:t>
            </a:r>
            <a:endParaRPr lang="en-US" dirty="0" smtClean="0"/>
          </a:p>
          <a:p>
            <a:pPr marL="465138" indent="-239713">
              <a:buNone/>
            </a:pPr>
            <a:r>
              <a:rPr lang="en-US" dirty="0" smtClean="0"/>
              <a:t>MAXVALUE 30</a:t>
            </a:r>
            <a:endParaRPr lang="en-US" dirty="0" smtClean="0"/>
          </a:p>
          <a:p>
            <a:pPr marL="465138" indent="-239713">
              <a:buNone/>
            </a:pPr>
            <a:r>
              <a:rPr lang="en-US" dirty="0" smtClean="0"/>
              <a:t>CYCLE;</a:t>
            </a:r>
          </a:p>
          <a:p>
            <a:pPr marL="465138" indent="-239713">
              <a:buNone/>
            </a:pPr>
            <a:r>
              <a:rPr lang="en-US" b="1" dirty="0" smtClean="0"/>
              <a:t>Output: </a:t>
            </a:r>
            <a:r>
              <a:rPr lang="en-US" dirty="0" smtClean="0"/>
              <a:t>Sequence created.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get the next value of the sequence, you use the NEXTVAL pseudo-column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Syntax: </a:t>
            </a:r>
            <a:r>
              <a:rPr lang="en-US" dirty="0" smtClean="0"/>
              <a:t>SELECT </a:t>
            </a:r>
            <a:r>
              <a:rPr lang="en-US" dirty="0" err="1" smtClean="0"/>
              <a:t>seqname.NEXTVAL</a:t>
            </a:r>
            <a:r>
              <a:rPr lang="en-US" dirty="0" smtClean="0"/>
              <a:t> </a:t>
            </a:r>
            <a:r>
              <a:rPr lang="en-US" dirty="0" smtClean="0"/>
              <a:t>FROM dual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 smtClean="0"/>
              <a:t>get the current value of the sequence, you use the CURRVAL pseudo-column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Syntax: </a:t>
            </a:r>
            <a:r>
              <a:rPr lang="en-US" dirty="0" smtClean="0"/>
              <a:t>SELECT </a:t>
            </a:r>
            <a:r>
              <a:rPr lang="en-US" dirty="0" err="1" smtClean="0"/>
              <a:t>id_seq.CURRVAL</a:t>
            </a:r>
            <a:r>
              <a:rPr lang="en-US" dirty="0" smtClean="0"/>
              <a:t> FROM dual;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181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Using sequence  in a table column: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CREATE </a:t>
            </a:r>
            <a:r>
              <a:rPr lang="en-US" b="1" dirty="0" smtClean="0">
                <a:solidFill>
                  <a:srgbClr val="FF0000"/>
                </a:solidFill>
              </a:rPr>
              <a:t>TABLE </a:t>
            </a:r>
            <a:r>
              <a:rPr lang="en-US" b="1" dirty="0" smtClean="0">
                <a:solidFill>
                  <a:srgbClr val="FF0000"/>
                </a:solidFill>
              </a:rPr>
              <a:t>student 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 err="1" smtClean="0">
                <a:solidFill>
                  <a:srgbClr val="FF0000"/>
                </a:solidFill>
              </a:rPr>
              <a:t>Rollno</a:t>
            </a:r>
            <a:r>
              <a:rPr lang="en-US" b="1" dirty="0" smtClean="0">
                <a:solidFill>
                  <a:srgbClr val="FF0000"/>
                </a:solidFill>
              </a:rPr>
              <a:t> NUMBER(10));</a:t>
            </a:r>
          </a:p>
          <a:p>
            <a:pPr fontAlgn="base"/>
            <a:r>
              <a:rPr lang="en-US" dirty="0" smtClean="0"/>
              <a:t>Now </a:t>
            </a:r>
            <a:r>
              <a:rPr lang="en-US" dirty="0" smtClean="0"/>
              <a:t>insert values </a:t>
            </a:r>
            <a:r>
              <a:rPr lang="en-US" dirty="0" smtClean="0"/>
              <a:t>into table column “</a:t>
            </a:r>
            <a:r>
              <a:rPr lang="en-US" dirty="0" err="1" smtClean="0"/>
              <a:t>R</a:t>
            </a:r>
            <a:r>
              <a:rPr lang="en-US" dirty="0" err="1" smtClean="0"/>
              <a:t>ollno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INSERT INTO student </a:t>
            </a:r>
            <a:r>
              <a:rPr lang="en-US" dirty="0" smtClean="0">
                <a:solidFill>
                  <a:srgbClr val="FF0000"/>
                </a:solidFill>
              </a:rPr>
              <a:t>VALUES (</a:t>
            </a:r>
            <a:r>
              <a:rPr lang="en-US" dirty="0" smtClean="0">
                <a:solidFill>
                  <a:srgbClr val="FF0000"/>
                </a:solidFill>
              </a:rPr>
              <a:t>seq_1.NEXTVAL);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INSERT INTO student </a:t>
            </a:r>
            <a:r>
              <a:rPr lang="en-US" dirty="0" smtClean="0">
                <a:solidFill>
                  <a:srgbClr val="FF0000"/>
                </a:solidFill>
              </a:rPr>
              <a:t>VALUES (</a:t>
            </a:r>
            <a:r>
              <a:rPr lang="en-US" dirty="0" smtClean="0">
                <a:solidFill>
                  <a:srgbClr val="FF0000"/>
                </a:solidFill>
              </a:rPr>
              <a:t>seq_1.NEXTVAL);</a:t>
            </a:r>
          </a:p>
          <a:p>
            <a:r>
              <a:rPr lang="en-US" dirty="0" smtClean="0"/>
              <a:t>SELECT * FROM STUDENT;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4800600"/>
          <a:ext cx="25146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ROLLNO</a:t>
                      </a:r>
                      <a:endParaRPr lang="en-US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309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Office Excel Worksheet</vt:lpstr>
      <vt:lpstr> 9. Demonstrate Index, Sequence and Synonym.  </vt:lpstr>
      <vt:lpstr>INDEX</vt:lpstr>
      <vt:lpstr>INDEX</vt:lpstr>
      <vt:lpstr>INDEX</vt:lpstr>
      <vt:lpstr>Sequence</vt:lpstr>
      <vt:lpstr>Sequence</vt:lpstr>
      <vt:lpstr>Sequence</vt:lpstr>
      <vt:lpstr>Sequence</vt:lpstr>
      <vt:lpstr>Sequence</vt:lpstr>
      <vt:lpstr>Sequence</vt:lpstr>
      <vt:lpstr>Synonym</vt:lpstr>
      <vt:lpstr>Synonym</vt:lpstr>
      <vt:lpstr>Synonym</vt:lpstr>
      <vt:lpstr>Synonym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9. Demonstrate Index, Sequence and Synonym.  </dc:title>
  <dc:creator>murali</dc:creator>
  <cp:lastModifiedBy>murali</cp:lastModifiedBy>
  <cp:revision>36</cp:revision>
  <dcterms:created xsi:type="dcterms:W3CDTF">2006-08-16T00:00:00Z</dcterms:created>
  <dcterms:modified xsi:type="dcterms:W3CDTF">2023-11-17T19:08:12Z</dcterms:modified>
</cp:coreProperties>
</file>