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20104100" cy="11309350"/>
  <p:embeddedFontLst>
    <p:embeddedFont>
      <p:font typeface="Playfair Display"/>
      <p:regular r:id="rId35"/>
      <p:bold r:id="rId36"/>
      <p:italic r:id="rId37"/>
      <p:boldItalic r:id="rId38"/>
    </p:embeddedFont>
    <p:embeddedFont>
      <p:font typeface="Helvetica Neue"/>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41">
          <p15:clr>
            <a:srgbClr val="A4A3A4"/>
          </p15:clr>
        </p15:guide>
        <p15:guide id="2" pos="281">
          <p15:clr>
            <a:srgbClr val="A4A3A4"/>
          </p15:clr>
        </p15:guide>
      </p15:sldGuideLst>
    </p:ext>
    <p:ext uri="http://customooxmlschemas.google.com/">
      <go:slidesCustomData xmlns:go="http://customooxmlschemas.google.com/" r:id="rId43" roundtripDataSignature="AMtx7mh9n4M7rtU98Ior7UiEvFfNHIiN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1" orient="horz"/>
        <p:guide pos="28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fntdata"/><Relationship Id="rId20" Type="http://schemas.openxmlformats.org/officeDocument/2006/relationships/slide" Target="slides/slide15.xml"/><Relationship Id="rId42" Type="http://schemas.openxmlformats.org/officeDocument/2006/relationships/font" Target="fonts/HelveticaNeue-boldItalic.fntdata"/><Relationship Id="rId41" Type="http://schemas.openxmlformats.org/officeDocument/2006/relationships/font" Target="fonts/HelveticaNeue-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layfairDisplay-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layfairDisplay-italic.fntdata"/><Relationship Id="rId14" Type="http://schemas.openxmlformats.org/officeDocument/2006/relationships/slide" Target="slides/slide9.xml"/><Relationship Id="rId36" Type="http://schemas.openxmlformats.org/officeDocument/2006/relationships/font" Target="fonts/PlayfairDisplay-bold.fntdata"/><Relationship Id="rId17" Type="http://schemas.openxmlformats.org/officeDocument/2006/relationships/slide" Target="slides/slide12.xml"/><Relationship Id="rId39" Type="http://schemas.openxmlformats.org/officeDocument/2006/relationships/font" Target="fonts/HelveticaNeue-regular.fntdata"/><Relationship Id="rId16" Type="http://schemas.openxmlformats.org/officeDocument/2006/relationships/slide" Target="slides/slide11.xml"/><Relationship Id="rId38" Type="http://schemas.openxmlformats.org/officeDocument/2006/relationships/font" Target="fonts/PlayfairDisplay-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2010400" y="5371925"/>
            <a:ext cx="16083275" cy="50892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 type="body"/>
          </p:nvPr>
        </p:nvSpPr>
        <p:spPr>
          <a:xfrm>
            <a:off x="2010400" y="5371925"/>
            <a:ext cx="16083275"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 name="Google Shape;66;p1: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0: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0: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1: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1: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2: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2: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3: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3: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4: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4: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5: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6: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6: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7: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8: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8: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9: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9: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2010400" y="5371925"/>
            <a:ext cx="16083275"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 name="Google Shape;72;p2: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0: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20: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1: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21: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2: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22: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3: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23: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4: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4: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5: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6: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6: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7: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7: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8: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28: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9: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29: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3: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4: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5: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6: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7: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8: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9: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obj">
  <p:cSld name="OBJECT">
    <p:spTree>
      <p:nvGrpSpPr>
        <p:cNvPr id="17" name="Shape 17"/>
        <p:cNvGrpSpPr/>
        <p:nvPr/>
      </p:nvGrpSpPr>
      <p:grpSpPr>
        <a:xfrm>
          <a:off x="0" y="0"/>
          <a:ext cx="0" cy="0"/>
          <a:chOff x="0" y="0"/>
          <a:chExt cx="0" cy="0"/>
        </a:xfrm>
      </p:grpSpPr>
      <p:sp>
        <p:nvSpPr>
          <p:cNvPr id="18" name="Google Shape;18;p31"/>
          <p:cNvSpPr/>
          <p:nvPr/>
        </p:nvSpPr>
        <p:spPr>
          <a:xfrm>
            <a:off x="0" y="0"/>
            <a:ext cx="9144000" cy="5143500"/>
          </a:xfrm>
          <a:prstGeom prst="rect">
            <a:avLst/>
          </a:prstGeom>
          <a:solidFill>
            <a:schemeClr val="lt1">
              <a:alpha val="98431"/>
            </a:schemeClr>
          </a:solidFill>
          <a:ln cap="flat" cmpd="sng" w="38100">
            <a:solidFill>
              <a:srgbClr val="0058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9" name="Google Shape;19;p31"/>
          <p:cNvSpPr/>
          <p:nvPr/>
        </p:nvSpPr>
        <p:spPr>
          <a:xfrm>
            <a:off x="-2888" y="7220"/>
            <a:ext cx="4265130" cy="2945744"/>
          </a:xfrm>
          <a:custGeom>
            <a:rect b="b" l="l" r="r" t="t"/>
            <a:pathLst>
              <a:path extrusionOk="0" h="5134610" w="7436484">
                <a:moveTo>
                  <a:pt x="7435941" y="0"/>
                </a:moveTo>
                <a:lnTo>
                  <a:pt x="0" y="0"/>
                </a:lnTo>
                <a:lnTo>
                  <a:pt x="0" y="5134513"/>
                </a:lnTo>
                <a:lnTo>
                  <a:pt x="7435941" y="0"/>
                </a:lnTo>
                <a:close/>
              </a:path>
            </a:pathLst>
          </a:custGeom>
          <a:solidFill>
            <a:srgbClr val="00589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31"/>
          <p:cNvSpPr/>
          <p:nvPr/>
        </p:nvSpPr>
        <p:spPr>
          <a:xfrm>
            <a:off x="214448" y="189163"/>
            <a:ext cx="839740" cy="837515"/>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p31"/>
          <p:cNvSpPr txBox="1"/>
          <p:nvPr/>
        </p:nvSpPr>
        <p:spPr>
          <a:xfrm>
            <a:off x="1140834" y="327786"/>
            <a:ext cx="1732912" cy="545824"/>
          </a:xfrm>
          <a:prstGeom prst="rect">
            <a:avLst/>
          </a:prstGeom>
          <a:noFill/>
          <a:ln>
            <a:noFill/>
          </a:ln>
        </p:spPr>
        <p:txBody>
          <a:bodyPr anchorCtr="0" anchor="t" bIns="0" lIns="0" spcFirstLastPara="1" rIns="0" wrap="square" tIns="6050">
            <a:noAutofit/>
          </a:bodyPr>
          <a:lstStyle/>
          <a:p>
            <a:pPr indent="0" lvl="0" marL="5776" marR="0" rtl="0" algn="l">
              <a:lnSpc>
                <a:spcPct val="100000"/>
              </a:lnSpc>
              <a:spcBef>
                <a:spcPts val="0"/>
              </a:spcBef>
              <a:spcAft>
                <a:spcPts val="0"/>
              </a:spcAft>
              <a:buClr>
                <a:srgbClr val="000000"/>
              </a:buClr>
              <a:buSzPts val="1933"/>
              <a:buFont typeface="Arial"/>
              <a:buNone/>
            </a:pPr>
            <a:r>
              <a:rPr b="1" i="0" lang="en-IN" sz="1933" u="none" cap="none" strike="noStrike">
                <a:solidFill>
                  <a:srgbClr val="FFFFFF"/>
                </a:solidFill>
                <a:latin typeface="Helvetica Neue"/>
                <a:ea typeface="Helvetica Neue"/>
                <a:cs typeface="Helvetica Neue"/>
                <a:sym typeface="Helvetica Neue"/>
              </a:rPr>
              <a:t>RV College of </a:t>
            </a:r>
            <a:endParaRPr b="0" i="0" sz="1400" u="none" cap="none" strike="noStrike">
              <a:solidFill>
                <a:srgbClr val="000000"/>
              </a:solidFill>
              <a:latin typeface="Arial"/>
              <a:ea typeface="Arial"/>
              <a:cs typeface="Arial"/>
              <a:sym typeface="Arial"/>
            </a:endParaRPr>
          </a:p>
          <a:p>
            <a:pPr indent="0" lvl="0" marL="5776" marR="0" rtl="0" algn="l">
              <a:lnSpc>
                <a:spcPct val="100000"/>
              </a:lnSpc>
              <a:spcBef>
                <a:spcPts val="0"/>
              </a:spcBef>
              <a:spcAft>
                <a:spcPts val="0"/>
              </a:spcAft>
              <a:buClr>
                <a:srgbClr val="000000"/>
              </a:buClr>
              <a:buSzPts val="1933"/>
              <a:buFont typeface="Arial"/>
              <a:buNone/>
            </a:pPr>
            <a:r>
              <a:rPr b="1" i="0" lang="en-IN" sz="1933" u="none" cap="none" strike="noStrike">
                <a:solidFill>
                  <a:srgbClr val="FFFFFF"/>
                </a:solidFill>
                <a:latin typeface="Helvetica Neue"/>
                <a:ea typeface="Helvetica Neue"/>
                <a:cs typeface="Helvetica Neue"/>
                <a:sym typeface="Helvetica Neue"/>
              </a:rPr>
              <a:t>Engineering</a:t>
            </a:r>
            <a:endParaRPr b="1" i="0" sz="1933" u="none" cap="none" strike="noStrike">
              <a:solidFill>
                <a:schemeClr val="dk1"/>
              </a:solidFill>
              <a:latin typeface="Helvetica Neue"/>
              <a:ea typeface="Helvetica Neue"/>
              <a:cs typeface="Helvetica Neue"/>
              <a:sym typeface="Helvetica Neue"/>
            </a:endParaRPr>
          </a:p>
        </p:txBody>
      </p:sp>
      <p:sp>
        <p:nvSpPr>
          <p:cNvPr id="22" name="Google Shape;22;p31"/>
          <p:cNvSpPr txBox="1"/>
          <p:nvPr/>
        </p:nvSpPr>
        <p:spPr>
          <a:xfrm>
            <a:off x="7330941" y="185554"/>
            <a:ext cx="1548790" cy="215762"/>
          </a:xfrm>
          <a:prstGeom prst="rect">
            <a:avLst/>
          </a:prstGeom>
          <a:noFill/>
          <a:ln>
            <a:noFill/>
          </a:ln>
        </p:spPr>
        <p:txBody>
          <a:bodyPr anchorCtr="0" anchor="t" bIns="0" lIns="0" spcFirstLastPara="1" rIns="0" wrap="square" tIns="5775">
            <a:noAutofit/>
          </a:bodyPr>
          <a:lstStyle/>
          <a:p>
            <a:pPr indent="0" lvl="0" marL="5776" marR="0" rtl="0" algn="l">
              <a:lnSpc>
                <a:spcPct val="100000"/>
              </a:lnSpc>
              <a:spcBef>
                <a:spcPts val="0"/>
              </a:spcBef>
              <a:spcAft>
                <a:spcPts val="0"/>
              </a:spcAft>
              <a:buClr>
                <a:srgbClr val="000000"/>
              </a:buClr>
              <a:buSzPts val="1364"/>
              <a:buFont typeface="Arial"/>
              <a:buNone/>
            </a:pPr>
            <a:r>
              <a:rPr b="0" i="1" lang="en-IN" sz="1364" u="none" cap="none" strike="noStrike">
                <a:solidFill>
                  <a:srgbClr val="422C75"/>
                </a:solidFill>
                <a:latin typeface="Playfair Display"/>
                <a:ea typeface="Playfair Display"/>
                <a:cs typeface="Playfair Display"/>
                <a:sym typeface="Playfair Display"/>
              </a:rPr>
              <a:t>Go, change the world</a:t>
            </a:r>
            <a:endParaRPr b="0" i="0" sz="1364" u="none" cap="none" strike="noStrike">
              <a:solidFill>
                <a:schemeClr val="dk1"/>
              </a:solidFill>
              <a:latin typeface="Playfair Display"/>
              <a:ea typeface="Playfair Display"/>
              <a:cs typeface="Playfair Display"/>
              <a:sym typeface="Playfair Display"/>
            </a:endParaRPr>
          </a:p>
        </p:txBody>
      </p:sp>
      <p:sp>
        <p:nvSpPr>
          <p:cNvPr id="23" name="Google Shape;23;p31"/>
          <p:cNvSpPr txBox="1"/>
          <p:nvPr>
            <p:ph type="ctrTitle"/>
          </p:nvPr>
        </p:nvSpPr>
        <p:spPr>
          <a:xfrm>
            <a:off x="2457847" y="1456960"/>
            <a:ext cx="6229098" cy="1340124"/>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b="1" sz="2800">
                <a:solidFill>
                  <a:srgbClr val="005893"/>
                </a:solidFill>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 name="Google Shape;24;p31"/>
          <p:cNvSpPr txBox="1"/>
          <p:nvPr>
            <p:ph idx="1" type="subTitle"/>
          </p:nvPr>
        </p:nvSpPr>
        <p:spPr>
          <a:xfrm>
            <a:off x="1054188" y="2880359"/>
            <a:ext cx="7632757" cy="1746985"/>
          </a:xfrm>
          <a:prstGeom prst="rect">
            <a:avLst/>
          </a:prstGeom>
          <a:noFill/>
          <a:ln>
            <a:noFill/>
          </a:ln>
        </p:spPr>
        <p:txBody>
          <a:bodyPr anchorCtr="0" anchor="t" bIns="0" lIns="0" spcFirstLastPara="1" rIns="0" wrap="square" tIns="0">
            <a:noAutofit/>
          </a:bodyPr>
          <a:lstStyle>
            <a:lvl1pPr lvl="0" algn="l">
              <a:lnSpc>
                <a:spcPct val="100000"/>
              </a:lnSpc>
              <a:spcBef>
                <a:spcPts val="480"/>
              </a:spcBef>
              <a:spcAft>
                <a:spcPts val="0"/>
              </a:spcAft>
              <a:buSzPts val="1400"/>
              <a:buNone/>
              <a:defRPr sz="2400">
                <a:solidFill>
                  <a:schemeClr val="dk1"/>
                </a:solidFill>
                <a:latin typeface="Times New Roman"/>
                <a:ea typeface="Times New Roman"/>
                <a:cs typeface="Times New Roman"/>
                <a:sym typeface="Times New Roman"/>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1"/>
          <p:cNvSpPr/>
          <p:nvPr/>
        </p:nvSpPr>
        <p:spPr>
          <a:xfrm>
            <a:off x="2548824" y="684121"/>
            <a:ext cx="66300" cy="6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26" name="Shape 26"/>
        <p:cNvGrpSpPr/>
        <p:nvPr/>
      </p:nvGrpSpPr>
      <p:grpSpPr>
        <a:xfrm>
          <a:off x="0" y="0"/>
          <a:ext cx="0" cy="0"/>
          <a:chOff x="0" y="0"/>
          <a:chExt cx="0" cy="0"/>
        </a:xfrm>
      </p:grpSpPr>
      <p:sp>
        <p:nvSpPr>
          <p:cNvPr id="27" name="Google Shape;27;p32"/>
          <p:cNvSpPr/>
          <p:nvPr/>
        </p:nvSpPr>
        <p:spPr>
          <a:xfrm>
            <a:off x="0" y="0"/>
            <a:ext cx="9144000" cy="5143500"/>
          </a:xfrm>
          <a:prstGeom prst="rect">
            <a:avLst/>
          </a:prstGeom>
          <a:solidFill>
            <a:schemeClr val="lt1">
              <a:alpha val="98431"/>
            </a:schemeClr>
          </a:solidFill>
          <a:ln cap="flat" cmpd="sng" w="38100">
            <a:solidFill>
              <a:srgbClr val="0058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81748"/>
              </a:solidFill>
              <a:latin typeface="Calibri"/>
              <a:ea typeface="Calibri"/>
              <a:cs typeface="Calibri"/>
              <a:sym typeface="Calibri"/>
            </a:endParaRPr>
          </a:p>
        </p:txBody>
      </p:sp>
      <p:sp>
        <p:nvSpPr>
          <p:cNvPr id="28" name="Google Shape;28;p32"/>
          <p:cNvSpPr/>
          <p:nvPr/>
        </p:nvSpPr>
        <p:spPr>
          <a:xfrm>
            <a:off x="458500" y="542219"/>
            <a:ext cx="8427007"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 name="Google Shape;29;p32"/>
          <p:cNvSpPr/>
          <p:nvPr/>
        </p:nvSpPr>
        <p:spPr>
          <a:xfrm>
            <a:off x="457056" y="137180"/>
            <a:ext cx="322033" cy="322732"/>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 name="Google Shape;30;p32"/>
          <p:cNvSpPr txBox="1"/>
          <p:nvPr/>
        </p:nvSpPr>
        <p:spPr>
          <a:xfrm>
            <a:off x="828898" y="199275"/>
            <a:ext cx="730200" cy="225900"/>
          </a:xfrm>
          <a:prstGeom prst="rect">
            <a:avLst/>
          </a:prstGeom>
          <a:noFill/>
          <a:ln>
            <a:noFill/>
          </a:ln>
        </p:spPr>
        <p:txBody>
          <a:bodyPr anchorCtr="0" anchor="t" bIns="0" lIns="0" spcFirstLastPara="1" rIns="0" wrap="square" tIns="7775">
            <a:noAutofit/>
          </a:bodyPr>
          <a:lstStyle/>
          <a:p>
            <a:pPr indent="0" lvl="0" marL="5776" marR="0" rtl="0" algn="l">
              <a:lnSpc>
                <a:spcPct val="100000"/>
              </a:lnSpc>
              <a:spcBef>
                <a:spcPts val="0"/>
              </a:spcBef>
              <a:spcAft>
                <a:spcPts val="0"/>
              </a:spcAft>
              <a:buClr>
                <a:srgbClr val="000000"/>
              </a:buClr>
              <a:buSzPts val="728"/>
              <a:buFont typeface="Arial"/>
              <a:buNone/>
            </a:pPr>
            <a:r>
              <a:rPr b="1" i="0" lang="en-IN" sz="728" u="none" cap="none" strike="noStrike">
                <a:solidFill>
                  <a:srgbClr val="231F20"/>
                </a:solidFill>
                <a:latin typeface="Helvetica Neue"/>
                <a:ea typeface="Helvetica Neue"/>
                <a:cs typeface="Helvetica Neue"/>
                <a:sym typeface="Helvetica Neue"/>
              </a:rPr>
              <a:t>RV College of</a:t>
            </a:r>
            <a:endParaRPr b="0" i="0" sz="1400" u="none" cap="none" strike="noStrike">
              <a:solidFill>
                <a:srgbClr val="000000"/>
              </a:solidFill>
              <a:latin typeface="Arial"/>
              <a:ea typeface="Arial"/>
              <a:cs typeface="Arial"/>
              <a:sym typeface="Arial"/>
            </a:endParaRPr>
          </a:p>
          <a:p>
            <a:pPr indent="0" lvl="0" marL="5776" marR="0" rtl="0" algn="l">
              <a:lnSpc>
                <a:spcPct val="100000"/>
              </a:lnSpc>
              <a:spcBef>
                <a:spcPts val="0"/>
              </a:spcBef>
              <a:spcAft>
                <a:spcPts val="0"/>
              </a:spcAft>
              <a:buClr>
                <a:srgbClr val="000000"/>
              </a:buClr>
              <a:buSzPts val="728"/>
              <a:buFont typeface="Arial"/>
              <a:buNone/>
            </a:pPr>
            <a:r>
              <a:rPr b="1" i="0" lang="en-IN" sz="728" u="none" cap="none" strike="noStrike">
                <a:solidFill>
                  <a:srgbClr val="231F20"/>
                </a:solidFill>
                <a:latin typeface="Helvetica Neue"/>
                <a:ea typeface="Helvetica Neue"/>
                <a:cs typeface="Helvetica Neue"/>
                <a:sym typeface="Helvetica Neue"/>
              </a:rPr>
              <a:t>Engineering </a:t>
            </a:r>
            <a:endParaRPr b="1" i="0" sz="728" u="none" cap="none" strike="noStrike">
              <a:solidFill>
                <a:schemeClr val="dk1"/>
              </a:solidFill>
              <a:latin typeface="Helvetica Neue"/>
              <a:ea typeface="Helvetica Neue"/>
              <a:cs typeface="Helvetica Neue"/>
              <a:sym typeface="Helvetica Neue"/>
            </a:endParaRPr>
          </a:p>
        </p:txBody>
      </p:sp>
      <p:sp>
        <p:nvSpPr>
          <p:cNvPr id="31" name="Google Shape;31;p32"/>
          <p:cNvSpPr txBox="1"/>
          <p:nvPr>
            <p:ph type="title"/>
          </p:nvPr>
        </p:nvSpPr>
        <p:spPr>
          <a:xfrm>
            <a:off x="1559100" y="127575"/>
            <a:ext cx="5771700" cy="3693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b="1" sz="2400">
                <a:solidFill>
                  <a:srgbClr val="005893"/>
                </a:solidFill>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32"/>
          <p:cNvSpPr txBox="1"/>
          <p:nvPr>
            <p:ph idx="1" type="body"/>
          </p:nvPr>
        </p:nvSpPr>
        <p:spPr>
          <a:xfrm>
            <a:off x="457050" y="624550"/>
            <a:ext cx="8422800" cy="4215600"/>
          </a:xfrm>
          <a:prstGeom prst="rect">
            <a:avLst/>
          </a:prstGeom>
          <a:noFill/>
          <a:ln>
            <a:noFill/>
          </a:ln>
        </p:spPr>
        <p:txBody>
          <a:bodyPr anchorCtr="0" anchor="t" bIns="0" lIns="0" spcFirstLastPara="1" rIns="0" wrap="square" tIns="0">
            <a:noAutofit/>
          </a:bodyPr>
          <a:lstStyle>
            <a:lvl1pPr indent="-355600" lvl="0" marL="457200" algn="l">
              <a:lnSpc>
                <a:spcPct val="100000"/>
              </a:lnSpc>
              <a:spcBef>
                <a:spcPts val="400"/>
              </a:spcBef>
              <a:spcAft>
                <a:spcPts val="0"/>
              </a:spcAft>
              <a:buClr>
                <a:schemeClr val="dk1"/>
              </a:buClr>
              <a:buSzPts val="2000"/>
              <a:buFont typeface="Noto Sans Symbols"/>
              <a:buChar char="⮚"/>
              <a:defRPr sz="2000">
                <a:solidFill>
                  <a:schemeClr val="dk1"/>
                </a:solidFill>
                <a:latin typeface="Times New Roman"/>
                <a:ea typeface="Times New Roman"/>
                <a:cs typeface="Times New Roman"/>
                <a:sym typeface="Times New Roman"/>
              </a:defRPr>
            </a:lvl1pPr>
            <a:lvl2pPr indent="-228600" lvl="1" marL="914400" algn="l">
              <a:lnSpc>
                <a:spcPct val="100000"/>
              </a:lnSpc>
              <a:spcBef>
                <a:spcPts val="360"/>
              </a:spcBef>
              <a:spcAft>
                <a:spcPts val="0"/>
              </a:spcAft>
              <a:buSzPts val="1400"/>
              <a:buFont typeface="Times New Roman"/>
              <a:buNone/>
              <a:defRPr>
                <a:latin typeface="Times New Roman"/>
                <a:ea typeface="Times New Roman"/>
                <a:cs typeface="Times New Roman"/>
                <a:sym typeface="Times New Roman"/>
              </a:defRPr>
            </a:lvl2pPr>
            <a:lvl3pPr indent="-228600" lvl="2" marL="1371600" algn="l">
              <a:lnSpc>
                <a:spcPct val="100000"/>
              </a:lnSpc>
              <a:spcBef>
                <a:spcPts val="360"/>
              </a:spcBef>
              <a:spcAft>
                <a:spcPts val="0"/>
              </a:spcAft>
              <a:buSzPts val="1400"/>
              <a:buFont typeface="Times New Roman"/>
              <a:buNone/>
              <a:defRPr>
                <a:latin typeface="Times New Roman"/>
                <a:ea typeface="Times New Roman"/>
                <a:cs typeface="Times New Roman"/>
                <a:sym typeface="Times New Roman"/>
              </a:defRPr>
            </a:lvl3pPr>
            <a:lvl4pPr indent="-228600" lvl="3" marL="1828800" algn="l">
              <a:lnSpc>
                <a:spcPct val="100000"/>
              </a:lnSpc>
              <a:spcBef>
                <a:spcPts val="360"/>
              </a:spcBef>
              <a:spcAft>
                <a:spcPts val="0"/>
              </a:spcAft>
              <a:buSzPts val="1400"/>
              <a:buFont typeface="Times New Roman"/>
              <a:buNone/>
              <a:defRPr>
                <a:latin typeface="Times New Roman"/>
                <a:ea typeface="Times New Roman"/>
                <a:cs typeface="Times New Roman"/>
                <a:sym typeface="Times New Roman"/>
              </a:defRPr>
            </a:lvl4pPr>
            <a:lvl5pPr indent="-228600" lvl="4" marL="2286000" algn="l">
              <a:lnSpc>
                <a:spcPct val="100000"/>
              </a:lnSpc>
              <a:spcBef>
                <a:spcPts val="360"/>
              </a:spcBef>
              <a:spcAft>
                <a:spcPts val="0"/>
              </a:spcAft>
              <a:buSzPts val="1400"/>
              <a:buFont typeface="Times New Roman"/>
              <a:buNone/>
              <a:defRPr>
                <a:latin typeface="Times New Roman"/>
                <a:ea typeface="Times New Roman"/>
                <a:cs typeface="Times New Roman"/>
                <a:sym typeface="Times New Roman"/>
              </a:defRPr>
            </a:lvl5pPr>
            <a:lvl6pPr indent="-228600" lvl="5" marL="2743200" algn="l">
              <a:lnSpc>
                <a:spcPct val="100000"/>
              </a:lnSpc>
              <a:spcBef>
                <a:spcPts val="0"/>
              </a:spcBef>
              <a:spcAft>
                <a:spcPts val="0"/>
              </a:spcAft>
              <a:buSzPts val="1400"/>
              <a:buFont typeface="Times New Roman"/>
              <a:buNone/>
              <a:defRPr>
                <a:latin typeface="Times New Roman"/>
                <a:ea typeface="Times New Roman"/>
                <a:cs typeface="Times New Roman"/>
                <a:sym typeface="Times New Roman"/>
              </a:defRPr>
            </a:lvl6pPr>
            <a:lvl7pPr indent="-228600" lvl="6" marL="3200400" algn="l">
              <a:lnSpc>
                <a:spcPct val="100000"/>
              </a:lnSpc>
              <a:spcBef>
                <a:spcPts val="0"/>
              </a:spcBef>
              <a:spcAft>
                <a:spcPts val="0"/>
              </a:spcAft>
              <a:buSzPts val="1400"/>
              <a:buFont typeface="Times New Roman"/>
              <a:buNone/>
              <a:defRPr>
                <a:latin typeface="Times New Roman"/>
                <a:ea typeface="Times New Roman"/>
                <a:cs typeface="Times New Roman"/>
                <a:sym typeface="Times New Roman"/>
              </a:defRPr>
            </a:lvl7pPr>
            <a:lvl8pPr indent="-228600" lvl="7" marL="3657600" algn="l">
              <a:lnSpc>
                <a:spcPct val="100000"/>
              </a:lnSpc>
              <a:spcBef>
                <a:spcPts val="0"/>
              </a:spcBef>
              <a:spcAft>
                <a:spcPts val="0"/>
              </a:spcAft>
              <a:buSzPts val="1400"/>
              <a:buFont typeface="Times New Roman"/>
              <a:buNone/>
              <a:defRPr>
                <a:latin typeface="Times New Roman"/>
                <a:ea typeface="Times New Roman"/>
                <a:cs typeface="Times New Roman"/>
                <a:sym typeface="Times New Roman"/>
              </a:defRPr>
            </a:lvl8pPr>
            <a:lvl9pPr indent="-228600" lvl="8" marL="4114800" algn="l">
              <a:lnSpc>
                <a:spcPct val="100000"/>
              </a:lnSpc>
              <a:spcBef>
                <a:spcPts val="0"/>
              </a:spcBef>
              <a:spcAft>
                <a:spcPts val="0"/>
              </a:spcAft>
              <a:buSzPts val="1400"/>
              <a:buFont typeface="Times New Roman"/>
              <a:buNone/>
              <a:defRPr>
                <a:latin typeface="Times New Roman"/>
                <a:ea typeface="Times New Roman"/>
                <a:cs typeface="Times New Roman"/>
                <a:sym typeface="Times New Roman"/>
              </a:defRPr>
            </a:lvl9pPr>
          </a:lstStyle>
          <a:p/>
        </p:txBody>
      </p:sp>
      <p:sp>
        <p:nvSpPr>
          <p:cNvPr id="33" name="Google Shape;33;p32"/>
          <p:cNvSpPr/>
          <p:nvPr/>
        </p:nvSpPr>
        <p:spPr>
          <a:xfrm>
            <a:off x="1372547" y="339427"/>
            <a:ext cx="21844" cy="27305"/>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 name="Google Shape;34;p32"/>
          <p:cNvSpPr/>
          <p:nvPr/>
        </p:nvSpPr>
        <p:spPr>
          <a:xfrm>
            <a:off x="1358899" y="328501"/>
            <a:ext cx="49167" cy="49168"/>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 name="Google Shape;35;p32"/>
          <p:cNvSpPr txBox="1"/>
          <p:nvPr/>
        </p:nvSpPr>
        <p:spPr>
          <a:xfrm>
            <a:off x="7330950" y="185550"/>
            <a:ext cx="1548900" cy="215700"/>
          </a:xfrm>
          <a:prstGeom prst="rect">
            <a:avLst/>
          </a:prstGeom>
          <a:noFill/>
          <a:ln>
            <a:noFill/>
          </a:ln>
        </p:spPr>
        <p:txBody>
          <a:bodyPr anchorCtr="0" anchor="t" bIns="0" lIns="0" spcFirstLastPara="1" rIns="0" wrap="square" tIns="5775">
            <a:noAutofit/>
          </a:bodyPr>
          <a:lstStyle/>
          <a:p>
            <a:pPr indent="0" lvl="0" marL="5776" marR="0" rtl="0" algn="l">
              <a:lnSpc>
                <a:spcPct val="100000"/>
              </a:lnSpc>
              <a:spcBef>
                <a:spcPts val="0"/>
              </a:spcBef>
              <a:spcAft>
                <a:spcPts val="0"/>
              </a:spcAft>
              <a:buClr>
                <a:srgbClr val="000000"/>
              </a:buClr>
              <a:buSzPts val="1364"/>
              <a:buFont typeface="Arial"/>
              <a:buNone/>
            </a:pPr>
            <a:r>
              <a:rPr b="0" i="1" lang="en-IN" sz="1364" u="none" cap="none" strike="noStrike">
                <a:solidFill>
                  <a:srgbClr val="422C75"/>
                </a:solidFill>
                <a:latin typeface="Playfair Display"/>
                <a:ea typeface="Playfair Display"/>
                <a:cs typeface="Playfair Display"/>
                <a:sym typeface="Playfair Display"/>
              </a:rPr>
              <a:t>Go, change the world</a:t>
            </a:r>
            <a:endParaRPr b="0" i="0" sz="1364" u="none" cap="none" strike="noStrike">
              <a:solidFill>
                <a:schemeClr val="dk1"/>
              </a:solidFill>
              <a:latin typeface="Playfair Display"/>
              <a:ea typeface="Playfair Display"/>
              <a:cs typeface="Playfair Display"/>
              <a:sym typeface="Playfair Displa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spTree>
      <p:nvGrpSpPr>
        <p:cNvPr id="36" name="Shape 36"/>
        <p:cNvGrpSpPr/>
        <p:nvPr/>
      </p:nvGrpSpPr>
      <p:grpSpPr>
        <a:xfrm>
          <a:off x="0" y="0"/>
          <a:ext cx="0" cy="0"/>
          <a:chOff x="0" y="0"/>
          <a:chExt cx="0" cy="0"/>
        </a:xfrm>
      </p:grpSpPr>
      <p:sp>
        <p:nvSpPr>
          <p:cNvPr id="37" name="Google Shape;37;p33"/>
          <p:cNvSpPr/>
          <p:nvPr/>
        </p:nvSpPr>
        <p:spPr>
          <a:xfrm>
            <a:off x="0" y="0"/>
            <a:ext cx="9144000" cy="5143500"/>
          </a:xfrm>
          <a:prstGeom prst="rect">
            <a:avLst/>
          </a:prstGeom>
          <a:solidFill>
            <a:schemeClr val="lt1">
              <a:alpha val="98431"/>
            </a:schemeClr>
          </a:solidFill>
          <a:ln cap="flat" cmpd="sng" w="38100">
            <a:solidFill>
              <a:srgbClr val="0058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81748"/>
              </a:solidFill>
              <a:latin typeface="Calibri"/>
              <a:ea typeface="Calibri"/>
              <a:cs typeface="Calibri"/>
              <a:sym typeface="Calibri"/>
            </a:endParaRPr>
          </a:p>
        </p:txBody>
      </p:sp>
      <p:sp>
        <p:nvSpPr>
          <p:cNvPr id="38" name="Google Shape;38;p33"/>
          <p:cNvSpPr/>
          <p:nvPr/>
        </p:nvSpPr>
        <p:spPr>
          <a:xfrm>
            <a:off x="458500" y="542219"/>
            <a:ext cx="8427007"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 name="Google Shape;39;p33"/>
          <p:cNvSpPr/>
          <p:nvPr/>
        </p:nvSpPr>
        <p:spPr>
          <a:xfrm>
            <a:off x="457056" y="137180"/>
            <a:ext cx="322033" cy="322732"/>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 name="Google Shape;40;p33"/>
          <p:cNvSpPr txBox="1"/>
          <p:nvPr/>
        </p:nvSpPr>
        <p:spPr>
          <a:xfrm>
            <a:off x="828898" y="199275"/>
            <a:ext cx="740400" cy="225900"/>
          </a:xfrm>
          <a:prstGeom prst="rect">
            <a:avLst/>
          </a:prstGeom>
          <a:noFill/>
          <a:ln>
            <a:noFill/>
          </a:ln>
        </p:spPr>
        <p:txBody>
          <a:bodyPr anchorCtr="0" anchor="t" bIns="0" lIns="0" spcFirstLastPara="1" rIns="0" wrap="square" tIns="7775">
            <a:noAutofit/>
          </a:bodyPr>
          <a:lstStyle/>
          <a:p>
            <a:pPr indent="0" lvl="0" marL="5776" marR="0" rtl="0" algn="l">
              <a:lnSpc>
                <a:spcPct val="100000"/>
              </a:lnSpc>
              <a:spcBef>
                <a:spcPts val="0"/>
              </a:spcBef>
              <a:spcAft>
                <a:spcPts val="0"/>
              </a:spcAft>
              <a:buClr>
                <a:srgbClr val="000000"/>
              </a:buClr>
              <a:buSzPts val="728"/>
              <a:buFont typeface="Arial"/>
              <a:buNone/>
            </a:pPr>
            <a:r>
              <a:rPr b="1" i="0" lang="en-IN" sz="728" u="none" cap="none" strike="noStrike">
                <a:solidFill>
                  <a:srgbClr val="231F20"/>
                </a:solidFill>
                <a:latin typeface="Helvetica Neue"/>
                <a:ea typeface="Helvetica Neue"/>
                <a:cs typeface="Helvetica Neue"/>
                <a:sym typeface="Helvetica Neue"/>
              </a:rPr>
              <a:t>RV College of</a:t>
            </a:r>
            <a:endParaRPr b="0" i="0" sz="1400" u="none" cap="none" strike="noStrike">
              <a:solidFill>
                <a:srgbClr val="000000"/>
              </a:solidFill>
              <a:latin typeface="Arial"/>
              <a:ea typeface="Arial"/>
              <a:cs typeface="Arial"/>
              <a:sym typeface="Arial"/>
            </a:endParaRPr>
          </a:p>
          <a:p>
            <a:pPr indent="0" lvl="0" marL="5776" marR="0" rtl="0" algn="l">
              <a:lnSpc>
                <a:spcPct val="100000"/>
              </a:lnSpc>
              <a:spcBef>
                <a:spcPts val="0"/>
              </a:spcBef>
              <a:spcAft>
                <a:spcPts val="0"/>
              </a:spcAft>
              <a:buClr>
                <a:srgbClr val="000000"/>
              </a:buClr>
              <a:buSzPts val="728"/>
              <a:buFont typeface="Arial"/>
              <a:buNone/>
            </a:pPr>
            <a:r>
              <a:rPr b="1" i="0" lang="en-IN" sz="728" u="none" cap="none" strike="noStrike">
                <a:solidFill>
                  <a:srgbClr val="231F20"/>
                </a:solidFill>
                <a:latin typeface="Helvetica Neue"/>
                <a:ea typeface="Helvetica Neue"/>
                <a:cs typeface="Helvetica Neue"/>
                <a:sym typeface="Helvetica Neue"/>
              </a:rPr>
              <a:t>Engineering </a:t>
            </a:r>
            <a:endParaRPr b="1" i="0" sz="728" u="none" cap="none" strike="noStrike">
              <a:solidFill>
                <a:schemeClr val="dk1"/>
              </a:solidFill>
              <a:latin typeface="Helvetica Neue"/>
              <a:ea typeface="Helvetica Neue"/>
              <a:cs typeface="Helvetica Neue"/>
              <a:sym typeface="Helvetica Neue"/>
            </a:endParaRPr>
          </a:p>
        </p:txBody>
      </p:sp>
      <p:sp>
        <p:nvSpPr>
          <p:cNvPr id="41" name="Google Shape;41;p33"/>
          <p:cNvSpPr txBox="1"/>
          <p:nvPr>
            <p:ph idx="1" type="body"/>
          </p:nvPr>
        </p:nvSpPr>
        <p:spPr>
          <a:xfrm>
            <a:off x="457050" y="624550"/>
            <a:ext cx="3977700" cy="43065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SzPts val="1400"/>
              <a:buNone/>
              <a:defRPr sz="2000">
                <a:latin typeface="Times New Roman"/>
                <a:ea typeface="Times New Roman"/>
                <a:cs typeface="Times New Roman"/>
                <a:sym typeface="Times New Roman"/>
              </a:defRPr>
            </a:lvl1pPr>
            <a:lvl2pPr indent="-228600" lvl="1" marL="914400" algn="l">
              <a:lnSpc>
                <a:spcPct val="100000"/>
              </a:lnSpc>
              <a:spcBef>
                <a:spcPts val="360"/>
              </a:spcBef>
              <a:spcAft>
                <a:spcPts val="0"/>
              </a:spcAft>
              <a:buSzPts val="1400"/>
              <a:buFont typeface="Times New Roman"/>
              <a:buNone/>
              <a:defRPr>
                <a:latin typeface="Times New Roman"/>
                <a:ea typeface="Times New Roman"/>
                <a:cs typeface="Times New Roman"/>
                <a:sym typeface="Times New Roman"/>
              </a:defRPr>
            </a:lvl2pPr>
            <a:lvl3pPr indent="-228600" lvl="2" marL="1371600" algn="l">
              <a:lnSpc>
                <a:spcPct val="100000"/>
              </a:lnSpc>
              <a:spcBef>
                <a:spcPts val="360"/>
              </a:spcBef>
              <a:spcAft>
                <a:spcPts val="0"/>
              </a:spcAft>
              <a:buSzPts val="1400"/>
              <a:buFont typeface="Times New Roman"/>
              <a:buNone/>
              <a:defRPr>
                <a:latin typeface="Times New Roman"/>
                <a:ea typeface="Times New Roman"/>
                <a:cs typeface="Times New Roman"/>
                <a:sym typeface="Times New Roman"/>
              </a:defRPr>
            </a:lvl3pPr>
            <a:lvl4pPr indent="-228600" lvl="3" marL="1828800" algn="l">
              <a:lnSpc>
                <a:spcPct val="100000"/>
              </a:lnSpc>
              <a:spcBef>
                <a:spcPts val="360"/>
              </a:spcBef>
              <a:spcAft>
                <a:spcPts val="0"/>
              </a:spcAft>
              <a:buSzPts val="1400"/>
              <a:buFont typeface="Times New Roman"/>
              <a:buNone/>
              <a:defRPr>
                <a:latin typeface="Times New Roman"/>
                <a:ea typeface="Times New Roman"/>
                <a:cs typeface="Times New Roman"/>
                <a:sym typeface="Times New Roman"/>
              </a:defRPr>
            </a:lvl4pPr>
            <a:lvl5pPr indent="-228600" lvl="4" marL="2286000" algn="l">
              <a:lnSpc>
                <a:spcPct val="100000"/>
              </a:lnSpc>
              <a:spcBef>
                <a:spcPts val="360"/>
              </a:spcBef>
              <a:spcAft>
                <a:spcPts val="0"/>
              </a:spcAft>
              <a:buSzPts val="1400"/>
              <a:buFont typeface="Times New Roman"/>
              <a:buNone/>
              <a:defRPr>
                <a:latin typeface="Times New Roman"/>
                <a:ea typeface="Times New Roman"/>
                <a:cs typeface="Times New Roman"/>
                <a:sym typeface="Times New Roman"/>
              </a:defRPr>
            </a:lvl5pPr>
            <a:lvl6pPr indent="-228600" lvl="5" marL="2743200" algn="l">
              <a:lnSpc>
                <a:spcPct val="100000"/>
              </a:lnSpc>
              <a:spcBef>
                <a:spcPts val="0"/>
              </a:spcBef>
              <a:spcAft>
                <a:spcPts val="0"/>
              </a:spcAft>
              <a:buSzPts val="1400"/>
              <a:buFont typeface="Times New Roman"/>
              <a:buNone/>
              <a:defRPr>
                <a:latin typeface="Times New Roman"/>
                <a:ea typeface="Times New Roman"/>
                <a:cs typeface="Times New Roman"/>
                <a:sym typeface="Times New Roman"/>
              </a:defRPr>
            </a:lvl6pPr>
            <a:lvl7pPr indent="-228600" lvl="6" marL="3200400" algn="l">
              <a:lnSpc>
                <a:spcPct val="100000"/>
              </a:lnSpc>
              <a:spcBef>
                <a:spcPts val="0"/>
              </a:spcBef>
              <a:spcAft>
                <a:spcPts val="0"/>
              </a:spcAft>
              <a:buSzPts val="1400"/>
              <a:buFont typeface="Times New Roman"/>
              <a:buNone/>
              <a:defRPr>
                <a:latin typeface="Times New Roman"/>
                <a:ea typeface="Times New Roman"/>
                <a:cs typeface="Times New Roman"/>
                <a:sym typeface="Times New Roman"/>
              </a:defRPr>
            </a:lvl7pPr>
            <a:lvl8pPr indent="-228600" lvl="7" marL="3657600" algn="l">
              <a:lnSpc>
                <a:spcPct val="100000"/>
              </a:lnSpc>
              <a:spcBef>
                <a:spcPts val="0"/>
              </a:spcBef>
              <a:spcAft>
                <a:spcPts val="0"/>
              </a:spcAft>
              <a:buSzPts val="1400"/>
              <a:buFont typeface="Times New Roman"/>
              <a:buNone/>
              <a:defRPr>
                <a:latin typeface="Times New Roman"/>
                <a:ea typeface="Times New Roman"/>
                <a:cs typeface="Times New Roman"/>
                <a:sym typeface="Times New Roman"/>
              </a:defRPr>
            </a:lvl8pPr>
            <a:lvl9pPr indent="-228600" lvl="8" marL="4114800" algn="l">
              <a:lnSpc>
                <a:spcPct val="100000"/>
              </a:lnSpc>
              <a:spcBef>
                <a:spcPts val="0"/>
              </a:spcBef>
              <a:spcAft>
                <a:spcPts val="0"/>
              </a:spcAft>
              <a:buSzPts val="1400"/>
              <a:buFont typeface="Times New Roman"/>
              <a:buNone/>
              <a:defRPr>
                <a:latin typeface="Times New Roman"/>
                <a:ea typeface="Times New Roman"/>
                <a:cs typeface="Times New Roman"/>
                <a:sym typeface="Times New Roman"/>
              </a:defRPr>
            </a:lvl9pPr>
          </a:lstStyle>
          <a:p/>
        </p:txBody>
      </p:sp>
      <p:sp>
        <p:nvSpPr>
          <p:cNvPr id="42" name="Google Shape;42;p33"/>
          <p:cNvSpPr txBox="1"/>
          <p:nvPr>
            <p:ph idx="2" type="body"/>
          </p:nvPr>
        </p:nvSpPr>
        <p:spPr>
          <a:xfrm>
            <a:off x="4709150" y="624425"/>
            <a:ext cx="4170600" cy="43065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SzPts val="1400"/>
              <a:buNone/>
              <a:defRPr sz="2000">
                <a:latin typeface="Times New Roman"/>
                <a:ea typeface="Times New Roman"/>
                <a:cs typeface="Times New Roman"/>
                <a:sym typeface="Times New Roman"/>
              </a:defRPr>
            </a:lvl1pPr>
            <a:lvl2pPr indent="-228600" lvl="1" marL="914400" algn="l">
              <a:lnSpc>
                <a:spcPct val="100000"/>
              </a:lnSpc>
              <a:spcBef>
                <a:spcPts val="360"/>
              </a:spcBef>
              <a:spcAft>
                <a:spcPts val="0"/>
              </a:spcAft>
              <a:buSzPts val="1400"/>
              <a:buFont typeface="Times New Roman"/>
              <a:buNone/>
              <a:defRPr>
                <a:latin typeface="Times New Roman"/>
                <a:ea typeface="Times New Roman"/>
                <a:cs typeface="Times New Roman"/>
                <a:sym typeface="Times New Roman"/>
              </a:defRPr>
            </a:lvl2pPr>
            <a:lvl3pPr indent="-228600" lvl="2" marL="1371600" algn="l">
              <a:lnSpc>
                <a:spcPct val="100000"/>
              </a:lnSpc>
              <a:spcBef>
                <a:spcPts val="360"/>
              </a:spcBef>
              <a:spcAft>
                <a:spcPts val="0"/>
              </a:spcAft>
              <a:buSzPts val="1400"/>
              <a:buFont typeface="Times New Roman"/>
              <a:buNone/>
              <a:defRPr>
                <a:latin typeface="Times New Roman"/>
                <a:ea typeface="Times New Roman"/>
                <a:cs typeface="Times New Roman"/>
                <a:sym typeface="Times New Roman"/>
              </a:defRPr>
            </a:lvl3pPr>
            <a:lvl4pPr indent="-228600" lvl="3" marL="1828800" algn="l">
              <a:lnSpc>
                <a:spcPct val="100000"/>
              </a:lnSpc>
              <a:spcBef>
                <a:spcPts val="360"/>
              </a:spcBef>
              <a:spcAft>
                <a:spcPts val="0"/>
              </a:spcAft>
              <a:buSzPts val="1400"/>
              <a:buFont typeface="Times New Roman"/>
              <a:buNone/>
              <a:defRPr>
                <a:latin typeface="Times New Roman"/>
                <a:ea typeface="Times New Roman"/>
                <a:cs typeface="Times New Roman"/>
                <a:sym typeface="Times New Roman"/>
              </a:defRPr>
            </a:lvl4pPr>
            <a:lvl5pPr indent="-228600" lvl="4" marL="2286000" algn="l">
              <a:lnSpc>
                <a:spcPct val="100000"/>
              </a:lnSpc>
              <a:spcBef>
                <a:spcPts val="360"/>
              </a:spcBef>
              <a:spcAft>
                <a:spcPts val="0"/>
              </a:spcAft>
              <a:buSzPts val="1400"/>
              <a:buFont typeface="Times New Roman"/>
              <a:buNone/>
              <a:defRPr>
                <a:latin typeface="Times New Roman"/>
                <a:ea typeface="Times New Roman"/>
                <a:cs typeface="Times New Roman"/>
                <a:sym typeface="Times New Roman"/>
              </a:defRPr>
            </a:lvl5pPr>
            <a:lvl6pPr indent="-228600" lvl="5" marL="2743200" algn="l">
              <a:lnSpc>
                <a:spcPct val="100000"/>
              </a:lnSpc>
              <a:spcBef>
                <a:spcPts val="0"/>
              </a:spcBef>
              <a:spcAft>
                <a:spcPts val="0"/>
              </a:spcAft>
              <a:buSzPts val="1400"/>
              <a:buFont typeface="Times New Roman"/>
              <a:buNone/>
              <a:defRPr>
                <a:latin typeface="Times New Roman"/>
                <a:ea typeface="Times New Roman"/>
                <a:cs typeface="Times New Roman"/>
                <a:sym typeface="Times New Roman"/>
              </a:defRPr>
            </a:lvl6pPr>
            <a:lvl7pPr indent="-228600" lvl="6" marL="3200400" algn="l">
              <a:lnSpc>
                <a:spcPct val="100000"/>
              </a:lnSpc>
              <a:spcBef>
                <a:spcPts val="0"/>
              </a:spcBef>
              <a:spcAft>
                <a:spcPts val="0"/>
              </a:spcAft>
              <a:buSzPts val="1400"/>
              <a:buFont typeface="Times New Roman"/>
              <a:buNone/>
              <a:defRPr>
                <a:latin typeface="Times New Roman"/>
                <a:ea typeface="Times New Roman"/>
                <a:cs typeface="Times New Roman"/>
                <a:sym typeface="Times New Roman"/>
              </a:defRPr>
            </a:lvl7pPr>
            <a:lvl8pPr indent="-228600" lvl="7" marL="3657600" algn="l">
              <a:lnSpc>
                <a:spcPct val="100000"/>
              </a:lnSpc>
              <a:spcBef>
                <a:spcPts val="0"/>
              </a:spcBef>
              <a:spcAft>
                <a:spcPts val="0"/>
              </a:spcAft>
              <a:buSzPts val="1400"/>
              <a:buFont typeface="Times New Roman"/>
              <a:buNone/>
              <a:defRPr>
                <a:latin typeface="Times New Roman"/>
                <a:ea typeface="Times New Roman"/>
                <a:cs typeface="Times New Roman"/>
                <a:sym typeface="Times New Roman"/>
              </a:defRPr>
            </a:lvl8pPr>
            <a:lvl9pPr indent="-228600" lvl="8" marL="4114800" algn="l">
              <a:lnSpc>
                <a:spcPct val="100000"/>
              </a:lnSpc>
              <a:spcBef>
                <a:spcPts val="0"/>
              </a:spcBef>
              <a:spcAft>
                <a:spcPts val="0"/>
              </a:spcAft>
              <a:buSzPts val="1400"/>
              <a:buFont typeface="Times New Roman"/>
              <a:buNone/>
              <a:defRPr>
                <a:latin typeface="Times New Roman"/>
                <a:ea typeface="Times New Roman"/>
                <a:cs typeface="Times New Roman"/>
                <a:sym typeface="Times New Roman"/>
              </a:defRPr>
            </a:lvl9pPr>
          </a:lstStyle>
          <a:p/>
        </p:txBody>
      </p:sp>
      <p:sp>
        <p:nvSpPr>
          <p:cNvPr id="43" name="Google Shape;43;p33"/>
          <p:cNvSpPr txBox="1"/>
          <p:nvPr/>
        </p:nvSpPr>
        <p:spPr>
          <a:xfrm>
            <a:off x="7330941" y="185554"/>
            <a:ext cx="1548790" cy="215762"/>
          </a:xfrm>
          <a:prstGeom prst="rect">
            <a:avLst/>
          </a:prstGeom>
          <a:noFill/>
          <a:ln>
            <a:noFill/>
          </a:ln>
        </p:spPr>
        <p:txBody>
          <a:bodyPr anchorCtr="0" anchor="t" bIns="0" lIns="0" spcFirstLastPara="1" rIns="0" wrap="square" tIns="5775">
            <a:noAutofit/>
          </a:bodyPr>
          <a:lstStyle/>
          <a:p>
            <a:pPr indent="0" lvl="0" marL="5776" marR="0" rtl="0" algn="l">
              <a:lnSpc>
                <a:spcPct val="100000"/>
              </a:lnSpc>
              <a:spcBef>
                <a:spcPts val="0"/>
              </a:spcBef>
              <a:spcAft>
                <a:spcPts val="0"/>
              </a:spcAft>
              <a:buClr>
                <a:srgbClr val="000000"/>
              </a:buClr>
              <a:buSzPts val="1364"/>
              <a:buFont typeface="Arial"/>
              <a:buNone/>
            </a:pPr>
            <a:r>
              <a:rPr b="0" i="1" lang="en-IN" sz="1364" u="none" cap="none" strike="noStrike">
                <a:solidFill>
                  <a:srgbClr val="422C75"/>
                </a:solidFill>
                <a:latin typeface="Playfair Display"/>
                <a:ea typeface="Playfair Display"/>
                <a:cs typeface="Playfair Display"/>
                <a:sym typeface="Playfair Display"/>
              </a:rPr>
              <a:t>Go, change the world</a:t>
            </a:r>
            <a:endParaRPr b="0" i="0" sz="1364" u="none" cap="none" strike="noStrike">
              <a:solidFill>
                <a:schemeClr val="dk1"/>
              </a:solidFill>
              <a:latin typeface="Playfair Display"/>
              <a:ea typeface="Playfair Display"/>
              <a:cs typeface="Playfair Display"/>
              <a:sym typeface="Playfair Display"/>
            </a:endParaRPr>
          </a:p>
        </p:txBody>
      </p:sp>
      <p:sp>
        <p:nvSpPr>
          <p:cNvPr id="44" name="Google Shape;44;p33"/>
          <p:cNvSpPr txBox="1"/>
          <p:nvPr>
            <p:ph type="title"/>
          </p:nvPr>
        </p:nvSpPr>
        <p:spPr>
          <a:xfrm>
            <a:off x="1559100" y="127575"/>
            <a:ext cx="5771700" cy="3693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b="1" sz="2400">
                <a:solidFill>
                  <a:srgbClr val="005893"/>
                </a:solidFill>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 name="Google Shape;45;p33"/>
          <p:cNvSpPr/>
          <p:nvPr/>
        </p:nvSpPr>
        <p:spPr>
          <a:xfrm>
            <a:off x="1372547" y="339427"/>
            <a:ext cx="21844" cy="27305"/>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 name="Google Shape;46;p33"/>
          <p:cNvSpPr/>
          <p:nvPr/>
        </p:nvSpPr>
        <p:spPr>
          <a:xfrm>
            <a:off x="1358899" y="328501"/>
            <a:ext cx="49167" cy="49168"/>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spTree>
      <p:nvGrpSpPr>
        <p:cNvPr id="47" name="Shape 47"/>
        <p:cNvGrpSpPr/>
        <p:nvPr/>
      </p:nvGrpSpPr>
      <p:grpSpPr>
        <a:xfrm>
          <a:off x="0" y="0"/>
          <a:ext cx="0" cy="0"/>
          <a:chOff x="0" y="0"/>
          <a:chExt cx="0" cy="0"/>
        </a:xfrm>
      </p:grpSpPr>
      <p:sp>
        <p:nvSpPr>
          <p:cNvPr id="48" name="Google Shape;48;p34"/>
          <p:cNvSpPr/>
          <p:nvPr/>
        </p:nvSpPr>
        <p:spPr>
          <a:xfrm>
            <a:off x="0" y="0"/>
            <a:ext cx="9144000" cy="5143500"/>
          </a:xfrm>
          <a:prstGeom prst="rect">
            <a:avLst/>
          </a:prstGeom>
          <a:solidFill>
            <a:schemeClr val="lt1">
              <a:alpha val="98431"/>
            </a:schemeClr>
          </a:solidFill>
          <a:ln cap="flat" cmpd="sng" w="38100">
            <a:solidFill>
              <a:srgbClr val="0058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81748"/>
              </a:solidFill>
              <a:latin typeface="Calibri"/>
              <a:ea typeface="Calibri"/>
              <a:cs typeface="Calibri"/>
              <a:sym typeface="Calibri"/>
            </a:endParaRPr>
          </a:p>
        </p:txBody>
      </p:sp>
      <p:sp>
        <p:nvSpPr>
          <p:cNvPr id="49" name="Google Shape;49;p34"/>
          <p:cNvSpPr/>
          <p:nvPr/>
        </p:nvSpPr>
        <p:spPr>
          <a:xfrm>
            <a:off x="458500" y="542219"/>
            <a:ext cx="8427007"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 name="Google Shape;50;p34"/>
          <p:cNvSpPr/>
          <p:nvPr/>
        </p:nvSpPr>
        <p:spPr>
          <a:xfrm>
            <a:off x="457056" y="137180"/>
            <a:ext cx="322033" cy="322732"/>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 name="Google Shape;51;p34"/>
          <p:cNvSpPr txBox="1"/>
          <p:nvPr/>
        </p:nvSpPr>
        <p:spPr>
          <a:xfrm>
            <a:off x="828898" y="199275"/>
            <a:ext cx="750600" cy="225900"/>
          </a:xfrm>
          <a:prstGeom prst="rect">
            <a:avLst/>
          </a:prstGeom>
          <a:noFill/>
          <a:ln>
            <a:noFill/>
          </a:ln>
        </p:spPr>
        <p:txBody>
          <a:bodyPr anchorCtr="0" anchor="t" bIns="0" lIns="0" spcFirstLastPara="1" rIns="0" wrap="square" tIns="7775">
            <a:noAutofit/>
          </a:bodyPr>
          <a:lstStyle/>
          <a:p>
            <a:pPr indent="0" lvl="0" marL="5776" marR="0" rtl="0" algn="l">
              <a:lnSpc>
                <a:spcPct val="100000"/>
              </a:lnSpc>
              <a:spcBef>
                <a:spcPts val="0"/>
              </a:spcBef>
              <a:spcAft>
                <a:spcPts val="0"/>
              </a:spcAft>
              <a:buClr>
                <a:srgbClr val="000000"/>
              </a:buClr>
              <a:buSzPts val="728"/>
              <a:buFont typeface="Arial"/>
              <a:buNone/>
            </a:pPr>
            <a:r>
              <a:rPr b="1" i="0" lang="en-IN" sz="728" u="none" cap="none" strike="noStrike">
                <a:solidFill>
                  <a:srgbClr val="231F20"/>
                </a:solidFill>
                <a:latin typeface="Helvetica Neue"/>
                <a:ea typeface="Helvetica Neue"/>
                <a:cs typeface="Helvetica Neue"/>
                <a:sym typeface="Helvetica Neue"/>
              </a:rPr>
              <a:t>RV College of</a:t>
            </a:r>
            <a:endParaRPr b="0" i="0" sz="1400" u="none" cap="none" strike="noStrike">
              <a:solidFill>
                <a:srgbClr val="000000"/>
              </a:solidFill>
              <a:latin typeface="Arial"/>
              <a:ea typeface="Arial"/>
              <a:cs typeface="Arial"/>
              <a:sym typeface="Arial"/>
            </a:endParaRPr>
          </a:p>
          <a:p>
            <a:pPr indent="0" lvl="0" marL="5776" marR="0" rtl="0" algn="l">
              <a:lnSpc>
                <a:spcPct val="100000"/>
              </a:lnSpc>
              <a:spcBef>
                <a:spcPts val="0"/>
              </a:spcBef>
              <a:spcAft>
                <a:spcPts val="0"/>
              </a:spcAft>
              <a:buClr>
                <a:srgbClr val="000000"/>
              </a:buClr>
              <a:buSzPts val="728"/>
              <a:buFont typeface="Arial"/>
              <a:buNone/>
            </a:pPr>
            <a:r>
              <a:rPr b="1" i="0" lang="en-IN" sz="728" u="none" cap="none" strike="noStrike">
                <a:solidFill>
                  <a:srgbClr val="231F20"/>
                </a:solidFill>
                <a:latin typeface="Helvetica Neue"/>
                <a:ea typeface="Helvetica Neue"/>
                <a:cs typeface="Helvetica Neue"/>
                <a:sym typeface="Helvetica Neue"/>
              </a:rPr>
              <a:t>Engineering </a:t>
            </a:r>
            <a:endParaRPr b="1" i="0" sz="728" u="none" cap="none" strike="noStrike">
              <a:solidFill>
                <a:schemeClr val="dk1"/>
              </a:solidFill>
              <a:latin typeface="Helvetica Neue"/>
              <a:ea typeface="Helvetica Neue"/>
              <a:cs typeface="Helvetica Neue"/>
              <a:sym typeface="Helvetica Neue"/>
            </a:endParaRPr>
          </a:p>
        </p:txBody>
      </p:sp>
      <p:sp>
        <p:nvSpPr>
          <p:cNvPr id="52" name="Google Shape;52;p34"/>
          <p:cNvSpPr txBox="1"/>
          <p:nvPr/>
        </p:nvSpPr>
        <p:spPr>
          <a:xfrm>
            <a:off x="7330941" y="185554"/>
            <a:ext cx="1548790" cy="215762"/>
          </a:xfrm>
          <a:prstGeom prst="rect">
            <a:avLst/>
          </a:prstGeom>
          <a:noFill/>
          <a:ln>
            <a:noFill/>
          </a:ln>
        </p:spPr>
        <p:txBody>
          <a:bodyPr anchorCtr="0" anchor="t" bIns="0" lIns="0" spcFirstLastPara="1" rIns="0" wrap="square" tIns="5775">
            <a:noAutofit/>
          </a:bodyPr>
          <a:lstStyle/>
          <a:p>
            <a:pPr indent="0" lvl="0" marL="5776" marR="0" rtl="0" algn="l">
              <a:lnSpc>
                <a:spcPct val="100000"/>
              </a:lnSpc>
              <a:spcBef>
                <a:spcPts val="0"/>
              </a:spcBef>
              <a:spcAft>
                <a:spcPts val="0"/>
              </a:spcAft>
              <a:buClr>
                <a:srgbClr val="000000"/>
              </a:buClr>
              <a:buSzPts val="1364"/>
              <a:buFont typeface="Arial"/>
              <a:buNone/>
            </a:pPr>
            <a:r>
              <a:rPr b="0" i="1" lang="en-IN" sz="1364" u="none" cap="none" strike="noStrike">
                <a:solidFill>
                  <a:srgbClr val="422C75"/>
                </a:solidFill>
                <a:latin typeface="Playfair Display"/>
                <a:ea typeface="Playfair Display"/>
                <a:cs typeface="Playfair Display"/>
                <a:sym typeface="Playfair Display"/>
              </a:rPr>
              <a:t>Go, change the world</a:t>
            </a:r>
            <a:endParaRPr b="0" i="0" sz="1364" u="none" cap="none" strike="noStrike">
              <a:solidFill>
                <a:schemeClr val="dk1"/>
              </a:solidFill>
              <a:latin typeface="Playfair Display"/>
              <a:ea typeface="Playfair Display"/>
              <a:cs typeface="Playfair Display"/>
              <a:sym typeface="Playfair Display"/>
            </a:endParaRPr>
          </a:p>
        </p:txBody>
      </p:sp>
      <p:sp>
        <p:nvSpPr>
          <p:cNvPr id="53" name="Google Shape;53;p34"/>
          <p:cNvSpPr txBox="1"/>
          <p:nvPr>
            <p:ph type="title"/>
          </p:nvPr>
        </p:nvSpPr>
        <p:spPr>
          <a:xfrm>
            <a:off x="1559100" y="127575"/>
            <a:ext cx="5771700" cy="3693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b="1" sz="2400">
                <a:solidFill>
                  <a:srgbClr val="005893"/>
                </a:solidFill>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4" name="Google Shape;54;p34"/>
          <p:cNvSpPr/>
          <p:nvPr/>
        </p:nvSpPr>
        <p:spPr>
          <a:xfrm>
            <a:off x="1372547" y="339427"/>
            <a:ext cx="21844" cy="27305"/>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 name="Google Shape;55;p34"/>
          <p:cNvSpPr/>
          <p:nvPr/>
        </p:nvSpPr>
        <p:spPr>
          <a:xfrm>
            <a:off x="1358899" y="328501"/>
            <a:ext cx="49167" cy="49168"/>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56" name="Shape 56"/>
        <p:cNvGrpSpPr/>
        <p:nvPr/>
      </p:nvGrpSpPr>
      <p:grpSpPr>
        <a:xfrm>
          <a:off x="0" y="0"/>
          <a:ext cx="0" cy="0"/>
          <a:chOff x="0" y="0"/>
          <a:chExt cx="0" cy="0"/>
        </a:xfrm>
      </p:grpSpPr>
      <p:sp>
        <p:nvSpPr>
          <p:cNvPr id="57" name="Google Shape;57;p35"/>
          <p:cNvSpPr/>
          <p:nvPr/>
        </p:nvSpPr>
        <p:spPr>
          <a:xfrm>
            <a:off x="0" y="0"/>
            <a:ext cx="9144000" cy="5143500"/>
          </a:xfrm>
          <a:prstGeom prst="rect">
            <a:avLst/>
          </a:prstGeom>
          <a:solidFill>
            <a:schemeClr val="lt1">
              <a:alpha val="98431"/>
            </a:schemeClr>
          </a:solidFill>
          <a:ln cap="flat" cmpd="sng" w="38100">
            <a:solidFill>
              <a:srgbClr val="0058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81748"/>
              </a:solidFill>
              <a:latin typeface="Calibri"/>
              <a:ea typeface="Calibri"/>
              <a:cs typeface="Calibri"/>
              <a:sym typeface="Calibri"/>
            </a:endParaRPr>
          </a:p>
        </p:txBody>
      </p:sp>
      <p:sp>
        <p:nvSpPr>
          <p:cNvPr id="58" name="Google Shape;58;p35"/>
          <p:cNvSpPr/>
          <p:nvPr/>
        </p:nvSpPr>
        <p:spPr>
          <a:xfrm>
            <a:off x="458500" y="542219"/>
            <a:ext cx="8427007" cy="0"/>
          </a:xfrm>
          <a:custGeom>
            <a:rect b="b" l="l" r="r" t="t"/>
            <a:pathLst>
              <a:path extrusionOk="0" h="120000" w="18527395">
                <a:moveTo>
                  <a:pt x="0" y="0"/>
                </a:moveTo>
                <a:lnTo>
                  <a:pt x="18526859" y="0"/>
                </a:lnTo>
              </a:path>
            </a:pathLst>
          </a:custGeom>
          <a:noFill/>
          <a:ln cap="flat" cmpd="sng" w="15700">
            <a:solidFill>
              <a:srgbClr val="5E6DB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 name="Google Shape;59;p35"/>
          <p:cNvSpPr/>
          <p:nvPr/>
        </p:nvSpPr>
        <p:spPr>
          <a:xfrm>
            <a:off x="457056" y="137180"/>
            <a:ext cx="322033" cy="322732"/>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35"/>
          <p:cNvSpPr txBox="1"/>
          <p:nvPr/>
        </p:nvSpPr>
        <p:spPr>
          <a:xfrm>
            <a:off x="828898" y="199275"/>
            <a:ext cx="740400" cy="225900"/>
          </a:xfrm>
          <a:prstGeom prst="rect">
            <a:avLst/>
          </a:prstGeom>
          <a:noFill/>
          <a:ln>
            <a:noFill/>
          </a:ln>
        </p:spPr>
        <p:txBody>
          <a:bodyPr anchorCtr="0" anchor="t" bIns="0" lIns="0" spcFirstLastPara="1" rIns="0" wrap="square" tIns="7775">
            <a:noAutofit/>
          </a:bodyPr>
          <a:lstStyle/>
          <a:p>
            <a:pPr indent="0" lvl="0" marL="5776" marR="0" rtl="0" algn="l">
              <a:lnSpc>
                <a:spcPct val="100000"/>
              </a:lnSpc>
              <a:spcBef>
                <a:spcPts val="0"/>
              </a:spcBef>
              <a:spcAft>
                <a:spcPts val="0"/>
              </a:spcAft>
              <a:buClr>
                <a:srgbClr val="000000"/>
              </a:buClr>
              <a:buSzPts val="728"/>
              <a:buFont typeface="Arial"/>
              <a:buNone/>
            </a:pPr>
            <a:r>
              <a:rPr b="1" i="0" lang="en-IN" sz="728" u="none" cap="none" strike="noStrike">
                <a:solidFill>
                  <a:srgbClr val="231F20"/>
                </a:solidFill>
                <a:latin typeface="Helvetica Neue"/>
                <a:ea typeface="Helvetica Neue"/>
                <a:cs typeface="Helvetica Neue"/>
                <a:sym typeface="Helvetica Neue"/>
              </a:rPr>
              <a:t>RV College of</a:t>
            </a:r>
            <a:endParaRPr b="0" i="0" sz="1400" u="none" cap="none" strike="noStrike">
              <a:solidFill>
                <a:srgbClr val="000000"/>
              </a:solidFill>
              <a:latin typeface="Arial"/>
              <a:ea typeface="Arial"/>
              <a:cs typeface="Arial"/>
              <a:sym typeface="Arial"/>
            </a:endParaRPr>
          </a:p>
          <a:p>
            <a:pPr indent="0" lvl="0" marL="5776" marR="0" rtl="0" algn="l">
              <a:lnSpc>
                <a:spcPct val="100000"/>
              </a:lnSpc>
              <a:spcBef>
                <a:spcPts val="0"/>
              </a:spcBef>
              <a:spcAft>
                <a:spcPts val="0"/>
              </a:spcAft>
              <a:buClr>
                <a:srgbClr val="000000"/>
              </a:buClr>
              <a:buSzPts val="728"/>
              <a:buFont typeface="Arial"/>
              <a:buNone/>
            </a:pPr>
            <a:r>
              <a:rPr b="1" i="0" lang="en-IN" sz="728" u="none" cap="none" strike="noStrike">
                <a:solidFill>
                  <a:srgbClr val="231F20"/>
                </a:solidFill>
                <a:latin typeface="Helvetica Neue"/>
                <a:ea typeface="Helvetica Neue"/>
                <a:cs typeface="Helvetica Neue"/>
                <a:sym typeface="Helvetica Neue"/>
              </a:rPr>
              <a:t>Engineering </a:t>
            </a:r>
            <a:endParaRPr b="1" i="0" sz="728" u="none" cap="none" strike="noStrike">
              <a:solidFill>
                <a:schemeClr val="dk1"/>
              </a:solidFill>
              <a:latin typeface="Helvetica Neue"/>
              <a:ea typeface="Helvetica Neue"/>
              <a:cs typeface="Helvetica Neue"/>
              <a:sym typeface="Helvetica Neue"/>
            </a:endParaRPr>
          </a:p>
        </p:txBody>
      </p:sp>
      <p:sp>
        <p:nvSpPr>
          <p:cNvPr id="61" name="Google Shape;61;p35"/>
          <p:cNvSpPr txBox="1"/>
          <p:nvPr/>
        </p:nvSpPr>
        <p:spPr>
          <a:xfrm>
            <a:off x="7330941" y="185554"/>
            <a:ext cx="1548790" cy="215762"/>
          </a:xfrm>
          <a:prstGeom prst="rect">
            <a:avLst/>
          </a:prstGeom>
          <a:noFill/>
          <a:ln>
            <a:noFill/>
          </a:ln>
        </p:spPr>
        <p:txBody>
          <a:bodyPr anchorCtr="0" anchor="t" bIns="0" lIns="0" spcFirstLastPara="1" rIns="0" wrap="square" tIns="5775">
            <a:noAutofit/>
          </a:bodyPr>
          <a:lstStyle/>
          <a:p>
            <a:pPr indent="0" lvl="0" marL="5776" marR="0" rtl="0" algn="l">
              <a:lnSpc>
                <a:spcPct val="100000"/>
              </a:lnSpc>
              <a:spcBef>
                <a:spcPts val="0"/>
              </a:spcBef>
              <a:spcAft>
                <a:spcPts val="0"/>
              </a:spcAft>
              <a:buClr>
                <a:srgbClr val="000000"/>
              </a:buClr>
              <a:buSzPts val="1364"/>
              <a:buFont typeface="Arial"/>
              <a:buNone/>
            </a:pPr>
            <a:r>
              <a:rPr b="0" i="1" lang="en-IN" sz="1364" u="none" cap="none" strike="noStrike">
                <a:solidFill>
                  <a:srgbClr val="422C75"/>
                </a:solidFill>
                <a:latin typeface="Playfair Display"/>
                <a:ea typeface="Playfair Display"/>
                <a:cs typeface="Playfair Display"/>
                <a:sym typeface="Playfair Display"/>
              </a:rPr>
              <a:t>Go, change the world</a:t>
            </a:r>
            <a:endParaRPr b="0" i="0" sz="1364" u="none" cap="none" strike="noStrike">
              <a:solidFill>
                <a:schemeClr val="dk1"/>
              </a:solidFill>
              <a:latin typeface="Playfair Display"/>
              <a:ea typeface="Playfair Display"/>
              <a:cs typeface="Playfair Display"/>
              <a:sym typeface="Playfair Display"/>
            </a:endParaRPr>
          </a:p>
        </p:txBody>
      </p:sp>
      <p:sp>
        <p:nvSpPr>
          <p:cNvPr id="62" name="Google Shape;62;p35"/>
          <p:cNvSpPr/>
          <p:nvPr/>
        </p:nvSpPr>
        <p:spPr>
          <a:xfrm>
            <a:off x="1372547" y="339427"/>
            <a:ext cx="21844" cy="27305"/>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p35"/>
          <p:cNvSpPr/>
          <p:nvPr/>
        </p:nvSpPr>
        <p:spPr>
          <a:xfrm>
            <a:off x="1358899" y="328501"/>
            <a:ext cx="49167" cy="49168"/>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0"/>
          <p:cNvSpPr/>
          <p:nvPr/>
        </p:nvSpPr>
        <p:spPr>
          <a:xfrm>
            <a:off x="0" y="5137724"/>
            <a:ext cx="9144000" cy="0"/>
          </a:xfrm>
          <a:custGeom>
            <a:rect b="b" l="l" r="r" t="t"/>
            <a:pathLst>
              <a:path extrusionOk="0" h="120000" w="20104100">
                <a:moveTo>
                  <a:pt x="0" y="0"/>
                </a:moveTo>
                <a:lnTo>
                  <a:pt x="20104099" y="0"/>
                </a:lnTo>
              </a:path>
            </a:pathLst>
          </a:custGeom>
          <a:noFill/>
          <a:ln cap="flat" cmpd="sng" w="22850">
            <a:solidFill>
              <a:srgbClr val="E76A8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 name="Google Shape;7;p30"/>
          <p:cNvSpPr/>
          <p:nvPr/>
        </p:nvSpPr>
        <p:spPr>
          <a:xfrm>
            <a:off x="0" y="5127616"/>
            <a:ext cx="9131003" cy="0"/>
          </a:xfrm>
          <a:custGeom>
            <a:rect b="b" l="l" r="r" t="t"/>
            <a:pathLst>
              <a:path extrusionOk="0" h="120000" w="20076160">
                <a:moveTo>
                  <a:pt x="0" y="0"/>
                </a:moveTo>
                <a:lnTo>
                  <a:pt x="20076037" y="0"/>
                </a:lnTo>
              </a:path>
            </a:pathLst>
          </a:custGeom>
          <a:noFill/>
          <a:ln cap="flat" cmpd="sng" w="22850">
            <a:solidFill>
              <a:srgbClr val="E76A8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 name="Google Shape;8;p30"/>
          <p:cNvSpPr/>
          <p:nvPr/>
        </p:nvSpPr>
        <p:spPr>
          <a:xfrm>
            <a:off x="12997" y="21660"/>
            <a:ext cx="0" cy="5100180"/>
          </a:xfrm>
          <a:custGeom>
            <a:rect b="b" l="l" r="r" t="t"/>
            <a:pathLst>
              <a:path extrusionOk="0" h="11215370" w="120000">
                <a:moveTo>
                  <a:pt x="0" y="0"/>
                </a:moveTo>
                <a:lnTo>
                  <a:pt x="0" y="11215370"/>
                </a:lnTo>
              </a:path>
            </a:pathLst>
          </a:custGeom>
          <a:noFill/>
          <a:ln cap="flat" cmpd="sng" w="56200">
            <a:solidFill>
              <a:srgbClr val="E76A8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 name="Google Shape;9;p30"/>
          <p:cNvSpPr/>
          <p:nvPr/>
        </p:nvSpPr>
        <p:spPr>
          <a:xfrm>
            <a:off x="0" y="10830"/>
            <a:ext cx="9144000" cy="0"/>
          </a:xfrm>
          <a:custGeom>
            <a:rect b="b" l="l" r="r" t="t"/>
            <a:pathLst>
              <a:path extrusionOk="0" h="120000" w="20104100">
                <a:moveTo>
                  <a:pt x="0" y="0"/>
                </a:moveTo>
                <a:lnTo>
                  <a:pt x="20104099" y="0"/>
                </a:lnTo>
              </a:path>
            </a:pathLst>
          </a:custGeom>
          <a:noFill/>
          <a:ln cap="flat" cmpd="sng" w="46975">
            <a:solidFill>
              <a:srgbClr val="E76A8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 name="Google Shape;10;p30"/>
          <p:cNvSpPr/>
          <p:nvPr/>
        </p:nvSpPr>
        <p:spPr>
          <a:xfrm>
            <a:off x="9131003" y="5121841"/>
            <a:ext cx="12997" cy="10830"/>
          </a:xfrm>
          <a:custGeom>
            <a:rect b="b" l="l" r="r" t="t"/>
            <a:pathLst>
              <a:path extrusionOk="0" h="22859" w="28575">
                <a:moveTo>
                  <a:pt x="0" y="22856"/>
                </a:moveTo>
                <a:lnTo>
                  <a:pt x="28061" y="22856"/>
                </a:lnTo>
                <a:lnTo>
                  <a:pt x="28061" y="0"/>
                </a:lnTo>
                <a:lnTo>
                  <a:pt x="0" y="0"/>
                </a:lnTo>
                <a:lnTo>
                  <a:pt x="0" y="22856"/>
                </a:lnTo>
                <a:close/>
              </a:path>
            </a:pathLst>
          </a:custGeom>
          <a:solidFill>
            <a:srgbClr val="E76A8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30"/>
          <p:cNvSpPr/>
          <p:nvPr/>
        </p:nvSpPr>
        <p:spPr>
          <a:xfrm>
            <a:off x="9131003" y="21660"/>
            <a:ext cx="0" cy="5100180"/>
          </a:xfrm>
          <a:custGeom>
            <a:rect b="b" l="l" r="r" t="t"/>
            <a:pathLst>
              <a:path extrusionOk="0" h="11215370" w="120000">
                <a:moveTo>
                  <a:pt x="0" y="0"/>
                </a:moveTo>
                <a:lnTo>
                  <a:pt x="0" y="11215370"/>
                </a:lnTo>
              </a:path>
            </a:pathLst>
          </a:custGeom>
          <a:noFill/>
          <a:ln cap="flat" cmpd="sng" w="56175">
            <a:solidFill>
              <a:srgbClr val="E76A8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30"/>
          <p:cNvSpPr txBox="1"/>
          <p:nvPr>
            <p:ph type="title"/>
          </p:nvPr>
        </p:nvSpPr>
        <p:spPr>
          <a:xfrm>
            <a:off x="264269" y="185554"/>
            <a:ext cx="8615462" cy="276999"/>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Times New Roman"/>
              <a:buNone/>
              <a:defRPr b="0" i="0" sz="1800" u="none" cap="none" strike="noStrike">
                <a:solidFill>
                  <a:schemeClr val="dk2"/>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1800" u="none" cap="none" strike="noStrike">
                <a:solidFill>
                  <a:schemeClr val="dk2"/>
                </a:solidFill>
                <a:latin typeface="Calibri"/>
                <a:ea typeface="Calibri"/>
                <a:cs typeface="Calibri"/>
                <a:sym typeface="Calibri"/>
              </a:defRPr>
            </a:lvl9pPr>
          </a:lstStyle>
          <a:p/>
        </p:txBody>
      </p:sp>
      <p:sp>
        <p:nvSpPr>
          <p:cNvPr id="13" name="Google Shape;13;p30"/>
          <p:cNvSpPr txBox="1"/>
          <p:nvPr>
            <p:ph idx="1" type="body"/>
          </p:nvPr>
        </p:nvSpPr>
        <p:spPr>
          <a:xfrm>
            <a:off x="1249141" y="1188406"/>
            <a:ext cx="6645718" cy="276999"/>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60"/>
              </a:spcBef>
              <a:spcAft>
                <a:spcPts val="0"/>
              </a:spcAft>
              <a:buClr>
                <a:srgbClr val="000000"/>
              </a:buClr>
              <a:buSzPts val="1400"/>
              <a:buFont typeface="Times New Roman"/>
              <a:buNone/>
              <a:defRPr b="0" i="0" sz="18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Times New Roman"/>
              <a:buNone/>
              <a:defRPr b="0" i="0" sz="18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Times New Roman"/>
              <a:buNone/>
              <a:defRPr b="0" i="0" sz="18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Times New Roman"/>
              <a:buNone/>
              <a:defRPr b="0" i="0" sz="18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Times New Roman"/>
              <a:buNone/>
              <a:defRPr b="0" i="0" sz="18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Times New Roman"/>
              <a:buNone/>
              <a:defRPr b="0" i="0" sz="1800" u="none" cap="none" strike="noStrike">
                <a:solidFill>
                  <a:srgbClr val="000000"/>
                </a:solidFill>
                <a:latin typeface="Times New Roman"/>
                <a:ea typeface="Times New Roman"/>
                <a:cs typeface="Times New Roman"/>
                <a:sym typeface="Times New Roman"/>
              </a:defRPr>
            </a:lvl6pPr>
            <a:lvl7pPr indent="-228600" lvl="6" marL="3200400" marR="0" rtl="0" algn="l">
              <a:lnSpc>
                <a:spcPct val="100000"/>
              </a:lnSpc>
              <a:spcBef>
                <a:spcPts val="0"/>
              </a:spcBef>
              <a:spcAft>
                <a:spcPts val="0"/>
              </a:spcAft>
              <a:buClr>
                <a:srgbClr val="000000"/>
              </a:buClr>
              <a:buSzPts val="1400"/>
              <a:buFont typeface="Times New Roman"/>
              <a:buNone/>
              <a:defRPr b="0" i="0" sz="1800" u="none" cap="none" strike="noStrike">
                <a:solidFill>
                  <a:srgbClr val="000000"/>
                </a:solidFill>
                <a:latin typeface="Times New Roman"/>
                <a:ea typeface="Times New Roman"/>
                <a:cs typeface="Times New Roman"/>
                <a:sym typeface="Times New Roman"/>
              </a:defRPr>
            </a:lvl7pPr>
            <a:lvl8pPr indent="-228600" lvl="7" marL="3657600" marR="0" rtl="0" algn="l">
              <a:lnSpc>
                <a:spcPct val="100000"/>
              </a:lnSpc>
              <a:spcBef>
                <a:spcPts val="0"/>
              </a:spcBef>
              <a:spcAft>
                <a:spcPts val="0"/>
              </a:spcAft>
              <a:buClr>
                <a:srgbClr val="000000"/>
              </a:buClr>
              <a:buSzPts val="1400"/>
              <a:buFont typeface="Times New Roman"/>
              <a:buNone/>
              <a:defRPr b="0" i="0" sz="1800" u="none" cap="none" strike="noStrike">
                <a:solidFill>
                  <a:srgbClr val="000000"/>
                </a:solidFill>
                <a:latin typeface="Times New Roman"/>
                <a:ea typeface="Times New Roman"/>
                <a:cs typeface="Times New Roman"/>
                <a:sym typeface="Times New Roman"/>
              </a:defRPr>
            </a:lvl8pPr>
            <a:lvl9pPr indent="-228600" lvl="8" marL="4114800" marR="0" rtl="0" algn="l">
              <a:lnSpc>
                <a:spcPct val="100000"/>
              </a:lnSpc>
              <a:spcBef>
                <a:spcPts val="0"/>
              </a:spcBef>
              <a:spcAft>
                <a:spcPts val="0"/>
              </a:spcAft>
              <a:buClr>
                <a:srgbClr val="000000"/>
              </a:buClr>
              <a:buSzPts val="1400"/>
              <a:buFont typeface="Times New Roman"/>
              <a:buNone/>
              <a:defRPr b="0" i="0" sz="1800" u="none" cap="none" strike="noStrike">
                <a:solidFill>
                  <a:srgbClr val="000000"/>
                </a:solidFill>
                <a:latin typeface="Times New Roman"/>
                <a:ea typeface="Times New Roman"/>
                <a:cs typeface="Times New Roman"/>
                <a:sym typeface="Times New Roman"/>
              </a:defRPr>
            </a:lvl9pPr>
          </a:lstStyle>
          <a:p/>
        </p:txBody>
      </p:sp>
      <p:sp>
        <p:nvSpPr>
          <p:cNvPr id="14" name="Google Shape;14;p30"/>
          <p:cNvSpPr txBox="1"/>
          <p:nvPr>
            <p:ph idx="11" type="ftr"/>
          </p:nvPr>
        </p:nvSpPr>
        <p:spPr>
          <a:xfrm>
            <a:off x="3109134" y="4783225"/>
            <a:ext cx="2925733" cy="276999"/>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30"/>
          <p:cNvSpPr txBox="1"/>
          <p:nvPr>
            <p:ph idx="10" type="dt"/>
          </p:nvPr>
        </p:nvSpPr>
        <p:spPr>
          <a:xfrm>
            <a:off x="457056" y="4783225"/>
            <a:ext cx="2103322" cy="276999"/>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30"/>
          <p:cNvSpPr txBox="1"/>
          <p:nvPr>
            <p:ph idx="12" type="sldNum"/>
          </p:nvPr>
        </p:nvSpPr>
        <p:spPr>
          <a:xfrm>
            <a:off x="6583622" y="4783225"/>
            <a:ext cx="2103322" cy="276999"/>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en.wikipedia.org/wiki/David_A._Huffman" TargetMode="External"/><Relationship Id="rId4" Type="http://schemas.openxmlformats.org/officeDocument/2006/relationships/hyperlink" Target="https://en.wikipedia.org/wiki/MIT" TargetMode="External"/><Relationship Id="rId10" Type="http://schemas.openxmlformats.org/officeDocument/2006/relationships/image" Target="../media/image5.png"/><Relationship Id="rId9" Type="http://schemas.openxmlformats.org/officeDocument/2006/relationships/hyperlink" Target="https://en.wikipedia.org/wiki/Binary_tree" TargetMode="External"/><Relationship Id="rId5" Type="http://schemas.openxmlformats.org/officeDocument/2006/relationships/hyperlink" Target="https://en.wikipedia.org/wiki/Information_theory" TargetMode="External"/><Relationship Id="rId6" Type="http://schemas.openxmlformats.org/officeDocument/2006/relationships/hyperlink" Target="https://en.wikipedia.org/wiki/Exam" TargetMode="External"/><Relationship Id="rId7" Type="http://schemas.openxmlformats.org/officeDocument/2006/relationships/hyperlink" Target="https://en.wikipedia.org/wiki/Robert_M._Fano" TargetMode="External"/><Relationship Id="rId8" Type="http://schemas.openxmlformats.org/officeDocument/2006/relationships/hyperlink" Target="https://en.wikipedia.org/wiki/Term_pape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en.wikipedia.org/wiki/Variable-length_cod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en.wikipedia.org/wiki/Proportionality_(mathematics)" TargetMode="External"/><Relationship Id="rId4" Type="http://schemas.openxmlformats.org/officeDocument/2006/relationships/hyperlink" Target="https://en.wikipedia.org/wiki/Prefix_code" TargetMode="External"/><Relationship Id="rId5" Type="http://schemas.openxmlformats.org/officeDocument/2006/relationships/hyperlink" Target="https://en.wikipedia.org/wiki/Expected_value" TargetMode="External"/><Relationship Id="rId6" Type="http://schemas.openxmlformats.org/officeDocument/2006/relationships/hyperlink" Target="https://en.wikipedia.org/w/index.php?title=Weighted_path_length_from_the_root&amp;action=edit&amp;redlink=1" TargetMode="External"/><Relationship Id="rId7"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en.wikipedia.org/wiki/Binary_tree" TargetMode="External"/><Relationship Id="rId4" Type="http://schemas.openxmlformats.org/officeDocument/2006/relationships/hyperlink" Target="https://en.wikipedia.org/wiki/Array_data_typ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
          <p:cNvSpPr txBox="1"/>
          <p:nvPr>
            <p:ph type="ctrTitle"/>
          </p:nvPr>
        </p:nvSpPr>
        <p:spPr>
          <a:xfrm>
            <a:off x="2062197" y="1434985"/>
            <a:ext cx="6229200" cy="13401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IN"/>
              <a:t>HUFFMAN CODING</a:t>
            </a:r>
            <a:endParaRPr/>
          </a:p>
        </p:txBody>
      </p:sp>
      <p:sp>
        <p:nvSpPr>
          <p:cNvPr id="69" name="Google Shape;69;p1"/>
          <p:cNvSpPr txBox="1"/>
          <p:nvPr>
            <p:ph idx="1" type="subTitle"/>
          </p:nvPr>
        </p:nvSpPr>
        <p:spPr>
          <a:xfrm>
            <a:off x="5407276" y="2880350"/>
            <a:ext cx="3279600" cy="1746900"/>
          </a:xfrm>
          <a:prstGeom prst="rect">
            <a:avLst/>
          </a:prstGeom>
          <a:noFill/>
          <a:ln>
            <a:noFill/>
          </a:ln>
        </p:spPr>
        <p:txBody>
          <a:bodyPr anchorCtr="0" anchor="t" bIns="0" lIns="0" spcFirstLastPara="1" rIns="0" wrap="square" tIns="0">
            <a:noAutofit/>
          </a:bodyPr>
          <a:lstStyle/>
          <a:p>
            <a:pPr indent="-155966" lvl="0" marL="155966" rtl="0" algn="l">
              <a:lnSpc>
                <a:spcPct val="100000"/>
              </a:lnSpc>
              <a:spcBef>
                <a:spcPts val="0"/>
              </a:spcBef>
              <a:spcAft>
                <a:spcPts val="0"/>
              </a:spcAft>
              <a:buSzPts val="1400"/>
              <a:buNone/>
            </a:pPr>
            <a:r>
              <a:rPr lang="en-IN" sz="1600"/>
              <a:t>-Naman N Karanth  (1RV20CS091)</a:t>
            </a:r>
            <a:endParaRPr sz="1600"/>
          </a:p>
          <a:p>
            <a:pPr indent="-155966" lvl="0" marL="155966" rtl="0" algn="l">
              <a:lnSpc>
                <a:spcPct val="100000"/>
              </a:lnSpc>
              <a:spcBef>
                <a:spcPts val="0"/>
              </a:spcBef>
              <a:spcAft>
                <a:spcPts val="0"/>
              </a:spcAft>
              <a:buSzPts val="1400"/>
              <a:buNone/>
            </a:pPr>
            <a:r>
              <a:rPr lang="en-IN" sz="1600"/>
              <a:t>  Pydi Venkat           (1RV20CS128)</a:t>
            </a:r>
            <a:endParaRPr sz="1600"/>
          </a:p>
          <a:p>
            <a:pPr indent="-155966" lvl="0" marL="155966" rtl="0" algn="l">
              <a:lnSpc>
                <a:spcPct val="100000"/>
              </a:lnSpc>
              <a:spcBef>
                <a:spcPts val="0"/>
              </a:spcBef>
              <a:spcAft>
                <a:spcPts val="0"/>
              </a:spcAft>
              <a:buSzPts val="1400"/>
              <a:buNone/>
            </a:pPr>
            <a:r>
              <a:rPr lang="en-IN" sz="1600"/>
              <a:t>  Meeth J Davda       (1RV20CS087)</a:t>
            </a:r>
            <a:endParaRPr sz="1600"/>
          </a:p>
          <a:p>
            <a:pPr indent="-155966" lvl="0" marL="155966" rtl="0" algn="l">
              <a:lnSpc>
                <a:spcPct val="100000"/>
              </a:lnSpc>
              <a:spcBef>
                <a:spcPts val="0"/>
              </a:spcBef>
              <a:spcAft>
                <a:spcPts val="0"/>
              </a:spcAft>
              <a:buSzPts val="1400"/>
              <a:buNone/>
            </a:pPr>
            <a:r>
              <a:rPr lang="en-IN" sz="1600"/>
              <a:t>  Pari Raheja             (1RV20CS104)</a:t>
            </a:r>
            <a:endParaRPr sz="1600"/>
          </a:p>
          <a:p>
            <a:pPr indent="-155966" lvl="0" marL="155966" rtl="0" algn="l">
              <a:lnSpc>
                <a:spcPct val="100000"/>
              </a:lnSpc>
              <a:spcBef>
                <a:spcPts val="0"/>
              </a:spcBef>
              <a:spcAft>
                <a:spcPts val="0"/>
              </a:spcAft>
              <a:buSzPts val="1400"/>
              <a:buNone/>
            </a:pPr>
            <a:r>
              <a:rPr lang="en-IN" sz="1600"/>
              <a:t>  </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0"/>
          <p:cNvSpPr txBox="1"/>
          <p:nvPr>
            <p:ph type="title"/>
          </p:nvPr>
        </p:nvSpPr>
        <p:spPr>
          <a:xfrm>
            <a:off x="1559100" y="127575"/>
            <a:ext cx="5771700" cy="369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lang="en-IN"/>
              <a:t>Basic Technique</a:t>
            </a:r>
            <a:endParaRPr/>
          </a:p>
        </p:txBody>
      </p:sp>
      <p:sp>
        <p:nvSpPr>
          <p:cNvPr id="128" name="Google Shape;128;p10"/>
          <p:cNvSpPr txBox="1"/>
          <p:nvPr>
            <p:ph idx="1" type="body"/>
          </p:nvPr>
        </p:nvSpPr>
        <p:spPr>
          <a:xfrm>
            <a:off x="457050" y="624550"/>
            <a:ext cx="8422800" cy="4215600"/>
          </a:xfrm>
          <a:prstGeom prst="rect">
            <a:avLst/>
          </a:prstGeom>
          <a:noFill/>
          <a:ln>
            <a:noFill/>
          </a:ln>
        </p:spPr>
        <p:txBody>
          <a:bodyPr anchorCtr="0" anchor="t" bIns="0" lIns="0" spcFirstLastPara="1" rIns="0" wrap="square" tIns="0">
            <a:noAutofit/>
          </a:bodyPr>
          <a:lstStyle/>
          <a:p>
            <a:pPr indent="-342900" lvl="0" marL="457200" rtl="0" algn="l">
              <a:lnSpc>
                <a:spcPct val="100000"/>
              </a:lnSpc>
              <a:spcBef>
                <a:spcPts val="400"/>
              </a:spcBef>
              <a:spcAft>
                <a:spcPts val="0"/>
              </a:spcAft>
              <a:buSzPts val="1800"/>
              <a:buAutoNum type="arabicPeriod"/>
            </a:pPr>
            <a:r>
              <a:rPr lang="en-IN" sz="1800">
                <a:highlight>
                  <a:schemeClr val="lt1"/>
                </a:highlight>
              </a:rPr>
              <a:t>Calculate the frequency of each character in the string.</a:t>
            </a:r>
            <a:endParaRPr sz="1800">
              <a:highlight>
                <a:schemeClr val="lt1"/>
              </a:highlight>
            </a:endParaRPr>
          </a:p>
          <a:p>
            <a:pPr indent="0" lvl="0" marL="0" rtl="0" algn="l">
              <a:lnSpc>
                <a:spcPct val="100000"/>
              </a:lnSpc>
              <a:spcBef>
                <a:spcPts val="400"/>
              </a:spcBef>
              <a:spcAft>
                <a:spcPts val="0"/>
              </a:spcAft>
              <a:buSzPts val="2000"/>
              <a:buNone/>
            </a:pPr>
            <a:r>
              <a:t/>
            </a:r>
            <a:endParaRPr sz="1800">
              <a:highlight>
                <a:srgbClr val="F9FAFC"/>
              </a:highlight>
            </a:endParaRPr>
          </a:p>
          <a:p>
            <a:pPr indent="0" lvl="0" marL="0" rtl="0" algn="l">
              <a:lnSpc>
                <a:spcPct val="100000"/>
              </a:lnSpc>
              <a:spcBef>
                <a:spcPts val="400"/>
              </a:spcBef>
              <a:spcAft>
                <a:spcPts val="0"/>
              </a:spcAft>
              <a:buSzPts val="2000"/>
              <a:buNone/>
            </a:pPr>
            <a:r>
              <a:t/>
            </a:r>
            <a:endParaRPr sz="1800">
              <a:highlight>
                <a:srgbClr val="F9FAFC"/>
              </a:highlight>
            </a:endParaRPr>
          </a:p>
          <a:p>
            <a:pPr indent="0" lvl="0" marL="0" rtl="0" algn="l">
              <a:lnSpc>
                <a:spcPct val="100000"/>
              </a:lnSpc>
              <a:spcBef>
                <a:spcPts val="400"/>
              </a:spcBef>
              <a:spcAft>
                <a:spcPts val="0"/>
              </a:spcAft>
              <a:buSzPts val="2000"/>
              <a:buNone/>
            </a:pPr>
            <a:r>
              <a:t/>
            </a:r>
            <a:endParaRPr sz="1800">
              <a:highlight>
                <a:srgbClr val="F9FAFC"/>
              </a:highlight>
            </a:endParaRPr>
          </a:p>
          <a:p>
            <a:pPr indent="0" lvl="0" marL="0" rtl="0" algn="l">
              <a:lnSpc>
                <a:spcPct val="100000"/>
              </a:lnSpc>
              <a:spcBef>
                <a:spcPts val="400"/>
              </a:spcBef>
              <a:spcAft>
                <a:spcPts val="0"/>
              </a:spcAft>
              <a:buSzPts val="2000"/>
              <a:buNone/>
            </a:pPr>
            <a:r>
              <a:t/>
            </a:r>
            <a:endParaRPr sz="1800">
              <a:highlight>
                <a:srgbClr val="F9FAFC"/>
              </a:highlight>
            </a:endParaRPr>
          </a:p>
          <a:p>
            <a:pPr indent="0" lvl="0" marL="0" rtl="0" algn="l">
              <a:lnSpc>
                <a:spcPct val="100000"/>
              </a:lnSpc>
              <a:spcBef>
                <a:spcPts val="400"/>
              </a:spcBef>
              <a:spcAft>
                <a:spcPts val="0"/>
              </a:spcAft>
              <a:buSzPts val="2000"/>
              <a:buNone/>
            </a:pPr>
            <a:r>
              <a:t/>
            </a:r>
            <a:endParaRPr sz="1800">
              <a:highlight>
                <a:srgbClr val="F9FAFC"/>
              </a:highlight>
            </a:endParaRPr>
          </a:p>
          <a:p>
            <a:pPr indent="-342900" lvl="0" marL="457200" rtl="0" algn="l">
              <a:lnSpc>
                <a:spcPct val="100000"/>
              </a:lnSpc>
              <a:spcBef>
                <a:spcPts val="400"/>
              </a:spcBef>
              <a:spcAft>
                <a:spcPts val="0"/>
              </a:spcAft>
              <a:buSzPts val="1800"/>
              <a:buFont typeface="Times New Roman"/>
              <a:buAutoNum type="arabicPeriod"/>
            </a:pPr>
            <a:r>
              <a:rPr lang="en-IN" sz="1800">
                <a:highlight>
                  <a:schemeClr val="lt1"/>
                </a:highlight>
              </a:rPr>
              <a:t>Sort the characters in increasing order of the frequency. These are stored in a priority queue Q.</a:t>
            </a:r>
            <a:endParaRPr sz="1800">
              <a:highlight>
                <a:schemeClr val="lt1"/>
              </a:highlight>
            </a:endParaRPr>
          </a:p>
          <a:p>
            <a:pPr indent="0" lvl="0" marL="457200" rtl="0" algn="l">
              <a:lnSpc>
                <a:spcPct val="100000"/>
              </a:lnSpc>
              <a:spcBef>
                <a:spcPts val="400"/>
              </a:spcBef>
              <a:spcAft>
                <a:spcPts val="0"/>
              </a:spcAft>
              <a:buSzPts val="2000"/>
              <a:buNone/>
            </a:pPr>
            <a:r>
              <a:t/>
            </a:r>
            <a:endParaRPr sz="1800">
              <a:highlight>
                <a:schemeClr val="lt1"/>
              </a:highlight>
            </a:endParaRPr>
          </a:p>
        </p:txBody>
      </p:sp>
      <p:pic>
        <p:nvPicPr>
          <p:cNvPr id="129" name="Google Shape;129;p10"/>
          <p:cNvPicPr preferRelativeResize="0"/>
          <p:nvPr/>
        </p:nvPicPr>
        <p:blipFill rotWithShape="1">
          <a:blip r:embed="rId3">
            <a:alphaModFix/>
          </a:blip>
          <a:srcRect b="0" l="0" r="0" t="0"/>
          <a:stretch/>
        </p:blipFill>
        <p:spPr>
          <a:xfrm>
            <a:off x="3197322" y="1388947"/>
            <a:ext cx="3078025" cy="882600"/>
          </a:xfrm>
          <a:prstGeom prst="rect">
            <a:avLst/>
          </a:prstGeom>
          <a:noFill/>
          <a:ln>
            <a:noFill/>
          </a:ln>
        </p:spPr>
      </p:pic>
      <p:pic>
        <p:nvPicPr>
          <p:cNvPr id="130" name="Google Shape;130;p10"/>
          <p:cNvPicPr preferRelativeResize="0"/>
          <p:nvPr/>
        </p:nvPicPr>
        <p:blipFill rotWithShape="1">
          <a:blip r:embed="rId4">
            <a:alphaModFix/>
          </a:blip>
          <a:srcRect b="0" l="0" r="0" t="0"/>
          <a:stretch/>
        </p:blipFill>
        <p:spPr>
          <a:xfrm>
            <a:off x="3197325" y="3432975"/>
            <a:ext cx="3078025" cy="881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1"/>
          <p:cNvSpPr txBox="1"/>
          <p:nvPr>
            <p:ph type="title"/>
          </p:nvPr>
        </p:nvSpPr>
        <p:spPr>
          <a:xfrm>
            <a:off x="1559100" y="127575"/>
            <a:ext cx="5771700" cy="369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lang="en-IN"/>
              <a:t>Basic Technique</a:t>
            </a:r>
            <a:endParaRPr/>
          </a:p>
        </p:txBody>
      </p:sp>
      <p:sp>
        <p:nvSpPr>
          <p:cNvPr id="136" name="Google Shape;136;p11"/>
          <p:cNvSpPr txBox="1"/>
          <p:nvPr>
            <p:ph idx="1" type="body"/>
          </p:nvPr>
        </p:nvSpPr>
        <p:spPr>
          <a:xfrm>
            <a:off x="457050" y="624550"/>
            <a:ext cx="8422800" cy="4215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2000"/>
              <a:buNone/>
            </a:pPr>
            <a:r>
              <a:rPr lang="en-IN" sz="1800"/>
              <a:t>3. Make each unique character as a leaf node.</a:t>
            </a:r>
            <a:endParaRPr sz="1800"/>
          </a:p>
          <a:p>
            <a:pPr indent="0" lvl="0" marL="0" rtl="0" algn="l">
              <a:lnSpc>
                <a:spcPct val="115000"/>
              </a:lnSpc>
              <a:spcBef>
                <a:spcPts val="4500"/>
              </a:spcBef>
              <a:spcAft>
                <a:spcPts val="0"/>
              </a:spcAft>
              <a:buSzPts val="2000"/>
              <a:buNone/>
            </a:pPr>
            <a:r>
              <a:rPr lang="en-IN" sz="1800"/>
              <a:t>4. Create an empty node z. Assign the minimum frequency to the left child of z and assign the second minimum frequency to the right child of z. Set the value of the z as the sum of the above two minimum frequencies.</a:t>
            </a:r>
            <a:endParaRPr sz="1800"/>
          </a:p>
          <a:p>
            <a:pPr indent="0" lvl="0" marL="0" rtl="0" algn="l">
              <a:lnSpc>
                <a:spcPct val="100000"/>
              </a:lnSpc>
              <a:spcBef>
                <a:spcPts val="4500"/>
              </a:spcBef>
              <a:spcAft>
                <a:spcPts val="0"/>
              </a:spcAft>
              <a:buSzPts val="2000"/>
              <a:buNone/>
            </a:pPr>
            <a:r>
              <a:t/>
            </a:r>
            <a:endParaRPr/>
          </a:p>
        </p:txBody>
      </p:sp>
      <p:pic>
        <p:nvPicPr>
          <p:cNvPr id="137" name="Google Shape;137;p11"/>
          <p:cNvPicPr preferRelativeResize="0"/>
          <p:nvPr/>
        </p:nvPicPr>
        <p:blipFill rotWithShape="1">
          <a:blip r:embed="rId3">
            <a:alphaModFix/>
          </a:blip>
          <a:srcRect b="0" l="17070" r="11592" t="0"/>
          <a:stretch/>
        </p:blipFill>
        <p:spPr>
          <a:xfrm>
            <a:off x="3491525" y="2674825"/>
            <a:ext cx="2353850" cy="2165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2"/>
          <p:cNvSpPr txBox="1"/>
          <p:nvPr>
            <p:ph type="title"/>
          </p:nvPr>
        </p:nvSpPr>
        <p:spPr>
          <a:xfrm>
            <a:off x="1559100" y="127575"/>
            <a:ext cx="5771700" cy="369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lang="en-IN"/>
              <a:t>Basic Technique</a:t>
            </a:r>
            <a:endParaRPr/>
          </a:p>
        </p:txBody>
      </p:sp>
      <p:sp>
        <p:nvSpPr>
          <p:cNvPr id="143" name="Google Shape;143;p12"/>
          <p:cNvSpPr txBox="1"/>
          <p:nvPr>
            <p:ph idx="1" type="body"/>
          </p:nvPr>
        </p:nvSpPr>
        <p:spPr>
          <a:xfrm>
            <a:off x="457050" y="624550"/>
            <a:ext cx="8422800" cy="4215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000"/>
              <a:buNone/>
            </a:pPr>
            <a:r>
              <a:rPr lang="en-IN" sz="1800"/>
              <a:t>5. Remove these two minimum frequencies from the Queue and add the sum into the list of frequencies (* denote the internal nodes in the figure above).</a:t>
            </a:r>
            <a:endParaRPr sz="1800"/>
          </a:p>
          <a:p>
            <a:pPr indent="0" lvl="0" marL="0" rtl="0" algn="l">
              <a:lnSpc>
                <a:spcPct val="100000"/>
              </a:lnSpc>
              <a:spcBef>
                <a:spcPts val="0"/>
              </a:spcBef>
              <a:spcAft>
                <a:spcPts val="0"/>
              </a:spcAft>
              <a:buSzPts val="2000"/>
              <a:buNone/>
            </a:pPr>
            <a:r>
              <a:t/>
            </a:r>
            <a:endParaRPr sz="1800"/>
          </a:p>
          <a:p>
            <a:pPr indent="0" lvl="0" marL="0" rtl="0" algn="l">
              <a:lnSpc>
                <a:spcPct val="100000"/>
              </a:lnSpc>
              <a:spcBef>
                <a:spcPts val="0"/>
              </a:spcBef>
              <a:spcAft>
                <a:spcPts val="0"/>
              </a:spcAft>
              <a:buSzPts val="2000"/>
              <a:buNone/>
            </a:pPr>
            <a:r>
              <a:rPr lang="en-IN" sz="1800"/>
              <a:t>6. Insert node z into the tree.</a:t>
            </a:r>
            <a:endParaRPr sz="1800"/>
          </a:p>
          <a:p>
            <a:pPr indent="0" lvl="0" marL="0" rtl="0" algn="l">
              <a:lnSpc>
                <a:spcPct val="100000"/>
              </a:lnSpc>
              <a:spcBef>
                <a:spcPts val="0"/>
              </a:spcBef>
              <a:spcAft>
                <a:spcPts val="0"/>
              </a:spcAft>
              <a:buSzPts val="2000"/>
              <a:buNone/>
            </a:pPr>
            <a:r>
              <a:t/>
            </a:r>
            <a:endParaRPr sz="1800"/>
          </a:p>
          <a:p>
            <a:pPr indent="0" lvl="0" marL="0" rtl="0" algn="l">
              <a:lnSpc>
                <a:spcPct val="100000"/>
              </a:lnSpc>
              <a:spcBef>
                <a:spcPts val="0"/>
              </a:spcBef>
              <a:spcAft>
                <a:spcPts val="0"/>
              </a:spcAft>
              <a:buSzPts val="2000"/>
              <a:buNone/>
            </a:pPr>
            <a:r>
              <a:rPr lang="en-IN" sz="1800"/>
              <a:t>7. Repeat steps 3 to 5 for all the characters.</a:t>
            </a:r>
            <a:endParaRPr sz="1800"/>
          </a:p>
          <a:p>
            <a:pPr indent="0" lvl="0" marL="0" rtl="0" algn="l">
              <a:lnSpc>
                <a:spcPct val="166666"/>
              </a:lnSpc>
              <a:spcBef>
                <a:spcPts val="0"/>
              </a:spcBef>
              <a:spcAft>
                <a:spcPts val="0"/>
              </a:spcAft>
              <a:buSzPts val="2000"/>
              <a:buNone/>
            </a:pPr>
            <a:r>
              <a:t/>
            </a:r>
            <a:endParaRPr sz="1800"/>
          </a:p>
          <a:p>
            <a:pPr indent="0" lvl="0" marL="0" rtl="0" algn="l">
              <a:lnSpc>
                <a:spcPct val="100000"/>
              </a:lnSpc>
              <a:spcBef>
                <a:spcPts val="3600"/>
              </a:spcBef>
              <a:spcAft>
                <a:spcPts val="0"/>
              </a:spcAft>
              <a:buSzPts val="2000"/>
              <a:buNone/>
            </a:pPr>
            <a:r>
              <a:t/>
            </a:r>
            <a:endParaRPr sz="1800"/>
          </a:p>
        </p:txBody>
      </p:sp>
      <p:pic>
        <p:nvPicPr>
          <p:cNvPr id="144" name="Google Shape;144;p12"/>
          <p:cNvPicPr preferRelativeResize="0"/>
          <p:nvPr/>
        </p:nvPicPr>
        <p:blipFill rotWithShape="1">
          <a:blip r:embed="rId3">
            <a:alphaModFix/>
          </a:blip>
          <a:srcRect b="0" l="11620" r="8893" t="0"/>
          <a:stretch/>
        </p:blipFill>
        <p:spPr>
          <a:xfrm>
            <a:off x="3438550" y="2423775"/>
            <a:ext cx="2636225" cy="2416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3"/>
          <p:cNvSpPr txBox="1"/>
          <p:nvPr>
            <p:ph type="title"/>
          </p:nvPr>
        </p:nvSpPr>
        <p:spPr>
          <a:xfrm>
            <a:off x="1559100" y="127575"/>
            <a:ext cx="5771700" cy="369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lang="en-IN"/>
              <a:t>Basic Technique</a:t>
            </a:r>
            <a:endParaRPr/>
          </a:p>
        </p:txBody>
      </p:sp>
      <p:sp>
        <p:nvSpPr>
          <p:cNvPr id="150" name="Google Shape;150;p13"/>
          <p:cNvSpPr txBox="1"/>
          <p:nvPr>
            <p:ph idx="1" type="body"/>
          </p:nvPr>
        </p:nvSpPr>
        <p:spPr>
          <a:xfrm>
            <a:off x="457050" y="624550"/>
            <a:ext cx="8422800" cy="4215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400"/>
              </a:spcBef>
              <a:spcAft>
                <a:spcPts val="0"/>
              </a:spcAft>
              <a:buSzPts val="2000"/>
              <a:buNone/>
            </a:pPr>
            <a:r>
              <a:t/>
            </a:r>
            <a:endParaRPr/>
          </a:p>
          <a:p>
            <a:pPr indent="0" lvl="0" marL="0" rtl="0" algn="l">
              <a:lnSpc>
                <a:spcPct val="100000"/>
              </a:lnSpc>
              <a:spcBef>
                <a:spcPts val="400"/>
              </a:spcBef>
              <a:spcAft>
                <a:spcPts val="0"/>
              </a:spcAft>
              <a:buSzPts val="2000"/>
              <a:buNone/>
            </a:pPr>
            <a:r>
              <a:t/>
            </a:r>
            <a:endParaRPr/>
          </a:p>
          <a:p>
            <a:pPr indent="0" lvl="0" marL="0" rtl="0" algn="l">
              <a:lnSpc>
                <a:spcPct val="100000"/>
              </a:lnSpc>
              <a:spcBef>
                <a:spcPts val="400"/>
              </a:spcBef>
              <a:spcAft>
                <a:spcPts val="0"/>
              </a:spcAft>
              <a:buSzPts val="2000"/>
              <a:buNone/>
            </a:pPr>
            <a:r>
              <a:t/>
            </a:r>
            <a:endParaRPr/>
          </a:p>
          <a:p>
            <a:pPr indent="0" lvl="0" marL="0" rtl="0" algn="l">
              <a:lnSpc>
                <a:spcPct val="100000"/>
              </a:lnSpc>
              <a:spcBef>
                <a:spcPts val="400"/>
              </a:spcBef>
              <a:spcAft>
                <a:spcPts val="0"/>
              </a:spcAft>
              <a:buSzPts val="2000"/>
              <a:buNone/>
            </a:pPr>
            <a:r>
              <a:t/>
            </a:r>
            <a:endParaRPr/>
          </a:p>
          <a:p>
            <a:pPr indent="0" lvl="0" marL="0" rtl="0" algn="l">
              <a:lnSpc>
                <a:spcPct val="100000"/>
              </a:lnSpc>
              <a:spcBef>
                <a:spcPts val="400"/>
              </a:spcBef>
              <a:spcAft>
                <a:spcPts val="0"/>
              </a:spcAft>
              <a:buSzPts val="2000"/>
              <a:buNone/>
            </a:pPr>
            <a:r>
              <a:t/>
            </a:r>
            <a:endParaRPr/>
          </a:p>
          <a:p>
            <a:pPr indent="0" lvl="0" marL="0" rtl="0" algn="l">
              <a:lnSpc>
                <a:spcPct val="100000"/>
              </a:lnSpc>
              <a:spcBef>
                <a:spcPts val="400"/>
              </a:spcBef>
              <a:spcAft>
                <a:spcPts val="0"/>
              </a:spcAft>
              <a:buSzPts val="2000"/>
              <a:buNone/>
            </a:pPr>
            <a:r>
              <a:t/>
            </a:r>
            <a:endParaRPr/>
          </a:p>
          <a:p>
            <a:pPr indent="0" lvl="0" marL="0" rtl="0" algn="l">
              <a:lnSpc>
                <a:spcPct val="100000"/>
              </a:lnSpc>
              <a:spcBef>
                <a:spcPts val="400"/>
              </a:spcBef>
              <a:spcAft>
                <a:spcPts val="0"/>
              </a:spcAft>
              <a:buSzPts val="2000"/>
              <a:buNone/>
            </a:pPr>
            <a:r>
              <a:rPr lang="en-IN" sz="1800"/>
              <a:t>8. For each non-leaf node, assign 0 to the left edge and 1 to the right edge.</a:t>
            </a:r>
            <a:endParaRPr sz="1800"/>
          </a:p>
        </p:txBody>
      </p:sp>
      <p:pic>
        <p:nvPicPr>
          <p:cNvPr id="151" name="Google Shape;151;p13"/>
          <p:cNvPicPr preferRelativeResize="0"/>
          <p:nvPr/>
        </p:nvPicPr>
        <p:blipFill rotWithShape="1">
          <a:blip r:embed="rId3">
            <a:alphaModFix/>
          </a:blip>
          <a:srcRect b="0" l="0" r="0" t="0"/>
          <a:stretch/>
        </p:blipFill>
        <p:spPr>
          <a:xfrm>
            <a:off x="3639698" y="624550"/>
            <a:ext cx="1864600" cy="1972500"/>
          </a:xfrm>
          <a:prstGeom prst="rect">
            <a:avLst/>
          </a:prstGeom>
          <a:noFill/>
          <a:ln>
            <a:noFill/>
          </a:ln>
        </p:spPr>
      </p:pic>
      <p:pic>
        <p:nvPicPr>
          <p:cNvPr id="152" name="Google Shape;152;p13"/>
          <p:cNvPicPr preferRelativeResize="0"/>
          <p:nvPr/>
        </p:nvPicPr>
        <p:blipFill rotWithShape="1">
          <a:blip r:embed="rId4">
            <a:alphaModFix/>
          </a:blip>
          <a:srcRect b="0" l="0" r="0" t="0"/>
          <a:stretch/>
        </p:blipFill>
        <p:spPr>
          <a:xfrm>
            <a:off x="3795975" y="3199900"/>
            <a:ext cx="1744950" cy="1640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4"/>
          <p:cNvSpPr txBox="1"/>
          <p:nvPr>
            <p:ph type="title"/>
          </p:nvPr>
        </p:nvSpPr>
        <p:spPr>
          <a:xfrm>
            <a:off x="1559100" y="127575"/>
            <a:ext cx="5771700" cy="369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lang="en-IN"/>
              <a:t>Basic Technique</a:t>
            </a:r>
            <a:endParaRPr/>
          </a:p>
        </p:txBody>
      </p:sp>
      <p:sp>
        <p:nvSpPr>
          <p:cNvPr id="158" name="Google Shape;158;p14"/>
          <p:cNvSpPr txBox="1"/>
          <p:nvPr>
            <p:ph idx="1" type="body"/>
          </p:nvPr>
        </p:nvSpPr>
        <p:spPr>
          <a:xfrm>
            <a:off x="457050" y="624550"/>
            <a:ext cx="8422800" cy="4215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400"/>
              </a:spcBef>
              <a:spcAft>
                <a:spcPts val="0"/>
              </a:spcAft>
              <a:buSzPts val="2000"/>
              <a:buNone/>
            </a:pPr>
            <a:r>
              <a:rPr lang="en-IN" sz="1700">
                <a:highlight>
                  <a:srgbClr val="F9FAFC"/>
                </a:highlight>
              </a:rPr>
              <a:t>For sending the above string over a network, we have to send the tree as well as the above compressed-code. The total size is given by the table below.</a:t>
            </a:r>
            <a:endParaRPr sz="1700">
              <a:highlight>
                <a:srgbClr val="F9FAFC"/>
              </a:highlight>
            </a:endParaRPr>
          </a:p>
          <a:p>
            <a:pPr indent="0" lvl="0" marL="0" rtl="0" algn="l">
              <a:lnSpc>
                <a:spcPct val="100000"/>
              </a:lnSpc>
              <a:spcBef>
                <a:spcPts val="400"/>
              </a:spcBef>
              <a:spcAft>
                <a:spcPts val="0"/>
              </a:spcAft>
              <a:buSzPts val="2000"/>
              <a:buNone/>
            </a:pPr>
            <a:r>
              <a:t/>
            </a:r>
            <a:endParaRPr sz="1700">
              <a:highlight>
                <a:srgbClr val="F9FAFC"/>
              </a:highlight>
            </a:endParaRPr>
          </a:p>
          <a:p>
            <a:pPr indent="0" lvl="0" marL="0" rtl="0" algn="l">
              <a:lnSpc>
                <a:spcPct val="100000"/>
              </a:lnSpc>
              <a:spcBef>
                <a:spcPts val="400"/>
              </a:spcBef>
              <a:spcAft>
                <a:spcPts val="0"/>
              </a:spcAft>
              <a:buSzPts val="2000"/>
              <a:buNone/>
            </a:pPr>
            <a:r>
              <a:t/>
            </a:r>
            <a:endParaRPr sz="1700">
              <a:highlight>
                <a:srgbClr val="F9FAFC"/>
              </a:highlight>
            </a:endParaRPr>
          </a:p>
          <a:p>
            <a:pPr indent="0" lvl="0" marL="0" rtl="0" algn="l">
              <a:lnSpc>
                <a:spcPct val="100000"/>
              </a:lnSpc>
              <a:spcBef>
                <a:spcPts val="400"/>
              </a:spcBef>
              <a:spcAft>
                <a:spcPts val="0"/>
              </a:spcAft>
              <a:buSzPts val="2000"/>
              <a:buNone/>
            </a:pPr>
            <a:r>
              <a:t/>
            </a:r>
            <a:endParaRPr sz="1700">
              <a:highlight>
                <a:srgbClr val="F9FAFC"/>
              </a:highlight>
            </a:endParaRPr>
          </a:p>
          <a:p>
            <a:pPr indent="0" lvl="0" marL="0" rtl="0" algn="l">
              <a:lnSpc>
                <a:spcPct val="100000"/>
              </a:lnSpc>
              <a:spcBef>
                <a:spcPts val="400"/>
              </a:spcBef>
              <a:spcAft>
                <a:spcPts val="0"/>
              </a:spcAft>
              <a:buSzPts val="2000"/>
              <a:buNone/>
            </a:pPr>
            <a:r>
              <a:t/>
            </a:r>
            <a:endParaRPr sz="1700">
              <a:highlight>
                <a:srgbClr val="F9FAFC"/>
              </a:highlight>
            </a:endParaRPr>
          </a:p>
          <a:p>
            <a:pPr indent="0" lvl="0" marL="0" rtl="0" algn="l">
              <a:lnSpc>
                <a:spcPct val="100000"/>
              </a:lnSpc>
              <a:spcBef>
                <a:spcPts val="400"/>
              </a:spcBef>
              <a:spcAft>
                <a:spcPts val="0"/>
              </a:spcAft>
              <a:buSzPts val="2000"/>
              <a:buNone/>
            </a:pPr>
            <a:r>
              <a:t/>
            </a:r>
            <a:endParaRPr sz="1700">
              <a:highlight>
                <a:srgbClr val="F9FAFC"/>
              </a:highlight>
            </a:endParaRPr>
          </a:p>
          <a:p>
            <a:pPr indent="0" lvl="0" marL="0" rtl="0" algn="l">
              <a:lnSpc>
                <a:spcPct val="100000"/>
              </a:lnSpc>
              <a:spcBef>
                <a:spcPts val="400"/>
              </a:spcBef>
              <a:spcAft>
                <a:spcPts val="0"/>
              </a:spcAft>
              <a:buSzPts val="2000"/>
              <a:buNone/>
            </a:pPr>
            <a:r>
              <a:t/>
            </a:r>
            <a:endParaRPr sz="1700">
              <a:highlight>
                <a:srgbClr val="F9FAFC"/>
              </a:highlight>
            </a:endParaRPr>
          </a:p>
          <a:p>
            <a:pPr indent="0" lvl="0" marL="0" rtl="0" algn="l">
              <a:lnSpc>
                <a:spcPct val="100000"/>
              </a:lnSpc>
              <a:spcBef>
                <a:spcPts val="400"/>
              </a:spcBef>
              <a:spcAft>
                <a:spcPts val="0"/>
              </a:spcAft>
              <a:buSzPts val="2000"/>
              <a:buNone/>
            </a:pPr>
            <a:r>
              <a:t/>
            </a:r>
            <a:endParaRPr sz="1700">
              <a:highlight>
                <a:srgbClr val="F9FAFC"/>
              </a:highlight>
            </a:endParaRPr>
          </a:p>
          <a:p>
            <a:pPr indent="0" lvl="0" marL="0" rtl="0" algn="l">
              <a:lnSpc>
                <a:spcPct val="100000"/>
              </a:lnSpc>
              <a:spcBef>
                <a:spcPts val="400"/>
              </a:spcBef>
              <a:spcAft>
                <a:spcPts val="0"/>
              </a:spcAft>
              <a:buSzPts val="2000"/>
              <a:buNone/>
            </a:pPr>
            <a:r>
              <a:t/>
            </a:r>
            <a:endParaRPr sz="1700">
              <a:highlight>
                <a:srgbClr val="F9FAFC"/>
              </a:highlight>
            </a:endParaRPr>
          </a:p>
          <a:p>
            <a:pPr indent="0" lvl="0" marL="0" rtl="0" algn="l">
              <a:lnSpc>
                <a:spcPct val="100000"/>
              </a:lnSpc>
              <a:spcBef>
                <a:spcPts val="400"/>
              </a:spcBef>
              <a:spcAft>
                <a:spcPts val="0"/>
              </a:spcAft>
              <a:buSzPts val="2000"/>
              <a:buNone/>
            </a:pPr>
            <a:r>
              <a:t/>
            </a:r>
            <a:endParaRPr sz="1700"/>
          </a:p>
          <a:p>
            <a:pPr indent="0" lvl="0" marL="0" rtl="0" algn="l">
              <a:lnSpc>
                <a:spcPct val="100000"/>
              </a:lnSpc>
              <a:spcBef>
                <a:spcPts val="400"/>
              </a:spcBef>
              <a:spcAft>
                <a:spcPts val="0"/>
              </a:spcAft>
              <a:buSzPts val="2000"/>
              <a:buNone/>
            </a:pPr>
            <a:r>
              <a:rPr lang="en-IN" sz="1700"/>
              <a:t>Without encoding, the total size of the string was 120 bits. After encoding the size is reduced to 32 + 15 + 28 = 75.</a:t>
            </a:r>
            <a:endParaRPr sz="1700"/>
          </a:p>
        </p:txBody>
      </p:sp>
      <p:pic>
        <p:nvPicPr>
          <p:cNvPr id="159" name="Google Shape;159;p14"/>
          <p:cNvPicPr preferRelativeResize="0"/>
          <p:nvPr/>
        </p:nvPicPr>
        <p:blipFill rotWithShape="1">
          <a:blip r:embed="rId3">
            <a:alphaModFix/>
          </a:blip>
          <a:srcRect b="0" l="0" r="0" t="0"/>
          <a:stretch/>
        </p:blipFill>
        <p:spPr>
          <a:xfrm>
            <a:off x="1631063" y="1391976"/>
            <a:ext cx="6074776" cy="2537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5"/>
          <p:cNvSpPr txBox="1"/>
          <p:nvPr>
            <p:ph type="title"/>
          </p:nvPr>
        </p:nvSpPr>
        <p:spPr>
          <a:xfrm>
            <a:off x="1559100" y="127575"/>
            <a:ext cx="5771700" cy="369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IN"/>
              <a:t>Algorithm-1</a:t>
            </a:r>
            <a:endParaRPr/>
          </a:p>
        </p:txBody>
      </p:sp>
      <p:sp>
        <p:nvSpPr>
          <p:cNvPr id="165" name="Google Shape;165;p15"/>
          <p:cNvSpPr txBox="1"/>
          <p:nvPr>
            <p:ph idx="1" type="body"/>
          </p:nvPr>
        </p:nvSpPr>
        <p:spPr>
          <a:xfrm>
            <a:off x="457050" y="624550"/>
            <a:ext cx="8422800" cy="4215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400"/>
              </a:spcBef>
              <a:spcAft>
                <a:spcPts val="0"/>
              </a:spcAft>
              <a:buSzPts val="2000"/>
              <a:buNone/>
            </a:pPr>
            <a:r>
              <a:rPr b="1" lang="en-IN" sz="1700">
                <a:solidFill>
                  <a:srgbClr val="273239"/>
                </a:solidFill>
                <a:highlight>
                  <a:srgbClr val="FFFFFF"/>
                </a:highlight>
              </a:rPr>
              <a:t>Here min-heaps are used to obtain the first two minimum nodes.</a:t>
            </a:r>
            <a:endParaRPr b="1" sz="1700">
              <a:solidFill>
                <a:srgbClr val="273239"/>
              </a:solidFill>
              <a:highlight>
                <a:srgbClr val="FFFFFF"/>
              </a:highlight>
            </a:endParaRPr>
          </a:p>
          <a:p>
            <a:pPr indent="-330200" lvl="0" marL="457200" rtl="0" algn="l">
              <a:lnSpc>
                <a:spcPct val="115000"/>
              </a:lnSpc>
              <a:spcBef>
                <a:spcPts val="400"/>
              </a:spcBef>
              <a:spcAft>
                <a:spcPts val="0"/>
              </a:spcAft>
              <a:buClr>
                <a:srgbClr val="273239"/>
              </a:buClr>
              <a:buSzPts val="1600"/>
              <a:buFont typeface="Times New Roman"/>
              <a:buChar char="●"/>
            </a:pPr>
            <a:r>
              <a:rPr lang="en-IN" sz="1600">
                <a:solidFill>
                  <a:srgbClr val="273239"/>
                </a:solidFill>
                <a:highlight>
                  <a:srgbClr val="FFFFFF"/>
                </a:highlight>
              </a:rPr>
              <a:t>Input the string that has to be encoded. The string is condensed into a unique character array and a frequency array</a:t>
            </a:r>
            <a:endParaRPr sz="1600">
              <a:solidFill>
                <a:srgbClr val="273239"/>
              </a:solidFill>
              <a:highlight>
                <a:srgbClr val="FFFFFF"/>
              </a:highlight>
            </a:endParaRPr>
          </a:p>
          <a:p>
            <a:pPr indent="-330200" lvl="0" marL="457200" rtl="0" algn="l">
              <a:lnSpc>
                <a:spcPct val="115000"/>
              </a:lnSpc>
              <a:spcBef>
                <a:spcPts val="0"/>
              </a:spcBef>
              <a:spcAft>
                <a:spcPts val="0"/>
              </a:spcAft>
              <a:buClr>
                <a:srgbClr val="273239"/>
              </a:buClr>
              <a:buSzPts val="1600"/>
              <a:buFont typeface="Times New Roman"/>
              <a:buChar char="●"/>
            </a:pPr>
            <a:r>
              <a:rPr lang="en-IN" sz="1600">
                <a:solidFill>
                  <a:srgbClr val="273239"/>
                </a:solidFill>
                <a:highlight>
                  <a:srgbClr val="FFFFFF"/>
                </a:highlight>
              </a:rPr>
              <a:t>A min heap is created with this data by first storing elements in an array and minheapifying it</a:t>
            </a:r>
            <a:endParaRPr sz="1600">
              <a:solidFill>
                <a:srgbClr val="273239"/>
              </a:solidFill>
              <a:highlight>
                <a:srgbClr val="FFFFFF"/>
              </a:highlight>
            </a:endParaRPr>
          </a:p>
          <a:p>
            <a:pPr indent="-330200" lvl="0" marL="457200" rtl="0" algn="l">
              <a:lnSpc>
                <a:spcPct val="115000"/>
              </a:lnSpc>
              <a:spcBef>
                <a:spcPts val="0"/>
              </a:spcBef>
              <a:spcAft>
                <a:spcPts val="0"/>
              </a:spcAft>
              <a:buClr>
                <a:srgbClr val="273239"/>
              </a:buClr>
              <a:buSzPts val="1600"/>
              <a:buFont typeface="Times New Roman"/>
              <a:buChar char="●"/>
            </a:pPr>
            <a:r>
              <a:rPr lang="en-IN" sz="1600">
                <a:solidFill>
                  <a:srgbClr val="273239"/>
                </a:solidFill>
                <a:highlight>
                  <a:srgbClr val="FFFFFF"/>
                </a:highlight>
              </a:rPr>
              <a:t>The extractMin function is repeatedly used to extract the first two minimum frequencies(along with the associated characters) from the min heap and hence these frequencies are removed from the heap</a:t>
            </a:r>
            <a:endParaRPr sz="1600">
              <a:solidFill>
                <a:srgbClr val="273239"/>
              </a:solidFill>
              <a:highlight>
                <a:srgbClr val="FFFFFF"/>
              </a:highlight>
            </a:endParaRPr>
          </a:p>
          <a:p>
            <a:pPr indent="-330200" lvl="0" marL="457200" rtl="0" algn="l">
              <a:lnSpc>
                <a:spcPct val="115000"/>
              </a:lnSpc>
              <a:spcBef>
                <a:spcPts val="0"/>
              </a:spcBef>
              <a:spcAft>
                <a:spcPts val="0"/>
              </a:spcAft>
              <a:buClr>
                <a:srgbClr val="273239"/>
              </a:buClr>
              <a:buSzPts val="1600"/>
              <a:buFont typeface="Times New Roman"/>
              <a:buChar char="●"/>
            </a:pPr>
            <a:r>
              <a:rPr lang="en-IN" sz="1600">
                <a:solidFill>
                  <a:srgbClr val="273239"/>
                </a:solidFill>
                <a:highlight>
                  <a:srgbClr val="FFFFFF"/>
                </a:highlight>
              </a:rPr>
              <a:t>A new node of the huffman tree is generated whose left and right children are respectively the two minimum frequencies.</a:t>
            </a:r>
            <a:endParaRPr sz="1600">
              <a:solidFill>
                <a:srgbClr val="273239"/>
              </a:solidFill>
              <a:highlight>
                <a:srgbClr val="FFFFFF"/>
              </a:highlight>
            </a:endParaRPr>
          </a:p>
          <a:p>
            <a:pPr indent="-330200" lvl="0" marL="457200" rtl="0" algn="l">
              <a:lnSpc>
                <a:spcPct val="115000"/>
              </a:lnSpc>
              <a:spcBef>
                <a:spcPts val="0"/>
              </a:spcBef>
              <a:spcAft>
                <a:spcPts val="0"/>
              </a:spcAft>
              <a:buClr>
                <a:srgbClr val="273239"/>
              </a:buClr>
              <a:buSzPts val="1600"/>
              <a:buFont typeface="Times New Roman"/>
              <a:buChar char="●"/>
            </a:pPr>
            <a:r>
              <a:rPr lang="en-IN" sz="1600">
                <a:solidFill>
                  <a:srgbClr val="273239"/>
                </a:solidFill>
                <a:highlight>
                  <a:srgbClr val="FFFFFF"/>
                </a:highlight>
              </a:rPr>
              <a:t>The data of the node is fed to the min heap which is minHeapifyied once more.</a:t>
            </a:r>
            <a:endParaRPr sz="1600">
              <a:solidFill>
                <a:srgbClr val="273239"/>
              </a:solidFill>
              <a:highlight>
                <a:srgbClr val="FFFFFF"/>
              </a:highlight>
            </a:endParaRPr>
          </a:p>
          <a:p>
            <a:pPr indent="-330200" lvl="0" marL="457200" rtl="0" algn="l">
              <a:lnSpc>
                <a:spcPct val="115000"/>
              </a:lnSpc>
              <a:spcBef>
                <a:spcPts val="0"/>
              </a:spcBef>
              <a:spcAft>
                <a:spcPts val="0"/>
              </a:spcAft>
              <a:buClr>
                <a:srgbClr val="273239"/>
              </a:buClr>
              <a:buSzPts val="1600"/>
              <a:buFont typeface="Times New Roman"/>
              <a:buChar char="●"/>
            </a:pPr>
            <a:r>
              <a:rPr lang="en-IN" sz="1600">
                <a:solidFill>
                  <a:srgbClr val="273239"/>
                </a:solidFill>
                <a:highlight>
                  <a:srgbClr val="FFFFFF"/>
                </a:highlight>
              </a:rPr>
              <a:t>The above steps are repeated until there is only one node in the heap which is the root node.</a:t>
            </a:r>
            <a:endParaRPr sz="1600">
              <a:solidFill>
                <a:srgbClr val="273239"/>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6"/>
          <p:cNvSpPr txBox="1"/>
          <p:nvPr>
            <p:ph type="title"/>
          </p:nvPr>
        </p:nvSpPr>
        <p:spPr>
          <a:xfrm>
            <a:off x="1559100" y="127575"/>
            <a:ext cx="5771700" cy="369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IN"/>
              <a:t>Decoding</a:t>
            </a:r>
            <a:endParaRPr/>
          </a:p>
        </p:txBody>
      </p:sp>
      <p:sp>
        <p:nvSpPr>
          <p:cNvPr id="171" name="Google Shape;171;p16"/>
          <p:cNvSpPr txBox="1"/>
          <p:nvPr>
            <p:ph idx="1" type="body"/>
          </p:nvPr>
        </p:nvSpPr>
        <p:spPr>
          <a:xfrm>
            <a:off x="457050" y="624550"/>
            <a:ext cx="8422800" cy="4215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400"/>
              </a:spcBef>
              <a:spcAft>
                <a:spcPts val="0"/>
              </a:spcAft>
              <a:buSzPts val="2000"/>
              <a:buNone/>
            </a:pPr>
            <a:r>
              <a:rPr lang="en-IN" sz="1800"/>
              <a:t>Using huffman tree/huffman table generated and the encoded bits of the given string, the original string can be decoded. Hence while decoding we require the encoded message as well as huffman table which has to be stored or sent along with the encoded bits.</a:t>
            </a:r>
            <a:endParaRPr sz="1800"/>
          </a:p>
          <a:p>
            <a:pPr indent="0" lvl="0" marL="0" rtl="0" algn="l">
              <a:lnSpc>
                <a:spcPct val="115000"/>
              </a:lnSpc>
              <a:spcBef>
                <a:spcPts val="400"/>
              </a:spcBef>
              <a:spcAft>
                <a:spcPts val="0"/>
              </a:spcAft>
              <a:buSzPts val="2000"/>
              <a:buNone/>
            </a:pPr>
            <a:r>
              <a:rPr lang="en-IN" sz="1800"/>
              <a:t>The algorithm for decoding is:</a:t>
            </a:r>
            <a:endParaRPr sz="1800"/>
          </a:p>
          <a:p>
            <a:pPr indent="-342900" lvl="0" marL="457200" rtl="0" algn="l">
              <a:lnSpc>
                <a:spcPct val="115000"/>
              </a:lnSpc>
              <a:spcBef>
                <a:spcPts val="400"/>
              </a:spcBef>
              <a:spcAft>
                <a:spcPts val="0"/>
              </a:spcAft>
              <a:buSzPts val="1800"/>
              <a:buChar char="●"/>
            </a:pPr>
            <a:r>
              <a:rPr lang="en-IN" sz="1800"/>
              <a:t>Take input as the encoded message and huffman tree</a:t>
            </a:r>
            <a:endParaRPr sz="1800"/>
          </a:p>
          <a:p>
            <a:pPr indent="-342900" lvl="0" marL="457200" rtl="0" algn="l">
              <a:lnSpc>
                <a:spcPct val="115000"/>
              </a:lnSpc>
              <a:spcBef>
                <a:spcPts val="0"/>
              </a:spcBef>
              <a:spcAft>
                <a:spcPts val="0"/>
              </a:spcAft>
              <a:buSzPts val="1800"/>
              <a:buChar char="●"/>
            </a:pPr>
            <a:r>
              <a:rPr lang="en-IN" sz="1800"/>
              <a:t>The huffman tree is traversed according to the the encoded message.</a:t>
            </a:r>
            <a:endParaRPr sz="1800"/>
          </a:p>
          <a:p>
            <a:pPr indent="-342900" lvl="0" marL="457200" rtl="0" algn="l">
              <a:lnSpc>
                <a:spcPct val="115000"/>
              </a:lnSpc>
              <a:spcBef>
                <a:spcPts val="0"/>
              </a:spcBef>
              <a:spcAft>
                <a:spcPts val="0"/>
              </a:spcAft>
              <a:buSzPts val="1800"/>
              <a:buChar char="●"/>
            </a:pPr>
            <a:r>
              <a:rPr lang="en-IN" sz="1800"/>
              <a:t>Starting from the root of tree, if the encoded bit is 0, the new root is the left child of the current root.</a:t>
            </a:r>
            <a:endParaRPr sz="1800"/>
          </a:p>
          <a:p>
            <a:pPr indent="-342900" lvl="0" marL="457200" rtl="0" algn="l">
              <a:lnSpc>
                <a:spcPct val="115000"/>
              </a:lnSpc>
              <a:spcBef>
                <a:spcPts val="0"/>
              </a:spcBef>
              <a:spcAft>
                <a:spcPts val="0"/>
              </a:spcAft>
              <a:buSzPts val="1800"/>
              <a:buChar char="●"/>
            </a:pPr>
            <a:r>
              <a:rPr lang="en-IN" sz="1800"/>
              <a:t>If the encoded bit is 1, new root is the right child of the current root</a:t>
            </a:r>
            <a:endParaRPr sz="1800"/>
          </a:p>
          <a:p>
            <a:pPr indent="-342900" lvl="0" marL="457200" rtl="0" algn="l">
              <a:lnSpc>
                <a:spcPct val="115000"/>
              </a:lnSpc>
              <a:spcBef>
                <a:spcPts val="0"/>
              </a:spcBef>
              <a:spcAft>
                <a:spcPts val="0"/>
              </a:spcAft>
              <a:buSzPts val="1800"/>
              <a:buChar char="●"/>
            </a:pPr>
            <a:r>
              <a:rPr lang="en-IN" sz="1800"/>
              <a:t>If we reach a leaf node, we print the value of the node and set the root to the actual root of the tree.</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7"/>
          <p:cNvSpPr txBox="1"/>
          <p:nvPr>
            <p:ph type="title"/>
          </p:nvPr>
        </p:nvSpPr>
        <p:spPr>
          <a:xfrm>
            <a:off x="1559100" y="127575"/>
            <a:ext cx="5771700" cy="369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IN"/>
              <a:t>Algorithm-2</a:t>
            </a:r>
            <a:endParaRPr/>
          </a:p>
        </p:txBody>
      </p:sp>
      <p:sp>
        <p:nvSpPr>
          <p:cNvPr id="177" name="Google Shape;177;p17"/>
          <p:cNvSpPr txBox="1"/>
          <p:nvPr>
            <p:ph idx="1" type="body"/>
          </p:nvPr>
        </p:nvSpPr>
        <p:spPr>
          <a:xfrm>
            <a:off x="457050" y="624550"/>
            <a:ext cx="8422800" cy="4215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400"/>
              </a:spcBef>
              <a:spcAft>
                <a:spcPts val="0"/>
              </a:spcAft>
              <a:buSzPts val="2000"/>
              <a:buNone/>
            </a:pPr>
            <a:r>
              <a:rPr lang="en-IN" sz="1600"/>
              <a:t>Huffman Coding with queues for sorted input</a:t>
            </a:r>
            <a:endParaRPr sz="1600"/>
          </a:p>
          <a:p>
            <a:pPr indent="-330200" lvl="0" marL="457200" rtl="0" algn="l">
              <a:lnSpc>
                <a:spcPct val="115000"/>
              </a:lnSpc>
              <a:spcBef>
                <a:spcPts val="400"/>
              </a:spcBef>
              <a:spcAft>
                <a:spcPts val="0"/>
              </a:spcAft>
              <a:buSzPts val="1600"/>
              <a:buFont typeface="Times New Roman"/>
              <a:buChar char="●"/>
            </a:pPr>
            <a:r>
              <a:rPr lang="en-IN" sz="1600"/>
              <a:t>Applied when the given array is sorted</a:t>
            </a:r>
            <a:endParaRPr sz="1600"/>
          </a:p>
          <a:p>
            <a:pPr indent="-330200" lvl="0" marL="457200" rtl="0" algn="l">
              <a:lnSpc>
                <a:spcPct val="115000"/>
              </a:lnSpc>
              <a:spcBef>
                <a:spcPts val="0"/>
              </a:spcBef>
              <a:spcAft>
                <a:spcPts val="0"/>
              </a:spcAft>
              <a:buSzPts val="1600"/>
              <a:buFont typeface="Times New Roman"/>
              <a:buChar char="●"/>
            </a:pPr>
            <a:r>
              <a:rPr lang="en-IN" sz="1600"/>
              <a:t>Queues are used for the execution of the programs</a:t>
            </a:r>
            <a:endParaRPr sz="1600"/>
          </a:p>
          <a:p>
            <a:pPr indent="-330200" lvl="0" marL="457200" rtl="0" algn="l">
              <a:lnSpc>
                <a:spcPct val="115000"/>
              </a:lnSpc>
              <a:spcBef>
                <a:spcPts val="0"/>
              </a:spcBef>
              <a:spcAft>
                <a:spcPts val="0"/>
              </a:spcAft>
              <a:buSzPts val="1600"/>
              <a:buFont typeface="Times New Roman"/>
              <a:buChar char="●"/>
            </a:pPr>
            <a:r>
              <a:rPr lang="en-IN" sz="1600"/>
              <a:t>Leaf node is created for each character and frequency is increased on encounter with the character</a:t>
            </a:r>
            <a:endParaRPr sz="1600"/>
          </a:p>
          <a:p>
            <a:pPr indent="-330200" lvl="0" marL="457200" rtl="0" algn="l">
              <a:lnSpc>
                <a:spcPct val="115000"/>
              </a:lnSpc>
              <a:spcBef>
                <a:spcPts val="0"/>
              </a:spcBef>
              <a:spcAft>
                <a:spcPts val="0"/>
              </a:spcAft>
              <a:buSzPts val="1600"/>
              <a:buFont typeface="Times New Roman"/>
              <a:buChar char="●"/>
            </a:pPr>
            <a:r>
              <a:rPr lang="en-IN" sz="1600"/>
              <a:t>The time complexity of this algorithm is O(n)</a:t>
            </a:r>
            <a:endParaRPr sz="1600"/>
          </a:p>
          <a:p>
            <a:pPr indent="-330200" lvl="0" marL="457200" rtl="0" algn="l">
              <a:lnSpc>
                <a:spcPct val="115000"/>
              </a:lnSpc>
              <a:spcBef>
                <a:spcPts val="0"/>
              </a:spcBef>
              <a:spcAft>
                <a:spcPts val="0"/>
              </a:spcAft>
              <a:buSzPts val="1600"/>
              <a:buFont typeface="Times New Roman"/>
              <a:buChar char="●"/>
            </a:pPr>
            <a:r>
              <a:rPr lang="en-IN" sz="1600"/>
              <a:t>If the input is not sorted, it need to be sorted first before it can be processed by the above algorithm. Sorting can be done using heap-sort or merge-sort both of which run in Theta(nlogn). So, the overall time complexity becomes O(nlogn) for unsorted input. </a:t>
            </a:r>
            <a:endParaRPr sz="1600"/>
          </a:p>
          <a:p>
            <a:pPr indent="-330200" lvl="0" marL="457200" rtl="0" algn="l">
              <a:lnSpc>
                <a:spcPct val="115000"/>
              </a:lnSpc>
              <a:spcBef>
                <a:spcPts val="0"/>
              </a:spcBef>
              <a:spcAft>
                <a:spcPts val="0"/>
              </a:spcAft>
              <a:buSzPts val="1600"/>
              <a:buChar char="●"/>
            </a:pPr>
            <a:r>
              <a:rPr lang="en-IN" sz="1600"/>
              <a:t>This algorithm is applied only when the array is sorted else time complexity increases thus making it an efficient Huffman coding algorithm.</a:t>
            </a:r>
            <a:endParaRPr sz="1600"/>
          </a:p>
          <a:p>
            <a:pPr indent="0" lvl="0" marL="457200" rtl="0" algn="l">
              <a:lnSpc>
                <a:spcPct val="100000"/>
              </a:lnSpc>
              <a:spcBef>
                <a:spcPts val="400"/>
              </a:spcBef>
              <a:spcAft>
                <a:spcPts val="0"/>
              </a:spcAft>
              <a:buSzPts val="2000"/>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8"/>
          <p:cNvSpPr txBox="1"/>
          <p:nvPr>
            <p:ph type="title"/>
          </p:nvPr>
        </p:nvSpPr>
        <p:spPr>
          <a:xfrm>
            <a:off x="1559100" y="127575"/>
            <a:ext cx="5771700" cy="369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IN"/>
              <a:t>Algorithm-2</a:t>
            </a:r>
            <a:endParaRPr/>
          </a:p>
        </p:txBody>
      </p:sp>
      <p:sp>
        <p:nvSpPr>
          <p:cNvPr id="183" name="Google Shape;183;p18"/>
          <p:cNvSpPr txBox="1"/>
          <p:nvPr>
            <p:ph idx="1" type="body"/>
          </p:nvPr>
        </p:nvSpPr>
        <p:spPr>
          <a:xfrm>
            <a:off x="457050" y="624550"/>
            <a:ext cx="8422800" cy="4215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400"/>
              </a:spcBef>
              <a:spcAft>
                <a:spcPts val="0"/>
              </a:spcAft>
              <a:buSzPts val="2000"/>
              <a:buNone/>
            </a:pPr>
            <a:r>
              <a:rPr lang="en-IN" sz="1600"/>
              <a:t>Algorithm</a:t>
            </a:r>
            <a:endParaRPr sz="1600"/>
          </a:p>
          <a:p>
            <a:pPr indent="0" lvl="0" marL="0" rtl="0" algn="l">
              <a:lnSpc>
                <a:spcPct val="115000"/>
              </a:lnSpc>
              <a:spcBef>
                <a:spcPts val="400"/>
              </a:spcBef>
              <a:spcAft>
                <a:spcPts val="0"/>
              </a:spcAft>
              <a:buClr>
                <a:schemeClr val="dk1"/>
              </a:buClr>
              <a:buSzPts val="1100"/>
              <a:buFont typeface="Arial"/>
              <a:buNone/>
            </a:pPr>
            <a:r>
              <a:rPr b="1" lang="en-IN" sz="1600"/>
              <a:t>1.</a:t>
            </a:r>
            <a:r>
              <a:rPr lang="en-IN" sz="1600"/>
              <a:t> Create two empty queues.</a:t>
            </a:r>
            <a:endParaRPr sz="1600"/>
          </a:p>
          <a:p>
            <a:pPr indent="0" lvl="0" marL="0" rtl="0" algn="l">
              <a:lnSpc>
                <a:spcPct val="115000"/>
              </a:lnSpc>
              <a:spcBef>
                <a:spcPts val="400"/>
              </a:spcBef>
              <a:spcAft>
                <a:spcPts val="0"/>
              </a:spcAft>
              <a:buClr>
                <a:schemeClr val="dk1"/>
              </a:buClr>
              <a:buSzPts val="1100"/>
              <a:buFont typeface="Arial"/>
              <a:buNone/>
            </a:pPr>
            <a:r>
              <a:rPr b="1" lang="en-IN" sz="1600"/>
              <a:t>2.</a:t>
            </a:r>
            <a:r>
              <a:rPr lang="en-IN" sz="1600"/>
              <a:t> Create a leaf node for each unique character and Enqueue it to the first queue in non-decreasing order of frequency. Initially second queue is empty.</a:t>
            </a:r>
            <a:endParaRPr sz="1600"/>
          </a:p>
          <a:p>
            <a:pPr indent="0" lvl="0" marL="0" rtl="0" algn="l">
              <a:lnSpc>
                <a:spcPct val="115000"/>
              </a:lnSpc>
              <a:spcBef>
                <a:spcPts val="400"/>
              </a:spcBef>
              <a:spcAft>
                <a:spcPts val="0"/>
              </a:spcAft>
              <a:buClr>
                <a:schemeClr val="dk1"/>
              </a:buClr>
              <a:buSzPts val="1100"/>
              <a:buFont typeface="Arial"/>
              <a:buNone/>
            </a:pPr>
            <a:r>
              <a:rPr b="1" lang="en-IN" sz="1600"/>
              <a:t>3.</a:t>
            </a:r>
            <a:r>
              <a:rPr lang="en-IN" sz="1600"/>
              <a:t> Dequeue two nodes with the minimum frequency by examining the front of both queues. Repeat following steps two times </a:t>
            </a:r>
            <a:endParaRPr sz="1600"/>
          </a:p>
          <a:p>
            <a:pPr indent="0" lvl="0" marL="0" rtl="0" algn="l">
              <a:lnSpc>
                <a:spcPct val="115000"/>
              </a:lnSpc>
              <a:spcBef>
                <a:spcPts val="400"/>
              </a:spcBef>
              <a:spcAft>
                <a:spcPts val="0"/>
              </a:spcAft>
              <a:buClr>
                <a:schemeClr val="dk1"/>
              </a:buClr>
              <a:buSzPts val="1100"/>
              <a:buFont typeface="Arial"/>
              <a:buNone/>
            </a:pPr>
            <a:r>
              <a:rPr lang="en-IN" sz="1600"/>
              <a:t>        1. If second queue is empty, dequeue from first queue. </a:t>
            </a:r>
            <a:endParaRPr sz="1600"/>
          </a:p>
          <a:p>
            <a:pPr indent="0" lvl="0" marL="0" rtl="0" algn="l">
              <a:lnSpc>
                <a:spcPct val="115000"/>
              </a:lnSpc>
              <a:spcBef>
                <a:spcPts val="400"/>
              </a:spcBef>
              <a:spcAft>
                <a:spcPts val="0"/>
              </a:spcAft>
              <a:buClr>
                <a:schemeClr val="dk1"/>
              </a:buClr>
              <a:buSzPts val="1100"/>
              <a:buFont typeface="Arial"/>
              <a:buNone/>
            </a:pPr>
            <a:r>
              <a:rPr lang="en-IN" sz="1600"/>
              <a:t>        2. If first queue is empty, dequeue from second queue. </a:t>
            </a:r>
            <a:endParaRPr sz="1600"/>
          </a:p>
          <a:p>
            <a:pPr indent="0" lvl="0" marL="0" rtl="0" algn="l">
              <a:lnSpc>
                <a:spcPct val="115000"/>
              </a:lnSpc>
              <a:spcBef>
                <a:spcPts val="400"/>
              </a:spcBef>
              <a:spcAft>
                <a:spcPts val="0"/>
              </a:spcAft>
              <a:buClr>
                <a:schemeClr val="dk1"/>
              </a:buClr>
              <a:buSzPts val="1100"/>
              <a:buFont typeface="Arial"/>
              <a:buNone/>
            </a:pPr>
            <a:r>
              <a:rPr lang="en-IN" sz="1600"/>
              <a:t>        3. Else, compare the front of two queues and dequeue the minimum. </a:t>
            </a:r>
            <a:endParaRPr sz="1600"/>
          </a:p>
          <a:p>
            <a:pPr indent="0" lvl="0" marL="0" rtl="0" algn="l">
              <a:lnSpc>
                <a:spcPct val="115000"/>
              </a:lnSpc>
              <a:spcBef>
                <a:spcPts val="400"/>
              </a:spcBef>
              <a:spcAft>
                <a:spcPts val="0"/>
              </a:spcAft>
              <a:buClr>
                <a:schemeClr val="dk1"/>
              </a:buClr>
              <a:buSzPts val="1100"/>
              <a:buFont typeface="Arial"/>
              <a:buNone/>
            </a:pPr>
            <a:r>
              <a:rPr b="1" lang="en-IN" sz="1600"/>
              <a:t>4.</a:t>
            </a:r>
            <a:r>
              <a:rPr lang="en-IN" sz="1600"/>
              <a:t> Create a new internal node with frequency equal to the sum of the two nodes frequencies. Make the first Dequeued node as its left child and the second Dequeued node as right child. Enqueue this node to second queue.</a:t>
            </a:r>
            <a:endParaRPr sz="1600"/>
          </a:p>
          <a:p>
            <a:pPr indent="0" lvl="0" marL="0" rtl="0" algn="l">
              <a:lnSpc>
                <a:spcPct val="115000"/>
              </a:lnSpc>
              <a:spcBef>
                <a:spcPts val="400"/>
              </a:spcBef>
              <a:spcAft>
                <a:spcPts val="0"/>
              </a:spcAft>
              <a:buSzPts val="2000"/>
              <a:buNone/>
            </a:pPr>
            <a:r>
              <a:rPr b="1" lang="en-IN" sz="1600"/>
              <a:t>5.</a:t>
            </a:r>
            <a:r>
              <a:rPr lang="en-IN" sz="1600"/>
              <a:t> Repeat steps#3 and #4 while there is more than one node in the queues. The remaining node is the root node and the tree is complete. </a:t>
            </a:r>
            <a:endParaRPr sz="1600"/>
          </a:p>
          <a:p>
            <a:pPr indent="0" lvl="0" marL="0" rtl="0" algn="l">
              <a:lnSpc>
                <a:spcPct val="100000"/>
              </a:lnSpc>
              <a:spcBef>
                <a:spcPts val="400"/>
              </a:spcBef>
              <a:spcAft>
                <a:spcPts val="0"/>
              </a:spcAft>
              <a:buSzPts val="2000"/>
              <a:buNone/>
            </a:pPr>
            <a:r>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txBox="1"/>
          <p:nvPr>
            <p:ph type="title"/>
          </p:nvPr>
        </p:nvSpPr>
        <p:spPr>
          <a:xfrm>
            <a:off x="1559100" y="127575"/>
            <a:ext cx="5771700" cy="369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IN"/>
              <a:t>Comparison</a:t>
            </a:r>
            <a:endParaRPr/>
          </a:p>
        </p:txBody>
      </p:sp>
      <p:sp>
        <p:nvSpPr>
          <p:cNvPr id="189" name="Google Shape;189;p19"/>
          <p:cNvSpPr txBox="1"/>
          <p:nvPr>
            <p:ph idx="1" type="body"/>
          </p:nvPr>
        </p:nvSpPr>
        <p:spPr>
          <a:xfrm>
            <a:off x="457050" y="624550"/>
            <a:ext cx="8422800" cy="4215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400"/>
              </a:spcBef>
              <a:spcAft>
                <a:spcPts val="0"/>
              </a:spcAft>
              <a:buSzPts val="2000"/>
              <a:buNone/>
            </a:pPr>
            <a:r>
              <a:rPr lang="en-IN" sz="1600"/>
              <a:t>Time Complexity comparison between </a:t>
            </a:r>
            <a:r>
              <a:rPr b="1" lang="en-IN" sz="1600"/>
              <a:t>Huffman Coding</a:t>
            </a:r>
            <a:r>
              <a:rPr lang="en-IN" sz="1600"/>
              <a:t> </a:t>
            </a:r>
            <a:r>
              <a:rPr b="1" lang="en-IN" sz="1600"/>
              <a:t>using MinHeaps</a:t>
            </a:r>
            <a:r>
              <a:rPr lang="en-IN" sz="1600"/>
              <a:t> and </a:t>
            </a:r>
            <a:r>
              <a:rPr b="1" lang="en-IN" sz="1600"/>
              <a:t>Efficient Huffman Coding using queues</a:t>
            </a:r>
            <a:endParaRPr b="1" sz="1600"/>
          </a:p>
          <a:p>
            <a:pPr indent="0" lvl="0" marL="0" rtl="0" algn="l">
              <a:lnSpc>
                <a:spcPct val="100000"/>
              </a:lnSpc>
              <a:spcBef>
                <a:spcPts val="400"/>
              </a:spcBef>
              <a:spcAft>
                <a:spcPts val="0"/>
              </a:spcAft>
              <a:buSzPts val="2000"/>
              <a:buNone/>
            </a:pPr>
            <a:r>
              <a:t/>
            </a:r>
            <a:endParaRPr b="1" sz="1600"/>
          </a:p>
          <a:p>
            <a:pPr indent="-330200" lvl="0" marL="457200" rtl="0" algn="l">
              <a:lnSpc>
                <a:spcPct val="100000"/>
              </a:lnSpc>
              <a:spcBef>
                <a:spcPts val="400"/>
              </a:spcBef>
              <a:spcAft>
                <a:spcPts val="0"/>
              </a:spcAft>
              <a:buSzPts val="1600"/>
              <a:buFont typeface="Times New Roman"/>
              <a:buChar char="●"/>
            </a:pPr>
            <a:r>
              <a:rPr lang="en-IN" sz="1600"/>
              <a:t>Time complexity of Huffman Coding with Min Heaps</a:t>
            </a:r>
            <a:endParaRPr sz="1600"/>
          </a:p>
          <a:p>
            <a:pPr indent="0" lvl="0" marL="457200" rtl="0" algn="l">
              <a:lnSpc>
                <a:spcPct val="100000"/>
              </a:lnSpc>
              <a:spcBef>
                <a:spcPts val="400"/>
              </a:spcBef>
              <a:spcAft>
                <a:spcPts val="0"/>
              </a:spcAft>
              <a:buSzPts val="2000"/>
              <a:buNone/>
            </a:pPr>
            <a:r>
              <a:rPr lang="en-IN" sz="1600"/>
              <a:t>The time complexity of the Huffman algorithm is </a:t>
            </a:r>
            <a:r>
              <a:rPr b="1" lang="en-IN" sz="1600"/>
              <a:t>O(nlogn)</a:t>
            </a:r>
            <a:r>
              <a:rPr lang="en-IN" sz="1600"/>
              <a:t>. Using a heap to store the weight of each tree, each iteration requires </a:t>
            </a:r>
            <a:r>
              <a:rPr b="1" lang="en-IN" sz="1600"/>
              <a:t>O(logn)</a:t>
            </a:r>
            <a:r>
              <a:rPr lang="en-IN" sz="1600"/>
              <a:t> time to determine the cheapest weight and insert the new weight. There are </a:t>
            </a:r>
            <a:r>
              <a:rPr b="1" lang="en-IN" sz="1600"/>
              <a:t>O(n)</a:t>
            </a:r>
            <a:r>
              <a:rPr lang="en-IN" sz="1600"/>
              <a:t> iterations, one for each item.</a:t>
            </a:r>
            <a:endParaRPr sz="1600"/>
          </a:p>
          <a:p>
            <a:pPr indent="0" lvl="0" marL="914400" rtl="0" algn="l">
              <a:lnSpc>
                <a:spcPct val="100000"/>
              </a:lnSpc>
              <a:spcBef>
                <a:spcPts val="400"/>
              </a:spcBef>
              <a:spcAft>
                <a:spcPts val="0"/>
              </a:spcAft>
              <a:buSzPts val="2000"/>
              <a:buNone/>
            </a:pPr>
            <a:r>
              <a:t/>
            </a:r>
            <a:endParaRPr sz="1600"/>
          </a:p>
          <a:p>
            <a:pPr indent="0" lvl="0" marL="914400" rtl="0" algn="l">
              <a:lnSpc>
                <a:spcPct val="100000"/>
              </a:lnSpc>
              <a:spcBef>
                <a:spcPts val="400"/>
              </a:spcBef>
              <a:spcAft>
                <a:spcPts val="0"/>
              </a:spcAft>
              <a:buSzPts val="2000"/>
              <a:buNone/>
            </a:pPr>
            <a:r>
              <a:t/>
            </a:r>
            <a:endParaRPr sz="1600"/>
          </a:p>
          <a:p>
            <a:pPr indent="-330200" lvl="0" marL="457200" rtl="0" algn="l">
              <a:lnSpc>
                <a:spcPct val="100000"/>
              </a:lnSpc>
              <a:spcBef>
                <a:spcPts val="400"/>
              </a:spcBef>
              <a:spcAft>
                <a:spcPts val="0"/>
              </a:spcAft>
              <a:buSzPts val="1600"/>
              <a:buFont typeface="Times New Roman"/>
              <a:buChar char="●"/>
            </a:pPr>
            <a:r>
              <a:rPr lang="en-IN" sz="1600"/>
              <a:t>Time complexity of Huffman Coding with Queues</a:t>
            </a:r>
            <a:endParaRPr sz="1600"/>
          </a:p>
          <a:p>
            <a:pPr indent="0" lvl="0" marL="450000" rtl="0" algn="just">
              <a:lnSpc>
                <a:spcPct val="100000"/>
              </a:lnSpc>
              <a:spcBef>
                <a:spcPts val="400"/>
              </a:spcBef>
              <a:spcAft>
                <a:spcPts val="0"/>
              </a:spcAft>
              <a:buSzPts val="2000"/>
              <a:buNone/>
            </a:pPr>
            <a:r>
              <a:rPr lang="en-IN" sz="1600"/>
              <a:t>	If it is known that the given array is sorted then the time complexity of the algorithm reduces to </a:t>
            </a:r>
            <a:r>
              <a:rPr b="1" lang="en-IN" sz="1600"/>
              <a:t>O(n) </a:t>
            </a:r>
            <a:r>
              <a:rPr lang="en-IN" sz="1600"/>
              <a:t> 	</a:t>
            </a:r>
            <a:endParaRPr sz="1600"/>
          </a:p>
          <a:p>
            <a:pPr indent="0" lvl="0" marL="0" rtl="0" algn="l">
              <a:lnSpc>
                <a:spcPct val="100000"/>
              </a:lnSpc>
              <a:spcBef>
                <a:spcPts val="400"/>
              </a:spcBef>
              <a:spcAft>
                <a:spcPts val="0"/>
              </a:spcAft>
              <a:buSzPts val="2000"/>
              <a:buNone/>
            </a:pPr>
            <a:r>
              <a:rPr lang="en-IN" sz="1600"/>
              <a:t>          </a:t>
            </a:r>
            <a:endParaRPr sz="1600"/>
          </a:p>
          <a:p>
            <a:pPr indent="0" lvl="0" marL="0" rtl="0" algn="l">
              <a:lnSpc>
                <a:spcPct val="100000"/>
              </a:lnSpc>
              <a:spcBef>
                <a:spcPts val="400"/>
              </a:spcBef>
              <a:spcAft>
                <a:spcPts val="0"/>
              </a:spcAft>
              <a:buSzPts val="2000"/>
              <a:buNone/>
            </a:pPr>
            <a:r>
              <a:t/>
            </a:r>
            <a:endParaRPr b="1" sz="1600"/>
          </a:p>
          <a:p>
            <a:pPr indent="0" lvl="0" marL="0" rtl="0" algn="l">
              <a:lnSpc>
                <a:spcPct val="100000"/>
              </a:lnSpc>
              <a:spcBef>
                <a:spcPts val="400"/>
              </a:spcBef>
              <a:spcAft>
                <a:spcPts val="0"/>
              </a:spcAft>
              <a:buSzPts val="2000"/>
              <a:buNone/>
            </a:pPr>
            <a:r>
              <a:t/>
            </a:r>
            <a:endParaRPr b="1" sz="1600"/>
          </a:p>
          <a:p>
            <a:pPr indent="0" lvl="0" marL="0" rtl="0" algn="l">
              <a:lnSpc>
                <a:spcPct val="100000"/>
              </a:lnSpc>
              <a:spcBef>
                <a:spcPts val="400"/>
              </a:spcBef>
              <a:spcAft>
                <a:spcPts val="0"/>
              </a:spcAft>
              <a:buSzPts val="2000"/>
              <a:buNone/>
            </a:pPr>
            <a:r>
              <a:t/>
            </a:r>
            <a:endParaRPr b="1" sz="1600"/>
          </a:p>
          <a:p>
            <a:pPr indent="0" lvl="0" marL="0" rtl="0" algn="l">
              <a:lnSpc>
                <a:spcPct val="100000"/>
              </a:lnSpc>
              <a:spcBef>
                <a:spcPts val="400"/>
              </a:spcBef>
              <a:spcAft>
                <a:spcPts val="0"/>
              </a:spcAft>
              <a:buSzPts val="2000"/>
              <a:buNone/>
            </a:pPr>
            <a:r>
              <a:t/>
            </a:r>
            <a:endParaRPr b="1"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type="title"/>
          </p:nvPr>
        </p:nvSpPr>
        <p:spPr>
          <a:xfrm>
            <a:off x="1559100" y="127575"/>
            <a:ext cx="5771700" cy="369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b="0" lang="en-IN" sz="2000">
                <a:solidFill>
                  <a:schemeClr val="dk1"/>
                </a:solidFill>
              </a:rPr>
              <a:t>Introduction</a:t>
            </a:r>
            <a:endParaRPr/>
          </a:p>
        </p:txBody>
      </p:sp>
      <p:sp>
        <p:nvSpPr>
          <p:cNvPr id="75" name="Google Shape;75;p2"/>
          <p:cNvSpPr txBox="1"/>
          <p:nvPr>
            <p:ph idx="1" type="body"/>
          </p:nvPr>
        </p:nvSpPr>
        <p:spPr>
          <a:xfrm>
            <a:off x="457050" y="624550"/>
            <a:ext cx="8422800" cy="4215600"/>
          </a:xfrm>
          <a:prstGeom prst="rect">
            <a:avLst/>
          </a:prstGeom>
          <a:noFill/>
          <a:ln>
            <a:noFill/>
          </a:ln>
        </p:spPr>
        <p:txBody>
          <a:bodyPr anchorCtr="0" anchor="t" bIns="0" lIns="0" spcFirstLastPara="1" rIns="0" wrap="square" tIns="0">
            <a:noAutofit/>
          </a:bodyPr>
          <a:lstStyle/>
          <a:p>
            <a:pPr indent="0" lvl="0" marL="127000" rtl="0" algn="l">
              <a:lnSpc>
                <a:spcPct val="100000"/>
              </a:lnSpc>
              <a:spcBef>
                <a:spcPts val="0"/>
              </a:spcBef>
              <a:spcAft>
                <a:spcPts val="0"/>
              </a:spcAft>
              <a:buClr>
                <a:schemeClr val="dk1"/>
              </a:buClr>
              <a:buSzPts val="2000"/>
              <a:buFont typeface="Noto Sans Symbols"/>
              <a:buNone/>
            </a:pPr>
            <a:r>
              <a:rPr lang="en-IN"/>
              <a:t>History</a:t>
            </a:r>
            <a:endParaRPr/>
          </a:p>
          <a:p>
            <a:pPr indent="-330200" lvl="0" marL="457200" rtl="0" algn="l">
              <a:lnSpc>
                <a:spcPct val="115000"/>
              </a:lnSpc>
              <a:spcBef>
                <a:spcPts val="0"/>
              </a:spcBef>
              <a:spcAft>
                <a:spcPts val="0"/>
              </a:spcAft>
              <a:buSzPts val="1600"/>
              <a:buFont typeface="Times New Roman"/>
              <a:buChar char="●"/>
            </a:pPr>
            <a:r>
              <a:rPr lang="en-IN" sz="1600">
                <a:highlight>
                  <a:srgbClr val="FFFFFF"/>
                </a:highlight>
              </a:rPr>
              <a:t>In 1951, </a:t>
            </a:r>
            <a:r>
              <a:rPr lang="en-IN" sz="1600">
                <a:solidFill>
                  <a:schemeClr val="hlink"/>
                </a:solidFill>
                <a:highlight>
                  <a:srgbClr val="FFFFFF"/>
                </a:highlight>
                <a:uFill>
                  <a:noFill/>
                </a:uFill>
                <a:hlinkClick r:id="rId3"/>
              </a:rPr>
              <a:t>David A. Huffman</a:t>
            </a:r>
            <a:r>
              <a:rPr lang="en-IN" sz="1600">
                <a:highlight>
                  <a:srgbClr val="FFFFFF"/>
                </a:highlight>
              </a:rPr>
              <a:t> and his </a:t>
            </a:r>
            <a:r>
              <a:rPr lang="en-IN" sz="1600">
                <a:solidFill>
                  <a:schemeClr val="hlink"/>
                </a:solidFill>
                <a:highlight>
                  <a:srgbClr val="FFFFFF"/>
                </a:highlight>
                <a:uFill>
                  <a:noFill/>
                </a:uFill>
                <a:hlinkClick r:id="rId4"/>
              </a:rPr>
              <a:t>MIT</a:t>
            </a:r>
            <a:r>
              <a:rPr lang="en-IN" sz="1600">
                <a:highlight>
                  <a:srgbClr val="FFFFFF"/>
                </a:highlight>
              </a:rPr>
              <a:t> </a:t>
            </a:r>
            <a:r>
              <a:rPr lang="en-IN" sz="1600">
                <a:solidFill>
                  <a:schemeClr val="hlink"/>
                </a:solidFill>
                <a:highlight>
                  <a:srgbClr val="FFFFFF"/>
                </a:highlight>
                <a:uFill>
                  <a:noFill/>
                </a:uFill>
                <a:hlinkClick r:id="rId5"/>
              </a:rPr>
              <a:t>information theory</a:t>
            </a:r>
            <a:r>
              <a:rPr lang="en-IN" sz="1600">
                <a:highlight>
                  <a:srgbClr val="FFFFFF"/>
                </a:highlight>
              </a:rPr>
              <a:t> classmates were given the choice of a term paper or a final </a:t>
            </a:r>
            <a:r>
              <a:rPr lang="en-IN" sz="1600">
                <a:solidFill>
                  <a:schemeClr val="hlink"/>
                </a:solidFill>
                <a:highlight>
                  <a:srgbClr val="FFFFFF"/>
                </a:highlight>
                <a:uFill>
                  <a:noFill/>
                </a:uFill>
                <a:hlinkClick r:id="rId6"/>
              </a:rPr>
              <a:t>exam</a:t>
            </a:r>
            <a:r>
              <a:rPr lang="en-IN" sz="1600">
                <a:highlight>
                  <a:srgbClr val="FFFFFF"/>
                </a:highlight>
              </a:rPr>
              <a:t>. </a:t>
            </a:r>
            <a:endParaRPr sz="1600">
              <a:highlight>
                <a:srgbClr val="FFFFFF"/>
              </a:highlight>
            </a:endParaRPr>
          </a:p>
          <a:p>
            <a:pPr indent="-330200" lvl="0" marL="457200" rtl="0" algn="l">
              <a:lnSpc>
                <a:spcPct val="115000"/>
              </a:lnSpc>
              <a:spcBef>
                <a:spcPts val="0"/>
              </a:spcBef>
              <a:spcAft>
                <a:spcPts val="0"/>
              </a:spcAft>
              <a:buSzPts val="1600"/>
              <a:buFont typeface="Times New Roman"/>
              <a:buChar char="●"/>
            </a:pPr>
            <a:r>
              <a:rPr lang="en-IN" sz="1600">
                <a:highlight>
                  <a:srgbClr val="FFFFFF"/>
                </a:highlight>
              </a:rPr>
              <a:t>The professor, </a:t>
            </a:r>
            <a:r>
              <a:rPr lang="en-IN" sz="1600">
                <a:solidFill>
                  <a:schemeClr val="hlink"/>
                </a:solidFill>
                <a:highlight>
                  <a:srgbClr val="FFFFFF"/>
                </a:highlight>
                <a:uFill>
                  <a:noFill/>
                </a:uFill>
                <a:hlinkClick r:id="rId7"/>
              </a:rPr>
              <a:t>Robert M. Fano</a:t>
            </a:r>
            <a:r>
              <a:rPr lang="en-IN" sz="1600">
                <a:highlight>
                  <a:srgbClr val="FFFFFF"/>
                </a:highlight>
              </a:rPr>
              <a:t>, assigned a </a:t>
            </a:r>
            <a:r>
              <a:rPr lang="en-IN" sz="1600">
                <a:solidFill>
                  <a:schemeClr val="hlink"/>
                </a:solidFill>
                <a:highlight>
                  <a:srgbClr val="FFFFFF"/>
                </a:highlight>
                <a:uFill>
                  <a:noFill/>
                </a:uFill>
                <a:hlinkClick r:id="rId8"/>
              </a:rPr>
              <a:t>term paper</a:t>
            </a:r>
            <a:r>
              <a:rPr lang="en-IN" sz="1600">
                <a:highlight>
                  <a:srgbClr val="FFFFFF"/>
                </a:highlight>
              </a:rPr>
              <a:t> on the problem of finding the most efficient binary code.</a:t>
            </a:r>
            <a:endParaRPr sz="1600">
              <a:highlight>
                <a:srgbClr val="FFFFFF"/>
              </a:highlight>
            </a:endParaRPr>
          </a:p>
          <a:p>
            <a:pPr indent="-330200" lvl="0" marL="457200" rtl="0" algn="l">
              <a:lnSpc>
                <a:spcPct val="115000"/>
              </a:lnSpc>
              <a:spcBef>
                <a:spcPts val="0"/>
              </a:spcBef>
              <a:spcAft>
                <a:spcPts val="0"/>
              </a:spcAft>
              <a:buSzPts val="1600"/>
              <a:buFont typeface="Times New Roman"/>
              <a:buChar char="●"/>
            </a:pPr>
            <a:r>
              <a:rPr lang="en-IN" sz="1600">
                <a:solidFill>
                  <a:srgbClr val="202122"/>
                </a:solidFill>
                <a:highlight>
                  <a:srgbClr val="FFFFFF"/>
                </a:highlight>
              </a:rPr>
              <a:t>Huffman, unable to prove any codes were the most efficient, was about to give up and start studying for the final when he hit upon the idea of using a frequency-sorted </a:t>
            </a:r>
            <a:r>
              <a:rPr lang="en-IN" sz="1600">
                <a:solidFill>
                  <a:srgbClr val="0645AD"/>
                </a:solidFill>
                <a:highlight>
                  <a:srgbClr val="FFFFFF"/>
                </a:highlight>
                <a:uFill>
                  <a:noFill/>
                </a:uFill>
                <a:hlinkClick r:id="rId9">
                  <a:extLst>
                    <a:ext uri="{A12FA001-AC4F-418D-AE19-62706E023703}">
                      <ahyp:hlinkClr val="tx"/>
                    </a:ext>
                  </a:extLst>
                </a:hlinkClick>
              </a:rPr>
              <a:t>binary tree</a:t>
            </a:r>
            <a:r>
              <a:rPr lang="en-IN" sz="1600">
                <a:solidFill>
                  <a:srgbClr val="202122"/>
                </a:solidFill>
                <a:highlight>
                  <a:srgbClr val="FFFFFF"/>
                </a:highlight>
              </a:rPr>
              <a:t> and quickly proved this method the most efficient.</a:t>
            </a:r>
            <a:endParaRPr sz="1600">
              <a:solidFill>
                <a:srgbClr val="202122"/>
              </a:solidFill>
              <a:highlight>
                <a:srgbClr val="FFFFFF"/>
              </a:highlight>
            </a:endParaRPr>
          </a:p>
          <a:p>
            <a:pPr indent="0" lvl="0" marL="457200" rtl="0" algn="l">
              <a:lnSpc>
                <a:spcPct val="115000"/>
              </a:lnSpc>
              <a:spcBef>
                <a:spcPts val="0"/>
              </a:spcBef>
              <a:spcAft>
                <a:spcPts val="0"/>
              </a:spcAft>
              <a:buSzPts val="2000"/>
              <a:buNone/>
            </a:pPr>
            <a:r>
              <a:t/>
            </a:r>
            <a:endParaRPr sz="1600">
              <a:solidFill>
                <a:srgbClr val="202122"/>
              </a:solidFill>
              <a:highlight>
                <a:srgbClr val="FFFFFF"/>
              </a:highlight>
            </a:endParaRPr>
          </a:p>
        </p:txBody>
      </p:sp>
      <p:pic>
        <p:nvPicPr>
          <p:cNvPr id="76" name="Google Shape;76;p2"/>
          <p:cNvPicPr preferRelativeResize="0"/>
          <p:nvPr/>
        </p:nvPicPr>
        <p:blipFill rotWithShape="1">
          <a:blip r:embed="rId10">
            <a:alphaModFix/>
          </a:blip>
          <a:srcRect b="0" l="0" r="0" t="0"/>
          <a:stretch/>
        </p:blipFill>
        <p:spPr>
          <a:xfrm>
            <a:off x="3049937" y="2816175"/>
            <a:ext cx="2790025" cy="2249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txBox="1"/>
          <p:nvPr>
            <p:ph type="title"/>
          </p:nvPr>
        </p:nvSpPr>
        <p:spPr>
          <a:xfrm>
            <a:off x="1559100" y="127575"/>
            <a:ext cx="5771700" cy="369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IN"/>
              <a:t>Algorithm-1</a:t>
            </a:r>
            <a:endParaRPr/>
          </a:p>
        </p:txBody>
      </p:sp>
      <p:sp>
        <p:nvSpPr>
          <p:cNvPr id="195" name="Google Shape;195;p20"/>
          <p:cNvSpPr txBox="1"/>
          <p:nvPr>
            <p:ph idx="1" type="body"/>
          </p:nvPr>
        </p:nvSpPr>
        <p:spPr>
          <a:xfrm>
            <a:off x="457050" y="624550"/>
            <a:ext cx="8422800" cy="42156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400"/>
              </a:spcBef>
              <a:spcAft>
                <a:spcPts val="0"/>
              </a:spcAft>
              <a:buSzPts val="2000"/>
              <a:buNone/>
            </a:pPr>
            <a:r>
              <a:rPr lang="en-IN">
                <a:solidFill>
                  <a:srgbClr val="273239"/>
                </a:solidFill>
                <a:highlight>
                  <a:srgbClr val="FFFFFF"/>
                </a:highlight>
              </a:rPr>
              <a:t>Time Complexity and time taken using min-Heaps which is O(nlogn)</a:t>
            </a:r>
            <a:endParaRPr>
              <a:solidFill>
                <a:srgbClr val="273239"/>
              </a:solidFill>
              <a:highlight>
                <a:srgbClr val="FFFFFF"/>
              </a:highlight>
            </a:endParaRPr>
          </a:p>
        </p:txBody>
      </p:sp>
      <p:pic>
        <p:nvPicPr>
          <p:cNvPr id="196" name="Google Shape;196;p20"/>
          <p:cNvPicPr preferRelativeResize="0"/>
          <p:nvPr/>
        </p:nvPicPr>
        <p:blipFill rotWithShape="1">
          <a:blip r:embed="rId3">
            <a:alphaModFix/>
          </a:blip>
          <a:srcRect b="0" l="0" r="0" t="0"/>
          <a:stretch/>
        </p:blipFill>
        <p:spPr>
          <a:xfrm>
            <a:off x="1191825" y="1212050"/>
            <a:ext cx="6953250" cy="3333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1"/>
          <p:cNvSpPr txBox="1"/>
          <p:nvPr>
            <p:ph idx="1" type="body"/>
          </p:nvPr>
        </p:nvSpPr>
        <p:spPr>
          <a:xfrm>
            <a:off x="457050" y="624550"/>
            <a:ext cx="8422800" cy="4215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400"/>
              </a:spcBef>
              <a:spcAft>
                <a:spcPts val="0"/>
              </a:spcAft>
              <a:buClr>
                <a:schemeClr val="dk1"/>
              </a:buClr>
              <a:buSzPts val="1100"/>
              <a:buFont typeface="Arial"/>
              <a:buNone/>
            </a:pPr>
            <a:r>
              <a:rPr lang="en-IN"/>
              <a:t>Huffman Table for each letter and time spent on generating the codes.where the time complexity is O(n).</a:t>
            </a:r>
            <a:endParaRPr/>
          </a:p>
        </p:txBody>
      </p:sp>
      <p:sp>
        <p:nvSpPr>
          <p:cNvPr id="202" name="Google Shape;202;p21"/>
          <p:cNvSpPr txBox="1"/>
          <p:nvPr/>
        </p:nvSpPr>
        <p:spPr>
          <a:xfrm>
            <a:off x="2099100" y="85750"/>
            <a:ext cx="49458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IN" sz="2300" u="none" cap="none" strike="noStrike">
                <a:solidFill>
                  <a:schemeClr val="dk2"/>
                </a:solidFill>
                <a:latin typeface="Times New Roman"/>
                <a:ea typeface="Times New Roman"/>
                <a:cs typeface="Times New Roman"/>
                <a:sym typeface="Times New Roman"/>
              </a:rPr>
              <a:t>                Algorithm-2</a:t>
            </a:r>
            <a:endParaRPr b="1" i="0" sz="2300" u="none" cap="none" strike="noStrike">
              <a:solidFill>
                <a:schemeClr val="dk2"/>
              </a:solidFill>
              <a:latin typeface="Times New Roman"/>
              <a:ea typeface="Times New Roman"/>
              <a:cs typeface="Times New Roman"/>
              <a:sym typeface="Times New Roman"/>
            </a:endParaRPr>
          </a:p>
        </p:txBody>
      </p:sp>
      <p:pic>
        <p:nvPicPr>
          <p:cNvPr id="203" name="Google Shape;203;p21"/>
          <p:cNvPicPr preferRelativeResize="0"/>
          <p:nvPr/>
        </p:nvPicPr>
        <p:blipFill rotWithShape="1">
          <a:blip r:embed="rId3">
            <a:alphaModFix/>
          </a:blip>
          <a:srcRect b="0" l="0" r="0" t="0"/>
          <a:stretch/>
        </p:blipFill>
        <p:spPr>
          <a:xfrm>
            <a:off x="666750" y="1347425"/>
            <a:ext cx="7810500" cy="3371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ph type="title"/>
          </p:nvPr>
        </p:nvSpPr>
        <p:spPr>
          <a:xfrm>
            <a:off x="1559100" y="127575"/>
            <a:ext cx="5771700" cy="369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IN"/>
              <a:t>Variations of Huffman Coding</a:t>
            </a:r>
            <a:endParaRPr/>
          </a:p>
        </p:txBody>
      </p:sp>
      <p:sp>
        <p:nvSpPr>
          <p:cNvPr id="209" name="Google Shape;209;p22"/>
          <p:cNvSpPr txBox="1"/>
          <p:nvPr>
            <p:ph idx="1" type="body"/>
          </p:nvPr>
        </p:nvSpPr>
        <p:spPr>
          <a:xfrm>
            <a:off x="457050" y="624550"/>
            <a:ext cx="8422800" cy="4215600"/>
          </a:xfrm>
          <a:prstGeom prst="rect">
            <a:avLst/>
          </a:prstGeom>
          <a:noFill/>
          <a:ln>
            <a:noFill/>
          </a:ln>
        </p:spPr>
        <p:txBody>
          <a:bodyPr anchorCtr="0" anchor="t" bIns="0" lIns="0" spcFirstLastPara="1" rIns="0" wrap="square" tIns="0">
            <a:noAutofit/>
          </a:bodyPr>
          <a:lstStyle/>
          <a:p>
            <a:pPr indent="-336550" lvl="0" marL="457200" rtl="0" algn="l">
              <a:lnSpc>
                <a:spcPct val="150000"/>
              </a:lnSpc>
              <a:spcBef>
                <a:spcPts val="400"/>
              </a:spcBef>
              <a:spcAft>
                <a:spcPts val="0"/>
              </a:spcAft>
              <a:buSzPts val="1700"/>
              <a:buChar char="●"/>
            </a:pPr>
            <a:r>
              <a:rPr lang="en-IN" sz="1700"/>
              <a:t>n-ary Huffman coding</a:t>
            </a:r>
            <a:endParaRPr sz="1700"/>
          </a:p>
          <a:p>
            <a:pPr indent="-336550" lvl="0" marL="457200" rtl="0" algn="l">
              <a:lnSpc>
                <a:spcPct val="150000"/>
              </a:lnSpc>
              <a:spcBef>
                <a:spcPts val="0"/>
              </a:spcBef>
              <a:spcAft>
                <a:spcPts val="0"/>
              </a:spcAft>
              <a:buSzPts val="1700"/>
              <a:buChar char="●"/>
            </a:pPr>
            <a:r>
              <a:rPr lang="en-IN" sz="1700"/>
              <a:t>Adaptive Huffman coding</a:t>
            </a:r>
            <a:endParaRPr sz="1700"/>
          </a:p>
          <a:p>
            <a:pPr indent="-336550" lvl="0" marL="457200" rtl="0" algn="l">
              <a:lnSpc>
                <a:spcPct val="150000"/>
              </a:lnSpc>
              <a:spcBef>
                <a:spcPts val="0"/>
              </a:spcBef>
              <a:spcAft>
                <a:spcPts val="0"/>
              </a:spcAft>
              <a:buSzPts val="1700"/>
              <a:buChar char="●"/>
            </a:pPr>
            <a:r>
              <a:rPr lang="en-IN" sz="1700"/>
              <a:t>Huffman Template algorithm</a:t>
            </a:r>
            <a:endParaRPr sz="1700"/>
          </a:p>
          <a:p>
            <a:pPr indent="-336550" lvl="0" marL="457200" rtl="0" algn="l">
              <a:lnSpc>
                <a:spcPct val="150000"/>
              </a:lnSpc>
              <a:spcBef>
                <a:spcPts val="0"/>
              </a:spcBef>
              <a:spcAft>
                <a:spcPts val="0"/>
              </a:spcAft>
              <a:buSzPts val="1700"/>
              <a:buChar char="●"/>
            </a:pPr>
            <a:r>
              <a:rPr lang="en-IN" sz="1700"/>
              <a:t>Length-limited Huffman coding/minimum variance Huffman coding</a:t>
            </a:r>
            <a:endParaRPr sz="1700"/>
          </a:p>
          <a:p>
            <a:pPr indent="-336550" lvl="0" marL="457200" rtl="0" algn="l">
              <a:lnSpc>
                <a:spcPct val="150000"/>
              </a:lnSpc>
              <a:spcBef>
                <a:spcPts val="0"/>
              </a:spcBef>
              <a:spcAft>
                <a:spcPts val="0"/>
              </a:spcAft>
              <a:buSzPts val="1700"/>
              <a:buChar char="●"/>
            </a:pPr>
            <a:r>
              <a:rPr lang="en-IN" sz="1700"/>
              <a:t>Huffman coding with unequal letter costs</a:t>
            </a:r>
            <a:endParaRPr sz="1700"/>
          </a:p>
          <a:p>
            <a:pPr indent="-336550" lvl="0" marL="457200" rtl="0" algn="l">
              <a:lnSpc>
                <a:spcPct val="150000"/>
              </a:lnSpc>
              <a:spcBef>
                <a:spcPts val="0"/>
              </a:spcBef>
              <a:spcAft>
                <a:spcPts val="0"/>
              </a:spcAft>
              <a:buSzPts val="1700"/>
              <a:buChar char="●"/>
            </a:pPr>
            <a:r>
              <a:rPr lang="en-IN" sz="1700"/>
              <a:t>Optimal alphabetic binary trees(Hu-Tucker coding)</a:t>
            </a:r>
            <a:endParaRPr sz="1700"/>
          </a:p>
          <a:p>
            <a:pPr indent="-336550" lvl="0" marL="457200" rtl="0" algn="l">
              <a:lnSpc>
                <a:spcPct val="150000"/>
              </a:lnSpc>
              <a:spcBef>
                <a:spcPts val="0"/>
              </a:spcBef>
              <a:spcAft>
                <a:spcPts val="0"/>
              </a:spcAft>
              <a:buSzPts val="1700"/>
              <a:buChar char="●"/>
            </a:pPr>
            <a:r>
              <a:rPr lang="en-IN" sz="1700"/>
              <a:t>The canonical Huffman code</a:t>
            </a:r>
            <a:endParaRPr sz="1700"/>
          </a:p>
          <a:p>
            <a:pPr indent="0" lvl="0" marL="0" rtl="0" algn="l">
              <a:lnSpc>
                <a:spcPct val="100000"/>
              </a:lnSpc>
              <a:spcBef>
                <a:spcPts val="400"/>
              </a:spcBef>
              <a:spcAft>
                <a:spcPts val="0"/>
              </a:spcAft>
              <a:buSzPts val="2000"/>
              <a:buNone/>
            </a:pPr>
            <a:r>
              <a:t/>
            </a:r>
            <a:endParaRPr/>
          </a:p>
          <a:p>
            <a:pPr indent="0" lvl="0" marL="0" rtl="0" algn="l">
              <a:lnSpc>
                <a:spcPct val="100000"/>
              </a:lnSpc>
              <a:spcBef>
                <a:spcPts val="400"/>
              </a:spcBef>
              <a:spcAft>
                <a:spcPts val="0"/>
              </a:spcAft>
              <a:buClr>
                <a:schemeClr val="dk1"/>
              </a:buClr>
              <a:buSzPts val="1100"/>
              <a:buFont typeface="Arial"/>
              <a:buNone/>
            </a:pPr>
            <a:r>
              <a:t/>
            </a:r>
            <a:endParaRPr/>
          </a:p>
          <a:p>
            <a:pPr indent="0" lvl="0" marL="0" rtl="0" algn="l">
              <a:lnSpc>
                <a:spcPct val="100000"/>
              </a:lnSpc>
              <a:spcBef>
                <a:spcPts val="400"/>
              </a:spcBef>
              <a:spcAft>
                <a:spcPts val="0"/>
              </a:spcAft>
              <a:buSzPts val="2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3"/>
          <p:cNvSpPr txBox="1"/>
          <p:nvPr>
            <p:ph type="title"/>
          </p:nvPr>
        </p:nvSpPr>
        <p:spPr>
          <a:xfrm>
            <a:off x="1559100" y="127575"/>
            <a:ext cx="5771700" cy="369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IN"/>
              <a:t>Applications</a:t>
            </a:r>
            <a:endParaRPr/>
          </a:p>
        </p:txBody>
      </p:sp>
      <p:sp>
        <p:nvSpPr>
          <p:cNvPr id="215" name="Google Shape;215;p23"/>
          <p:cNvSpPr txBox="1"/>
          <p:nvPr>
            <p:ph idx="1" type="body"/>
          </p:nvPr>
        </p:nvSpPr>
        <p:spPr>
          <a:xfrm>
            <a:off x="457050" y="624550"/>
            <a:ext cx="8422800" cy="4215600"/>
          </a:xfrm>
          <a:prstGeom prst="rect">
            <a:avLst/>
          </a:prstGeom>
          <a:noFill/>
          <a:ln>
            <a:noFill/>
          </a:ln>
        </p:spPr>
        <p:txBody>
          <a:bodyPr anchorCtr="0" anchor="t" bIns="0" lIns="0" spcFirstLastPara="1" rIns="0" wrap="square" tIns="0">
            <a:noAutofit/>
          </a:bodyPr>
          <a:lstStyle/>
          <a:p>
            <a:pPr indent="-330200" lvl="0" marL="457200" rtl="0" algn="l">
              <a:lnSpc>
                <a:spcPct val="115000"/>
              </a:lnSpc>
              <a:spcBef>
                <a:spcPts val="0"/>
              </a:spcBef>
              <a:spcAft>
                <a:spcPts val="0"/>
              </a:spcAft>
              <a:buSzPts val="1600"/>
              <a:buFont typeface="Times New Roman"/>
              <a:buChar char="●"/>
            </a:pPr>
            <a:r>
              <a:rPr lang="en-IN" sz="1600"/>
              <a:t>Huffman Coding technique is used for image compression</a:t>
            </a:r>
            <a:endParaRPr sz="1600"/>
          </a:p>
          <a:p>
            <a:pPr indent="-330200" lvl="0" marL="457200" rtl="0" algn="l">
              <a:lnSpc>
                <a:spcPct val="115000"/>
              </a:lnSpc>
              <a:spcBef>
                <a:spcPts val="0"/>
              </a:spcBef>
              <a:spcAft>
                <a:spcPts val="0"/>
              </a:spcAft>
              <a:buSzPts val="1600"/>
              <a:buFont typeface="Times New Roman"/>
              <a:buChar char="●"/>
            </a:pPr>
            <a:r>
              <a:rPr lang="en-IN" sz="1600"/>
              <a:t>Huffman coding is used to compress data without any loss.It is a lossless data compression technique.</a:t>
            </a:r>
            <a:endParaRPr sz="1600"/>
          </a:p>
          <a:p>
            <a:pPr indent="-330200" lvl="0" marL="457200" rtl="0" algn="l">
              <a:lnSpc>
                <a:spcPct val="115000"/>
              </a:lnSpc>
              <a:spcBef>
                <a:spcPts val="0"/>
              </a:spcBef>
              <a:spcAft>
                <a:spcPts val="0"/>
              </a:spcAft>
              <a:buSzPts val="1600"/>
              <a:buFont typeface="Times New Roman"/>
              <a:buChar char="●"/>
            </a:pPr>
            <a:r>
              <a:rPr lang="en-IN" sz="1600"/>
              <a:t>Huffman encoding is widely used in compression formats like GZIP, PKZIP (winzip) and BZIP2.</a:t>
            </a:r>
            <a:endParaRPr sz="1600"/>
          </a:p>
          <a:p>
            <a:pPr indent="-330200" lvl="0" marL="457200" rtl="0" algn="l">
              <a:lnSpc>
                <a:spcPct val="115000"/>
              </a:lnSpc>
              <a:spcBef>
                <a:spcPts val="0"/>
              </a:spcBef>
              <a:spcAft>
                <a:spcPts val="0"/>
              </a:spcAft>
              <a:buSzPts val="1600"/>
              <a:buFont typeface="Times New Roman"/>
              <a:buChar char="●"/>
            </a:pPr>
            <a:r>
              <a:rPr lang="en-IN" sz="1600"/>
              <a:t>Multimedia codecs like JPEG, PNG and MP3 uses Huffman encoding (to be more precise the prefix codes)</a:t>
            </a:r>
            <a:endParaRPr sz="1600"/>
          </a:p>
          <a:p>
            <a:pPr indent="-330200" lvl="0" marL="457200" rtl="0" algn="l">
              <a:lnSpc>
                <a:spcPct val="115000"/>
              </a:lnSpc>
              <a:spcBef>
                <a:spcPts val="0"/>
              </a:spcBef>
              <a:spcAft>
                <a:spcPts val="0"/>
              </a:spcAft>
              <a:buSzPts val="1600"/>
              <a:buFont typeface="Times New Roman"/>
              <a:buChar char="●"/>
            </a:pPr>
            <a:r>
              <a:rPr lang="en-IN" sz="1600"/>
              <a:t>Huffman encoding includes conjunction with cryptography.</a:t>
            </a:r>
            <a:endParaRPr sz="1600"/>
          </a:p>
          <a:p>
            <a:pPr indent="0" lvl="0" marL="457200" rtl="0" algn="l">
              <a:lnSpc>
                <a:spcPct val="115000"/>
              </a:lnSpc>
              <a:spcBef>
                <a:spcPts val="2300"/>
              </a:spcBef>
              <a:spcAft>
                <a:spcPts val="2300"/>
              </a:spcAft>
              <a:buSzPts val="2000"/>
              <a:buNone/>
            </a:pPr>
            <a:r>
              <a:t/>
            </a:r>
            <a:endParaRPr sz="1600"/>
          </a:p>
        </p:txBody>
      </p:sp>
      <p:pic>
        <p:nvPicPr>
          <p:cNvPr id="216" name="Google Shape;216;p23"/>
          <p:cNvPicPr preferRelativeResize="0"/>
          <p:nvPr/>
        </p:nvPicPr>
        <p:blipFill rotWithShape="1">
          <a:blip r:embed="rId3">
            <a:alphaModFix/>
          </a:blip>
          <a:srcRect b="0" l="0" r="0" t="0"/>
          <a:stretch/>
        </p:blipFill>
        <p:spPr>
          <a:xfrm>
            <a:off x="457050" y="2643375"/>
            <a:ext cx="5258524" cy="1823125"/>
          </a:xfrm>
          <a:prstGeom prst="rect">
            <a:avLst/>
          </a:prstGeom>
          <a:noFill/>
          <a:ln>
            <a:noFill/>
          </a:ln>
        </p:spPr>
      </p:pic>
      <p:pic>
        <p:nvPicPr>
          <p:cNvPr id="217" name="Google Shape;217;p23"/>
          <p:cNvPicPr preferRelativeResize="0"/>
          <p:nvPr/>
        </p:nvPicPr>
        <p:blipFill rotWithShape="1">
          <a:blip r:embed="rId4">
            <a:alphaModFix/>
          </a:blip>
          <a:srcRect b="0" l="0" r="0" t="0"/>
          <a:stretch/>
        </p:blipFill>
        <p:spPr>
          <a:xfrm>
            <a:off x="5945800" y="2540975"/>
            <a:ext cx="2857500" cy="1600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4"/>
          <p:cNvSpPr txBox="1"/>
          <p:nvPr>
            <p:ph type="title"/>
          </p:nvPr>
        </p:nvSpPr>
        <p:spPr>
          <a:xfrm>
            <a:off x="1559100" y="127575"/>
            <a:ext cx="5771700" cy="369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IN"/>
              <a:t>Applications</a:t>
            </a:r>
            <a:endParaRPr/>
          </a:p>
        </p:txBody>
      </p:sp>
      <p:sp>
        <p:nvSpPr>
          <p:cNvPr id="223" name="Google Shape;223;p24"/>
          <p:cNvSpPr txBox="1"/>
          <p:nvPr>
            <p:ph idx="1" type="body"/>
          </p:nvPr>
        </p:nvSpPr>
        <p:spPr>
          <a:xfrm>
            <a:off x="457050" y="624550"/>
            <a:ext cx="8422800" cy="4215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400"/>
              </a:spcBef>
              <a:spcAft>
                <a:spcPts val="0"/>
              </a:spcAft>
              <a:buSzPts val="2000"/>
              <a:buNone/>
            </a:pPr>
            <a:r>
              <a:rPr lang="en-IN"/>
              <a:t>Image Compression</a:t>
            </a:r>
            <a:endParaRPr/>
          </a:p>
          <a:p>
            <a:pPr indent="0" lvl="0" marL="0" rtl="0" algn="l">
              <a:lnSpc>
                <a:spcPct val="100000"/>
              </a:lnSpc>
              <a:spcBef>
                <a:spcPts val="400"/>
              </a:spcBef>
              <a:spcAft>
                <a:spcPts val="0"/>
              </a:spcAft>
              <a:buSzPts val="2000"/>
              <a:buNone/>
            </a:pPr>
            <a:r>
              <a:rPr lang="en-IN" sz="1800"/>
              <a:t>Algorithm for compression(encoding) of images using huffman code</a:t>
            </a:r>
            <a:endParaRPr sz="1800"/>
          </a:p>
          <a:p>
            <a:pPr indent="-336550" lvl="0" marL="457200" rtl="0" algn="l">
              <a:lnSpc>
                <a:spcPct val="100000"/>
              </a:lnSpc>
              <a:spcBef>
                <a:spcPts val="400"/>
              </a:spcBef>
              <a:spcAft>
                <a:spcPts val="0"/>
              </a:spcAft>
              <a:buSzPts val="1700"/>
              <a:buChar char="●"/>
            </a:pPr>
            <a:r>
              <a:rPr b="1" lang="en-IN" sz="1700">
                <a:highlight>
                  <a:srgbClr val="FFFFFF"/>
                </a:highlight>
              </a:rPr>
              <a:t>Step 1 :</a:t>
            </a:r>
            <a:endParaRPr b="1" sz="1700">
              <a:highlight>
                <a:srgbClr val="FFFFFF"/>
              </a:highlight>
            </a:endParaRPr>
          </a:p>
          <a:p>
            <a:pPr indent="0" lvl="0" marL="457200" rtl="0" algn="l">
              <a:lnSpc>
                <a:spcPct val="100000"/>
              </a:lnSpc>
              <a:spcBef>
                <a:spcPts val="400"/>
              </a:spcBef>
              <a:spcAft>
                <a:spcPts val="0"/>
              </a:spcAft>
              <a:buSzPts val="2000"/>
              <a:buNone/>
            </a:pPr>
            <a:r>
              <a:rPr lang="en-IN" sz="1700">
                <a:highlight>
                  <a:srgbClr val="FFFFFF"/>
                </a:highlight>
              </a:rPr>
              <a:t>Read the Image into a 2D array(image) using bmp format of image</a:t>
            </a:r>
            <a:endParaRPr sz="1700">
              <a:highlight>
                <a:srgbClr val="FFFFFF"/>
              </a:highlight>
            </a:endParaRPr>
          </a:p>
          <a:p>
            <a:pPr indent="0" lvl="0" marL="457200" rtl="0" algn="l">
              <a:lnSpc>
                <a:spcPct val="100000"/>
              </a:lnSpc>
              <a:spcBef>
                <a:spcPts val="0"/>
              </a:spcBef>
              <a:spcAft>
                <a:spcPts val="0"/>
              </a:spcAft>
              <a:buSzPts val="2000"/>
              <a:buNone/>
            </a:pPr>
            <a:r>
              <a:rPr lang="en-IN" sz="1700">
                <a:highlight>
                  <a:srgbClr val="FFFFFF"/>
                </a:highlight>
              </a:rPr>
              <a:t>Create a Histogram of the pixel intensity values present in the Image</a:t>
            </a:r>
            <a:endParaRPr sz="1700">
              <a:highlight>
                <a:srgbClr val="FFFFFF"/>
              </a:highlight>
            </a:endParaRPr>
          </a:p>
          <a:p>
            <a:pPr indent="0" lvl="0" marL="457200" rtl="0" algn="l">
              <a:lnSpc>
                <a:spcPct val="100000"/>
              </a:lnSpc>
              <a:spcBef>
                <a:spcPts val="0"/>
              </a:spcBef>
              <a:spcAft>
                <a:spcPts val="0"/>
              </a:spcAft>
              <a:buSzPts val="2000"/>
              <a:buNone/>
            </a:pPr>
            <a:r>
              <a:rPr lang="en-IN" sz="1700">
                <a:highlight>
                  <a:srgbClr val="FFFFFF"/>
                </a:highlight>
              </a:rPr>
              <a:t>Find the number of pixel intensity values having non-zero frequency of occurrence</a:t>
            </a:r>
            <a:endParaRPr sz="1700">
              <a:highlight>
                <a:srgbClr val="FFFFFF"/>
              </a:highlight>
            </a:endParaRPr>
          </a:p>
          <a:p>
            <a:pPr indent="-336550" lvl="0" marL="457200" rtl="0" algn="l">
              <a:lnSpc>
                <a:spcPct val="100000"/>
              </a:lnSpc>
              <a:spcBef>
                <a:spcPts val="400"/>
              </a:spcBef>
              <a:spcAft>
                <a:spcPts val="0"/>
              </a:spcAft>
              <a:buSzPts val="1700"/>
              <a:buFont typeface="Times New Roman"/>
              <a:buChar char="●"/>
            </a:pPr>
            <a:r>
              <a:rPr b="1" lang="en-IN" sz="1700">
                <a:highlight>
                  <a:srgbClr val="FFFFFF"/>
                </a:highlight>
              </a:rPr>
              <a:t>Step 2 :</a:t>
            </a:r>
            <a:endParaRPr b="1" sz="1700">
              <a:highlight>
                <a:srgbClr val="FFFFFF"/>
              </a:highlight>
            </a:endParaRPr>
          </a:p>
          <a:p>
            <a:pPr indent="0" lvl="0" marL="457200" rtl="0" algn="l">
              <a:lnSpc>
                <a:spcPct val="100000"/>
              </a:lnSpc>
              <a:spcBef>
                <a:spcPts val="400"/>
              </a:spcBef>
              <a:spcAft>
                <a:spcPts val="0"/>
              </a:spcAft>
              <a:buSzPts val="2000"/>
              <a:buNone/>
            </a:pPr>
            <a:r>
              <a:rPr lang="en-IN" sz="1700">
                <a:highlight>
                  <a:srgbClr val="FFFFFF"/>
                </a:highlight>
              </a:rPr>
              <a:t>Define a struct which will contain the pixel intensity values(pix), their corresponding frequencies, the pointer to the left(*left) and right(*right) child nodes and also the string array for the Huffman code word(code).</a:t>
            </a:r>
            <a:endParaRPr sz="1700">
              <a:highlight>
                <a:srgbClr val="FFFFFF"/>
              </a:highlight>
            </a:endParaRPr>
          </a:p>
          <a:p>
            <a:pPr indent="-336550" lvl="0" marL="457200" rtl="0" algn="l">
              <a:lnSpc>
                <a:spcPct val="100000"/>
              </a:lnSpc>
              <a:spcBef>
                <a:spcPts val="400"/>
              </a:spcBef>
              <a:spcAft>
                <a:spcPts val="0"/>
              </a:spcAft>
              <a:buSzPts val="1700"/>
              <a:buFont typeface="Times New Roman"/>
              <a:buChar char="●"/>
            </a:pPr>
            <a:r>
              <a:rPr b="1" lang="en-IN" sz="1700">
                <a:highlight>
                  <a:srgbClr val="FFFFFF"/>
                </a:highlight>
              </a:rPr>
              <a:t>Step 3 :</a:t>
            </a:r>
            <a:endParaRPr b="1" sz="1700">
              <a:highlight>
                <a:srgbClr val="FFFFFF"/>
              </a:highlight>
            </a:endParaRPr>
          </a:p>
          <a:p>
            <a:pPr indent="0" lvl="0" marL="450000" rtl="0" algn="l">
              <a:lnSpc>
                <a:spcPct val="100000"/>
              </a:lnSpc>
              <a:spcBef>
                <a:spcPts val="400"/>
              </a:spcBef>
              <a:spcAft>
                <a:spcPts val="0"/>
              </a:spcAft>
              <a:buSzPts val="2000"/>
              <a:buNone/>
            </a:pPr>
            <a:r>
              <a:rPr lang="en-IN" sz="1700">
                <a:highlight>
                  <a:srgbClr val="FFFFFF"/>
                </a:highlight>
              </a:rPr>
              <a:t>Define another Struct which will contain the pixel intensity values(pix), their corresponding frequencies and an additional field, which will be used for storing the position of new generated nodes</a:t>
            </a:r>
            <a:endParaRPr sz="1700">
              <a:highlight>
                <a:srgbClr val="FFFFFF"/>
              </a:highlight>
            </a:endParaRPr>
          </a:p>
          <a:p>
            <a:pPr indent="0" lvl="0" marL="0" rtl="0" algn="l">
              <a:lnSpc>
                <a:spcPct val="100000"/>
              </a:lnSpc>
              <a:spcBef>
                <a:spcPts val="400"/>
              </a:spcBef>
              <a:spcAft>
                <a:spcPts val="0"/>
              </a:spcAft>
              <a:buSzPts val="2000"/>
              <a:buNone/>
            </a:pPr>
            <a:r>
              <a:t/>
            </a:r>
            <a:endParaRPr/>
          </a:p>
          <a:p>
            <a:pPr indent="0" lvl="0" marL="0" rtl="0" algn="l">
              <a:lnSpc>
                <a:spcPct val="100000"/>
              </a:lnSpc>
              <a:spcBef>
                <a:spcPts val="400"/>
              </a:spcBef>
              <a:spcAft>
                <a:spcPts val="0"/>
              </a:spcAft>
              <a:buSzPts val="2000"/>
              <a:buNone/>
            </a:pPr>
            <a:r>
              <a:t/>
            </a:r>
            <a:endParaRPr/>
          </a:p>
          <a:p>
            <a:pPr indent="0" lvl="0" marL="0" rtl="0" algn="l">
              <a:lnSpc>
                <a:spcPct val="100000"/>
              </a:lnSpc>
              <a:spcBef>
                <a:spcPts val="400"/>
              </a:spcBef>
              <a:spcAft>
                <a:spcPts val="0"/>
              </a:spcAft>
              <a:buSzPts val="2000"/>
              <a:buNone/>
            </a:pPr>
            <a:r>
              <a:t/>
            </a:r>
            <a:endParaRPr/>
          </a:p>
          <a:p>
            <a:pPr indent="0" lvl="0" marL="0" rtl="0" algn="l">
              <a:lnSpc>
                <a:spcPct val="100000"/>
              </a:lnSpc>
              <a:spcBef>
                <a:spcPts val="400"/>
              </a:spcBef>
              <a:spcAft>
                <a:spcPts val="0"/>
              </a:spcAft>
              <a:buClr>
                <a:schemeClr val="dk1"/>
              </a:buClr>
              <a:buSzPts val="1100"/>
              <a:buFont typeface="Arial"/>
              <a:buNone/>
            </a:pPr>
            <a:r>
              <a:t/>
            </a:r>
            <a:endParaRPr/>
          </a:p>
          <a:p>
            <a:pPr indent="0" lvl="0" marL="0" rtl="0" algn="l">
              <a:lnSpc>
                <a:spcPct val="100000"/>
              </a:lnSpc>
              <a:spcBef>
                <a:spcPts val="400"/>
              </a:spcBef>
              <a:spcAft>
                <a:spcPts val="0"/>
              </a:spcAft>
              <a:buSzPts val="20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1559100" y="127575"/>
            <a:ext cx="5771700" cy="369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IN"/>
              <a:t>Applications</a:t>
            </a:r>
            <a:endParaRPr/>
          </a:p>
        </p:txBody>
      </p:sp>
      <p:sp>
        <p:nvSpPr>
          <p:cNvPr id="229" name="Google Shape;229;p25"/>
          <p:cNvSpPr txBox="1"/>
          <p:nvPr>
            <p:ph idx="1" type="body"/>
          </p:nvPr>
        </p:nvSpPr>
        <p:spPr>
          <a:xfrm>
            <a:off x="457050" y="624550"/>
            <a:ext cx="8422800" cy="4215600"/>
          </a:xfrm>
          <a:prstGeom prst="rect">
            <a:avLst/>
          </a:prstGeom>
          <a:noFill/>
          <a:ln>
            <a:noFill/>
          </a:ln>
        </p:spPr>
        <p:txBody>
          <a:bodyPr anchorCtr="0" anchor="t" bIns="0" lIns="0" spcFirstLastPara="1" rIns="0" wrap="square" tIns="0">
            <a:noAutofit/>
          </a:bodyPr>
          <a:lstStyle/>
          <a:p>
            <a:pPr indent="-336550" lvl="0" marL="457200" rtl="0" algn="l">
              <a:lnSpc>
                <a:spcPct val="100000"/>
              </a:lnSpc>
              <a:spcBef>
                <a:spcPts val="400"/>
              </a:spcBef>
              <a:spcAft>
                <a:spcPts val="0"/>
              </a:spcAft>
              <a:buSzPts val="1700"/>
              <a:buFont typeface="Arial"/>
              <a:buChar char="●"/>
            </a:pPr>
            <a:r>
              <a:rPr b="1" lang="en-IN" sz="1700">
                <a:highlight>
                  <a:srgbClr val="FFFFFF"/>
                </a:highlight>
              </a:rPr>
              <a:t>Step 4 :</a:t>
            </a:r>
            <a:endParaRPr b="1" sz="1700">
              <a:highlight>
                <a:srgbClr val="FFFFFF"/>
              </a:highlight>
            </a:endParaRPr>
          </a:p>
          <a:p>
            <a:pPr indent="0" lvl="0" marL="457200" rtl="0" algn="l">
              <a:lnSpc>
                <a:spcPct val="100000"/>
              </a:lnSpc>
              <a:spcBef>
                <a:spcPts val="400"/>
              </a:spcBef>
              <a:spcAft>
                <a:spcPts val="0"/>
              </a:spcAft>
              <a:buSzPts val="2000"/>
              <a:buNone/>
            </a:pPr>
            <a:r>
              <a:rPr lang="en-IN" sz="1700">
                <a:highlight>
                  <a:srgbClr val="FFFFFF"/>
                </a:highlight>
              </a:rPr>
              <a:t>Declaring an array of structs. Each element of the array corresponds to a node in the Huffman Tree.</a:t>
            </a:r>
            <a:endParaRPr sz="1700">
              <a:highlight>
                <a:srgbClr val="FFFFFF"/>
              </a:highlight>
            </a:endParaRPr>
          </a:p>
          <a:p>
            <a:pPr indent="0" lvl="0" marL="457200" rtl="0" algn="l">
              <a:lnSpc>
                <a:spcPct val="100000"/>
              </a:lnSpc>
              <a:spcBef>
                <a:spcPts val="0"/>
              </a:spcBef>
              <a:spcAft>
                <a:spcPts val="0"/>
              </a:spcAft>
              <a:buSzPts val="2000"/>
              <a:buNone/>
            </a:pPr>
            <a:r>
              <a:rPr lang="en-IN" sz="1700">
                <a:highlight>
                  <a:srgbClr val="FFFFFF"/>
                </a:highlight>
              </a:rPr>
              <a:t>Initialize the two arrays pix_freq and huffcodes with information of the leaf nodes.</a:t>
            </a:r>
            <a:endParaRPr sz="1700">
              <a:highlight>
                <a:srgbClr val="FFFFFF"/>
              </a:highlight>
            </a:endParaRPr>
          </a:p>
          <a:p>
            <a:pPr indent="0" lvl="0" marL="457200" rtl="0" algn="l">
              <a:lnSpc>
                <a:spcPct val="100000"/>
              </a:lnSpc>
              <a:spcBef>
                <a:spcPts val="0"/>
              </a:spcBef>
              <a:spcAft>
                <a:spcPts val="0"/>
              </a:spcAft>
              <a:buSzPts val="2000"/>
              <a:buNone/>
            </a:pPr>
            <a:r>
              <a:rPr lang="en-IN" sz="1700">
                <a:highlight>
                  <a:srgbClr val="FFFFFF"/>
                </a:highlight>
              </a:rPr>
              <a:t>Sorting the huffcodes array according to the frequency of occurrence of the pixel intensity values</a:t>
            </a:r>
            <a:endParaRPr sz="1700">
              <a:highlight>
                <a:srgbClr val="FFFFFF"/>
              </a:highlight>
            </a:endParaRPr>
          </a:p>
          <a:p>
            <a:pPr indent="-336550" lvl="0" marL="457200" rtl="0" algn="l">
              <a:lnSpc>
                <a:spcPct val="100000"/>
              </a:lnSpc>
              <a:spcBef>
                <a:spcPts val="400"/>
              </a:spcBef>
              <a:spcAft>
                <a:spcPts val="0"/>
              </a:spcAft>
              <a:buSzPts val="1700"/>
              <a:buFont typeface="Arial"/>
              <a:buChar char="●"/>
            </a:pPr>
            <a:r>
              <a:rPr b="1" lang="en-IN" sz="1700">
                <a:highlight>
                  <a:srgbClr val="FFFFFF"/>
                </a:highlight>
              </a:rPr>
              <a:t>Step 5 :</a:t>
            </a:r>
            <a:endParaRPr b="1" sz="1700">
              <a:highlight>
                <a:srgbClr val="FFFFFF"/>
              </a:highlight>
            </a:endParaRPr>
          </a:p>
          <a:p>
            <a:pPr indent="0" lvl="0" marL="457200" rtl="0" algn="l">
              <a:lnSpc>
                <a:spcPct val="100000"/>
              </a:lnSpc>
              <a:spcBef>
                <a:spcPts val="400"/>
              </a:spcBef>
              <a:spcAft>
                <a:spcPts val="0"/>
              </a:spcAft>
              <a:buSzPts val="2000"/>
              <a:buNone/>
            </a:pPr>
            <a:r>
              <a:rPr lang="en-IN" sz="1700">
                <a:highlight>
                  <a:srgbClr val="FFFFFF"/>
                </a:highlight>
              </a:rPr>
              <a:t>Start by combining the two nodes with lowest frequencies of occurrence and then replacing the two nodes by the new node. This process continues until we have a root node. The first parent node formed will be stored at index node in the array pix_freq and the subsequent parent nodes obtained will be stored at higher values of index.</a:t>
            </a:r>
            <a:endParaRPr sz="1700">
              <a:highlight>
                <a:srgbClr val="FFFFFF"/>
              </a:highlight>
            </a:endParaRPr>
          </a:p>
          <a:p>
            <a:pPr indent="-336550" lvl="0" marL="457200" rtl="0" algn="l">
              <a:lnSpc>
                <a:spcPct val="100000"/>
              </a:lnSpc>
              <a:spcBef>
                <a:spcPts val="400"/>
              </a:spcBef>
              <a:spcAft>
                <a:spcPts val="0"/>
              </a:spcAft>
              <a:buSzPts val="1700"/>
              <a:buFont typeface="Times New Roman"/>
              <a:buChar char="●"/>
            </a:pPr>
            <a:r>
              <a:rPr b="1" lang="en-IN" sz="1700">
                <a:highlight>
                  <a:srgbClr val="FFFFFF"/>
                </a:highlight>
              </a:rPr>
              <a:t>Step 6 :</a:t>
            </a:r>
            <a:endParaRPr b="1" sz="1700">
              <a:highlight>
                <a:srgbClr val="FFFFFF"/>
              </a:highlight>
            </a:endParaRPr>
          </a:p>
          <a:p>
            <a:pPr indent="0" lvl="0" marL="457200" rtl="0" algn="l">
              <a:lnSpc>
                <a:spcPct val="100000"/>
              </a:lnSpc>
              <a:spcBef>
                <a:spcPts val="400"/>
              </a:spcBef>
              <a:spcAft>
                <a:spcPts val="0"/>
              </a:spcAft>
              <a:buSzPts val="2000"/>
              <a:buNone/>
            </a:pPr>
            <a:r>
              <a:rPr lang="en-IN" sz="1700">
                <a:highlight>
                  <a:srgbClr val="FFFFFF"/>
                </a:highlight>
              </a:rPr>
              <a:t>Backtrack from the root to the leaf nodes to assign code words</a:t>
            </a:r>
            <a:endParaRPr sz="1700">
              <a:highlight>
                <a:srgbClr val="FFFFFF"/>
              </a:highlight>
            </a:endParaRPr>
          </a:p>
          <a:p>
            <a:pPr indent="0" lvl="0" marL="457200" rtl="0" algn="l">
              <a:lnSpc>
                <a:spcPct val="100000"/>
              </a:lnSpc>
              <a:spcBef>
                <a:spcPts val="0"/>
              </a:spcBef>
              <a:spcAft>
                <a:spcPts val="0"/>
              </a:spcAft>
              <a:buSzPts val="2000"/>
              <a:buNone/>
            </a:pPr>
            <a:r>
              <a:rPr lang="en-IN" sz="1700">
                <a:highlight>
                  <a:srgbClr val="FFFFFF"/>
                </a:highlight>
              </a:rPr>
              <a:t>Encode the Image</a:t>
            </a:r>
            <a:endParaRPr sz="1700">
              <a:highlight>
                <a:srgbClr val="FFFFFF"/>
              </a:highlight>
            </a:endParaRPr>
          </a:p>
          <a:p>
            <a:pPr indent="0" lvl="0" marL="457200" rtl="0" algn="l">
              <a:lnSpc>
                <a:spcPct val="100000"/>
              </a:lnSpc>
              <a:spcBef>
                <a:spcPts val="0"/>
              </a:spcBef>
              <a:spcAft>
                <a:spcPts val="0"/>
              </a:spcAft>
              <a:buSzPts val="2000"/>
              <a:buNone/>
            </a:pPr>
            <a:r>
              <a:t/>
            </a:r>
            <a:endParaRPr sz="1700">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1559100" y="127575"/>
            <a:ext cx="5771700" cy="369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IN"/>
              <a:t>Application</a:t>
            </a:r>
            <a:endParaRPr/>
          </a:p>
        </p:txBody>
      </p:sp>
      <p:sp>
        <p:nvSpPr>
          <p:cNvPr id="235" name="Google Shape;235;p26"/>
          <p:cNvSpPr txBox="1"/>
          <p:nvPr>
            <p:ph idx="1" type="body"/>
          </p:nvPr>
        </p:nvSpPr>
        <p:spPr>
          <a:xfrm>
            <a:off x="457050" y="624550"/>
            <a:ext cx="8422800" cy="4215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400"/>
              </a:spcBef>
              <a:spcAft>
                <a:spcPts val="0"/>
              </a:spcAft>
              <a:buSzPts val="2000"/>
              <a:buNone/>
            </a:pPr>
            <a:r>
              <a:t/>
            </a:r>
            <a:endParaRPr/>
          </a:p>
          <a:p>
            <a:pPr indent="0" lvl="0" marL="0" rtl="0" algn="l">
              <a:lnSpc>
                <a:spcPct val="100000"/>
              </a:lnSpc>
              <a:spcBef>
                <a:spcPts val="400"/>
              </a:spcBef>
              <a:spcAft>
                <a:spcPts val="0"/>
              </a:spcAft>
              <a:buSzPts val="2000"/>
              <a:buNone/>
            </a:pPr>
            <a:r>
              <a:rPr lang="en-IN"/>
              <a:t>                                                                                 </a:t>
            </a:r>
            <a:endParaRPr/>
          </a:p>
          <a:p>
            <a:pPr indent="0" lvl="0" marL="0" rtl="0" algn="l">
              <a:lnSpc>
                <a:spcPct val="100000"/>
              </a:lnSpc>
              <a:spcBef>
                <a:spcPts val="400"/>
              </a:spcBef>
              <a:spcAft>
                <a:spcPts val="0"/>
              </a:spcAft>
              <a:buSzPts val="2000"/>
              <a:buNone/>
            </a:pPr>
            <a:r>
              <a:rPr lang="en-IN"/>
              <a:t>                                                                                      Original 15x15 image</a:t>
            </a:r>
            <a:endParaRPr/>
          </a:p>
          <a:p>
            <a:pPr indent="0" lvl="0" marL="0" rtl="0" algn="l">
              <a:lnSpc>
                <a:spcPct val="100000"/>
              </a:lnSpc>
              <a:spcBef>
                <a:spcPts val="400"/>
              </a:spcBef>
              <a:spcAft>
                <a:spcPts val="0"/>
              </a:spcAft>
              <a:buSzPts val="2000"/>
              <a:buNone/>
            </a:pPr>
            <a:r>
              <a:rPr lang="en-IN"/>
              <a:t>                                                                      </a:t>
            </a:r>
            <a:endParaRPr/>
          </a:p>
          <a:p>
            <a:pPr indent="0" lvl="0" marL="0" rtl="0" algn="l">
              <a:lnSpc>
                <a:spcPct val="100000"/>
              </a:lnSpc>
              <a:spcBef>
                <a:spcPts val="400"/>
              </a:spcBef>
              <a:spcAft>
                <a:spcPts val="0"/>
              </a:spcAft>
              <a:buSzPts val="2000"/>
              <a:buNone/>
            </a:pPr>
            <a:r>
              <a:t/>
            </a:r>
            <a:endParaRPr/>
          </a:p>
          <a:p>
            <a:pPr indent="0" lvl="0" marL="0" rtl="0" algn="l">
              <a:lnSpc>
                <a:spcPct val="100000"/>
              </a:lnSpc>
              <a:spcBef>
                <a:spcPts val="400"/>
              </a:spcBef>
              <a:spcAft>
                <a:spcPts val="0"/>
              </a:spcAft>
              <a:buSzPts val="2000"/>
              <a:buNone/>
            </a:pPr>
            <a:r>
              <a:t/>
            </a:r>
            <a:endParaRPr/>
          </a:p>
          <a:p>
            <a:pPr indent="0" lvl="0" marL="0" rtl="0" algn="l">
              <a:lnSpc>
                <a:spcPct val="100000"/>
              </a:lnSpc>
              <a:spcBef>
                <a:spcPts val="400"/>
              </a:spcBef>
              <a:spcAft>
                <a:spcPts val="0"/>
              </a:spcAft>
              <a:buSzPts val="2000"/>
              <a:buNone/>
            </a:pPr>
            <a:r>
              <a:t/>
            </a:r>
            <a:endParaRPr/>
          </a:p>
          <a:p>
            <a:pPr indent="0" lvl="0" marL="0" rtl="0" algn="l">
              <a:lnSpc>
                <a:spcPct val="100000"/>
              </a:lnSpc>
              <a:spcBef>
                <a:spcPts val="400"/>
              </a:spcBef>
              <a:spcAft>
                <a:spcPts val="0"/>
              </a:spcAft>
              <a:buSzPts val="2000"/>
              <a:buNone/>
            </a:pPr>
            <a:r>
              <a:t/>
            </a:r>
            <a:endParaRPr/>
          </a:p>
          <a:p>
            <a:pPr indent="0" lvl="0" marL="0" rtl="0" algn="l">
              <a:lnSpc>
                <a:spcPct val="100000"/>
              </a:lnSpc>
              <a:spcBef>
                <a:spcPts val="400"/>
              </a:spcBef>
              <a:spcAft>
                <a:spcPts val="0"/>
              </a:spcAft>
              <a:buSzPts val="2000"/>
              <a:buNone/>
            </a:pPr>
            <a:r>
              <a:t/>
            </a:r>
            <a:endParaRPr/>
          </a:p>
          <a:p>
            <a:pPr indent="0" lvl="0" marL="0" rtl="0" algn="l">
              <a:lnSpc>
                <a:spcPct val="100000"/>
              </a:lnSpc>
              <a:spcBef>
                <a:spcPts val="400"/>
              </a:spcBef>
              <a:spcAft>
                <a:spcPts val="0"/>
              </a:spcAft>
              <a:buSzPts val="2000"/>
              <a:buNone/>
            </a:pPr>
            <a:r>
              <a:t/>
            </a:r>
            <a:endParaRPr/>
          </a:p>
          <a:p>
            <a:pPr indent="0" lvl="0" marL="0" rtl="0" algn="l">
              <a:lnSpc>
                <a:spcPct val="100000"/>
              </a:lnSpc>
              <a:spcBef>
                <a:spcPts val="400"/>
              </a:spcBef>
              <a:spcAft>
                <a:spcPts val="0"/>
              </a:spcAft>
              <a:buSzPts val="2000"/>
              <a:buNone/>
            </a:pPr>
            <a:r>
              <a:rPr lang="en-IN"/>
              <a:t>    </a:t>
            </a:r>
            <a:endParaRPr/>
          </a:p>
          <a:p>
            <a:pPr indent="0" lvl="0" marL="0" rtl="0" algn="l">
              <a:lnSpc>
                <a:spcPct val="100000"/>
              </a:lnSpc>
              <a:spcBef>
                <a:spcPts val="400"/>
              </a:spcBef>
              <a:spcAft>
                <a:spcPts val="0"/>
              </a:spcAft>
              <a:buSzPts val="2000"/>
              <a:buNone/>
            </a:pPr>
            <a:r>
              <a:rPr lang="en-IN"/>
              <a:t>    Huffman Tree                                        Encoded Image(Compressed)</a:t>
            </a:r>
            <a:endParaRPr/>
          </a:p>
        </p:txBody>
      </p:sp>
      <p:pic>
        <p:nvPicPr>
          <p:cNvPr id="236" name="Google Shape;236;p26"/>
          <p:cNvPicPr preferRelativeResize="0"/>
          <p:nvPr/>
        </p:nvPicPr>
        <p:blipFill rotWithShape="1">
          <a:blip r:embed="rId3">
            <a:alphaModFix/>
          </a:blip>
          <a:srcRect b="0" l="0" r="0" t="0"/>
          <a:stretch/>
        </p:blipFill>
        <p:spPr>
          <a:xfrm>
            <a:off x="731450" y="618850"/>
            <a:ext cx="1437750" cy="3905800"/>
          </a:xfrm>
          <a:prstGeom prst="rect">
            <a:avLst/>
          </a:prstGeom>
          <a:noFill/>
          <a:ln>
            <a:noFill/>
          </a:ln>
        </p:spPr>
      </p:pic>
      <p:pic>
        <p:nvPicPr>
          <p:cNvPr id="237" name="Google Shape;237;p26"/>
          <p:cNvPicPr preferRelativeResize="0"/>
          <p:nvPr/>
        </p:nvPicPr>
        <p:blipFill rotWithShape="1">
          <a:blip r:embed="rId4">
            <a:alphaModFix/>
          </a:blip>
          <a:srcRect b="0" l="0" r="0" t="0"/>
          <a:stretch/>
        </p:blipFill>
        <p:spPr>
          <a:xfrm>
            <a:off x="3235975" y="2979700"/>
            <a:ext cx="5643876" cy="1550650"/>
          </a:xfrm>
          <a:prstGeom prst="rect">
            <a:avLst/>
          </a:prstGeom>
          <a:noFill/>
          <a:ln>
            <a:noFill/>
          </a:ln>
        </p:spPr>
      </p:pic>
      <p:pic>
        <p:nvPicPr>
          <p:cNvPr id="238" name="Google Shape;238;p26"/>
          <p:cNvPicPr preferRelativeResize="0"/>
          <p:nvPr/>
        </p:nvPicPr>
        <p:blipFill rotWithShape="1">
          <a:blip r:embed="rId5">
            <a:alphaModFix/>
          </a:blip>
          <a:srcRect b="0" l="0" r="0" t="0"/>
          <a:stretch/>
        </p:blipFill>
        <p:spPr>
          <a:xfrm>
            <a:off x="3512675" y="671337"/>
            <a:ext cx="2118650" cy="2133900"/>
          </a:xfrm>
          <a:prstGeom prst="rect">
            <a:avLst/>
          </a:prstGeom>
          <a:noFill/>
          <a:ln>
            <a:noFill/>
          </a:ln>
        </p:spPr>
      </p:pic>
      <p:sp>
        <p:nvSpPr>
          <p:cNvPr id="239" name="Google Shape;239;p26"/>
          <p:cNvSpPr/>
          <p:nvPr/>
        </p:nvSpPr>
        <p:spPr>
          <a:xfrm>
            <a:off x="2350350" y="1635025"/>
            <a:ext cx="868500" cy="374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005893"/>
              </a:highlight>
              <a:latin typeface="Arial"/>
              <a:ea typeface="Arial"/>
              <a:cs typeface="Arial"/>
              <a:sym typeface="Arial"/>
            </a:endParaRPr>
          </a:p>
        </p:txBody>
      </p:sp>
      <p:sp>
        <p:nvSpPr>
          <p:cNvPr id="240" name="Google Shape;240;p26"/>
          <p:cNvSpPr/>
          <p:nvPr/>
        </p:nvSpPr>
        <p:spPr>
          <a:xfrm>
            <a:off x="2265175" y="3389250"/>
            <a:ext cx="868500" cy="374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ph type="title"/>
          </p:nvPr>
        </p:nvSpPr>
        <p:spPr>
          <a:xfrm>
            <a:off x="1559100" y="127575"/>
            <a:ext cx="5771700" cy="369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IN"/>
              <a:t>Application</a:t>
            </a:r>
            <a:endParaRPr/>
          </a:p>
        </p:txBody>
      </p:sp>
      <p:sp>
        <p:nvSpPr>
          <p:cNvPr id="246" name="Google Shape;246;p27"/>
          <p:cNvSpPr txBox="1"/>
          <p:nvPr>
            <p:ph idx="1" type="body"/>
          </p:nvPr>
        </p:nvSpPr>
        <p:spPr>
          <a:xfrm>
            <a:off x="457050" y="624550"/>
            <a:ext cx="8422800" cy="4215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400"/>
              </a:spcBef>
              <a:spcAft>
                <a:spcPts val="0"/>
              </a:spcAft>
              <a:buSzPts val="2000"/>
              <a:buNone/>
            </a:pPr>
            <a:r>
              <a:rPr lang="en-IN"/>
              <a:t>Image compression proof</a:t>
            </a:r>
            <a:endParaRPr/>
          </a:p>
          <a:p>
            <a:pPr indent="0" lvl="0" marL="0" rtl="0" algn="l">
              <a:lnSpc>
                <a:spcPct val="100000"/>
              </a:lnSpc>
              <a:spcBef>
                <a:spcPts val="400"/>
              </a:spcBef>
              <a:spcAft>
                <a:spcPts val="0"/>
              </a:spcAft>
              <a:buSzPts val="2000"/>
              <a:buNone/>
            </a:pPr>
            <a:r>
              <a:rPr lang="en-IN"/>
              <a:t>Original size of image(Test2.bmp) : 311 bytes</a:t>
            </a:r>
            <a:endParaRPr/>
          </a:p>
          <a:p>
            <a:pPr indent="0" lvl="0" marL="0" rtl="0" algn="l">
              <a:lnSpc>
                <a:spcPct val="100000"/>
              </a:lnSpc>
              <a:spcBef>
                <a:spcPts val="400"/>
              </a:spcBef>
              <a:spcAft>
                <a:spcPts val="0"/>
              </a:spcAft>
              <a:buSzPts val="2000"/>
              <a:buNone/>
            </a:pPr>
            <a:r>
              <a:rPr lang="en-IN"/>
              <a:t>								= (311 x 8) bits</a:t>
            </a:r>
            <a:endParaRPr/>
          </a:p>
          <a:p>
            <a:pPr indent="0" lvl="0" marL="0" rtl="0" algn="l">
              <a:lnSpc>
                <a:spcPct val="100000"/>
              </a:lnSpc>
              <a:spcBef>
                <a:spcPts val="400"/>
              </a:spcBef>
              <a:spcAft>
                <a:spcPts val="0"/>
              </a:spcAft>
              <a:buSzPts val="2000"/>
              <a:buNone/>
            </a:pPr>
            <a:r>
              <a:rPr lang="en-IN"/>
              <a:t>								= 2488 bits</a:t>
            </a:r>
            <a:endParaRPr/>
          </a:p>
          <a:p>
            <a:pPr indent="0" lvl="0" marL="0" rtl="0" algn="l">
              <a:lnSpc>
                <a:spcPct val="100000"/>
              </a:lnSpc>
              <a:spcBef>
                <a:spcPts val="400"/>
              </a:spcBef>
              <a:spcAft>
                <a:spcPts val="0"/>
              </a:spcAft>
              <a:buSzPts val="2000"/>
              <a:buNone/>
            </a:pPr>
            <a:r>
              <a:rPr lang="en-IN"/>
              <a:t>Number of bits after encoding         = 574 bits</a:t>
            </a:r>
            <a:endParaRPr/>
          </a:p>
          <a:p>
            <a:pPr indent="0" lvl="0" marL="0" rtl="0" algn="l">
              <a:lnSpc>
                <a:spcPct val="100000"/>
              </a:lnSpc>
              <a:spcBef>
                <a:spcPts val="400"/>
              </a:spcBef>
              <a:spcAft>
                <a:spcPts val="0"/>
              </a:spcAft>
              <a:buSzPts val="2000"/>
              <a:buNone/>
            </a:pPr>
            <a:r>
              <a:rPr lang="en-IN"/>
              <a:t>Size of the huffman tree/ huffman code table</a:t>
            </a:r>
            <a:endParaRPr/>
          </a:p>
          <a:p>
            <a:pPr indent="0" lvl="0" marL="0" rtl="0" algn="l">
              <a:lnSpc>
                <a:spcPct val="100000"/>
              </a:lnSpc>
              <a:spcBef>
                <a:spcPts val="400"/>
              </a:spcBef>
              <a:spcAft>
                <a:spcPts val="0"/>
              </a:spcAft>
              <a:buSzPts val="2000"/>
              <a:buNone/>
            </a:pPr>
            <a:r>
              <a:rPr lang="en-IN"/>
              <a:t>								= 4 + 15 x 8 + 74</a:t>
            </a:r>
            <a:endParaRPr/>
          </a:p>
          <a:p>
            <a:pPr indent="0" lvl="0" marL="0" rtl="0" algn="l">
              <a:lnSpc>
                <a:spcPct val="100000"/>
              </a:lnSpc>
              <a:spcBef>
                <a:spcPts val="400"/>
              </a:spcBef>
              <a:spcAft>
                <a:spcPts val="0"/>
              </a:spcAft>
              <a:buSzPts val="2000"/>
              <a:buNone/>
            </a:pPr>
            <a:r>
              <a:rPr lang="en-IN"/>
              <a:t>								= 198 bits</a:t>
            </a:r>
            <a:endParaRPr/>
          </a:p>
          <a:p>
            <a:pPr indent="0" lvl="0" marL="0" rtl="0" algn="l">
              <a:lnSpc>
                <a:spcPct val="100000"/>
              </a:lnSpc>
              <a:spcBef>
                <a:spcPts val="400"/>
              </a:spcBef>
              <a:spcAft>
                <a:spcPts val="0"/>
              </a:spcAft>
              <a:buSzPts val="2000"/>
              <a:buNone/>
            </a:pPr>
            <a:r>
              <a:rPr lang="en-IN"/>
              <a:t>Net size of data transmitted/stored = 574 + 198 = 772 bits</a:t>
            </a:r>
            <a:endParaRPr/>
          </a:p>
          <a:p>
            <a:pPr indent="0" lvl="0" marL="0" rtl="0" algn="l">
              <a:lnSpc>
                <a:spcPct val="100000"/>
              </a:lnSpc>
              <a:spcBef>
                <a:spcPts val="400"/>
              </a:spcBef>
              <a:spcAft>
                <a:spcPts val="0"/>
              </a:spcAft>
              <a:buSzPts val="2000"/>
              <a:buNone/>
            </a:pPr>
            <a:r>
              <a:rPr lang="en-IN"/>
              <a:t>Total compression relative to original size of image</a:t>
            </a:r>
            <a:endParaRPr/>
          </a:p>
          <a:p>
            <a:pPr indent="0" lvl="0" marL="0" rtl="0" algn="l">
              <a:lnSpc>
                <a:spcPct val="100000"/>
              </a:lnSpc>
              <a:spcBef>
                <a:spcPts val="400"/>
              </a:spcBef>
              <a:spcAft>
                <a:spcPts val="0"/>
              </a:spcAft>
              <a:buSzPts val="2000"/>
              <a:buNone/>
            </a:pPr>
            <a:r>
              <a:rPr lang="en-IN"/>
              <a:t>							     = ((2488 - 772)/2488) x 100 = 65%(approx)</a:t>
            </a:r>
            <a:endParaRPr/>
          </a:p>
        </p:txBody>
      </p:sp>
      <p:pic>
        <p:nvPicPr>
          <p:cNvPr id="247" name="Google Shape;247;p27"/>
          <p:cNvPicPr preferRelativeResize="0"/>
          <p:nvPr/>
        </p:nvPicPr>
        <p:blipFill rotWithShape="1">
          <a:blip r:embed="rId3">
            <a:alphaModFix/>
          </a:blip>
          <a:srcRect b="0" l="0" r="0" t="0"/>
          <a:stretch/>
        </p:blipFill>
        <p:spPr>
          <a:xfrm>
            <a:off x="6418200" y="950650"/>
            <a:ext cx="1886700" cy="3068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8"/>
          <p:cNvSpPr txBox="1"/>
          <p:nvPr>
            <p:ph type="title"/>
          </p:nvPr>
        </p:nvSpPr>
        <p:spPr>
          <a:xfrm>
            <a:off x="1559100" y="127575"/>
            <a:ext cx="5771700" cy="369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IN"/>
              <a:t>Conclusion</a:t>
            </a:r>
            <a:endParaRPr/>
          </a:p>
        </p:txBody>
      </p:sp>
      <p:sp>
        <p:nvSpPr>
          <p:cNvPr id="253" name="Google Shape;253;p28"/>
          <p:cNvSpPr txBox="1"/>
          <p:nvPr>
            <p:ph idx="1" type="body"/>
          </p:nvPr>
        </p:nvSpPr>
        <p:spPr>
          <a:xfrm>
            <a:off x="457050" y="624550"/>
            <a:ext cx="8422800" cy="4215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400"/>
              </a:spcBef>
              <a:spcAft>
                <a:spcPts val="0"/>
              </a:spcAft>
              <a:buSzPts val="2000"/>
              <a:buNone/>
            </a:pPr>
            <a:r>
              <a:rPr lang="en-IN" sz="1900"/>
              <a:t>Huffman Coding with the use of Huffman Trees provides a smart and efficient solution to compression of data without losing its quality. </a:t>
            </a:r>
            <a:endParaRPr sz="1900"/>
          </a:p>
          <a:p>
            <a:pPr indent="0" lvl="0" marL="0" rtl="0" algn="l">
              <a:lnSpc>
                <a:spcPct val="100000"/>
              </a:lnSpc>
              <a:spcBef>
                <a:spcPts val="400"/>
              </a:spcBef>
              <a:spcAft>
                <a:spcPts val="0"/>
              </a:spcAft>
              <a:buSzPts val="2000"/>
              <a:buNone/>
            </a:pPr>
            <a:r>
              <a:t/>
            </a:r>
            <a:endParaRPr sz="1900"/>
          </a:p>
          <a:p>
            <a:pPr indent="0" lvl="0" marL="0" rtl="0" algn="l">
              <a:lnSpc>
                <a:spcPct val="100000"/>
              </a:lnSpc>
              <a:spcBef>
                <a:spcPts val="400"/>
              </a:spcBef>
              <a:spcAft>
                <a:spcPts val="0"/>
              </a:spcAft>
              <a:buSzPts val="2000"/>
              <a:buNone/>
            </a:pPr>
            <a:r>
              <a:rPr lang="en-IN" sz="1900"/>
              <a:t>As proved in the time complexity comparison, with sorted inputs it is more effective to use the algorithm with queues data structures over the min Heap implementation. </a:t>
            </a:r>
            <a:endParaRPr sz="1900"/>
          </a:p>
          <a:p>
            <a:pPr indent="0" lvl="0" marL="0" rtl="0" algn="l">
              <a:lnSpc>
                <a:spcPct val="100000"/>
              </a:lnSpc>
              <a:spcBef>
                <a:spcPts val="400"/>
              </a:spcBef>
              <a:spcAft>
                <a:spcPts val="0"/>
              </a:spcAft>
              <a:buSzPts val="2000"/>
              <a:buNone/>
            </a:pPr>
            <a:r>
              <a:rPr lang="en-IN" sz="1900"/>
              <a:t>The image compression techniques provided by huffman coding can reduce the data to 55-65% of its original size making it a suitable method for data transmission as well as storage.</a:t>
            </a:r>
            <a:endParaRPr sz="1900"/>
          </a:p>
          <a:p>
            <a:pPr indent="0" lvl="0" marL="0" rtl="0" algn="l">
              <a:lnSpc>
                <a:spcPct val="100000"/>
              </a:lnSpc>
              <a:spcBef>
                <a:spcPts val="400"/>
              </a:spcBef>
              <a:spcAft>
                <a:spcPts val="0"/>
              </a:spcAft>
              <a:buSzPts val="2000"/>
              <a:buNone/>
            </a:pPr>
            <a:r>
              <a:t/>
            </a:r>
            <a:endParaRPr sz="1900"/>
          </a:p>
          <a:p>
            <a:pPr indent="0" lvl="0" marL="0" rtl="0" algn="l">
              <a:lnSpc>
                <a:spcPct val="100000"/>
              </a:lnSpc>
              <a:spcBef>
                <a:spcPts val="400"/>
              </a:spcBef>
              <a:spcAft>
                <a:spcPts val="0"/>
              </a:spcAft>
              <a:buSzPts val="2000"/>
              <a:buNone/>
            </a:pPr>
            <a:r>
              <a:rPr lang="en-IN" sz="1900"/>
              <a:t>There is, of course, immense scope in the improvement and utilization of huffman coding and realization of its techniques like adaptive huffman coding, huffman coding with priority queues and n-ary techniques.</a:t>
            </a:r>
            <a:endParaRPr sz="1900"/>
          </a:p>
          <a:p>
            <a:pPr indent="0" lvl="0" marL="0" rtl="0" algn="l">
              <a:lnSpc>
                <a:spcPct val="100000"/>
              </a:lnSpc>
              <a:spcBef>
                <a:spcPts val="400"/>
              </a:spcBef>
              <a:spcAft>
                <a:spcPts val="0"/>
              </a:spcAft>
              <a:buSzPts val="2000"/>
              <a:buNone/>
            </a:pPr>
            <a:r>
              <a:t/>
            </a:r>
            <a:endParaRPr/>
          </a:p>
          <a:p>
            <a:pPr indent="0" lvl="0" marL="0" rtl="0" algn="l">
              <a:lnSpc>
                <a:spcPct val="100000"/>
              </a:lnSpc>
              <a:spcBef>
                <a:spcPts val="400"/>
              </a:spcBef>
              <a:spcAft>
                <a:spcPts val="0"/>
              </a:spcAft>
              <a:buSzPts val="2000"/>
              <a:buNone/>
            </a:pPr>
            <a:r>
              <a:t/>
            </a:r>
            <a:endParaRPr/>
          </a:p>
          <a:p>
            <a:pPr indent="0" lvl="0" marL="0" rtl="0" algn="l">
              <a:lnSpc>
                <a:spcPct val="100000"/>
              </a:lnSpc>
              <a:spcBef>
                <a:spcPts val="400"/>
              </a:spcBef>
              <a:spcAft>
                <a:spcPts val="0"/>
              </a:spcAft>
              <a:buSzPts val="2000"/>
              <a:buNone/>
            </a:pPr>
            <a:r>
              <a:t/>
            </a:r>
            <a:endParaRPr/>
          </a:p>
          <a:p>
            <a:pPr indent="0" lvl="0" marL="0" rtl="0" algn="l">
              <a:lnSpc>
                <a:spcPct val="100000"/>
              </a:lnSpc>
              <a:spcBef>
                <a:spcPts val="400"/>
              </a:spcBef>
              <a:spcAft>
                <a:spcPts val="0"/>
              </a:spcAft>
              <a:buClr>
                <a:schemeClr val="dk1"/>
              </a:buClr>
              <a:buSzPts val="1100"/>
              <a:buFont typeface="Arial"/>
              <a:buNone/>
            </a:pPr>
            <a:r>
              <a:t/>
            </a:r>
            <a:endParaRPr/>
          </a:p>
          <a:p>
            <a:pPr indent="0" lvl="0" marL="0" rtl="0" algn="l">
              <a:lnSpc>
                <a:spcPct val="100000"/>
              </a:lnSpc>
              <a:spcBef>
                <a:spcPts val="400"/>
              </a:spcBef>
              <a:spcAft>
                <a:spcPts val="0"/>
              </a:spcAft>
              <a:buSzPts val="20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9"/>
          <p:cNvSpPr txBox="1"/>
          <p:nvPr>
            <p:ph idx="1" type="body"/>
          </p:nvPr>
        </p:nvSpPr>
        <p:spPr>
          <a:xfrm>
            <a:off x="360600" y="1659275"/>
            <a:ext cx="8422800" cy="1414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400"/>
              </a:spcBef>
              <a:spcAft>
                <a:spcPts val="0"/>
              </a:spcAft>
              <a:buSzPts val="2000"/>
              <a:buNone/>
            </a:pPr>
            <a:r>
              <a:rPr lang="en-IN" sz="10900"/>
              <a:t>THANK YOU</a:t>
            </a:r>
            <a:endParaRPr b="1" sz="10900"/>
          </a:p>
          <a:p>
            <a:pPr indent="0" lvl="0" marL="0" rtl="0" algn="l">
              <a:lnSpc>
                <a:spcPct val="100000"/>
              </a:lnSpc>
              <a:spcBef>
                <a:spcPts val="400"/>
              </a:spcBef>
              <a:spcAft>
                <a:spcPts val="0"/>
              </a:spcAft>
              <a:buSzPts val="2000"/>
              <a:buNone/>
            </a:pPr>
            <a:r>
              <a:t/>
            </a:r>
            <a:endParaRPr b="1" sz="10900"/>
          </a:p>
          <a:p>
            <a:pPr indent="0" lvl="0" marL="0" rtl="0" algn="l">
              <a:lnSpc>
                <a:spcPct val="100000"/>
              </a:lnSpc>
              <a:spcBef>
                <a:spcPts val="400"/>
              </a:spcBef>
              <a:spcAft>
                <a:spcPts val="0"/>
              </a:spcAft>
              <a:buSzPts val="2000"/>
              <a:buNone/>
            </a:pPr>
            <a:r>
              <a:t/>
            </a:r>
            <a:endParaRPr b="1" sz="10900"/>
          </a:p>
          <a:p>
            <a:pPr indent="0" lvl="0" marL="0" rtl="0" algn="l">
              <a:lnSpc>
                <a:spcPct val="100000"/>
              </a:lnSpc>
              <a:spcBef>
                <a:spcPts val="400"/>
              </a:spcBef>
              <a:spcAft>
                <a:spcPts val="0"/>
              </a:spcAft>
              <a:buSzPts val="2000"/>
              <a:buNone/>
            </a:pPr>
            <a:r>
              <a:t/>
            </a:r>
            <a:endParaRPr b="1" sz="10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3"/>
          <p:cNvSpPr txBox="1"/>
          <p:nvPr>
            <p:ph type="title"/>
          </p:nvPr>
        </p:nvSpPr>
        <p:spPr>
          <a:xfrm>
            <a:off x="1559100" y="127575"/>
            <a:ext cx="5771700" cy="369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IN"/>
              <a:t>Objectives</a:t>
            </a:r>
            <a:endParaRPr/>
          </a:p>
        </p:txBody>
      </p:sp>
      <p:sp>
        <p:nvSpPr>
          <p:cNvPr id="82" name="Google Shape;82;p3"/>
          <p:cNvSpPr txBox="1"/>
          <p:nvPr>
            <p:ph idx="1" type="body"/>
          </p:nvPr>
        </p:nvSpPr>
        <p:spPr>
          <a:xfrm>
            <a:off x="360600" y="1525750"/>
            <a:ext cx="8422800" cy="1705500"/>
          </a:xfrm>
          <a:prstGeom prst="rect">
            <a:avLst/>
          </a:prstGeom>
          <a:noFill/>
          <a:ln>
            <a:noFill/>
          </a:ln>
        </p:spPr>
        <p:txBody>
          <a:bodyPr anchorCtr="0" anchor="t" bIns="0" lIns="0" spcFirstLastPara="1" rIns="0" wrap="square" tIns="0">
            <a:noAutofit/>
          </a:bodyPr>
          <a:lstStyle/>
          <a:p>
            <a:pPr indent="-355600" lvl="0" marL="457200" rtl="0" algn="l">
              <a:lnSpc>
                <a:spcPct val="100000"/>
              </a:lnSpc>
              <a:spcBef>
                <a:spcPts val="0"/>
              </a:spcBef>
              <a:spcAft>
                <a:spcPts val="0"/>
              </a:spcAft>
              <a:buSzPts val="2000"/>
              <a:buFont typeface="Times New Roman"/>
              <a:buAutoNum type="arabicPeriod"/>
            </a:pPr>
            <a:r>
              <a:rPr lang="en-IN">
                <a:highlight>
                  <a:srgbClr val="FFFFFF"/>
                </a:highlight>
              </a:rPr>
              <a:t>To enunciate the concept of Huffman Coding and relate it to Discrete Mathematics</a:t>
            </a:r>
            <a:endParaRPr>
              <a:highlight>
                <a:srgbClr val="FFFFFF"/>
              </a:highlight>
            </a:endParaRPr>
          </a:p>
          <a:p>
            <a:pPr indent="-355600" lvl="0" marL="457200" rtl="0" algn="l">
              <a:lnSpc>
                <a:spcPct val="100000"/>
              </a:lnSpc>
              <a:spcBef>
                <a:spcPts val="0"/>
              </a:spcBef>
              <a:spcAft>
                <a:spcPts val="0"/>
              </a:spcAft>
              <a:buSzPts val="2000"/>
              <a:buFont typeface="Times New Roman"/>
              <a:buAutoNum type="arabicPeriod"/>
            </a:pPr>
            <a:r>
              <a:rPr lang="en-IN">
                <a:highlight>
                  <a:srgbClr val="FFFFFF"/>
                </a:highlight>
              </a:rPr>
              <a:t>To implement Huffman trees using heaps and queues, and further compare their time complexities.</a:t>
            </a:r>
            <a:endParaRPr>
              <a:highlight>
                <a:srgbClr val="FFFFFF"/>
              </a:highlight>
            </a:endParaRPr>
          </a:p>
          <a:p>
            <a:pPr indent="-355600" lvl="0" marL="457200" rtl="0" algn="l">
              <a:lnSpc>
                <a:spcPct val="100000"/>
              </a:lnSpc>
              <a:spcBef>
                <a:spcPts val="0"/>
              </a:spcBef>
              <a:spcAft>
                <a:spcPts val="0"/>
              </a:spcAft>
              <a:buSzPts val="2000"/>
              <a:buFont typeface="Times New Roman"/>
              <a:buAutoNum type="arabicPeriod"/>
            </a:pPr>
            <a:r>
              <a:rPr lang="en-IN">
                <a:highlight>
                  <a:srgbClr val="FFFFFF"/>
                </a:highlight>
              </a:rPr>
              <a:t>To apply and implement Huffman Coding for Image Compression</a:t>
            </a:r>
            <a:endParaRPr sz="2600"/>
          </a:p>
          <a:p>
            <a:pPr indent="0" lvl="0" marL="0" rtl="0" algn="l">
              <a:lnSpc>
                <a:spcPct val="100000"/>
              </a:lnSpc>
              <a:spcBef>
                <a:spcPts val="400"/>
              </a:spcBef>
              <a:spcAft>
                <a:spcPts val="0"/>
              </a:spcAft>
              <a:buSzPts val="2000"/>
              <a:buNone/>
            </a:pPr>
            <a:r>
              <a:t/>
            </a:r>
            <a:endParaRPr/>
          </a:p>
          <a:p>
            <a:pPr indent="0" lvl="0" marL="0" rtl="0" algn="l">
              <a:lnSpc>
                <a:spcPct val="100000"/>
              </a:lnSpc>
              <a:spcBef>
                <a:spcPts val="400"/>
              </a:spcBef>
              <a:spcAft>
                <a:spcPts val="0"/>
              </a:spcAft>
              <a:buSzPts val="2000"/>
              <a:buNone/>
            </a:pPr>
            <a:r>
              <a:t/>
            </a:r>
            <a:endParaRPr/>
          </a:p>
          <a:p>
            <a:pPr indent="0" lvl="0" marL="0" rtl="0" algn="l">
              <a:lnSpc>
                <a:spcPct val="100000"/>
              </a:lnSpc>
              <a:spcBef>
                <a:spcPts val="400"/>
              </a:spcBef>
              <a:spcAft>
                <a:spcPts val="0"/>
              </a:spcAft>
              <a:buSzPts val="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type="title"/>
          </p:nvPr>
        </p:nvSpPr>
        <p:spPr>
          <a:xfrm>
            <a:off x="1559100" y="127575"/>
            <a:ext cx="5771700" cy="369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IN"/>
              <a:t>Huffman Coding in Discrete Mathematics</a:t>
            </a:r>
            <a:endParaRPr/>
          </a:p>
        </p:txBody>
      </p:sp>
      <p:sp>
        <p:nvSpPr>
          <p:cNvPr id="88" name="Google Shape;88;p4"/>
          <p:cNvSpPr txBox="1"/>
          <p:nvPr>
            <p:ph idx="1" type="body"/>
          </p:nvPr>
        </p:nvSpPr>
        <p:spPr>
          <a:xfrm>
            <a:off x="457050" y="624550"/>
            <a:ext cx="8422800" cy="42156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400"/>
              </a:spcBef>
              <a:spcAft>
                <a:spcPts val="0"/>
              </a:spcAft>
              <a:buSzPts val="1800"/>
              <a:buChar char="➢"/>
            </a:pPr>
            <a:r>
              <a:rPr lang="en-IN" sz="1800"/>
              <a:t>Huffman Coding provides a scheme to encode data in such a way that it is not immediately perceivable to a potential threat.</a:t>
            </a:r>
            <a:endParaRPr sz="1800"/>
          </a:p>
          <a:p>
            <a:pPr indent="-342900" lvl="0" marL="457200" rtl="0" algn="l">
              <a:lnSpc>
                <a:spcPct val="115000"/>
              </a:lnSpc>
              <a:spcBef>
                <a:spcPts val="0"/>
              </a:spcBef>
              <a:spcAft>
                <a:spcPts val="0"/>
              </a:spcAft>
              <a:buSzPts val="1800"/>
              <a:buChar char="➢"/>
            </a:pPr>
            <a:r>
              <a:rPr lang="en-IN" sz="1800"/>
              <a:t>Huffman coding is an entropy encoding algorithm used for lossless data compression</a:t>
            </a:r>
            <a:endParaRPr sz="1800"/>
          </a:p>
          <a:p>
            <a:pPr indent="-342900" lvl="0" marL="457200" rtl="0" algn="l">
              <a:lnSpc>
                <a:spcPct val="115000"/>
              </a:lnSpc>
              <a:spcBef>
                <a:spcPts val="0"/>
              </a:spcBef>
              <a:spcAft>
                <a:spcPts val="0"/>
              </a:spcAft>
              <a:buSzPts val="1800"/>
              <a:buChar char="➢"/>
            </a:pPr>
            <a:r>
              <a:rPr lang="en-IN" sz="1800"/>
              <a:t>It can be extensively used to encrypt data along with its compression.</a:t>
            </a:r>
            <a:endParaRPr sz="1800"/>
          </a:p>
          <a:p>
            <a:pPr indent="-342900" lvl="0" marL="457200" rtl="0" algn="l">
              <a:lnSpc>
                <a:spcPct val="115000"/>
              </a:lnSpc>
              <a:spcBef>
                <a:spcPts val="0"/>
              </a:spcBef>
              <a:spcAft>
                <a:spcPts val="0"/>
              </a:spcAft>
              <a:buSzPts val="1800"/>
              <a:buChar char="➢"/>
            </a:pPr>
            <a:r>
              <a:rPr lang="en-IN" sz="1800"/>
              <a:t>Data can be either compressed and encrypted using existing compression algorithms or huffman compression can be applied with new symmetric cryptographic algorithms.</a:t>
            </a:r>
            <a:endParaRPr sz="1800"/>
          </a:p>
          <a:p>
            <a:pPr indent="-342900" lvl="0" marL="457200" rtl="0" algn="l">
              <a:lnSpc>
                <a:spcPct val="115000"/>
              </a:lnSpc>
              <a:spcBef>
                <a:spcPts val="0"/>
              </a:spcBef>
              <a:spcAft>
                <a:spcPts val="0"/>
              </a:spcAft>
              <a:buSzPts val="1800"/>
              <a:buChar char="➢"/>
            </a:pPr>
            <a:r>
              <a:rPr lang="en-IN" sz="1800"/>
              <a:t>Hence Huffman coding is so closely related to cryptography, which is the study of creating security structures and passwords.</a:t>
            </a:r>
            <a:endParaRPr sz="1800"/>
          </a:p>
          <a:p>
            <a:pPr indent="-342900" lvl="0" marL="457200" rtl="0" algn="l">
              <a:lnSpc>
                <a:spcPct val="115000"/>
              </a:lnSpc>
              <a:spcBef>
                <a:spcPts val="0"/>
              </a:spcBef>
              <a:spcAft>
                <a:spcPts val="0"/>
              </a:spcAft>
              <a:buSzPts val="1800"/>
              <a:buChar char="➢"/>
            </a:pPr>
            <a:r>
              <a:rPr lang="en-IN" sz="1800"/>
              <a:t>Also, since huffman encoding happens entirely in binary digits and involves the storage and communication of digital information, it uses concepts of information theory and theoretical computer science , hence entering the domain of discrete mathematics.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ph type="title"/>
          </p:nvPr>
        </p:nvSpPr>
        <p:spPr>
          <a:xfrm>
            <a:off x="1559100" y="127575"/>
            <a:ext cx="5771700" cy="369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IN"/>
              <a:t>Introduction</a:t>
            </a:r>
            <a:endParaRPr/>
          </a:p>
        </p:txBody>
      </p:sp>
      <p:sp>
        <p:nvSpPr>
          <p:cNvPr id="94" name="Google Shape;94;p5"/>
          <p:cNvSpPr txBox="1"/>
          <p:nvPr>
            <p:ph idx="1" type="body"/>
          </p:nvPr>
        </p:nvSpPr>
        <p:spPr>
          <a:xfrm>
            <a:off x="457050" y="624550"/>
            <a:ext cx="8422800" cy="4215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400"/>
              </a:spcBef>
              <a:spcAft>
                <a:spcPts val="0"/>
              </a:spcAft>
              <a:buSzPts val="2000"/>
              <a:buNone/>
            </a:pPr>
            <a:r>
              <a:rPr lang="en-IN"/>
              <a:t>What are Huffman Trees?</a:t>
            </a:r>
            <a:endParaRPr/>
          </a:p>
          <a:p>
            <a:pPr indent="-330200" lvl="0" marL="457200" rtl="0" algn="l">
              <a:lnSpc>
                <a:spcPct val="115000"/>
              </a:lnSpc>
              <a:spcBef>
                <a:spcPts val="400"/>
              </a:spcBef>
              <a:spcAft>
                <a:spcPts val="0"/>
              </a:spcAft>
              <a:buSzPts val="1600"/>
              <a:buChar char="➢"/>
            </a:pPr>
            <a:r>
              <a:rPr lang="en-IN" sz="1600">
                <a:highlight>
                  <a:srgbClr val="FFFFFF"/>
                </a:highlight>
              </a:rPr>
              <a:t>Huffman coding provides codes to characters such that the length of the code depends on the relative frequency or weight of the corresponding character.</a:t>
            </a:r>
            <a:endParaRPr sz="1600">
              <a:highlight>
                <a:srgbClr val="FFFFFF"/>
              </a:highlight>
            </a:endParaRPr>
          </a:p>
          <a:p>
            <a:pPr indent="-355600" lvl="0" marL="457200" rtl="0" algn="l">
              <a:lnSpc>
                <a:spcPct val="115000"/>
              </a:lnSpc>
              <a:spcBef>
                <a:spcPts val="0"/>
              </a:spcBef>
              <a:spcAft>
                <a:spcPts val="0"/>
              </a:spcAft>
              <a:buSzPts val="2000"/>
              <a:buFont typeface="Times New Roman"/>
              <a:buChar char="➢"/>
            </a:pPr>
            <a:r>
              <a:rPr lang="en-IN" sz="1600">
                <a:highlight>
                  <a:srgbClr val="FFFFFF"/>
                </a:highlight>
              </a:rPr>
              <a:t>Huffman tree or Huffman coding tree defines as a full binary tree in which each leaf of the tree corresponds to a letter in the given alphabet.</a:t>
            </a:r>
            <a:endParaRPr sz="1600">
              <a:highlight>
                <a:srgbClr val="FFFFFF"/>
              </a:highlight>
            </a:endParaRPr>
          </a:p>
          <a:p>
            <a:pPr indent="-355600" lvl="0" marL="457200" rtl="0" algn="l">
              <a:lnSpc>
                <a:spcPct val="115000"/>
              </a:lnSpc>
              <a:spcBef>
                <a:spcPts val="0"/>
              </a:spcBef>
              <a:spcAft>
                <a:spcPts val="0"/>
              </a:spcAft>
              <a:buSzPts val="2000"/>
              <a:buFont typeface="Times New Roman"/>
              <a:buChar char="➢"/>
            </a:pPr>
            <a:r>
              <a:rPr lang="en-IN" sz="1600">
                <a:highlight>
                  <a:srgbClr val="FFFFFF"/>
                </a:highlight>
              </a:rPr>
              <a:t>The Huffman tree is treated as the binary tree associated with minimum external path weight. </a:t>
            </a:r>
            <a:endParaRPr sz="1600">
              <a:highlight>
                <a:srgbClr val="FFFFFF"/>
              </a:highlight>
            </a:endParaRPr>
          </a:p>
        </p:txBody>
      </p:sp>
      <p:pic>
        <p:nvPicPr>
          <p:cNvPr id="95" name="Google Shape;95;p5"/>
          <p:cNvPicPr preferRelativeResize="0"/>
          <p:nvPr/>
        </p:nvPicPr>
        <p:blipFill rotWithShape="1">
          <a:blip r:embed="rId3">
            <a:alphaModFix/>
          </a:blip>
          <a:srcRect b="0" l="0" r="0" t="0"/>
          <a:stretch/>
        </p:blipFill>
        <p:spPr>
          <a:xfrm>
            <a:off x="2738227" y="2545350"/>
            <a:ext cx="3860424" cy="24835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6"/>
          <p:cNvSpPr txBox="1"/>
          <p:nvPr>
            <p:ph type="title"/>
          </p:nvPr>
        </p:nvSpPr>
        <p:spPr>
          <a:xfrm>
            <a:off x="1559100" y="127575"/>
            <a:ext cx="5771700" cy="369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IN"/>
              <a:t>Concept</a:t>
            </a:r>
            <a:endParaRPr/>
          </a:p>
        </p:txBody>
      </p:sp>
      <p:sp>
        <p:nvSpPr>
          <p:cNvPr id="101" name="Google Shape;101;p6"/>
          <p:cNvSpPr txBox="1"/>
          <p:nvPr>
            <p:ph idx="1" type="body"/>
          </p:nvPr>
        </p:nvSpPr>
        <p:spPr>
          <a:xfrm>
            <a:off x="457050" y="624550"/>
            <a:ext cx="8422800" cy="4215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400"/>
              </a:spcBef>
              <a:spcAft>
                <a:spcPts val="0"/>
              </a:spcAft>
              <a:buSzPts val="2000"/>
              <a:buNone/>
            </a:pPr>
            <a:r>
              <a:rPr lang="en-IN" sz="1700"/>
              <a:t> 	What is Huffman coding?</a:t>
            </a:r>
            <a:endParaRPr sz="1700"/>
          </a:p>
          <a:p>
            <a:pPr indent="-336550" lvl="0" marL="457200" rtl="0" algn="l">
              <a:lnSpc>
                <a:spcPct val="115000"/>
              </a:lnSpc>
              <a:spcBef>
                <a:spcPts val="400"/>
              </a:spcBef>
              <a:spcAft>
                <a:spcPts val="0"/>
              </a:spcAft>
              <a:buSzPts val="1700"/>
              <a:buFont typeface="Times New Roman"/>
              <a:buChar char="●"/>
            </a:pPr>
            <a:r>
              <a:rPr lang="en-IN" sz="1700"/>
              <a:t>Huffman coding is </a:t>
            </a:r>
            <a:r>
              <a:rPr lang="en-IN" sz="1700">
                <a:solidFill>
                  <a:srgbClr val="202122"/>
                </a:solidFill>
              </a:rPr>
              <a:t>a method for the construction of minimum-redundancy codes.</a:t>
            </a:r>
            <a:endParaRPr sz="1700">
              <a:solidFill>
                <a:srgbClr val="202122"/>
              </a:solidFill>
            </a:endParaRPr>
          </a:p>
          <a:p>
            <a:pPr indent="-336550" lvl="0" marL="457200" rtl="0" algn="l">
              <a:lnSpc>
                <a:spcPct val="115000"/>
              </a:lnSpc>
              <a:spcBef>
                <a:spcPts val="0"/>
              </a:spcBef>
              <a:spcAft>
                <a:spcPts val="0"/>
              </a:spcAft>
              <a:buSzPts val="1700"/>
              <a:buFont typeface="Times New Roman"/>
              <a:buChar char="●"/>
            </a:pPr>
            <a:r>
              <a:rPr lang="en-IN" sz="1700"/>
              <a:t>The output from Huffman's algorithm can be viewed as a </a:t>
            </a:r>
            <a:r>
              <a:rPr lang="en-IN" sz="1700">
                <a:solidFill>
                  <a:schemeClr val="hlink"/>
                </a:solidFill>
                <a:uFill>
                  <a:noFill/>
                </a:uFill>
                <a:hlinkClick r:id="rId3"/>
              </a:rPr>
              <a:t>variable-length code</a:t>
            </a:r>
            <a:r>
              <a:rPr lang="en-IN" sz="1700"/>
              <a:t> table for encoding a source symbol. </a:t>
            </a:r>
            <a:endParaRPr sz="1700"/>
          </a:p>
          <a:p>
            <a:pPr indent="-336550" lvl="0" marL="457200" rtl="0" algn="l">
              <a:lnSpc>
                <a:spcPct val="115000"/>
              </a:lnSpc>
              <a:spcBef>
                <a:spcPts val="0"/>
              </a:spcBef>
              <a:spcAft>
                <a:spcPts val="0"/>
              </a:spcAft>
              <a:buSzPts val="1700"/>
              <a:buFont typeface="Times New Roman"/>
              <a:buChar char="●"/>
            </a:pPr>
            <a:r>
              <a:rPr lang="en-IN" sz="1700"/>
              <a:t>The algorithm derives this table from the estimated probability or frequency of occurrence (weight) for each possible value of the source symbol.</a:t>
            </a:r>
            <a:endParaRPr sz="1700"/>
          </a:p>
          <a:p>
            <a:pPr indent="-336550" lvl="0" marL="457200" rtl="0" algn="l">
              <a:lnSpc>
                <a:spcPct val="115000"/>
              </a:lnSpc>
              <a:spcBef>
                <a:spcPts val="0"/>
              </a:spcBef>
              <a:spcAft>
                <a:spcPts val="0"/>
              </a:spcAft>
              <a:buSzPts val="1700"/>
              <a:buFont typeface="Times New Roman"/>
              <a:buChar char="●"/>
            </a:pPr>
            <a:r>
              <a:rPr lang="en-IN" sz="1700"/>
              <a:t>Huffman Coding is a technique of compressing data to reduce its size without losing any of the details.</a:t>
            </a:r>
            <a:endParaRPr sz="1700"/>
          </a:p>
          <a:p>
            <a:pPr indent="-336550" lvl="0" marL="457200" rtl="0" algn="l">
              <a:lnSpc>
                <a:spcPct val="115000"/>
              </a:lnSpc>
              <a:spcBef>
                <a:spcPts val="0"/>
              </a:spcBef>
              <a:spcAft>
                <a:spcPts val="0"/>
              </a:spcAft>
              <a:buSzPts val="1700"/>
              <a:buFont typeface="Times New Roman"/>
              <a:buChar char="●"/>
            </a:pPr>
            <a:r>
              <a:rPr lang="en-IN" sz="1700"/>
              <a:t>Huffman code can be recognized with the help of Huffman coding trees or simply Huffman trees. </a:t>
            </a:r>
            <a:endParaRPr sz="1700"/>
          </a:p>
          <a:p>
            <a:pPr indent="-336550" lvl="0" marL="457200" rtl="0" algn="l">
              <a:lnSpc>
                <a:spcPct val="115000"/>
              </a:lnSpc>
              <a:spcBef>
                <a:spcPts val="0"/>
              </a:spcBef>
              <a:spcAft>
                <a:spcPts val="0"/>
              </a:spcAft>
              <a:buSzPts val="1700"/>
              <a:buFont typeface="Times New Roman"/>
              <a:buChar char="●"/>
            </a:pPr>
            <a:r>
              <a:rPr lang="en-IN" sz="1700"/>
              <a:t>Huffman Coding prevents any ambiguity in the decoding process using the concept of prefix code ie. a code associated with a character should not be present in the prefix of any other code. The tree created helps in maintaining the property.</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7"/>
          <p:cNvSpPr txBox="1"/>
          <p:nvPr>
            <p:ph type="title"/>
          </p:nvPr>
        </p:nvSpPr>
        <p:spPr>
          <a:xfrm>
            <a:off x="1559100" y="127575"/>
            <a:ext cx="5771700" cy="369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IN"/>
              <a:t>Concept</a:t>
            </a:r>
            <a:endParaRPr/>
          </a:p>
        </p:txBody>
      </p:sp>
      <p:sp>
        <p:nvSpPr>
          <p:cNvPr id="107" name="Google Shape;107;p7"/>
          <p:cNvSpPr txBox="1"/>
          <p:nvPr>
            <p:ph idx="1" type="body"/>
          </p:nvPr>
        </p:nvSpPr>
        <p:spPr>
          <a:xfrm>
            <a:off x="457050" y="624550"/>
            <a:ext cx="8422800" cy="4215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400"/>
              </a:spcBef>
              <a:spcAft>
                <a:spcPts val="0"/>
              </a:spcAft>
              <a:buSzPts val="2000"/>
              <a:buNone/>
            </a:pPr>
            <a:r>
              <a:rPr lang="en-IN"/>
              <a:t>Problem Definition</a:t>
            </a:r>
            <a:endParaRPr/>
          </a:p>
          <a:p>
            <a:pPr indent="0" lvl="0" marL="0" rtl="0" algn="l">
              <a:lnSpc>
                <a:spcPct val="115000"/>
              </a:lnSpc>
              <a:spcBef>
                <a:spcPts val="0"/>
              </a:spcBef>
              <a:spcAft>
                <a:spcPts val="0"/>
              </a:spcAft>
              <a:buClr>
                <a:schemeClr val="dk1"/>
              </a:buClr>
              <a:buSzPts val="1100"/>
              <a:buFont typeface="Arial"/>
              <a:buNone/>
            </a:pPr>
            <a:r>
              <a:rPr b="1" lang="en-IN" sz="1600">
                <a:highlight>
                  <a:srgbClr val="FFFFFF"/>
                </a:highlight>
              </a:rPr>
              <a:t>G</a:t>
            </a:r>
            <a:r>
              <a:rPr b="1" lang="en-IN" sz="1700">
                <a:highlight>
                  <a:srgbClr val="FFFFFF"/>
                </a:highlight>
              </a:rPr>
              <a:t>iven</a:t>
            </a:r>
            <a:endParaRPr b="1" sz="1700">
              <a:highlight>
                <a:srgbClr val="FFFFFF"/>
              </a:highlight>
            </a:endParaRPr>
          </a:p>
          <a:p>
            <a:pPr indent="0" lvl="0" marL="228600" rtl="0" algn="l">
              <a:lnSpc>
                <a:spcPct val="115000"/>
              </a:lnSpc>
              <a:spcBef>
                <a:spcPts val="100"/>
              </a:spcBef>
              <a:spcAft>
                <a:spcPts val="0"/>
              </a:spcAft>
              <a:buClr>
                <a:schemeClr val="dk1"/>
              </a:buClr>
              <a:buSzPts val="1100"/>
              <a:buFont typeface="Arial"/>
              <a:buNone/>
            </a:pPr>
            <a:r>
              <a:rPr lang="en-IN" sz="1700">
                <a:highlight>
                  <a:srgbClr val="FFFFFF"/>
                </a:highlight>
              </a:rPr>
              <a:t>A set of symbols and their weights (usually </a:t>
            </a:r>
            <a:r>
              <a:rPr lang="en-IN" sz="1700">
                <a:solidFill>
                  <a:schemeClr val="hlink"/>
                </a:solidFill>
                <a:highlight>
                  <a:srgbClr val="FFFFFF"/>
                </a:highlight>
                <a:uFill>
                  <a:noFill/>
                </a:uFill>
                <a:hlinkClick r:id="rId3"/>
              </a:rPr>
              <a:t>proportional</a:t>
            </a:r>
            <a:r>
              <a:rPr lang="en-IN" sz="1700">
                <a:highlight>
                  <a:srgbClr val="FFFFFF"/>
                </a:highlight>
              </a:rPr>
              <a:t> to probabilities).</a:t>
            </a:r>
            <a:endParaRPr sz="1700">
              <a:highlight>
                <a:srgbClr val="FFFFFF"/>
              </a:highlight>
            </a:endParaRPr>
          </a:p>
          <a:p>
            <a:pPr indent="0" lvl="0" marL="0" rtl="0" algn="l">
              <a:lnSpc>
                <a:spcPct val="115000"/>
              </a:lnSpc>
              <a:spcBef>
                <a:spcPts val="100"/>
              </a:spcBef>
              <a:spcAft>
                <a:spcPts val="0"/>
              </a:spcAft>
              <a:buClr>
                <a:schemeClr val="dk1"/>
              </a:buClr>
              <a:buSzPts val="1100"/>
              <a:buFont typeface="Arial"/>
              <a:buNone/>
            </a:pPr>
            <a:r>
              <a:rPr b="1" lang="en-IN" sz="1700">
                <a:highlight>
                  <a:srgbClr val="FFFFFF"/>
                </a:highlight>
              </a:rPr>
              <a:t>Find</a:t>
            </a:r>
            <a:endParaRPr b="1" sz="1700">
              <a:highlight>
                <a:srgbClr val="FFFFFF"/>
              </a:highlight>
            </a:endParaRPr>
          </a:p>
          <a:p>
            <a:pPr indent="0" lvl="0" marL="228600" rtl="0" algn="l">
              <a:lnSpc>
                <a:spcPct val="115000"/>
              </a:lnSpc>
              <a:spcBef>
                <a:spcPts val="100"/>
              </a:spcBef>
              <a:spcAft>
                <a:spcPts val="0"/>
              </a:spcAft>
              <a:buClr>
                <a:schemeClr val="dk1"/>
              </a:buClr>
              <a:buSzPts val="1100"/>
              <a:buFont typeface="Arial"/>
              <a:buNone/>
            </a:pPr>
            <a:r>
              <a:rPr lang="en-IN" sz="1700">
                <a:highlight>
                  <a:srgbClr val="FFFFFF"/>
                </a:highlight>
              </a:rPr>
              <a:t>A </a:t>
            </a:r>
            <a:r>
              <a:rPr lang="en-IN" sz="1700">
                <a:solidFill>
                  <a:schemeClr val="hlink"/>
                </a:solidFill>
                <a:highlight>
                  <a:srgbClr val="FFFFFF"/>
                </a:highlight>
                <a:uFill>
                  <a:noFill/>
                </a:uFill>
                <a:hlinkClick r:id="rId4"/>
              </a:rPr>
              <a:t>prefix-free binary code</a:t>
            </a:r>
            <a:r>
              <a:rPr lang="en-IN" sz="1700">
                <a:highlight>
                  <a:srgbClr val="FFFFFF"/>
                </a:highlight>
              </a:rPr>
              <a:t> (a set of codewords) with minimum </a:t>
            </a:r>
            <a:r>
              <a:rPr lang="en-IN" sz="1700">
                <a:solidFill>
                  <a:schemeClr val="hlink"/>
                </a:solidFill>
                <a:highlight>
                  <a:srgbClr val="FFFFFF"/>
                </a:highlight>
                <a:uFill>
                  <a:noFill/>
                </a:uFill>
                <a:hlinkClick r:id="rId5"/>
              </a:rPr>
              <a:t>expected</a:t>
            </a:r>
            <a:r>
              <a:rPr lang="en-IN" sz="1700">
                <a:highlight>
                  <a:srgbClr val="FFFFFF"/>
                </a:highlight>
              </a:rPr>
              <a:t> codeword length (equivalently, a tree with minimum </a:t>
            </a:r>
            <a:r>
              <a:rPr lang="en-IN" sz="1700">
                <a:solidFill>
                  <a:schemeClr val="hlink"/>
                </a:solidFill>
                <a:highlight>
                  <a:srgbClr val="FFFFFF"/>
                </a:highlight>
                <a:uFill>
                  <a:noFill/>
                </a:uFill>
                <a:hlinkClick r:id="rId6"/>
              </a:rPr>
              <a:t>weighted path length from the root</a:t>
            </a:r>
            <a:r>
              <a:rPr lang="en-IN" sz="1700">
                <a:highlight>
                  <a:srgbClr val="FFFFFF"/>
                </a:highlight>
              </a:rPr>
              <a:t>).</a:t>
            </a:r>
            <a:endParaRPr sz="1700">
              <a:highlight>
                <a:srgbClr val="FFFFFF"/>
              </a:highlight>
            </a:endParaRPr>
          </a:p>
          <a:p>
            <a:pPr indent="0" lvl="0" marL="0" rtl="0" algn="l">
              <a:lnSpc>
                <a:spcPct val="100000"/>
              </a:lnSpc>
              <a:spcBef>
                <a:spcPts val="400"/>
              </a:spcBef>
              <a:spcAft>
                <a:spcPts val="0"/>
              </a:spcAft>
              <a:buSzPts val="2000"/>
              <a:buNone/>
            </a:pPr>
            <a:r>
              <a:rPr lang="en-IN" sz="1700"/>
              <a:t>Example</a:t>
            </a:r>
            <a:endParaRPr sz="1700"/>
          </a:p>
          <a:p>
            <a:pPr indent="0" lvl="0" marL="0" rtl="0" algn="l">
              <a:lnSpc>
                <a:spcPct val="100000"/>
              </a:lnSpc>
              <a:spcBef>
                <a:spcPts val="400"/>
              </a:spcBef>
              <a:spcAft>
                <a:spcPts val="0"/>
              </a:spcAft>
              <a:buSzPts val="2000"/>
              <a:buNone/>
            </a:pPr>
            <a:r>
              <a:rPr lang="en-IN" sz="1700"/>
              <a:t>A = { a , b , c , d }</a:t>
            </a:r>
            <a:endParaRPr sz="1700"/>
          </a:p>
          <a:p>
            <a:pPr indent="0" lvl="0" marL="0" rtl="0" algn="l">
              <a:lnSpc>
                <a:spcPct val="100000"/>
              </a:lnSpc>
              <a:spcBef>
                <a:spcPts val="400"/>
              </a:spcBef>
              <a:spcAft>
                <a:spcPts val="0"/>
              </a:spcAft>
              <a:buSzPts val="2000"/>
              <a:buNone/>
            </a:pPr>
            <a:r>
              <a:rPr lang="en-IN" sz="1700"/>
              <a:t>P = { ½, ¼ ,⅛, ⅛} (Obtained from their frequencies)</a:t>
            </a:r>
            <a:endParaRPr sz="1700"/>
          </a:p>
          <a:p>
            <a:pPr indent="0" lvl="0" marL="0" rtl="0" algn="l">
              <a:lnSpc>
                <a:spcPct val="100000"/>
              </a:lnSpc>
              <a:spcBef>
                <a:spcPts val="400"/>
              </a:spcBef>
              <a:spcAft>
                <a:spcPts val="0"/>
              </a:spcAft>
              <a:buSzPts val="2000"/>
              <a:buNone/>
            </a:pPr>
            <a:r>
              <a:rPr lang="en-IN" sz="1700"/>
              <a:t>					</a:t>
            </a:r>
            <a:endParaRPr sz="1700"/>
          </a:p>
          <a:p>
            <a:pPr indent="0" lvl="0" marL="0" rtl="0" algn="l">
              <a:lnSpc>
                <a:spcPct val="100000"/>
              </a:lnSpc>
              <a:spcBef>
                <a:spcPts val="400"/>
              </a:spcBef>
              <a:spcAft>
                <a:spcPts val="0"/>
              </a:spcAft>
              <a:buSzPts val="2000"/>
              <a:buNone/>
            </a:pPr>
            <a:r>
              <a:t/>
            </a:r>
            <a:endParaRPr sz="1700"/>
          </a:p>
          <a:p>
            <a:pPr indent="0" lvl="0" marL="0" rtl="0" algn="l">
              <a:lnSpc>
                <a:spcPct val="100000"/>
              </a:lnSpc>
              <a:spcBef>
                <a:spcPts val="400"/>
              </a:spcBef>
              <a:spcAft>
                <a:spcPts val="0"/>
              </a:spcAft>
              <a:buSzPts val="2000"/>
              <a:buNone/>
            </a:pPr>
            <a:r>
              <a:t/>
            </a:r>
            <a:endParaRPr sz="1700"/>
          </a:p>
        </p:txBody>
      </p:sp>
      <p:pic>
        <p:nvPicPr>
          <p:cNvPr id="108" name="Google Shape;108;p7"/>
          <p:cNvPicPr preferRelativeResize="0"/>
          <p:nvPr/>
        </p:nvPicPr>
        <p:blipFill rotWithShape="1">
          <a:blip r:embed="rId7">
            <a:alphaModFix/>
          </a:blip>
          <a:srcRect b="11979" l="7539" r="5894" t="0"/>
          <a:stretch/>
        </p:blipFill>
        <p:spPr>
          <a:xfrm>
            <a:off x="1103550" y="3449575"/>
            <a:ext cx="1697225" cy="1579300"/>
          </a:xfrm>
          <a:prstGeom prst="rect">
            <a:avLst/>
          </a:prstGeom>
          <a:noFill/>
          <a:ln>
            <a:noFill/>
          </a:ln>
        </p:spPr>
      </p:pic>
      <p:sp>
        <p:nvSpPr>
          <p:cNvPr id="109" name="Google Shape;109;p7"/>
          <p:cNvSpPr txBox="1"/>
          <p:nvPr/>
        </p:nvSpPr>
        <p:spPr>
          <a:xfrm>
            <a:off x="2800775" y="3736750"/>
            <a:ext cx="17916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Huffman Table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Times New Roman"/>
                <a:ea typeface="Times New Roman"/>
                <a:cs typeface="Times New Roman"/>
                <a:sym typeface="Times New Roman"/>
              </a:rPr>
              <a:t>a</a:t>
            </a:r>
            <a:r>
              <a:rPr b="0" baseline="-25000" i="0" lang="en-IN" sz="1400" u="none" cap="none" strike="noStrike">
                <a:solidFill>
                  <a:schemeClr val="dk1"/>
                </a:solidFill>
                <a:latin typeface="Times New Roman"/>
                <a:ea typeface="Times New Roman"/>
                <a:cs typeface="Times New Roman"/>
                <a:sym typeface="Times New Roman"/>
              </a:rPr>
              <a:t>i</a:t>
            </a:r>
            <a:r>
              <a:rPr b="0" i="0" lang="en-IN" sz="1400" u="none" cap="none" strike="noStrike">
                <a:solidFill>
                  <a:schemeClr val="dk1"/>
                </a:solidFill>
                <a:latin typeface="Times New Roman"/>
                <a:ea typeface="Times New Roman"/>
                <a:cs typeface="Times New Roman"/>
                <a:sym typeface="Times New Roman"/>
              </a:rPr>
              <a:t>- Character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Times New Roman"/>
                <a:ea typeface="Times New Roman"/>
                <a:cs typeface="Times New Roman"/>
                <a:sym typeface="Times New Roman"/>
              </a:rPr>
              <a:t>c(a</a:t>
            </a:r>
            <a:r>
              <a:rPr b="0" baseline="-25000" i="0" lang="en-IN" sz="1400" u="none" cap="none" strike="noStrike">
                <a:solidFill>
                  <a:schemeClr val="dk1"/>
                </a:solidFill>
                <a:latin typeface="Times New Roman"/>
                <a:ea typeface="Times New Roman"/>
                <a:cs typeface="Times New Roman"/>
                <a:sym typeface="Times New Roman"/>
              </a:rPr>
              <a:t>i</a:t>
            </a:r>
            <a:r>
              <a:rPr b="0" i="0" lang="en-IN" sz="1400" u="none" cap="none" strike="noStrike">
                <a:solidFill>
                  <a:schemeClr val="dk1"/>
                </a:solidFill>
                <a:latin typeface="Times New Roman"/>
                <a:ea typeface="Times New Roman"/>
                <a:cs typeface="Times New Roman"/>
                <a:sym typeface="Times New Roman"/>
              </a:rPr>
              <a:t>)-Code</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IN" sz="1400" u="none" cap="none" strike="noStrike">
                <a:solidFill>
                  <a:schemeClr val="dk1"/>
                </a:solidFill>
                <a:latin typeface="Times New Roman"/>
                <a:ea typeface="Times New Roman"/>
                <a:cs typeface="Times New Roman"/>
                <a:sym typeface="Times New Roman"/>
              </a:rPr>
              <a:t>l</a:t>
            </a:r>
            <a:r>
              <a:rPr b="0" baseline="-25000" i="0" lang="en-IN" sz="1400" u="none" cap="none" strike="noStrike">
                <a:solidFill>
                  <a:schemeClr val="dk1"/>
                </a:solidFill>
                <a:latin typeface="Times New Roman"/>
                <a:ea typeface="Times New Roman"/>
                <a:cs typeface="Times New Roman"/>
                <a:sym typeface="Times New Roman"/>
              </a:rPr>
              <a:t>i</a:t>
            </a:r>
            <a:r>
              <a:rPr b="0" i="0" lang="en-IN" sz="1400" u="none" cap="none" strike="noStrike">
                <a:solidFill>
                  <a:schemeClr val="dk1"/>
                </a:solidFill>
                <a:latin typeface="Times New Roman"/>
                <a:ea typeface="Times New Roman"/>
                <a:cs typeface="Times New Roman"/>
                <a:sym typeface="Times New Roman"/>
              </a:rPr>
              <a:t>- Number of bits</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8"/>
          <p:cNvSpPr txBox="1"/>
          <p:nvPr>
            <p:ph type="title"/>
          </p:nvPr>
        </p:nvSpPr>
        <p:spPr>
          <a:xfrm>
            <a:off x="1559100" y="127575"/>
            <a:ext cx="5771700" cy="369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IN"/>
              <a:t>Basic Technique</a:t>
            </a:r>
            <a:endParaRPr/>
          </a:p>
        </p:txBody>
      </p:sp>
      <p:sp>
        <p:nvSpPr>
          <p:cNvPr id="115" name="Google Shape;115;p8"/>
          <p:cNvSpPr txBox="1"/>
          <p:nvPr>
            <p:ph idx="1" type="body"/>
          </p:nvPr>
        </p:nvSpPr>
        <p:spPr>
          <a:xfrm>
            <a:off x="457050" y="624550"/>
            <a:ext cx="8422800" cy="4215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400"/>
              </a:spcBef>
              <a:spcAft>
                <a:spcPts val="0"/>
              </a:spcAft>
              <a:buSzPts val="2000"/>
              <a:buNone/>
            </a:pPr>
            <a:r>
              <a:rPr lang="en-IN"/>
              <a:t>Compression</a:t>
            </a:r>
            <a:endParaRPr/>
          </a:p>
          <a:p>
            <a:pPr indent="-330200" lvl="0" marL="457200" rtl="0" algn="l">
              <a:lnSpc>
                <a:spcPct val="100000"/>
              </a:lnSpc>
              <a:spcBef>
                <a:spcPts val="0"/>
              </a:spcBef>
              <a:spcAft>
                <a:spcPts val="0"/>
              </a:spcAft>
              <a:buSzPts val="1600"/>
              <a:buChar char="●"/>
            </a:pPr>
            <a:r>
              <a:rPr lang="en-IN" sz="1600">
                <a:highlight>
                  <a:srgbClr val="FFFFFF"/>
                </a:highlight>
              </a:rPr>
              <a:t>The technique works by creating a </a:t>
            </a:r>
            <a:r>
              <a:rPr lang="en-IN" sz="1600">
                <a:solidFill>
                  <a:schemeClr val="hlink"/>
                </a:solidFill>
                <a:highlight>
                  <a:srgbClr val="FFFFFF"/>
                </a:highlight>
                <a:uFill>
                  <a:noFill/>
                </a:uFill>
                <a:hlinkClick r:id="rId3"/>
              </a:rPr>
              <a:t>binary tree</a:t>
            </a:r>
            <a:r>
              <a:rPr lang="en-IN" sz="1600">
                <a:highlight>
                  <a:srgbClr val="FFFFFF"/>
                </a:highlight>
              </a:rPr>
              <a:t> of nodes. These can be stored in a regular </a:t>
            </a:r>
            <a:r>
              <a:rPr lang="en-IN" sz="1600">
                <a:solidFill>
                  <a:schemeClr val="hlink"/>
                </a:solidFill>
                <a:highlight>
                  <a:srgbClr val="FFFFFF"/>
                </a:highlight>
                <a:uFill>
                  <a:noFill/>
                </a:uFill>
                <a:hlinkClick r:id="rId4"/>
              </a:rPr>
              <a:t>array</a:t>
            </a:r>
            <a:r>
              <a:rPr lang="en-IN" sz="1600">
                <a:highlight>
                  <a:srgbClr val="FFFFFF"/>
                </a:highlight>
              </a:rPr>
              <a:t>, the size of which depends on the number of symbols,</a:t>
            </a:r>
            <a:r>
              <a:rPr lang="en-IN" sz="1050">
                <a:highlight>
                  <a:srgbClr val="FFFFFF"/>
                </a:highlight>
                <a:latin typeface="Arial"/>
                <a:ea typeface="Arial"/>
                <a:cs typeface="Arial"/>
                <a:sym typeface="Arial"/>
              </a:rPr>
              <a:t> </a:t>
            </a:r>
            <a:endParaRPr sz="1050">
              <a:highlight>
                <a:srgbClr val="FFFFFF"/>
              </a:highlight>
              <a:latin typeface="Arial"/>
              <a:ea typeface="Arial"/>
              <a:cs typeface="Arial"/>
              <a:sym typeface="Arial"/>
            </a:endParaRPr>
          </a:p>
          <a:p>
            <a:pPr indent="-330200" lvl="0" marL="457200" rtl="0" algn="l">
              <a:lnSpc>
                <a:spcPct val="100000"/>
              </a:lnSpc>
              <a:spcBef>
                <a:spcPts val="0"/>
              </a:spcBef>
              <a:spcAft>
                <a:spcPts val="0"/>
              </a:spcAft>
              <a:buSzPts val="1600"/>
              <a:buFont typeface="Times New Roman"/>
              <a:buChar char="●"/>
            </a:pPr>
            <a:r>
              <a:rPr lang="en-IN" sz="1600">
                <a:highlight>
                  <a:srgbClr val="FFFFFF"/>
                </a:highlight>
              </a:rPr>
              <a:t>The process begins with the leaf nodes containing the probabilities of the symbol they represent. Then, the process takes the two nodes with smallest probability, and creates a new internal node having these two nodes as children.</a:t>
            </a:r>
            <a:endParaRPr sz="1600">
              <a:highlight>
                <a:srgbClr val="FFFFFF"/>
              </a:highlight>
            </a:endParaRPr>
          </a:p>
          <a:p>
            <a:pPr indent="-330200" lvl="0" marL="457200" rtl="0" algn="l">
              <a:lnSpc>
                <a:spcPct val="100000"/>
              </a:lnSpc>
              <a:spcBef>
                <a:spcPts val="0"/>
              </a:spcBef>
              <a:spcAft>
                <a:spcPts val="0"/>
              </a:spcAft>
              <a:buSzPts val="1600"/>
              <a:buFont typeface="Times New Roman"/>
              <a:buChar char="●"/>
            </a:pPr>
            <a:r>
              <a:rPr lang="en-IN" sz="1600">
                <a:highlight>
                  <a:srgbClr val="FFFFFF"/>
                </a:highlight>
              </a:rPr>
              <a:t>We repeat this process until only one node remains, which is the root of the Huffman tree.</a:t>
            </a:r>
            <a:endParaRPr sz="1600">
              <a:highlight>
                <a:srgbClr val="FFFFFF"/>
              </a:highlight>
            </a:endParaRPr>
          </a:p>
          <a:p>
            <a:pPr indent="0" lvl="0" marL="0" rtl="0" algn="l">
              <a:lnSpc>
                <a:spcPct val="100000"/>
              </a:lnSpc>
              <a:spcBef>
                <a:spcPts val="400"/>
              </a:spcBef>
              <a:spcAft>
                <a:spcPts val="0"/>
              </a:spcAft>
              <a:buSzPts val="2000"/>
              <a:buNone/>
            </a:pPr>
            <a:r>
              <a:t/>
            </a:r>
            <a:endParaRPr sz="1600">
              <a:highlight>
                <a:srgbClr val="FFFFFF"/>
              </a:highlight>
            </a:endParaRPr>
          </a:p>
          <a:p>
            <a:pPr indent="0" lvl="0" marL="0" rtl="0" algn="l">
              <a:lnSpc>
                <a:spcPct val="100000"/>
              </a:lnSpc>
              <a:spcBef>
                <a:spcPts val="400"/>
              </a:spcBef>
              <a:spcAft>
                <a:spcPts val="0"/>
              </a:spcAft>
              <a:buSzPts val="2000"/>
              <a:buNone/>
            </a:pPr>
            <a:r>
              <a:rPr lang="en-IN">
                <a:highlight>
                  <a:srgbClr val="FFFFFF"/>
                </a:highlight>
              </a:rPr>
              <a:t>Decompression</a:t>
            </a:r>
            <a:endParaRPr>
              <a:highlight>
                <a:srgbClr val="FFFFFF"/>
              </a:highlight>
            </a:endParaRPr>
          </a:p>
          <a:p>
            <a:pPr indent="-330200" lvl="0" marL="457200" rtl="0" algn="l">
              <a:lnSpc>
                <a:spcPct val="100000"/>
              </a:lnSpc>
              <a:spcBef>
                <a:spcPts val="400"/>
              </a:spcBef>
              <a:spcAft>
                <a:spcPts val="0"/>
              </a:spcAft>
              <a:buSzPts val="1600"/>
              <a:buFont typeface="Times New Roman"/>
              <a:buChar char="●"/>
            </a:pPr>
            <a:r>
              <a:rPr lang="en-IN" sz="1600">
                <a:highlight>
                  <a:srgbClr val="FFFFFF"/>
                </a:highlight>
              </a:rPr>
              <a:t>The Huffman tree must be first reconstructed.</a:t>
            </a:r>
            <a:endParaRPr sz="1600">
              <a:highlight>
                <a:srgbClr val="FFFFFF"/>
              </a:highlight>
            </a:endParaRPr>
          </a:p>
          <a:p>
            <a:pPr indent="-330200" lvl="0" marL="457200" rtl="0" algn="l">
              <a:lnSpc>
                <a:spcPct val="100000"/>
              </a:lnSpc>
              <a:spcBef>
                <a:spcPts val="0"/>
              </a:spcBef>
              <a:spcAft>
                <a:spcPts val="0"/>
              </a:spcAft>
              <a:buSzPts val="1600"/>
              <a:buFont typeface="Times New Roman"/>
              <a:buChar char="●"/>
            </a:pPr>
            <a:r>
              <a:rPr lang="en-IN" sz="1600">
                <a:highlight>
                  <a:srgbClr val="FFFFFF"/>
                </a:highlight>
              </a:rPr>
              <a:t>The process of decompression is then simply a matter of translating the stream of prefix codes to individual byte values, usually by traversing the Huffman tree node by node as each bit is read from the input stream (reaching a leaf node necessarily terminates the search for that particular byte value).</a:t>
            </a:r>
            <a:endParaRPr sz="1600">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9"/>
          <p:cNvSpPr txBox="1"/>
          <p:nvPr>
            <p:ph type="title"/>
          </p:nvPr>
        </p:nvSpPr>
        <p:spPr>
          <a:xfrm>
            <a:off x="1559100" y="127575"/>
            <a:ext cx="5771700" cy="369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IN"/>
              <a:t>Basic Technique</a:t>
            </a:r>
            <a:endParaRPr/>
          </a:p>
        </p:txBody>
      </p:sp>
      <p:sp>
        <p:nvSpPr>
          <p:cNvPr id="121" name="Google Shape;121;p9"/>
          <p:cNvSpPr txBox="1"/>
          <p:nvPr>
            <p:ph idx="1" type="body"/>
          </p:nvPr>
        </p:nvSpPr>
        <p:spPr>
          <a:xfrm>
            <a:off x="457050" y="624550"/>
            <a:ext cx="8422800" cy="42156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400"/>
              </a:spcBef>
              <a:spcAft>
                <a:spcPts val="0"/>
              </a:spcAft>
              <a:buSzPts val="2000"/>
              <a:buNone/>
            </a:pPr>
            <a:r>
              <a:rPr lang="en-IN" sz="1700">
                <a:highlight>
                  <a:srgbClr val="F9FAFC"/>
                </a:highlight>
              </a:rPr>
              <a:t>S</a:t>
            </a:r>
            <a:r>
              <a:rPr lang="en-IN" sz="1700">
                <a:highlight>
                  <a:srgbClr val="FFFFFF"/>
                </a:highlight>
              </a:rPr>
              <a:t>uppose the string below is to be sent over a network.</a:t>
            </a:r>
            <a:endParaRPr sz="1700">
              <a:highlight>
                <a:srgbClr val="FFFFFF"/>
              </a:highlight>
            </a:endParaRPr>
          </a:p>
          <a:p>
            <a:pPr indent="0" lvl="0" marL="0" rtl="0" algn="l">
              <a:lnSpc>
                <a:spcPct val="150000"/>
              </a:lnSpc>
              <a:spcBef>
                <a:spcPts val="400"/>
              </a:spcBef>
              <a:spcAft>
                <a:spcPts val="0"/>
              </a:spcAft>
              <a:buSzPts val="2000"/>
              <a:buNone/>
            </a:pPr>
            <a:r>
              <a:t/>
            </a:r>
            <a:endParaRPr sz="1700">
              <a:highlight>
                <a:srgbClr val="FFFFFF"/>
              </a:highlight>
            </a:endParaRPr>
          </a:p>
          <a:p>
            <a:pPr indent="0" lvl="0" marL="0" rtl="0" algn="l">
              <a:lnSpc>
                <a:spcPct val="150000"/>
              </a:lnSpc>
              <a:spcBef>
                <a:spcPts val="400"/>
              </a:spcBef>
              <a:spcAft>
                <a:spcPts val="0"/>
              </a:spcAft>
              <a:buSzPts val="2000"/>
              <a:buNone/>
            </a:pPr>
            <a:r>
              <a:t/>
            </a:r>
            <a:endParaRPr sz="1700">
              <a:highlight>
                <a:srgbClr val="FFFFFF"/>
              </a:highlight>
            </a:endParaRPr>
          </a:p>
          <a:p>
            <a:pPr indent="-336550" lvl="0" marL="457200" rtl="0" algn="l">
              <a:lnSpc>
                <a:spcPct val="150000"/>
              </a:lnSpc>
              <a:spcBef>
                <a:spcPts val="400"/>
              </a:spcBef>
              <a:spcAft>
                <a:spcPts val="0"/>
              </a:spcAft>
              <a:buSzPts val="1700"/>
              <a:buChar char="●"/>
            </a:pPr>
            <a:r>
              <a:rPr lang="en-IN" sz="1700">
                <a:highlight>
                  <a:srgbClr val="FFFFFF"/>
                </a:highlight>
              </a:rPr>
              <a:t>Each character occupies 8 bits. There are a total of 15 characters in the above string. Thus, a total of 8 * 15 = 120 bits are required to send this string.</a:t>
            </a:r>
            <a:endParaRPr sz="1700">
              <a:highlight>
                <a:srgbClr val="FFFFFF"/>
              </a:highlight>
            </a:endParaRPr>
          </a:p>
          <a:p>
            <a:pPr indent="-336550" lvl="0" marL="457200" rtl="0" algn="l">
              <a:lnSpc>
                <a:spcPct val="150000"/>
              </a:lnSpc>
              <a:spcBef>
                <a:spcPts val="0"/>
              </a:spcBef>
              <a:spcAft>
                <a:spcPts val="0"/>
              </a:spcAft>
              <a:buSzPts val="1700"/>
              <a:buChar char="●"/>
            </a:pPr>
            <a:r>
              <a:rPr lang="en-IN" sz="1700">
                <a:highlight>
                  <a:srgbClr val="FFFFFF"/>
                </a:highlight>
              </a:rPr>
              <a:t>Using the Huffman Coding technique, we can compress the string to a smaller size.</a:t>
            </a:r>
            <a:endParaRPr sz="1700">
              <a:highlight>
                <a:srgbClr val="FFFFFF"/>
              </a:highlight>
            </a:endParaRPr>
          </a:p>
          <a:p>
            <a:pPr indent="-336550" lvl="0" marL="457200" rtl="0" algn="l">
              <a:lnSpc>
                <a:spcPct val="150000"/>
              </a:lnSpc>
              <a:spcBef>
                <a:spcPts val="0"/>
              </a:spcBef>
              <a:spcAft>
                <a:spcPts val="0"/>
              </a:spcAft>
              <a:buSzPts val="1700"/>
              <a:buChar char="●"/>
            </a:pPr>
            <a:r>
              <a:rPr lang="en-IN" sz="1700">
                <a:highlight>
                  <a:srgbClr val="FFFFFF"/>
                </a:highlight>
              </a:rPr>
              <a:t>Huffman coding first creates a tree using the frequencies of the character and then generates code for each character.</a:t>
            </a:r>
            <a:endParaRPr sz="1700">
              <a:highlight>
                <a:srgbClr val="FFFFFF"/>
              </a:highlight>
            </a:endParaRPr>
          </a:p>
          <a:p>
            <a:pPr indent="-336550" lvl="0" marL="457200" rtl="0" algn="l">
              <a:lnSpc>
                <a:spcPct val="150000"/>
              </a:lnSpc>
              <a:spcBef>
                <a:spcPts val="0"/>
              </a:spcBef>
              <a:spcAft>
                <a:spcPts val="0"/>
              </a:spcAft>
              <a:buSzPts val="1700"/>
              <a:buChar char="●"/>
            </a:pPr>
            <a:r>
              <a:rPr lang="en-IN" sz="1700">
                <a:highlight>
                  <a:srgbClr val="FFFFFF"/>
                </a:highlight>
              </a:rPr>
              <a:t>Once the data is encoded, it has to be decoded. Decoding is done using the same tree.</a:t>
            </a:r>
            <a:endParaRPr sz="1700">
              <a:highlight>
                <a:srgbClr val="FFFFFF"/>
              </a:highlight>
            </a:endParaRPr>
          </a:p>
          <a:p>
            <a:pPr indent="0" lvl="0" marL="457200" rtl="0" algn="l">
              <a:lnSpc>
                <a:spcPct val="100000"/>
              </a:lnSpc>
              <a:spcBef>
                <a:spcPts val="1200"/>
              </a:spcBef>
              <a:spcAft>
                <a:spcPts val="0"/>
              </a:spcAft>
              <a:buSzPts val="2000"/>
              <a:buNone/>
            </a:pPr>
            <a:r>
              <a:t/>
            </a:r>
            <a:endParaRPr sz="1600">
              <a:highlight>
                <a:srgbClr val="FFFFFF"/>
              </a:highlight>
            </a:endParaRPr>
          </a:p>
          <a:p>
            <a:pPr indent="0" lvl="0" marL="0" rtl="0" algn="l">
              <a:lnSpc>
                <a:spcPct val="166666"/>
              </a:lnSpc>
              <a:spcBef>
                <a:spcPts val="1200"/>
              </a:spcBef>
              <a:spcAft>
                <a:spcPts val="0"/>
              </a:spcAft>
              <a:buClr>
                <a:schemeClr val="dk1"/>
              </a:buClr>
              <a:buSzPts val="1100"/>
              <a:buFont typeface="Arial"/>
              <a:buNone/>
            </a:pPr>
            <a:r>
              <a:t/>
            </a:r>
            <a:endParaRPr sz="1600">
              <a:highlight>
                <a:srgbClr val="F9FAFC"/>
              </a:highlight>
            </a:endParaRPr>
          </a:p>
          <a:p>
            <a:pPr indent="0" lvl="0" marL="0" rtl="0" algn="l">
              <a:lnSpc>
                <a:spcPct val="166666"/>
              </a:lnSpc>
              <a:spcBef>
                <a:spcPts val="1200"/>
              </a:spcBef>
              <a:spcAft>
                <a:spcPts val="0"/>
              </a:spcAft>
              <a:buClr>
                <a:schemeClr val="dk1"/>
              </a:buClr>
              <a:buSzPts val="1100"/>
              <a:buFont typeface="Arial"/>
              <a:buNone/>
            </a:pPr>
            <a:r>
              <a:t/>
            </a:r>
            <a:endParaRPr sz="1600">
              <a:highlight>
                <a:srgbClr val="F9FAFC"/>
              </a:highlight>
            </a:endParaRPr>
          </a:p>
          <a:p>
            <a:pPr indent="0" lvl="0" marL="0" rtl="0" algn="l">
              <a:lnSpc>
                <a:spcPct val="100000"/>
              </a:lnSpc>
              <a:spcBef>
                <a:spcPts val="1200"/>
              </a:spcBef>
              <a:spcAft>
                <a:spcPts val="0"/>
              </a:spcAft>
              <a:buSzPts val="2000"/>
              <a:buNone/>
            </a:pPr>
            <a:r>
              <a:t/>
            </a:r>
            <a:endParaRPr sz="1600">
              <a:highlight>
                <a:srgbClr val="F9FAFC"/>
              </a:highlight>
            </a:endParaRPr>
          </a:p>
        </p:txBody>
      </p:sp>
      <p:pic>
        <p:nvPicPr>
          <p:cNvPr id="122" name="Google Shape;122;p9"/>
          <p:cNvPicPr preferRelativeResize="0"/>
          <p:nvPr/>
        </p:nvPicPr>
        <p:blipFill rotWithShape="1">
          <a:blip r:embed="rId3">
            <a:alphaModFix/>
          </a:blip>
          <a:srcRect b="0" l="0" r="0" t="0"/>
          <a:stretch/>
        </p:blipFill>
        <p:spPr>
          <a:xfrm>
            <a:off x="1942513" y="1097221"/>
            <a:ext cx="5258975" cy="589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