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7" r:id="rId4"/>
    <p:sldId id="278" r:id="rId5"/>
    <p:sldId id="259" r:id="rId6"/>
    <p:sldId id="273" r:id="rId7"/>
    <p:sldId id="274" r:id="rId8"/>
    <p:sldId id="275" r:id="rId9"/>
    <p:sldId id="276" r:id="rId10"/>
    <p:sldId id="260" r:id="rId11"/>
    <p:sldId id="277" r:id="rId12"/>
    <p:sldId id="264" r:id="rId13"/>
    <p:sldId id="262" r:id="rId14"/>
    <p:sldId id="279" r:id="rId15"/>
    <p:sldId id="263" r:id="rId16"/>
    <p:sldId id="266" r:id="rId17"/>
    <p:sldId id="270" r:id="rId18"/>
    <p:sldId id="271" r:id="rId19"/>
    <p:sldId id="267" r:id="rId20"/>
    <p:sldId id="272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75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3" autoAdjust="0"/>
  </p:normalViewPr>
  <p:slideViewPr>
    <p:cSldViewPr>
      <p:cViewPr>
        <p:scale>
          <a:sx n="100" d="100"/>
          <a:sy n="100" d="100"/>
        </p:scale>
        <p:origin x="-29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07710-FDDF-416E-AA6D-703E6DD58108}" type="datetimeFigureOut">
              <a:rPr lang="en-US" smtClean="0"/>
              <a:pPr/>
              <a:t>3/19/2013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68F1C-BD4D-4E9F-AB0D-43605AD106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D194-4870-4355-8AFA-E07E699A18DC}" type="datetimeFigureOut">
              <a:rPr lang="en-US" smtClean="0"/>
              <a:pPr/>
              <a:t>3/19/2013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F38E6A2-0876-4012-A509-315167597C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D194-4870-4355-8AFA-E07E699A18DC}" type="datetimeFigureOut">
              <a:rPr lang="en-US" smtClean="0"/>
              <a:pPr/>
              <a:t>3/19/2013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6A2-0876-4012-A509-315167597C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D194-4870-4355-8AFA-E07E699A18DC}" type="datetimeFigureOut">
              <a:rPr lang="en-US" smtClean="0"/>
              <a:pPr/>
              <a:t>3/19/2013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6A2-0876-4012-A509-315167597C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D194-4870-4355-8AFA-E07E699A18DC}" type="datetimeFigureOut">
              <a:rPr lang="en-US" smtClean="0"/>
              <a:pPr/>
              <a:t>3/19/2013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6A2-0876-4012-A509-315167597C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D194-4870-4355-8AFA-E07E699A18DC}" type="datetimeFigureOut">
              <a:rPr lang="en-US" smtClean="0"/>
              <a:pPr/>
              <a:t>3/19/2013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F38E6A2-0876-4012-A509-315167597C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D194-4870-4355-8AFA-E07E699A18DC}" type="datetimeFigureOut">
              <a:rPr lang="en-US" smtClean="0"/>
              <a:pPr/>
              <a:t>3/19/2013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6A2-0876-4012-A509-315167597C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D194-4870-4355-8AFA-E07E699A18DC}" type="datetimeFigureOut">
              <a:rPr lang="en-US" smtClean="0"/>
              <a:pPr/>
              <a:t>3/19/2013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6A2-0876-4012-A509-315167597C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D194-4870-4355-8AFA-E07E699A18DC}" type="datetimeFigureOut">
              <a:rPr lang="en-US" smtClean="0"/>
              <a:pPr/>
              <a:t>3/19/2013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6A2-0876-4012-A509-315167597C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D194-4870-4355-8AFA-E07E699A18DC}" type="datetimeFigureOut">
              <a:rPr lang="en-US" smtClean="0"/>
              <a:pPr/>
              <a:t>3/19/2013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6A2-0876-4012-A509-315167597C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D194-4870-4355-8AFA-E07E699A18DC}" type="datetimeFigureOut">
              <a:rPr lang="en-US" smtClean="0"/>
              <a:pPr/>
              <a:t>3/19/2013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6A2-0876-4012-A509-315167597C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D194-4870-4355-8AFA-E07E699A18DC}" type="datetimeFigureOut">
              <a:rPr lang="en-US" smtClean="0"/>
              <a:pPr/>
              <a:t>3/19/2013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F38E6A2-0876-4012-A509-315167597C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55BD194-4870-4355-8AFA-E07E699A18DC}" type="datetimeFigureOut">
              <a:rPr lang="en-US" smtClean="0"/>
              <a:pPr/>
              <a:t>3/19/2013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F38E6A2-0876-4012-A509-315167597C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pister\Videos\Pump.mp4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4114800"/>
            <a:ext cx="64008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Justin Johnson</a:t>
            </a:r>
          </a:p>
          <a:p>
            <a:r>
              <a:rPr lang="en-US" dirty="0" smtClean="0"/>
              <a:t>Stark Pister</a:t>
            </a:r>
          </a:p>
          <a:p>
            <a:r>
              <a:rPr lang="en-US" dirty="0" smtClean="0"/>
              <a:t>Danny Gunny</a:t>
            </a:r>
          </a:p>
          <a:p>
            <a:r>
              <a:rPr lang="en-US" dirty="0" smtClean="0"/>
              <a:t>Wayland He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76400" y="762000"/>
            <a:ext cx="8229600" cy="2895600"/>
          </a:xfrm>
        </p:spPr>
        <p:txBody>
          <a:bodyPr>
            <a:normAutofit/>
          </a:bodyPr>
          <a:lstStyle/>
          <a:p>
            <a:r>
              <a:rPr lang="en-US" sz="4700" dirty="0" smtClean="0">
                <a:solidFill>
                  <a:schemeClr val="accent1"/>
                </a:solidFill>
                <a:latin typeface="+mn-lt"/>
              </a:rPr>
              <a:t>ACAMP</a:t>
            </a:r>
            <a:br>
              <a:rPr lang="en-US" sz="4700" dirty="0" smtClean="0">
                <a:solidFill>
                  <a:schemeClr val="accent1"/>
                </a:solidFill>
                <a:latin typeface="+mn-lt"/>
              </a:rPr>
            </a:br>
            <a:r>
              <a:rPr lang="en-US" sz="4700" dirty="0" smtClean="0">
                <a:solidFill>
                  <a:schemeClr val="accent1"/>
                </a:solidFill>
                <a:latin typeface="+mn-lt"/>
              </a:rPr>
              <a:t> HYDROPONIC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noFill/>
          <a:ln w="330200" cap="sq" cmpd="sng">
            <a:solidFill>
              <a:srgbClr val="527755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G_20130318_20592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762000"/>
            <a:ext cx="4057650" cy="5410200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>
            <a:off x="0" y="57150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0800000">
            <a:off x="7924800" y="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6200000">
            <a:off x="7962900" y="56769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5400000">
            <a:off x="-38100" y="381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System Overview</a:t>
            </a:r>
            <a:endParaRPr lang="en-US" dirty="0"/>
          </a:p>
        </p:txBody>
      </p:sp>
      <p:pic>
        <p:nvPicPr>
          <p:cNvPr id="4" name="Content Placeholder 3" descr="BDPage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305050" y="1709737"/>
            <a:ext cx="4991100" cy="4048125"/>
          </a:xfrm>
        </p:spPr>
      </p:pic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noFill/>
          <a:ln w="330200" cap="sq" cmpd="sng">
            <a:solidFill>
              <a:schemeClr val="accent1">
                <a:shade val="50000"/>
              </a:schemeClr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0" y="57150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0800000">
            <a:off x="7924800" y="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6200000">
            <a:off x="7962900" y="56769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5400000">
            <a:off x="-38100" y="381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Labor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Assisting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Justin Johnson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 Design</a:t>
                      </a:r>
                    </a:p>
                    <a:p>
                      <a:r>
                        <a:rPr lang="en-US" dirty="0" smtClean="0"/>
                        <a:t>Gantt Chart</a:t>
                      </a:r>
                    </a:p>
                    <a:p>
                      <a:r>
                        <a:rPr lang="en-US" dirty="0" smtClean="0"/>
                        <a:t>PCB Design</a:t>
                      </a:r>
                    </a:p>
                    <a:p>
                      <a:r>
                        <a:rPr lang="en-US" dirty="0" smtClean="0"/>
                        <a:t>Web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Solidworks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Danny Gunny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Temp/Humidity</a:t>
                      </a:r>
                      <a:r>
                        <a:rPr lang="en-US" baseline="0" dirty="0" smtClean="0"/>
                        <a:t> Sensor</a:t>
                      </a:r>
                    </a:p>
                    <a:p>
                      <a:r>
                        <a:rPr lang="en-US" baseline="0" dirty="0" smtClean="0"/>
                        <a:t>Exhaust Fan</a:t>
                      </a:r>
                    </a:p>
                    <a:p>
                      <a:r>
                        <a:rPr lang="en-US" baseline="0" dirty="0" smtClean="0"/>
                        <a:t>Dehumidifier</a:t>
                      </a:r>
                    </a:p>
                    <a:p>
                      <a:r>
                        <a:rPr lang="en-US" baseline="0" dirty="0" smtClean="0"/>
                        <a:t>Power Supply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pH/TDS</a:t>
                      </a:r>
                      <a:r>
                        <a:rPr lang="en-US" baseline="0" dirty="0" smtClean="0"/>
                        <a:t> Sensors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Wayland</a:t>
                      </a:r>
                      <a:r>
                        <a:rPr lang="en-US" baseline="0" dirty="0" smtClean="0"/>
                        <a:t> 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Solidworks Design</a:t>
                      </a:r>
                    </a:p>
                    <a:p>
                      <a:r>
                        <a:rPr lang="en-US" dirty="0" smtClean="0"/>
                        <a:t>Webcam Processing</a:t>
                      </a:r>
                    </a:p>
                    <a:p>
                      <a:r>
                        <a:rPr lang="en-US" dirty="0" smtClean="0"/>
                        <a:t>Light Suspension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Supervision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Stark Pister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pH/TDS sensors</a:t>
                      </a:r>
                    </a:p>
                    <a:p>
                      <a:r>
                        <a:rPr lang="en-US" dirty="0" smtClean="0"/>
                        <a:t>Solenoid Release Valves</a:t>
                      </a:r>
                    </a:p>
                    <a:p>
                      <a:r>
                        <a:rPr lang="en-US" dirty="0" smtClean="0"/>
                        <a:t>Code Supervision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Design</a:t>
                      </a:r>
                    </a:p>
                    <a:p>
                      <a:r>
                        <a:rPr lang="en-US" dirty="0" smtClean="0"/>
                        <a:t>Light Suspension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noFill/>
          <a:ln w="330200" cap="sq" cmpd="sng">
            <a:solidFill>
              <a:schemeClr val="accent1">
                <a:shade val="50000"/>
              </a:schemeClr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0" y="57150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0800000">
            <a:off x="7924800" y="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6200000">
            <a:off x="7962900" y="56769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5400000">
            <a:off x="-38100" y="381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Winter Quarter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Pump controlled by ATMega2560</a:t>
            </a:r>
          </a:p>
          <a:p>
            <a:r>
              <a:rPr lang="en-US" dirty="0" smtClean="0"/>
              <a:t>Raspberry Pi communication with ATMega2560</a:t>
            </a:r>
          </a:p>
          <a:p>
            <a:r>
              <a:rPr lang="en-US" dirty="0" smtClean="0"/>
              <a:t>Reading data through the ph and TDS sensors</a:t>
            </a:r>
            <a:endParaRPr lang="en-US" dirty="0" smtClean="0"/>
          </a:p>
          <a:p>
            <a:r>
              <a:rPr lang="en-US" dirty="0" smtClean="0"/>
              <a:t>Temperature </a:t>
            </a:r>
            <a:r>
              <a:rPr lang="en-US" dirty="0" smtClean="0"/>
              <a:t>and Humidity sensors working</a:t>
            </a:r>
          </a:p>
          <a:p>
            <a:r>
              <a:rPr lang="en-US" dirty="0" smtClean="0"/>
              <a:t>Structural framework</a:t>
            </a:r>
            <a:r>
              <a:rPr lang="en-US" dirty="0" smtClean="0"/>
              <a:t> </a:t>
            </a:r>
            <a:r>
              <a:rPr lang="en-US" dirty="0" smtClean="0"/>
              <a:t>completed</a:t>
            </a:r>
          </a:p>
          <a:p>
            <a:r>
              <a:rPr lang="en-US" dirty="0" smtClean="0"/>
              <a:t>Laser scanning height detection system built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noFill/>
          <a:ln w="330200" cap="sq" cmpd="sng">
            <a:solidFill>
              <a:schemeClr val="accent1">
                <a:shade val="50000"/>
              </a:schemeClr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0" y="57150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0800000">
            <a:off x="7924800" y="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6200000">
            <a:off x="7962900" y="56769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5400000">
            <a:off x="-38100" y="381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Outside UCSC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Doug Au, of </a:t>
            </a:r>
            <a:r>
              <a:rPr lang="en-US" dirty="0" smtClean="0"/>
              <a:t>MBARI</a:t>
            </a:r>
          </a:p>
          <a:p>
            <a:endParaRPr lang="en-US" dirty="0" smtClean="0"/>
          </a:p>
          <a:p>
            <a:r>
              <a:rPr lang="en-US" dirty="0" smtClean="0"/>
              <a:t>Santa Cruz Hydroponic </a:t>
            </a:r>
            <a:r>
              <a:rPr lang="en-US" dirty="0" smtClean="0"/>
              <a:t>store</a:t>
            </a:r>
          </a:p>
          <a:p>
            <a:endParaRPr lang="en-US" dirty="0" smtClean="0"/>
          </a:p>
          <a:p>
            <a:r>
              <a:rPr lang="en-US" dirty="0" smtClean="0"/>
              <a:t>Steve </a:t>
            </a:r>
            <a:r>
              <a:rPr lang="en-US" dirty="0" err="1" smtClean="0"/>
              <a:t>Fambro</a:t>
            </a:r>
            <a:r>
              <a:rPr lang="en-US" dirty="0" smtClean="0"/>
              <a:t>, </a:t>
            </a:r>
            <a:r>
              <a:rPr lang="en-US" dirty="0" smtClean="0"/>
              <a:t>founder of </a:t>
            </a:r>
            <a:r>
              <a:rPr lang="en-US" dirty="0" err="1" smtClean="0"/>
              <a:t>Aptera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Hydroponic Literature – Including “Gardening Indoors”</a:t>
            </a:r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noFill/>
          <a:ln w="330200" cap="sq" cmpd="sng">
            <a:solidFill>
              <a:schemeClr val="accent1">
                <a:shade val="50000"/>
              </a:schemeClr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0" y="57150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0800000">
            <a:off x="7924800" y="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6200000">
            <a:off x="7962900" y="56769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5400000">
            <a:off x="-38100" y="381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4" name="Content Placeholder 3" descr="Gannt Chart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685800"/>
            <a:ext cx="7491114" cy="5785282"/>
          </a:xfrm>
        </p:spPr>
      </p:pic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noFill/>
          <a:ln w="330200" cap="sq" cmpd="sng">
            <a:solidFill>
              <a:schemeClr val="accent1">
                <a:shade val="50000"/>
              </a:schemeClr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5400000">
            <a:off x="-38100" y="381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57150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6200000">
            <a:off x="7962900" y="56769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10800000">
            <a:off x="7924800" y="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Working and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Timer, IO </a:t>
            </a:r>
            <a:r>
              <a:rPr lang="en-US" dirty="0" smtClean="0"/>
              <a:t>pins, </a:t>
            </a:r>
            <a:r>
              <a:rPr lang="en-US" dirty="0" smtClean="0"/>
              <a:t>and relay controlled </a:t>
            </a:r>
            <a:r>
              <a:rPr lang="en-US" dirty="0" smtClean="0"/>
              <a:t>pump</a:t>
            </a:r>
          </a:p>
          <a:p>
            <a:endParaRPr lang="en-US" dirty="0" smtClean="0"/>
          </a:p>
          <a:p>
            <a:r>
              <a:rPr lang="en-US" dirty="0" smtClean="0"/>
              <a:t>pH and TDS UART </a:t>
            </a:r>
            <a:r>
              <a:rPr lang="en-US" dirty="0" smtClean="0"/>
              <a:t>interface</a:t>
            </a:r>
          </a:p>
          <a:p>
            <a:endParaRPr lang="en-US" dirty="0" smtClean="0"/>
          </a:p>
          <a:p>
            <a:r>
              <a:rPr lang="en-US" dirty="0" smtClean="0"/>
              <a:t>Raspberry Pi and ATMega2560 USB UART </a:t>
            </a:r>
            <a:r>
              <a:rPr lang="en-US" dirty="0" smtClean="0"/>
              <a:t>connection</a:t>
            </a:r>
          </a:p>
          <a:p>
            <a:endParaRPr lang="en-US" dirty="0" smtClean="0"/>
          </a:p>
          <a:p>
            <a:r>
              <a:rPr lang="en-US" dirty="0" smtClean="0"/>
              <a:t>DHT one-wire connection to Raspberry </a:t>
            </a:r>
            <a:r>
              <a:rPr lang="en-US" dirty="0" smtClean="0"/>
              <a:t>Pi</a:t>
            </a:r>
          </a:p>
          <a:p>
            <a:endParaRPr lang="en-US" dirty="0" smtClean="0"/>
          </a:p>
          <a:p>
            <a:r>
              <a:rPr lang="en-US" dirty="0" smtClean="0"/>
              <a:t>Google Docs datasheet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noFill/>
          <a:ln w="330200" cap="sq" cmpd="sng">
            <a:solidFill>
              <a:schemeClr val="accent1">
                <a:shade val="50000"/>
              </a:schemeClr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0" y="57150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0800000">
            <a:off x="7924800" y="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6200000">
            <a:off x="7962900" y="56769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5400000">
            <a:off x="-38100" y="381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Getting all sensors to upload their values to Google Docs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362200"/>
            <a:ext cx="619125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noFill/>
          <a:ln w="330200" cap="sq" cmpd="sng">
            <a:solidFill>
              <a:schemeClr val="accent1">
                <a:shade val="50000"/>
              </a:schemeClr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0" y="57150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0800000">
            <a:off x="7924800" y="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6200000">
            <a:off x="7962900" y="56769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5400000">
            <a:off x="-38100" y="381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87362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Success!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4572000"/>
          </a:xfrm>
        </p:spPr>
        <p:txBody>
          <a:bodyPr/>
          <a:lstStyle/>
          <a:p>
            <a:r>
              <a:rPr lang="en-US" dirty="0" smtClean="0"/>
              <a:t>Having the water pump turn off at the appropriate time</a:t>
            </a:r>
          </a:p>
        </p:txBody>
      </p:sp>
      <p:pic>
        <p:nvPicPr>
          <p:cNvPr id="5" name="Pump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371600" y="1828800"/>
            <a:ext cx="6197600" cy="46482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noFill/>
          <a:ln w="330200" cap="sq" cmpd="sng">
            <a:solidFill>
              <a:schemeClr val="accent1">
                <a:shade val="50000"/>
              </a:schemeClr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57150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0800000">
            <a:off x="7924800" y="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16200000">
            <a:off x="7962900" y="56769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-38100" y="381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72400" cy="1143000"/>
          </a:xfrm>
        </p:spPr>
        <p:txBody>
          <a:bodyPr/>
          <a:lstStyle/>
          <a:p>
            <a:r>
              <a:rPr lang="en-US" dirty="0" smtClean="0"/>
              <a:t>Success!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990600"/>
            <a:ext cx="7772400" cy="4572000"/>
          </a:xfrm>
        </p:spPr>
        <p:txBody>
          <a:bodyPr/>
          <a:lstStyle/>
          <a:p>
            <a:r>
              <a:rPr lang="en-US" dirty="0" smtClean="0"/>
              <a:t>Frame and panda plastic lining</a:t>
            </a:r>
          </a:p>
        </p:txBody>
      </p:sp>
      <p:sp>
        <p:nvSpPr>
          <p:cNvPr id="2050" name="AutoShape 2" descr="https://mail-attachment.googleusercontent.com/attachment/u/0/?ui=2&amp;ik=f8307b03f2&amp;view=att&amp;th=13d80f07669020ba&amp;attid=0.5&amp;disp=inline&amp;realattid=1429909230359412736-5&amp;safe=1&amp;zw&amp;saduie=AG9B_P_9sa0ZAcuftYRuCNTDS-e7&amp;sadet=1363668521673&amp;sads=wHJtrhXDbDWnbImkbUhu9fFL9EE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2" name="AutoShape 4" descr="https://mail-attachment.googleusercontent.com/attachment/u/0/?ui=2&amp;ik=f8307b03f2&amp;view=att&amp;th=13d80f07669020ba&amp;attid=0.5&amp;disp=inline&amp;realattid=1429909230359412736-5&amp;safe=1&amp;zw&amp;saduie=AG9B_P_9sa0ZAcuftYRuCNTDS-e7&amp;sadet=1363668521673&amp;sads=wHJtrhXDbDWnbImkbUhu9fFL9EE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5" descr="IMG_20130318_20583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447800"/>
            <a:ext cx="3657600" cy="4876800"/>
          </a:xfrm>
          <a:prstGeom prst="rect">
            <a:avLst/>
          </a:prstGeom>
        </p:spPr>
      </p:pic>
      <p:pic>
        <p:nvPicPr>
          <p:cNvPr id="7" name="Picture 6" descr="IMG_20130318_20592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1447800"/>
            <a:ext cx="3655314" cy="487375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noFill/>
          <a:ln w="330200" cap="sq" cmpd="sng">
            <a:solidFill>
              <a:schemeClr val="accent1">
                <a:shade val="50000"/>
              </a:schemeClr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0" y="57150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7924800" y="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16200000">
            <a:off x="7962900" y="56769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5400000">
            <a:off x="-38100" y="381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Failures…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Laser system design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Counter EMF of relay for water </a:t>
            </a:r>
            <a:r>
              <a:rPr lang="en-US" dirty="0" smtClean="0"/>
              <a:t>pump</a:t>
            </a:r>
          </a:p>
          <a:p>
            <a:endParaRPr lang="en-US" dirty="0" smtClean="0"/>
          </a:p>
          <a:p>
            <a:r>
              <a:rPr lang="en-US" dirty="0" smtClean="0"/>
              <a:t>UART carriage return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146" name="AutoShape 2" descr="https://mail-attachment.googleusercontent.com/attachment/u/0/?ui=2&amp;ik=f8307b03f2&amp;view=att&amp;th=13d80f07669020ba&amp;attid=0.5&amp;disp=inline&amp;realattid=1429909230359412736-5&amp;safe=1&amp;zw&amp;saduie=AG9B_P_9sa0ZAcuftYRuCNTDS-e7&amp;sadet=1363668521673&amp;sads=wHJtrhXDbDWnbImkbUhu9fFL9EE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48" name="AutoShape 4" descr="https://mail-attachment.googleusercontent.com/attachment/u/0/?ui=2&amp;ik=f8307b03f2&amp;view=att&amp;th=13d80f07669020ba&amp;attid=0.5&amp;disp=inline&amp;realattid=1429909230359412736-5&amp;safe=1&amp;zw&amp;saduie=AG9B_P_9sa0ZAcuftYRuCNTDS-e7&amp;sadet=1363668521673&amp;sads=wHJtrhXDbDWnbImkbUhu9fFL9EE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noFill/>
          <a:ln w="330200" cap="sq" cmpd="sng">
            <a:solidFill>
              <a:schemeClr val="accent1">
                <a:shade val="50000"/>
              </a:schemeClr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57150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0800000">
            <a:off x="7924800" y="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16200000">
            <a:off x="7962900" y="56769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-38100" y="381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ACAMP: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ACAMP is a self-contained, sustainable system capable of growing any plants effectively </a:t>
            </a:r>
          </a:p>
          <a:p>
            <a:endParaRPr lang="en-US" dirty="0" smtClean="0"/>
          </a:p>
          <a:p>
            <a:r>
              <a:rPr lang="en-US" sz="2800" dirty="0" smtClean="0"/>
              <a:t>Lighting</a:t>
            </a:r>
            <a:r>
              <a:rPr lang="en-US" sz="2800" dirty="0" smtClean="0"/>
              <a:t>, Temperature/Humidity, Nutrients, and pH level all automated</a:t>
            </a:r>
          </a:p>
          <a:p>
            <a:endParaRPr lang="en-US" sz="2800" dirty="0" smtClean="0"/>
          </a:p>
          <a:p>
            <a:r>
              <a:rPr lang="en-US" sz="2800" dirty="0" smtClean="0"/>
              <a:t>Environment can be monitored on website using a webcam. Data will be saved so entire growth cycle can be observed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noFill/>
          <a:ln w="330200" cap="sq" cmpd="sng">
            <a:solidFill>
              <a:schemeClr val="accent1">
                <a:shade val="50000"/>
              </a:schemeClr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0" y="57150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0800000">
            <a:off x="7924800" y="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6200000">
            <a:off x="7962900" y="56769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5400000">
            <a:off x="-38100" y="381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3581400" cy="1295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Budget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886200" y="0"/>
          <a:ext cx="4267200" cy="6581330"/>
        </p:xfrm>
        <a:graphic>
          <a:graphicData uri="http://schemas.openxmlformats.org/presentationml/2006/ole">
            <p:oleObj spid="_x0000_s29698" name="Worksheet" r:id="rId3" imgW="5305408" imgH="8172490" progId="Excel.Sheet.8">
              <p:embed/>
            </p:oleObj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noFill/>
          <a:ln w="330200" cap="sq" cmpd="sng">
            <a:solidFill>
              <a:schemeClr val="accent1">
                <a:shade val="50000"/>
              </a:schemeClr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0" y="57150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0800000">
            <a:off x="7924800" y="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6200000">
            <a:off x="7962900" y="56769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5400000">
            <a:off x="-38100" y="381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Break </a:t>
            </a:r>
            <a:r>
              <a:rPr lang="en-US" dirty="0" smtClean="0"/>
              <a:t>and Onward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Solenoid valves, image processing, lights and fans over spring </a:t>
            </a:r>
            <a:r>
              <a:rPr lang="en-US" dirty="0" smtClean="0"/>
              <a:t>break</a:t>
            </a:r>
          </a:p>
          <a:p>
            <a:endParaRPr lang="en-US" dirty="0" smtClean="0"/>
          </a:p>
          <a:p>
            <a:r>
              <a:rPr lang="en-US" dirty="0" smtClean="0"/>
              <a:t>Pulley system, PCB, dehumidifier, power supply, and web interface to be developed next </a:t>
            </a:r>
            <a:r>
              <a:rPr lang="en-US" dirty="0" smtClean="0"/>
              <a:t>quarter</a:t>
            </a:r>
          </a:p>
          <a:p>
            <a:endParaRPr lang="en-US" dirty="0" smtClean="0"/>
          </a:p>
          <a:p>
            <a:r>
              <a:rPr lang="en-US" dirty="0" smtClean="0"/>
              <a:t>Framework, paneling, and insulation finished by mid-quarter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noFill/>
          <a:ln w="330200" cap="sq" cmpd="sng">
            <a:solidFill>
              <a:schemeClr val="accent1">
                <a:shade val="50000"/>
              </a:schemeClr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0" y="57150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0800000">
            <a:off x="7924800" y="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6200000">
            <a:off x="7962900" y="56769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5400000">
            <a:off x="-38100" y="381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Automated Care And Monitoring of Plants encourages the growth of plants on a smaller scale by making hydroponics simple. </a:t>
            </a:r>
            <a:r>
              <a:rPr lang="en-US" dirty="0" smtClean="0"/>
              <a:t>We </a:t>
            </a:r>
            <a:r>
              <a:rPr lang="en-US" dirty="0" smtClean="0"/>
              <a:t>believe the </a:t>
            </a:r>
            <a:r>
              <a:rPr lang="en-US" dirty="0" smtClean="0"/>
              <a:t>automation ACAMP provides will revitalize an interest in subsistence agriculture.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noFill/>
          <a:ln w="330200" cap="sq" cmpd="sng">
            <a:solidFill>
              <a:schemeClr val="accent1">
                <a:shade val="50000"/>
              </a:schemeClr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0" y="57150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0800000">
            <a:off x="7924800" y="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6200000">
            <a:off x="7962900" y="56769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5400000">
            <a:off x="-38100" y="381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4" name="Content Placeholder 3" descr="Closet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600200"/>
            <a:ext cx="2644905" cy="4572000"/>
          </a:xfrm>
        </p:spPr>
      </p:pic>
      <p:pic>
        <p:nvPicPr>
          <p:cNvPr id="5" name="Picture 4" descr="ebbfloan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1752600"/>
            <a:ext cx="2771775" cy="15906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81600" y="3429000"/>
            <a:ext cx="3026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smtClean="0"/>
              <a:t>www.simplyhydro.com/system.html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noFill/>
          <a:ln w="330200" cap="sq" cmpd="sng">
            <a:solidFill>
              <a:schemeClr val="accent1">
                <a:shade val="50000"/>
              </a:schemeClr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5400000">
            <a:off x="-38100" y="381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57150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7924800" y="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16200000">
            <a:off x="7962900" y="56769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ACAMP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system digital sensors</a:t>
            </a:r>
          </a:p>
          <a:p>
            <a:r>
              <a:rPr lang="en-US" dirty="0" smtClean="0"/>
              <a:t>Automated ebb and flow system</a:t>
            </a:r>
          </a:p>
          <a:p>
            <a:r>
              <a:rPr lang="en-US" dirty="0" smtClean="0"/>
              <a:t>Web controlled environment</a:t>
            </a:r>
          </a:p>
          <a:p>
            <a:r>
              <a:rPr lang="en-US" dirty="0" smtClean="0"/>
              <a:t>Fully programmable feeding schedules</a:t>
            </a:r>
          </a:p>
          <a:p>
            <a:r>
              <a:rPr lang="en-US" dirty="0" smtClean="0"/>
              <a:t>Adjustable light system</a:t>
            </a:r>
          </a:p>
          <a:p>
            <a:r>
              <a:rPr lang="en-US" dirty="0" smtClean="0"/>
              <a:t>Real time webcam monitoring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noFill/>
          <a:ln w="330200" cap="sq" cmpd="sng">
            <a:solidFill>
              <a:schemeClr val="accent1">
                <a:shade val="50000"/>
              </a:schemeClr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0" y="57150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0800000">
            <a:off x="7924800" y="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6200000">
            <a:off x="7962900" y="56769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5400000">
            <a:off x="-38100" y="381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Develop web interface to monitor and change the environment parameters 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Make the system Internet-capable via Ethernet 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System will guarantee at least </a:t>
            </a:r>
            <a:r>
              <a:rPr lang="en-US" sz="2400" b="1" dirty="0" smtClean="0"/>
              <a:t>one </a:t>
            </a:r>
            <a:r>
              <a:rPr lang="en-US" sz="2400" dirty="0" smtClean="0"/>
              <a:t>week of no human interaction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noFill/>
          <a:ln w="330200" cap="sq" cmpd="sng">
            <a:solidFill>
              <a:schemeClr val="accent1">
                <a:shade val="50000"/>
              </a:schemeClr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57150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0800000">
            <a:off x="7924800" y="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16200000">
            <a:off x="7962900" y="56769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-38100" y="381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Structure intended to fit through a typical door</a:t>
            </a:r>
          </a:p>
          <a:p>
            <a:endParaRPr lang="en-US" dirty="0" smtClean="0"/>
          </a:p>
          <a:p>
            <a:r>
              <a:rPr lang="en-US" dirty="0" smtClean="0"/>
              <a:t>Redwood chosen to be environmentally durable</a:t>
            </a:r>
          </a:p>
          <a:p>
            <a:endParaRPr lang="en-US" dirty="0" smtClean="0"/>
          </a:p>
          <a:p>
            <a:r>
              <a:rPr lang="en-US" dirty="0" smtClean="0"/>
              <a:t>Panda Plastic Lining reflects 75-90% of light back to plants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Insulation keeps plants warm at night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Exhaust at top vents hot, stale air out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noFill/>
          <a:ln w="330200" cap="sq" cmpd="sng">
            <a:solidFill>
              <a:schemeClr val="accent1">
                <a:shade val="50000"/>
              </a:schemeClr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0" y="57150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0800000">
            <a:off x="7924800" y="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6200000">
            <a:off x="7962900" y="56769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5400000">
            <a:off x="-38100" y="381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  &amp; Actuators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Atlas Scientific pH and TDS sensors</a:t>
            </a:r>
          </a:p>
          <a:p>
            <a:endParaRPr lang="en-US" dirty="0" smtClean="0"/>
          </a:p>
          <a:p>
            <a:r>
              <a:rPr lang="en-US" dirty="0" smtClean="0"/>
              <a:t>DHT22 Temperature/Humidity sensor</a:t>
            </a:r>
          </a:p>
          <a:p>
            <a:endParaRPr lang="en-US" dirty="0" smtClean="0"/>
          </a:p>
          <a:p>
            <a:r>
              <a:rPr lang="en-US" dirty="0" smtClean="0"/>
              <a:t>Relay Control</a:t>
            </a:r>
          </a:p>
          <a:p>
            <a:pPr lvl="1"/>
            <a:r>
              <a:rPr lang="en-US" dirty="0" smtClean="0"/>
              <a:t>Lights, Fans, and Pumps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Solenoid release valves </a:t>
            </a:r>
          </a:p>
          <a:p>
            <a:endParaRPr lang="en-US" dirty="0" smtClean="0"/>
          </a:p>
          <a:p>
            <a:r>
              <a:rPr lang="en-US" dirty="0" smtClean="0"/>
              <a:t>Winch and pulley system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noFill/>
          <a:ln w="330200" cap="sq" cmpd="sng">
            <a:solidFill>
              <a:schemeClr val="accent1">
                <a:shade val="50000"/>
              </a:schemeClr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0" y="57150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0800000">
            <a:off x="7924800" y="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6200000">
            <a:off x="7962900" y="56769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5400000">
            <a:off x="-38100" y="381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 and Raspberry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Raspberry Pi </a:t>
            </a:r>
          </a:p>
          <a:p>
            <a:pPr lvl="1"/>
            <a:r>
              <a:rPr lang="en-US" dirty="0" smtClean="0"/>
              <a:t>Full Linux computer</a:t>
            </a:r>
          </a:p>
          <a:p>
            <a:pPr lvl="1"/>
            <a:r>
              <a:rPr lang="en-US" dirty="0" smtClean="0"/>
              <a:t>Small form, low price</a:t>
            </a:r>
          </a:p>
          <a:p>
            <a:pPr lvl="1"/>
            <a:r>
              <a:rPr lang="en-US" dirty="0" smtClean="0"/>
              <a:t>Ethernet capable</a:t>
            </a:r>
          </a:p>
          <a:p>
            <a:pPr lvl="1"/>
            <a:r>
              <a:rPr lang="en-US" dirty="0" smtClean="0"/>
              <a:t>Simple interface</a:t>
            </a:r>
          </a:p>
          <a:p>
            <a:endParaRPr lang="en-US" dirty="0" smtClean="0"/>
          </a:p>
          <a:p>
            <a:r>
              <a:rPr lang="en-US" dirty="0" smtClean="0"/>
              <a:t>ATMega2560 </a:t>
            </a:r>
          </a:p>
          <a:p>
            <a:pPr lvl="1"/>
            <a:r>
              <a:rPr lang="en-US" dirty="0" smtClean="0"/>
              <a:t>256k Flash </a:t>
            </a:r>
            <a:r>
              <a:rPr lang="en-US" dirty="0" smtClean="0"/>
              <a:t>memory</a:t>
            </a:r>
            <a:endParaRPr lang="en-US" dirty="0" smtClean="0"/>
          </a:p>
          <a:p>
            <a:pPr lvl="1"/>
            <a:r>
              <a:rPr lang="en-US" dirty="0" smtClean="0"/>
              <a:t>4 UARTs</a:t>
            </a:r>
          </a:p>
          <a:p>
            <a:pPr lvl="1"/>
            <a:r>
              <a:rPr lang="en-US" dirty="0" smtClean="0"/>
              <a:t>Ample GPIO</a:t>
            </a:r>
          </a:p>
          <a:p>
            <a:pPr lvl="1"/>
            <a:r>
              <a:rPr lang="en-US" dirty="0" smtClean="0"/>
              <a:t>Well documented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noFill/>
          <a:ln w="330200" cap="sq" cmpd="sng">
            <a:solidFill>
              <a:schemeClr val="accent1">
                <a:shade val="50000"/>
              </a:schemeClr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0" y="57150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0800000">
            <a:off x="7924800" y="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6200000">
            <a:off x="7962900" y="56769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5400000">
            <a:off x="-38100" y="38100"/>
            <a:ext cx="1219200" cy="1143000"/>
          </a:xfrm>
          <a:prstGeom prst="rtTriangle">
            <a:avLst/>
          </a:prstGeom>
          <a:solidFill>
            <a:srgbClr val="527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oundry">
    <a:dk1>
      <a:sysClr val="windowText" lastClr="000000"/>
    </a:dk1>
    <a:lt1>
      <a:sysClr val="window" lastClr="FFFFFF"/>
    </a:lt1>
    <a:dk2>
      <a:srgbClr val="676A55"/>
    </a:dk2>
    <a:lt2>
      <a:srgbClr val="EAEBDE"/>
    </a:lt2>
    <a:accent1>
      <a:srgbClr val="72A376"/>
    </a:accent1>
    <a:accent2>
      <a:srgbClr val="B0CCB0"/>
    </a:accent2>
    <a:accent3>
      <a:srgbClr val="A8CDD7"/>
    </a:accent3>
    <a:accent4>
      <a:srgbClr val="C0BEAF"/>
    </a:accent4>
    <a:accent5>
      <a:srgbClr val="CEC597"/>
    </a:accent5>
    <a:accent6>
      <a:srgbClr val="E8B7B7"/>
    </a:accent6>
    <a:hlink>
      <a:srgbClr val="DB5353"/>
    </a:hlink>
    <a:folHlink>
      <a:srgbClr val="9036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437</Words>
  <Application>Microsoft Office PowerPoint</Application>
  <PresentationFormat>On-screen Show (4:3)</PresentationFormat>
  <Paragraphs>134</Paragraphs>
  <Slides>21</Slides>
  <Notes>0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Equity</vt:lpstr>
      <vt:lpstr>Worksheet</vt:lpstr>
      <vt:lpstr>ACAMP  HYDROPONIC </vt:lpstr>
      <vt:lpstr>ACAMP: What is it?</vt:lpstr>
      <vt:lpstr>Mission Statement</vt:lpstr>
      <vt:lpstr>System Overview</vt:lpstr>
      <vt:lpstr>What Makes ACAMP Unique</vt:lpstr>
      <vt:lpstr>Minimum Specifications</vt:lpstr>
      <vt:lpstr>Physical Design</vt:lpstr>
      <vt:lpstr>Sensors  &amp; Actuators </vt:lpstr>
      <vt:lpstr>Microcontroller and Raspberry Pi</vt:lpstr>
      <vt:lpstr>High Level System Overview</vt:lpstr>
      <vt:lpstr>Division of Labor</vt:lpstr>
      <vt:lpstr>Winter Quarter Objectives</vt:lpstr>
      <vt:lpstr>Research Outside UCSC</vt:lpstr>
      <vt:lpstr>Gantt Chart</vt:lpstr>
      <vt:lpstr>What Is Working and How</vt:lpstr>
      <vt:lpstr>Success!</vt:lpstr>
      <vt:lpstr>Success!</vt:lpstr>
      <vt:lpstr>Success!</vt:lpstr>
      <vt:lpstr>Our Failures…</vt:lpstr>
      <vt:lpstr>Budget</vt:lpstr>
      <vt:lpstr>Spring Break and Onward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ACAMP Automated Care And Monitoring of Plants</dc:title>
  <dc:creator>spister</dc:creator>
  <cp:lastModifiedBy>spister</cp:lastModifiedBy>
  <cp:revision>66</cp:revision>
  <dcterms:created xsi:type="dcterms:W3CDTF">2013-03-19T03:31:24Z</dcterms:created>
  <dcterms:modified xsi:type="dcterms:W3CDTF">2013-03-20T01:37:31Z</dcterms:modified>
</cp:coreProperties>
</file>