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2" r:id="rId3"/>
    <p:sldId id="318" r:id="rId4"/>
    <p:sldId id="295" r:id="rId5"/>
    <p:sldId id="308" r:id="rId6"/>
    <p:sldId id="294" r:id="rId7"/>
    <p:sldId id="298" r:id="rId8"/>
    <p:sldId id="304" r:id="rId9"/>
    <p:sldId id="299" r:id="rId10"/>
    <p:sldId id="305" r:id="rId11"/>
    <p:sldId id="300" r:id="rId12"/>
    <p:sldId id="306" r:id="rId13"/>
    <p:sldId id="301" r:id="rId14"/>
    <p:sldId id="307" r:id="rId15"/>
    <p:sldId id="326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03" r:id="rId25"/>
    <p:sldId id="321" r:id="rId26"/>
    <p:sldId id="320" r:id="rId27"/>
    <p:sldId id="319" r:id="rId28"/>
    <p:sldId id="323" r:id="rId29"/>
    <p:sldId id="324" r:id="rId30"/>
    <p:sldId id="325" r:id="rId31"/>
  </p:sldIdLst>
  <p:sldSz cx="13003213" cy="9756775"/>
  <p:notesSz cx="6858000" cy="9144000"/>
  <p:defaultTextStyle>
    <a:defPPr>
      <a:defRPr lang="en-US"/>
    </a:defPPr>
    <a:lvl1pPr marL="0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76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551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827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1102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0453" autoAdjust="0"/>
  </p:normalViewPr>
  <p:slideViewPr>
    <p:cSldViewPr snapToGrid="0" snapToObjects="1">
      <p:cViewPr varScale="1">
        <p:scale>
          <a:sx n="69" d="100"/>
          <a:sy n="69" d="100"/>
        </p:scale>
        <p:origin x="-424" y="-112"/>
      </p:cViewPr>
      <p:guideLst>
        <p:guide orient="horz" pos="3073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67C8-8D86-FC45-8698-6FC64FA3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1D07-A10D-E847-904F-AB9B2AFD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0276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551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0827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1102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7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.schema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baseline="0" smtClean="0"/>
              <a:t>does </a:t>
            </a:r>
            <a:r>
              <a:rPr lang="en-US" baseline="0" smtClean="0"/>
              <a:t>each table look like?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389431"/>
            <a:ext cx="11052731" cy="2091383"/>
          </a:xfrm>
        </p:spPr>
        <p:txBody>
          <a:bodyPr>
            <a:noAutofit/>
          </a:bodyPr>
          <a:lstStyle>
            <a:lvl1pPr>
              <a:defRPr sz="7700" b="0" i="0"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122307"/>
            <a:ext cx="9102249" cy="2493398"/>
          </a:xfrm>
        </p:spPr>
        <p:txBody>
          <a:bodyPr>
            <a:normAutofit/>
          </a:bodyPr>
          <a:lstStyle>
            <a:lvl1pPr marL="0" indent="0" algn="ctr">
              <a:buNone/>
              <a:defRPr sz="46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65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1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2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7329" y="390724"/>
            <a:ext cx="2925723" cy="83248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0" y="390724"/>
            <a:ext cx="8560449" cy="8324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6269632"/>
            <a:ext cx="11052731" cy="1937804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135338"/>
            <a:ext cx="11052731" cy="213429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7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5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8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11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3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9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22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4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183982"/>
            <a:ext cx="5745344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161" y="3094162"/>
            <a:ext cx="5745344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452" y="2183982"/>
            <a:ext cx="5747601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452" y="3094162"/>
            <a:ext cx="5747601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2" y="388464"/>
            <a:ext cx="4277967" cy="165323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895" y="388465"/>
            <a:ext cx="7269157" cy="832713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162" y="2041696"/>
            <a:ext cx="4277967" cy="6673906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721" y="6829742"/>
            <a:ext cx="7801928" cy="8062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8721" y="871786"/>
            <a:ext cx="7801928" cy="5854065"/>
          </a:xfrm>
        </p:spPr>
        <p:txBody>
          <a:bodyPr/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8721" y="7636032"/>
            <a:ext cx="7801928" cy="1145065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  <a:prstGeom prst="rect">
            <a:avLst/>
          </a:prstGeom>
        </p:spPr>
        <p:txBody>
          <a:bodyPr vert="horz" lIns="130055" tIns="65028" rIns="130055" bIns="6502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276581"/>
            <a:ext cx="11702892" cy="6439021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161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26C9-5FE5-2741-B24F-07994D1B26EB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765" y="9043086"/>
            <a:ext cx="4117684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8969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0276" rtl="0" eaLnBrk="1" latinLnBrk="0" hangingPunct="1">
        <a:spcBef>
          <a:spcPct val="0"/>
        </a:spcBef>
        <a:buNone/>
        <a:defRPr sz="63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487707" indent="-487707" algn="l" defTabSz="650276" rtl="0" eaLnBrk="1" latinLnBrk="0" hangingPunct="1">
        <a:spcBef>
          <a:spcPct val="20000"/>
        </a:spcBef>
        <a:buFont typeface="Arial"/>
        <a:buChar char="•"/>
        <a:defRPr sz="46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1056698" indent="-406422" algn="l" defTabSz="650276" rtl="0" eaLnBrk="1" latinLnBrk="0" hangingPunct="1">
        <a:spcBef>
          <a:spcPct val="20000"/>
        </a:spcBef>
        <a:buFont typeface="Arial"/>
        <a:buChar char="–"/>
        <a:defRPr sz="40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625689" indent="-325138" algn="l" defTabSz="650276" rtl="0" eaLnBrk="1" latinLnBrk="0" hangingPunct="1">
        <a:spcBef>
          <a:spcPct val="20000"/>
        </a:spcBef>
        <a:buFont typeface="Arial"/>
        <a:buChar char="•"/>
        <a:defRPr sz="3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2275964" indent="-325138" algn="l" defTabSz="650276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926240" indent="-325138" algn="l" defTabSz="650276" rtl="0" eaLnBrk="1" latinLnBrk="0" hangingPunct="1">
        <a:spcBef>
          <a:spcPct val="20000"/>
        </a:spcBef>
        <a:buFont typeface="Arial"/>
        <a:buChar char="»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278028"/>
            <a:ext cx="11052731" cy="2091383"/>
          </a:xfrm>
        </p:spPr>
        <p:txBody>
          <a:bodyPr>
            <a:normAutofit/>
          </a:bodyPr>
          <a:lstStyle/>
          <a:p>
            <a:r>
              <a:rPr lang="en-US" dirty="0"/>
              <a:t>CS 186 Discussion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091285"/>
            <a:ext cx="9102249" cy="2493398"/>
          </a:xfrm>
        </p:spPr>
        <p:txBody>
          <a:bodyPr/>
          <a:lstStyle/>
          <a:p>
            <a:r>
              <a:rPr lang="en-US" dirty="0" smtClean="0">
                <a:latin typeface="Helvetica Light"/>
                <a:cs typeface="Helvetica Light"/>
              </a:rPr>
              <a:t>SQL Queries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665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1, 2, 3,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US" dirty="0" smtClean="0"/>
              <a:t>Name and first year active of every artist whose name starts with ‘B’:</a:t>
            </a:r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SELECT</a:t>
            </a:r>
            <a:r>
              <a:rPr lang="en-US" dirty="0" smtClean="0"/>
              <a:t> </a:t>
            </a:r>
            <a:r>
              <a:rPr lang="en-US" dirty="0" err="1" smtClean="0"/>
              <a:t>artist_name</a:t>
            </a:r>
            <a:r>
              <a:rPr lang="en-US" dirty="0" smtClean="0"/>
              <a:t>, </a:t>
            </a:r>
            <a:r>
              <a:rPr lang="en-US" dirty="0" err="1" smtClean="0"/>
              <a:t>first_year_active</a:t>
            </a:r>
            <a:endParaRPr lang="en-US" dirty="0"/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FROM</a:t>
            </a:r>
            <a:r>
              <a:rPr lang="en-US" dirty="0" smtClean="0"/>
              <a:t> 	Artists</a:t>
            </a:r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WHERE</a:t>
            </a:r>
            <a:r>
              <a:rPr lang="en-US" dirty="0" smtClean="0"/>
              <a:t> </a:t>
            </a:r>
            <a:r>
              <a:rPr lang="en-US" dirty="0" err="1" smtClean="0"/>
              <a:t>artist_name</a:t>
            </a:r>
            <a:r>
              <a:rPr lang="en-US" dirty="0" smtClean="0"/>
              <a:t> LIKE ‘B%’;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5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1, 2, 3,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US" dirty="0" smtClean="0"/>
              <a:t>Total number of ‘Techno’ albums released each year:</a:t>
            </a:r>
          </a:p>
        </p:txBody>
      </p:sp>
    </p:spTree>
    <p:extLst>
      <p:ext uri="{BB962C8B-B14F-4D97-AF65-F5344CB8AC3E}">
        <p14:creationId xmlns:p14="http://schemas.microsoft.com/office/powerpoint/2010/main" val="347356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1, 2, 3,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US" dirty="0" smtClean="0"/>
              <a:t>Total number of ‘Techno’ albums released each year:</a:t>
            </a:r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SELECT</a:t>
            </a:r>
            <a:r>
              <a:rPr lang="en-US" dirty="0" smtClean="0"/>
              <a:t> 	</a:t>
            </a:r>
            <a:r>
              <a:rPr lang="en-US" dirty="0" err="1" smtClean="0"/>
              <a:t>year_released</a:t>
            </a:r>
            <a:r>
              <a:rPr lang="en-US" dirty="0" smtClean="0"/>
              <a:t>, COUNT(*)</a:t>
            </a:r>
            <a:endParaRPr lang="en-US" dirty="0"/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FROM</a:t>
            </a:r>
            <a:r>
              <a:rPr lang="en-US" dirty="0" smtClean="0"/>
              <a:t> 		Albums</a:t>
            </a:r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WHERE</a:t>
            </a:r>
            <a:r>
              <a:rPr lang="en-US" dirty="0" smtClean="0"/>
              <a:t> 		genre = ‘Techno’</a:t>
            </a:r>
          </a:p>
          <a:p>
            <a:pPr marL="650276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GROUP BY </a:t>
            </a:r>
            <a:r>
              <a:rPr lang="en-US" dirty="0" err="1" smtClean="0"/>
              <a:t>year_released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9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1, 2, 3,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en-US" dirty="0" smtClean="0"/>
              <a:t>Number of albums per genre, ignoring genres with fewer than 10 albums:</a:t>
            </a:r>
          </a:p>
        </p:txBody>
      </p:sp>
    </p:spTree>
    <p:extLst>
      <p:ext uri="{BB962C8B-B14F-4D97-AF65-F5344CB8AC3E}">
        <p14:creationId xmlns:p14="http://schemas.microsoft.com/office/powerpoint/2010/main" val="5496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1, 2, 3,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en-US" dirty="0" smtClean="0"/>
              <a:t>Number of albums per genre, ignoring genres with fewer than 10 albums:</a:t>
            </a:r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SELECT</a:t>
            </a:r>
            <a:r>
              <a:rPr lang="en-US" dirty="0" smtClean="0"/>
              <a:t> 	genre, COUNT(*)</a:t>
            </a:r>
          </a:p>
          <a:p>
            <a:pPr marL="650276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FROM</a:t>
            </a:r>
            <a:r>
              <a:rPr lang="en-US" dirty="0" smtClean="0"/>
              <a:t> 		Albums</a:t>
            </a:r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GROUP BY </a:t>
            </a:r>
            <a:r>
              <a:rPr lang="en-US" dirty="0" err="1" smtClean="0"/>
              <a:t>year_released</a:t>
            </a:r>
            <a:endParaRPr lang="en-US" dirty="0" smtClean="0"/>
          </a:p>
          <a:p>
            <a:pPr marL="650276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	COUNT(*) &gt;= 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0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[DISTINCT] </a:t>
            </a:r>
            <a:r>
              <a:rPr lang="en-US" dirty="0" smtClean="0">
                <a:solidFill>
                  <a:srgbClr val="008000"/>
                </a:solidFill>
              </a:rPr>
              <a:t>&lt;column list&gt;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&lt;table1&gt;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A, &lt;table2&gt;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smtClean="0">
                <a:solidFill>
                  <a:srgbClr val="0000FF"/>
                </a:solidFill>
              </a:rPr>
              <a:t>&lt;predicate&gt;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GROUP BY </a:t>
            </a:r>
            <a:r>
              <a:rPr lang="en-US" dirty="0" smtClean="0">
                <a:solidFill>
                  <a:srgbClr val="008000"/>
                </a:solidFill>
              </a:rPr>
              <a:t>&lt;column list&gt;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HAVING </a:t>
            </a:r>
            <a:r>
              <a:rPr lang="en-US" dirty="0" smtClean="0">
                <a:solidFill>
                  <a:srgbClr val="0000FF"/>
                </a:solidFill>
              </a:rPr>
              <a:t>&lt;predicate&gt;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ORDER BY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&lt;column list&gt;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LIMIT</a:t>
            </a:r>
            <a:r>
              <a:rPr lang="en-US" dirty="0" smtClean="0"/>
              <a:t> &lt;amount&gt;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</a:t>
            </a:r>
            <a:r>
              <a:rPr lang="en-US" dirty="0" smtClean="0"/>
              <a:t>5, 6, 7, 8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5"/>
            </a:pPr>
            <a:r>
              <a:rPr lang="en-US" dirty="0" smtClean="0"/>
              <a:t>All ‘Country’ songs that have been in the top 40 for more than 2 weeks:</a:t>
            </a:r>
          </a:p>
        </p:txBody>
      </p:sp>
    </p:spTree>
    <p:extLst>
      <p:ext uri="{BB962C8B-B14F-4D97-AF65-F5344CB8AC3E}">
        <p14:creationId xmlns:p14="http://schemas.microsoft.com/office/powerpoint/2010/main" val="191832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</a:t>
            </a:r>
            <a:r>
              <a:rPr lang="en-US" dirty="0" smtClean="0"/>
              <a:t>5, 6, 7, 8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 startAt="5"/>
            </a:pPr>
            <a:r>
              <a:rPr lang="en-US" dirty="0" smtClean="0"/>
              <a:t>All ‘Country’ songs that have been in the top 40 for more than 2 weeks:</a:t>
            </a:r>
          </a:p>
          <a:p>
            <a:pPr marL="568991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song_name</a:t>
            </a:r>
            <a:endParaRPr lang="en-US" dirty="0" smtClean="0"/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	Songs S, Albums A</a:t>
            </a:r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	</a:t>
            </a:r>
            <a:r>
              <a:rPr lang="en-US" dirty="0" err="1" smtClean="0"/>
              <a:t>S.album_id</a:t>
            </a:r>
            <a:r>
              <a:rPr lang="en-US" dirty="0" smtClean="0"/>
              <a:t> = </a:t>
            </a:r>
            <a:r>
              <a:rPr lang="en-US" dirty="0" err="1" smtClean="0"/>
              <a:t>A.album_id</a:t>
            </a:r>
            <a:endParaRPr lang="en-US" dirty="0" smtClean="0"/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	genre = ‘Country’</a:t>
            </a:r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	weeks_in_top_40 &gt; 14;</a:t>
            </a:r>
          </a:p>
          <a:p>
            <a:pPr marL="568991" lvl="1" indent="0">
              <a:buNone/>
            </a:pPr>
            <a:r>
              <a:rPr lang="en-US" dirty="0" smtClean="0"/>
              <a:t>	What kind of join is this?</a:t>
            </a:r>
          </a:p>
        </p:txBody>
      </p:sp>
    </p:spTree>
    <p:extLst>
      <p:ext uri="{BB962C8B-B14F-4D97-AF65-F5344CB8AC3E}">
        <p14:creationId xmlns:p14="http://schemas.microsoft.com/office/powerpoint/2010/main" val="169507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</a:t>
            </a:r>
            <a:r>
              <a:rPr lang="en-US" dirty="0" smtClean="0"/>
              <a:t>5, 6, 7, 8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6"/>
            </a:pPr>
            <a:r>
              <a:rPr lang="en-US" dirty="0" smtClean="0"/>
              <a:t>For each song… song name, album name, and artist name: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8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</a:t>
            </a:r>
            <a:r>
              <a:rPr lang="en-US" dirty="0" smtClean="0"/>
              <a:t>5, 6, 7, 8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6"/>
            </a:pPr>
            <a:r>
              <a:rPr lang="en-US" dirty="0" smtClean="0"/>
              <a:t>For each song… song name, album name, and artist name:</a:t>
            </a:r>
            <a:endParaRPr lang="en-US" dirty="0"/>
          </a:p>
          <a:p>
            <a:pPr marL="568991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SELECT</a:t>
            </a:r>
            <a:r>
              <a:rPr lang="en-US" dirty="0" smtClean="0"/>
              <a:t> </a:t>
            </a:r>
            <a:r>
              <a:rPr lang="en-US" sz="3600" dirty="0" err="1" smtClean="0"/>
              <a:t>song_name</a:t>
            </a:r>
            <a:r>
              <a:rPr lang="en-US" sz="3600" dirty="0" smtClean="0"/>
              <a:t>, </a:t>
            </a:r>
            <a:r>
              <a:rPr lang="en-US" sz="3600" dirty="0" err="1" smtClean="0"/>
              <a:t>album_name</a:t>
            </a:r>
            <a:r>
              <a:rPr lang="en-US" sz="3600" dirty="0" smtClean="0"/>
              <a:t>, </a:t>
            </a:r>
            <a:r>
              <a:rPr lang="en-US" sz="3600" dirty="0" err="1" smtClean="0"/>
              <a:t>artist_name</a:t>
            </a:r>
            <a:endParaRPr lang="en-US" sz="3600" dirty="0" smtClean="0"/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	Songs S, Albums A, Artists R</a:t>
            </a:r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	</a:t>
            </a:r>
            <a:r>
              <a:rPr lang="en-US" dirty="0" err="1" smtClean="0"/>
              <a:t>S.album_id</a:t>
            </a:r>
            <a:r>
              <a:rPr lang="en-US" dirty="0" smtClean="0"/>
              <a:t> = </a:t>
            </a:r>
            <a:r>
              <a:rPr lang="en-US" dirty="0" err="1" smtClean="0"/>
              <a:t>A.album_id</a:t>
            </a:r>
            <a:endParaRPr lang="en-US" dirty="0" smtClean="0"/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	</a:t>
            </a:r>
            <a:r>
              <a:rPr lang="en-US" dirty="0" err="1" smtClean="0"/>
              <a:t>A.artist_id</a:t>
            </a:r>
            <a:r>
              <a:rPr lang="en-US" dirty="0" smtClean="0"/>
              <a:t> = </a:t>
            </a:r>
            <a:r>
              <a:rPr lang="en-US" dirty="0" err="1" smtClean="0"/>
              <a:t>R.artist_id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542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HW1 is out… </a:t>
            </a:r>
          </a:p>
          <a:p>
            <a:pPr lvl="1"/>
            <a:r>
              <a:rPr lang="en-US" sz="3800" dirty="0"/>
              <a:t>D</a:t>
            </a:r>
            <a:r>
              <a:rPr lang="en-US" sz="3800" dirty="0" smtClean="0"/>
              <a:t>ue Friday 11:59 pm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0838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</a:t>
            </a:r>
            <a:r>
              <a:rPr lang="en-US" dirty="0" smtClean="0"/>
              <a:t>5, 6, 7, 8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7"/>
            </a:pPr>
            <a:r>
              <a:rPr lang="en-US" dirty="0" smtClean="0"/>
              <a:t>Number of albums from each artist: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0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</a:t>
            </a:r>
            <a:r>
              <a:rPr lang="en-US" dirty="0" smtClean="0"/>
              <a:t>5, 6, 7, 8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7"/>
            </a:pPr>
            <a:r>
              <a:rPr lang="en-US" dirty="0" smtClean="0"/>
              <a:t>Number of albums from each artist:</a:t>
            </a:r>
            <a:endParaRPr lang="en-US" dirty="0"/>
          </a:p>
          <a:p>
            <a:pPr marL="568991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SELECT</a:t>
            </a:r>
            <a:r>
              <a:rPr lang="en-US" dirty="0" smtClean="0"/>
              <a:t> 	</a:t>
            </a:r>
            <a:r>
              <a:rPr lang="en-US" dirty="0" err="1" smtClean="0"/>
              <a:t>artist_name</a:t>
            </a:r>
            <a:r>
              <a:rPr lang="en-US" dirty="0" smtClean="0"/>
              <a:t>, COUNT(*)</a:t>
            </a:r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		Albums A, Artists R</a:t>
            </a:r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		</a:t>
            </a:r>
            <a:r>
              <a:rPr lang="en-US" dirty="0" err="1" smtClean="0"/>
              <a:t>A.artist_id</a:t>
            </a:r>
            <a:r>
              <a:rPr lang="en-US" dirty="0" smtClean="0"/>
              <a:t> = </a:t>
            </a:r>
            <a:r>
              <a:rPr lang="en-US" dirty="0" err="1" smtClean="0"/>
              <a:t>R.artist_id</a:t>
            </a:r>
            <a:endParaRPr lang="en-US" dirty="0" smtClean="0"/>
          </a:p>
          <a:p>
            <a:pPr marL="568991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GROUP BY </a:t>
            </a:r>
            <a:r>
              <a:rPr lang="en-US" dirty="0" err="1" smtClean="0"/>
              <a:t>R.artist_id</a:t>
            </a:r>
            <a:r>
              <a:rPr lang="en-US" dirty="0" smtClean="0"/>
              <a:t>, </a:t>
            </a:r>
            <a:r>
              <a:rPr lang="en-US" dirty="0" err="1" smtClean="0"/>
              <a:t>artist_name</a:t>
            </a:r>
            <a:r>
              <a:rPr lang="en-US" dirty="0" smtClean="0"/>
              <a:t>;</a:t>
            </a:r>
            <a:endParaRPr lang="en-US" dirty="0"/>
          </a:p>
          <a:p>
            <a:pPr marL="568991" lvl="1" indent="0">
              <a:buNone/>
            </a:pPr>
            <a:r>
              <a:rPr lang="en-US" dirty="0" smtClean="0"/>
              <a:t>Why do we need to group by </a:t>
            </a:r>
            <a:r>
              <a:rPr lang="en-US" dirty="0" err="1" smtClean="0"/>
              <a:t>artist_id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3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</a:t>
            </a:r>
            <a:r>
              <a:rPr lang="en-US" dirty="0" smtClean="0"/>
              <a:t>5, 6, 7, 8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8"/>
            </a:pPr>
            <a:r>
              <a:rPr lang="en-US" dirty="0" smtClean="0"/>
              <a:t>Singers with both ‘Pop’ and ‘Techno’: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</a:t>
            </a:r>
            <a:r>
              <a:rPr lang="en-US" dirty="0" smtClean="0"/>
              <a:t>5, 6, 7, 8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8"/>
            </a:pPr>
            <a:r>
              <a:rPr lang="en-US" dirty="0" smtClean="0"/>
              <a:t>Singers with both ‘Pop’ and ‘Techno’:</a:t>
            </a:r>
            <a:endParaRPr lang="en-US" dirty="0"/>
          </a:p>
          <a:p>
            <a:pPr marL="568991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SELECT</a:t>
            </a:r>
            <a:r>
              <a:rPr lang="en-US" dirty="0" smtClean="0"/>
              <a:t> 	</a:t>
            </a:r>
            <a:r>
              <a:rPr lang="en-US" dirty="0" err="1" smtClean="0"/>
              <a:t>artist_name</a:t>
            </a:r>
            <a:endParaRPr lang="en-US" dirty="0" smtClean="0"/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		Albums A1, Albums A2, Artists R</a:t>
            </a:r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		</a:t>
            </a:r>
            <a:r>
              <a:rPr lang="en-US" dirty="0" err="1" smtClean="0"/>
              <a:t>R.artist_id</a:t>
            </a:r>
            <a:r>
              <a:rPr lang="en-US" dirty="0" smtClean="0"/>
              <a:t> = A1.artist_id</a:t>
            </a:r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		A1.artist_id = A2.artist_id</a:t>
            </a:r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		A1.genre = ‘Pop’</a:t>
            </a:r>
          </a:p>
          <a:p>
            <a:pPr marL="568991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		A2.genre = ‘Techno’;</a:t>
            </a:r>
          </a:p>
        </p:txBody>
      </p:sp>
    </p:spTree>
    <p:extLst>
      <p:ext uri="{BB962C8B-B14F-4D97-AF65-F5344CB8AC3E}">
        <p14:creationId xmlns:p14="http://schemas.microsoft.com/office/powerpoint/2010/main" val="157305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840612"/>
            <a:ext cx="11052731" cy="2091383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2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</p:spPr>
        <p:txBody>
          <a:bodyPr/>
          <a:lstStyle/>
          <a:p>
            <a:r>
              <a:rPr lang="en-US" dirty="0" smtClean="0"/>
              <a:t>Inner/Natural Join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1451" y="2016852"/>
            <a:ext cx="26251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TABLE Students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5742" y="2016852"/>
            <a:ext cx="29026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TABLE Enrollment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44452"/>
              </p:ext>
            </p:extLst>
          </p:nvPr>
        </p:nvGraphicFramePr>
        <p:xfrm>
          <a:off x="934802" y="2665975"/>
          <a:ext cx="5163104" cy="2438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81552"/>
                <a:gridCol w="2581552"/>
              </a:tblGrid>
              <a:tr h="377420">
                <a:tc>
                  <a:txBody>
                    <a:bodyPr/>
                    <a:lstStyle/>
                    <a:p>
                      <a:pPr algn="l"/>
                      <a:r>
                        <a:rPr lang="en-US" b="0" u="sng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u="sng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24821529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Anonymous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27983421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Nicholas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Helvetica"/>
                          <a:cs typeface="Helvetica"/>
                        </a:rPr>
                        <a:t>Oskicat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97434"/>
              </p:ext>
            </p:extLst>
          </p:nvPr>
        </p:nvGraphicFramePr>
        <p:xfrm>
          <a:off x="6912285" y="2665975"/>
          <a:ext cx="5163104" cy="2926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81552"/>
                <a:gridCol w="258155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u="none" dirty="0" smtClean="0">
                          <a:latin typeface="Helvetica"/>
                          <a:cs typeface="Helvetica"/>
                        </a:rPr>
                        <a:t>CCN</a:t>
                      </a:r>
                      <a:endParaRPr lang="en-US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25227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21545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21592421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23495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23374219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17496"/>
              </p:ext>
            </p:extLst>
          </p:nvPr>
        </p:nvGraphicFramePr>
        <p:xfrm>
          <a:off x="934800" y="6118758"/>
          <a:ext cx="11140588" cy="1950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85147"/>
                <a:gridCol w="2785147"/>
                <a:gridCol w="2785147"/>
                <a:gridCol w="2785147"/>
              </a:tblGrid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CCN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i="1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25227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1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1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Helvetica"/>
                          <a:cs typeface="Helvetica"/>
                        </a:rPr>
                        <a:t>Oskicat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i="1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49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Inner/Natural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&lt;column list&gt;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&lt;table1&gt; A, &lt;table2&gt; B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smtClean="0"/>
              <a:t>A</a:t>
            </a:r>
            <a:r>
              <a:rPr lang="en-US" dirty="0"/>
              <a:t>.</a:t>
            </a:r>
            <a:r>
              <a:rPr lang="en-US" dirty="0">
                <a:solidFill>
                  <a:srgbClr val="008000"/>
                </a:solidFill>
              </a:rPr>
              <a:t>&lt;column&gt; </a:t>
            </a:r>
            <a:r>
              <a:rPr lang="en-US" dirty="0"/>
              <a:t>= B.</a:t>
            </a:r>
            <a:r>
              <a:rPr lang="en-US" dirty="0">
                <a:solidFill>
                  <a:srgbClr val="008000"/>
                </a:solidFill>
              </a:rPr>
              <a:t>&lt;column&gt;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&lt;column list&gt;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&lt;table1&gt;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INNER JOIN</a:t>
            </a:r>
            <a:r>
              <a:rPr lang="en-US" dirty="0" smtClean="0"/>
              <a:t> </a:t>
            </a:r>
            <a:r>
              <a:rPr lang="en-US" dirty="0"/>
              <a:t>&lt;table2&gt;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smtClean="0"/>
              <a:t>A</a:t>
            </a:r>
            <a:r>
              <a:rPr lang="en-US" dirty="0"/>
              <a:t>.</a:t>
            </a:r>
            <a:r>
              <a:rPr lang="en-US" dirty="0">
                <a:solidFill>
                  <a:srgbClr val="008000"/>
                </a:solidFill>
              </a:rPr>
              <a:t>&lt;column&gt; </a:t>
            </a:r>
            <a:r>
              <a:rPr lang="en-US" dirty="0"/>
              <a:t>= B.</a:t>
            </a:r>
            <a:r>
              <a:rPr lang="en-US" dirty="0">
                <a:solidFill>
                  <a:srgbClr val="008000"/>
                </a:solidFill>
              </a:rPr>
              <a:t>&lt;column</a:t>
            </a:r>
            <a:r>
              <a:rPr lang="en-US" dirty="0" smtClean="0">
                <a:solidFill>
                  <a:srgbClr val="008000"/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&lt;column list&gt;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&lt;table1&gt;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NATURAL JOIN</a:t>
            </a:r>
            <a:r>
              <a:rPr lang="en-US" dirty="0" smtClean="0"/>
              <a:t> </a:t>
            </a:r>
            <a:r>
              <a:rPr lang="en-US" dirty="0"/>
              <a:t>&lt;table2&gt; </a:t>
            </a:r>
            <a:r>
              <a:rPr lang="en-US" dirty="0" smtClean="0"/>
              <a:t>B</a:t>
            </a:r>
            <a:endParaRPr lang="en-US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3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SELECT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&lt;column list&gt;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FROM</a:t>
            </a:r>
            <a:r>
              <a:rPr lang="en-US" sz="4000" dirty="0" smtClean="0"/>
              <a:t> A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{LEFT, RIGHT, FULL} OUTER JOIN</a:t>
            </a:r>
            <a:r>
              <a:rPr lang="en-US" sz="4000" dirty="0" smtClean="0"/>
              <a:t> B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ON </a:t>
            </a:r>
            <a:r>
              <a:rPr lang="en-US" sz="4000" dirty="0" smtClean="0"/>
              <a:t>A.</a:t>
            </a:r>
            <a:r>
              <a:rPr lang="en-US" sz="4000" dirty="0" smtClean="0">
                <a:solidFill>
                  <a:srgbClr val="008000"/>
                </a:solidFill>
              </a:rPr>
              <a:t>&lt;column&gt; </a:t>
            </a:r>
            <a:r>
              <a:rPr lang="en-US" sz="4000" dirty="0" smtClean="0"/>
              <a:t>= B.</a:t>
            </a:r>
            <a:r>
              <a:rPr lang="en-US" sz="4000" dirty="0" smtClean="0">
                <a:solidFill>
                  <a:srgbClr val="008000"/>
                </a:solidFill>
              </a:rPr>
              <a:t>&lt;column&gt;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3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</p:spPr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1451" y="2016852"/>
            <a:ext cx="26251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TABLE Students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5742" y="2016852"/>
            <a:ext cx="29026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TABLE Enrollment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87253"/>
              </p:ext>
            </p:extLst>
          </p:nvPr>
        </p:nvGraphicFramePr>
        <p:xfrm>
          <a:off x="934802" y="2665975"/>
          <a:ext cx="5163104" cy="2438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81552"/>
                <a:gridCol w="2581552"/>
              </a:tblGrid>
              <a:tr h="377420">
                <a:tc>
                  <a:txBody>
                    <a:bodyPr/>
                    <a:lstStyle/>
                    <a:p>
                      <a:pPr algn="l"/>
                      <a:r>
                        <a:rPr lang="en-US" b="0" u="sng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u="sng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24821529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Anonymous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27983421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Nicholas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Helvetica"/>
                          <a:cs typeface="Helvetica"/>
                        </a:rPr>
                        <a:t>Oskicat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94224"/>
              </p:ext>
            </p:extLst>
          </p:nvPr>
        </p:nvGraphicFramePr>
        <p:xfrm>
          <a:off x="6912285" y="2665975"/>
          <a:ext cx="5163104" cy="2926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81552"/>
                <a:gridCol w="258155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u="none" dirty="0" smtClean="0">
                          <a:latin typeface="Helvetica"/>
                          <a:cs typeface="Helvetica"/>
                        </a:rPr>
                        <a:t>CCN</a:t>
                      </a:r>
                      <a:endParaRPr lang="en-US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25227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21545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21592421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23495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23374219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16789"/>
              </p:ext>
            </p:extLst>
          </p:nvPr>
        </p:nvGraphicFramePr>
        <p:xfrm>
          <a:off x="934800" y="6118758"/>
          <a:ext cx="11140588" cy="2926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85147"/>
                <a:gridCol w="2785147"/>
                <a:gridCol w="2785147"/>
                <a:gridCol w="2785147"/>
              </a:tblGrid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CCN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25227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24821529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Anonymous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27983421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Nicholas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Helvetica"/>
                          <a:cs typeface="Helvetica"/>
                        </a:rPr>
                        <a:t>Oskicat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01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</p:spPr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1451" y="2016852"/>
            <a:ext cx="26251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TABLE Students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5742" y="2016852"/>
            <a:ext cx="29026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TABLE Enrollment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65311"/>
              </p:ext>
            </p:extLst>
          </p:nvPr>
        </p:nvGraphicFramePr>
        <p:xfrm>
          <a:off x="934802" y="2665975"/>
          <a:ext cx="5163104" cy="2438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81552"/>
                <a:gridCol w="2581552"/>
              </a:tblGrid>
              <a:tr h="377420">
                <a:tc>
                  <a:txBody>
                    <a:bodyPr/>
                    <a:lstStyle/>
                    <a:p>
                      <a:pPr algn="l"/>
                      <a:r>
                        <a:rPr lang="en-US" b="0" u="sng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u="sng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24821529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Anonymous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27983421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Nicholas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Helvetica"/>
                          <a:cs typeface="Helvetica"/>
                        </a:rPr>
                        <a:t>Oskicat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70315"/>
              </p:ext>
            </p:extLst>
          </p:nvPr>
        </p:nvGraphicFramePr>
        <p:xfrm>
          <a:off x="6912285" y="2665975"/>
          <a:ext cx="5163104" cy="2926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81552"/>
                <a:gridCol w="258155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u="none" dirty="0" smtClean="0">
                          <a:latin typeface="Helvetica"/>
                          <a:cs typeface="Helvetica"/>
                        </a:rPr>
                        <a:t>CCN</a:t>
                      </a:r>
                      <a:endParaRPr lang="en-US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25227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21545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21592421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23495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23374219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11479"/>
              </p:ext>
            </p:extLst>
          </p:nvPr>
        </p:nvGraphicFramePr>
        <p:xfrm>
          <a:off x="934800" y="6118758"/>
          <a:ext cx="11140588" cy="2926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85147"/>
                <a:gridCol w="2785147"/>
                <a:gridCol w="2785147"/>
                <a:gridCol w="2785147"/>
              </a:tblGrid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CCN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25227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21545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21592421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23495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23374219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Helvetica"/>
                          <a:cs typeface="Helvetica"/>
                        </a:rPr>
                        <a:t>Oskicat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8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</a:t>
            </a:r>
            <a:r>
              <a:rPr lang="en-US" dirty="0" smtClean="0"/>
              <a:t>External </a:t>
            </a:r>
            <a:r>
              <a:rPr lang="en-US" dirty="0" smtClean="0"/>
              <a:t>Hashing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Vitamin #1 Q4</a:t>
            </a:r>
            <a:endParaRPr lang="en-US" sz="4400" dirty="0" smtClean="0"/>
          </a:p>
          <a:p>
            <a:pPr lvl="1"/>
            <a:r>
              <a:rPr lang="en-US" sz="3000" dirty="0" smtClean="0"/>
              <a:t>Suppose </a:t>
            </a:r>
            <a:r>
              <a:rPr lang="en-US" sz="3000" dirty="0"/>
              <a:t>something went wrong in Q3's hashing and one of the partitions is 70 MB (greater than the 64 MB allocated buffer). What's the additional I/O cost of having to externally hash this single partition</a:t>
            </a:r>
            <a:r>
              <a:rPr lang="en-US" sz="3000" dirty="0" smtClean="0"/>
              <a:t>?</a:t>
            </a:r>
          </a:p>
          <a:p>
            <a:pPr lvl="2"/>
            <a:r>
              <a:rPr lang="en-US" sz="2400" dirty="0" smtClean="0"/>
              <a:t>Assume </a:t>
            </a:r>
            <a:r>
              <a:rPr lang="en-US" sz="2400" dirty="0"/>
              <a:t>that a new hashing function is chosen for the second pass such that the records are distributed in a way that guarantees subsequent partitions to be under 64 MB. (Hint: be aware of when this partition is conquered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59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</p:spPr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84072"/>
              </p:ext>
            </p:extLst>
          </p:nvPr>
        </p:nvGraphicFramePr>
        <p:xfrm>
          <a:off x="934800" y="2661195"/>
          <a:ext cx="11140588" cy="3901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85147"/>
                <a:gridCol w="2785147"/>
                <a:gridCol w="2785147"/>
                <a:gridCol w="2785147"/>
              </a:tblGrid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CCN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25227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24821529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Anonymous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27983421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Nicholas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21545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21592421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23495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23374219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Helvetica"/>
                          <a:cs typeface="Helvetica"/>
                        </a:rPr>
                        <a:t>Oskicat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38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[DISTINCT] </a:t>
            </a:r>
            <a:r>
              <a:rPr lang="en-US" dirty="0" smtClean="0">
                <a:solidFill>
                  <a:srgbClr val="008000"/>
                </a:solidFill>
              </a:rPr>
              <a:t>&lt;column list&gt;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&lt;table1&gt;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smtClean="0">
                <a:solidFill>
                  <a:srgbClr val="0000FF"/>
                </a:solidFill>
              </a:rPr>
              <a:t>&lt;predicate&gt;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GROUP BY </a:t>
            </a:r>
            <a:r>
              <a:rPr lang="en-US" dirty="0" smtClean="0">
                <a:solidFill>
                  <a:srgbClr val="008000"/>
                </a:solidFill>
              </a:rPr>
              <a:t>&lt;column list&gt;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HAVING </a:t>
            </a:r>
            <a:r>
              <a:rPr lang="en-US" dirty="0" smtClean="0">
                <a:solidFill>
                  <a:srgbClr val="0000FF"/>
                </a:solidFill>
              </a:rPr>
              <a:t>&lt;predicate&gt;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ORDER BY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&lt;column list&gt; </a:t>
            </a:r>
            <a:r>
              <a:rPr lang="en-US" dirty="0" smtClean="0">
                <a:solidFill>
                  <a:srgbClr val="FF0000"/>
                </a:solidFill>
              </a:rPr>
              <a:t>[DESC/ASC]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LIMIT</a:t>
            </a:r>
            <a:r>
              <a:rPr lang="en-US" dirty="0" smtClean="0"/>
              <a:t> &lt;amount&gt;</a:t>
            </a:r>
          </a:p>
        </p:txBody>
      </p:sp>
    </p:spTree>
    <p:extLst>
      <p:ext uri="{BB962C8B-B14F-4D97-AF65-F5344CB8AC3E}">
        <p14:creationId xmlns:p14="http://schemas.microsoft.com/office/powerpoint/2010/main" val="404282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Review…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</a:p>
          <a:p>
            <a:pPr lvl="1"/>
            <a:r>
              <a:rPr lang="en-US" dirty="0" smtClean="0"/>
              <a:t>VIEWs, WITH</a:t>
            </a:r>
          </a:p>
          <a:p>
            <a:r>
              <a:rPr lang="en-US" dirty="0" smtClean="0"/>
              <a:t>UNION/INTERSECT</a:t>
            </a:r>
          </a:p>
          <a:p>
            <a:r>
              <a:rPr lang="en-US" dirty="0" smtClean="0"/>
              <a:t>Set Comparison Operators</a:t>
            </a:r>
          </a:p>
          <a:p>
            <a:pPr lvl="1"/>
            <a:r>
              <a:rPr lang="en-US" dirty="0" smtClean="0"/>
              <a:t>IN, EXISTS, ANY, ALL</a:t>
            </a:r>
          </a:p>
          <a:p>
            <a:r>
              <a:rPr lang="en-US" dirty="0" smtClean="0"/>
              <a:t>Primary Keys</a:t>
            </a:r>
          </a:p>
          <a:p>
            <a:pPr lvl="1"/>
            <a:r>
              <a:rPr lang="en-US" dirty="0" smtClean="0"/>
              <a:t>And Foreign Keys, Candidate Keys, 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840612"/>
            <a:ext cx="11052731" cy="2091383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1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1, 2, 3,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 smtClean="0"/>
              <a:t>Five songs that spent the most time in the top 40:</a:t>
            </a:r>
          </a:p>
        </p:txBody>
      </p:sp>
    </p:spTree>
    <p:extLst>
      <p:ext uri="{BB962C8B-B14F-4D97-AF65-F5344CB8AC3E}">
        <p14:creationId xmlns:p14="http://schemas.microsoft.com/office/powerpoint/2010/main" val="389770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1, 2, 3,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Five songs that spent the most time in the top 40:</a:t>
            </a:r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SELECT</a:t>
            </a:r>
            <a:r>
              <a:rPr lang="en-US" dirty="0" smtClean="0"/>
              <a:t> </a:t>
            </a:r>
            <a:r>
              <a:rPr lang="en-US" dirty="0" err="1" smtClean="0"/>
              <a:t>song_name</a:t>
            </a:r>
            <a:endParaRPr lang="en-US" dirty="0"/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FROM</a:t>
            </a:r>
            <a:r>
              <a:rPr lang="en-US" dirty="0" smtClean="0"/>
              <a:t> 	Songs</a:t>
            </a:r>
          </a:p>
          <a:p>
            <a:pPr marL="65027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ORDER BY </a:t>
            </a:r>
            <a:r>
              <a:rPr lang="en-US" dirty="0" smtClean="0"/>
              <a:t>weeks_in_top_40 </a:t>
            </a:r>
            <a:r>
              <a:rPr lang="en-US" dirty="0" smtClean="0">
                <a:solidFill>
                  <a:srgbClr val="FF0000"/>
                </a:solidFill>
              </a:rPr>
              <a:t>DESC</a:t>
            </a:r>
          </a:p>
          <a:p>
            <a:pPr marL="650276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LIMIT</a:t>
            </a:r>
            <a:r>
              <a:rPr lang="en-US" dirty="0" smtClean="0"/>
              <a:t>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1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1, 2, 3,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US" dirty="0" smtClean="0"/>
              <a:t>Name and first year active of every artist whose name starts with ‘B’:</a:t>
            </a:r>
          </a:p>
        </p:txBody>
      </p:sp>
    </p:spTree>
    <p:extLst>
      <p:ext uri="{BB962C8B-B14F-4D97-AF65-F5344CB8AC3E}">
        <p14:creationId xmlns:p14="http://schemas.microsoft.com/office/powerpoint/2010/main" val="250138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890</Words>
  <Application>Microsoft Macintosh PowerPoint</Application>
  <PresentationFormat>Custom</PresentationFormat>
  <Paragraphs>287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CS 186 Discussion #2</vt:lpstr>
      <vt:lpstr>Logistics</vt:lpstr>
      <vt:lpstr>Revisiting External Hashing…</vt:lpstr>
      <vt:lpstr>SQL Queries</vt:lpstr>
      <vt:lpstr>Also Review…</vt:lpstr>
      <vt:lpstr>Live Demo</vt:lpstr>
      <vt:lpstr>Worksheet 1, 2, 3, 4</vt:lpstr>
      <vt:lpstr>Worksheet 1, 2, 3, 4</vt:lpstr>
      <vt:lpstr>Worksheet 1, 2, 3, 4</vt:lpstr>
      <vt:lpstr>Worksheet 1, 2, 3, 4</vt:lpstr>
      <vt:lpstr>Worksheet 1, 2, 3, 4</vt:lpstr>
      <vt:lpstr>Worksheet 1, 2, 3, 4</vt:lpstr>
      <vt:lpstr>Worksheet 1, 2, 3, 4</vt:lpstr>
      <vt:lpstr>Worksheet 1, 2, 3, 4</vt:lpstr>
      <vt:lpstr>SQL Queries</vt:lpstr>
      <vt:lpstr>Worksheet 5, 6, 7, 8</vt:lpstr>
      <vt:lpstr>Worksheet 5, 6, 7, 8</vt:lpstr>
      <vt:lpstr>Worksheet 5, 6, 7, 8</vt:lpstr>
      <vt:lpstr>Worksheet 5, 6, 7, 8</vt:lpstr>
      <vt:lpstr>Worksheet 5, 6, 7, 8</vt:lpstr>
      <vt:lpstr>Worksheet 5, 6, 7, 8</vt:lpstr>
      <vt:lpstr>Worksheet 5, 6, 7, 8</vt:lpstr>
      <vt:lpstr>Worksheet 5, 6, 7, 8</vt:lpstr>
      <vt:lpstr>SQL Joins</vt:lpstr>
      <vt:lpstr>Inner/Natural Join</vt:lpstr>
      <vt:lpstr>Inner/Natural Join</vt:lpstr>
      <vt:lpstr>Outer Joins</vt:lpstr>
      <vt:lpstr>Left Outer Join</vt:lpstr>
      <vt:lpstr>Right Outer Join</vt:lpstr>
      <vt:lpstr>Full Outer Join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186 Discussion #2</dc:title>
  <dc:creator>P Y</dc:creator>
  <cp:lastModifiedBy>CS</cp:lastModifiedBy>
  <cp:revision>69</cp:revision>
  <dcterms:created xsi:type="dcterms:W3CDTF">2015-08-31T18:31:27Z</dcterms:created>
  <dcterms:modified xsi:type="dcterms:W3CDTF">2015-09-09T18:56:16Z</dcterms:modified>
</cp:coreProperties>
</file>