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2" r:id="rId3"/>
    <p:sldId id="318" r:id="rId4"/>
    <p:sldId id="320" r:id="rId5"/>
    <p:sldId id="337" r:id="rId6"/>
    <p:sldId id="323" r:id="rId7"/>
    <p:sldId id="321" r:id="rId8"/>
    <p:sldId id="322" r:id="rId9"/>
    <p:sldId id="325" r:id="rId10"/>
    <p:sldId id="324" r:id="rId11"/>
    <p:sldId id="326" r:id="rId12"/>
    <p:sldId id="327" r:id="rId13"/>
    <p:sldId id="328" r:id="rId14"/>
    <p:sldId id="331" r:id="rId15"/>
    <p:sldId id="332" r:id="rId16"/>
    <p:sldId id="333" r:id="rId17"/>
    <p:sldId id="335" r:id="rId18"/>
    <p:sldId id="334" r:id="rId19"/>
    <p:sldId id="336" r:id="rId20"/>
  </p:sldIdLst>
  <p:sldSz cx="13003213" cy="9756775"/>
  <p:notesSz cx="6858000" cy="9144000"/>
  <p:defaultTextStyle>
    <a:defPPr>
      <a:defRPr lang="en-US"/>
    </a:defPPr>
    <a:lvl1pPr marL="0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76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551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827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1102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9" autoAdjust="0"/>
    <p:restoredTop sz="93996" autoAdjust="0"/>
  </p:normalViewPr>
  <p:slideViewPr>
    <p:cSldViewPr snapToGrid="0" snapToObjects="1">
      <p:cViewPr varScale="1">
        <p:scale>
          <a:sx n="84" d="100"/>
          <a:sy n="84" d="100"/>
        </p:scale>
        <p:origin x="-1416" y="-112"/>
      </p:cViewPr>
      <p:guideLst>
        <p:guide orient="horz" pos="3073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67C8-8D86-FC45-8698-6FC64FA35F29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B1D07-A10D-E847-904F-AB9B2AFD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0276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551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0827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1102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7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1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Worst case for</a:t>
            </a:r>
            <a:r>
              <a:rPr lang="en-US" baseline="0" dirty="0" smtClean="0"/>
              <a:t> Step 2 is [R] * [S]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if you have duplicates that are joined from [R]?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2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2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1D07-A10D-E847-904F-AB9B2AFDD4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389431"/>
            <a:ext cx="11052731" cy="2091383"/>
          </a:xfrm>
        </p:spPr>
        <p:txBody>
          <a:bodyPr>
            <a:noAutofit/>
          </a:bodyPr>
          <a:lstStyle>
            <a:lvl1pPr>
              <a:defRPr sz="7700" b="0" i="0"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482" y="5122307"/>
            <a:ext cx="9102249" cy="2493398"/>
          </a:xfrm>
        </p:spPr>
        <p:txBody>
          <a:bodyPr>
            <a:normAutofit/>
          </a:bodyPr>
          <a:lstStyle>
            <a:lvl1pPr marL="0" indent="0" algn="ctr">
              <a:buNone/>
              <a:defRPr sz="46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650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1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2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7329" y="390724"/>
            <a:ext cx="2925723" cy="83248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0" y="390724"/>
            <a:ext cx="8560449" cy="83248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7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6269632"/>
            <a:ext cx="11052731" cy="1937804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135338"/>
            <a:ext cx="11052731" cy="213429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7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5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8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110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3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6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9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22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2276581"/>
            <a:ext cx="5743086" cy="643902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2276581"/>
            <a:ext cx="5743086" cy="643902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4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61" y="2183982"/>
            <a:ext cx="5745344" cy="91018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161" y="3094162"/>
            <a:ext cx="5745344" cy="562143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452" y="2183982"/>
            <a:ext cx="5747601" cy="910180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452" y="3094162"/>
            <a:ext cx="5747601" cy="562143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2" y="388464"/>
            <a:ext cx="4277967" cy="165323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895" y="388465"/>
            <a:ext cx="7269157" cy="832713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162" y="2041696"/>
            <a:ext cx="4277967" cy="6673906"/>
          </a:xfrm>
        </p:spPr>
        <p:txBody>
          <a:bodyPr/>
          <a:lstStyle>
            <a:lvl1pPr marL="0" indent="0">
              <a:buNone/>
              <a:defRPr sz="20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0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8721" y="6829742"/>
            <a:ext cx="7801928" cy="80629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8721" y="871786"/>
            <a:ext cx="7801928" cy="5854065"/>
          </a:xfrm>
        </p:spPr>
        <p:txBody>
          <a:bodyPr/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8721" y="7636032"/>
            <a:ext cx="7801928" cy="1145065"/>
          </a:xfrm>
        </p:spPr>
        <p:txBody>
          <a:bodyPr/>
          <a:lstStyle>
            <a:lvl1pPr marL="0" indent="0">
              <a:buNone/>
              <a:defRPr sz="20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6C9-5FE5-2741-B24F-07994D1B26EB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161" y="390723"/>
            <a:ext cx="11702892" cy="1626129"/>
          </a:xfrm>
          <a:prstGeom prst="rect">
            <a:avLst/>
          </a:prstGeom>
        </p:spPr>
        <p:txBody>
          <a:bodyPr vert="horz" lIns="130055" tIns="65028" rIns="130055" bIns="6502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61" y="2276581"/>
            <a:ext cx="11702892" cy="6439021"/>
          </a:xfrm>
          <a:prstGeom prst="rect">
            <a:avLst/>
          </a:prstGeom>
        </p:spPr>
        <p:txBody>
          <a:bodyPr vert="horz" lIns="130055" tIns="65028" rIns="130055" bIns="6502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161" y="9043086"/>
            <a:ext cx="3034083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26C9-5FE5-2741-B24F-07994D1B26EB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2765" y="9043086"/>
            <a:ext cx="4117684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8969" y="9043086"/>
            <a:ext cx="3034083" cy="519458"/>
          </a:xfrm>
          <a:prstGeom prst="rect">
            <a:avLst/>
          </a:prstGeom>
        </p:spPr>
        <p:txBody>
          <a:bodyPr vert="horz" lIns="130055" tIns="65028" rIns="130055" bIns="6502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98AE-FB2B-EE46-97EF-EAC8DD55B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0276" rtl="0" eaLnBrk="1" latinLnBrk="0" hangingPunct="1">
        <a:spcBef>
          <a:spcPct val="0"/>
        </a:spcBef>
        <a:buNone/>
        <a:defRPr sz="6300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487707" indent="-487707" algn="l" defTabSz="650276" rtl="0" eaLnBrk="1" latinLnBrk="0" hangingPunct="1">
        <a:spcBef>
          <a:spcPct val="20000"/>
        </a:spcBef>
        <a:buFont typeface="Arial"/>
        <a:buChar char="•"/>
        <a:defRPr sz="46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1056698" indent="-406422" algn="l" defTabSz="650276" rtl="0" eaLnBrk="1" latinLnBrk="0" hangingPunct="1">
        <a:spcBef>
          <a:spcPct val="20000"/>
        </a:spcBef>
        <a:buFont typeface="Arial"/>
        <a:buChar char="–"/>
        <a:defRPr sz="40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625689" indent="-325138" algn="l" defTabSz="650276" rtl="0" eaLnBrk="1" latinLnBrk="0" hangingPunct="1">
        <a:spcBef>
          <a:spcPct val="20000"/>
        </a:spcBef>
        <a:buFont typeface="Arial"/>
        <a:buChar char="•"/>
        <a:defRPr sz="3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2275964" indent="-325138" algn="l" defTabSz="650276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926240" indent="-325138" algn="l" defTabSz="650276" rtl="0" eaLnBrk="1" latinLnBrk="0" hangingPunct="1">
        <a:spcBef>
          <a:spcPct val="20000"/>
        </a:spcBef>
        <a:buFont typeface="Arial"/>
        <a:buChar char="»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278028"/>
            <a:ext cx="11052731" cy="2091383"/>
          </a:xfrm>
        </p:spPr>
        <p:txBody>
          <a:bodyPr>
            <a:normAutofit/>
          </a:bodyPr>
          <a:lstStyle/>
          <a:p>
            <a:r>
              <a:rPr lang="en-US" dirty="0"/>
              <a:t>CS 186 Discussion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482" y="5091285"/>
            <a:ext cx="9102249" cy="2493398"/>
          </a:xfrm>
        </p:spPr>
        <p:txBody>
          <a:bodyPr/>
          <a:lstStyle/>
          <a:p>
            <a:r>
              <a:rPr lang="en-US" dirty="0" smtClean="0">
                <a:latin typeface="Helvetica Light"/>
                <a:cs typeface="Helvetica Light"/>
              </a:rPr>
              <a:t>Joins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665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86885"/>
            <a:ext cx="11702892" cy="16261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Page-Oriented Nested Loop Join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61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7882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905900" y="2169252"/>
            <a:ext cx="2678028" cy="1750705"/>
            <a:chOff x="4905900" y="2169252"/>
            <a:chExt cx="2678028" cy="1750705"/>
          </a:xfrm>
        </p:grpSpPr>
        <p:sp>
          <p:nvSpPr>
            <p:cNvPr id="19" name="Rectangle 18"/>
            <p:cNvSpPr/>
            <p:nvPr/>
          </p:nvSpPr>
          <p:spPr>
            <a:xfrm>
              <a:off x="4905900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51388" y="2279010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51388" y="26778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51388" y="30767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1388" y="34756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905900" y="4312991"/>
            <a:ext cx="2678028" cy="1750705"/>
            <a:chOff x="4905900" y="4312991"/>
            <a:chExt cx="2678028" cy="1750705"/>
          </a:xfrm>
        </p:grpSpPr>
        <p:sp>
          <p:nvSpPr>
            <p:cNvPr id="37" name="Rectangle 36"/>
            <p:cNvSpPr/>
            <p:nvPr/>
          </p:nvSpPr>
          <p:spPr>
            <a:xfrm>
              <a:off x="4905900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51388" y="4422749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51388" y="4821627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51388" y="5220505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51388" y="5619383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905900" y="6456730"/>
            <a:ext cx="2678028" cy="1750705"/>
            <a:chOff x="4905900" y="6456730"/>
            <a:chExt cx="2678028" cy="1750705"/>
          </a:xfrm>
        </p:grpSpPr>
        <p:sp>
          <p:nvSpPr>
            <p:cNvPr id="42" name="Rectangle 41"/>
            <p:cNvSpPr/>
            <p:nvPr/>
          </p:nvSpPr>
          <p:spPr>
            <a:xfrm>
              <a:off x="4905900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51388" y="65664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51388" y="69653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51388" y="73642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51388" y="7763122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8178" y="2169252"/>
            <a:ext cx="2678028" cy="1750705"/>
            <a:chOff x="798178" y="2169252"/>
            <a:chExt cx="2678028" cy="1750705"/>
          </a:xfrm>
        </p:grpSpPr>
        <p:sp>
          <p:nvSpPr>
            <p:cNvPr id="47" name="Rectangle 46"/>
            <p:cNvSpPr/>
            <p:nvPr/>
          </p:nvSpPr>
          <p:spPr>
            <a:xfrm>
              <a:off x="798178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3666" y="2279010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43666" y="26778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43666" y="30767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3666" y="34756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8178" y="4312991"/>
            <a:ext cx="2678028" cy="1750705"/>
            <a:chOff x="798178" y="4312991"/>
            <a:chExt cx="2678028" cy="1750705"/>
          </a:xfrm>
        </p:grpSpPr>
        <p:sp>
          <p:nvSpPr>
            <p:cNvPr id="52" name="Rectangle 51"/>
            <p:cNvSpPr/>
            <p:nvPr/>
          </p:nvSpPr>
          <p:spPr>
            <a:xfrm>
              <a:off x="798178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3666" y="4422749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43666" y="4821627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43666" y="5220505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43666" y="5619383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8178" y="6456730"/>
            <a:ext cx="2678028" cy="1750705"/>
            <a:chOff x="798178" y="6456730"/>
            <a:chExt cx="2678028" cy="1750705"/>
          </a:xfrm>
        </p:grpSpPr>
        <p:sp>
          <p:nvSpPr>
            <p:cNvPr id="57" name="Rectangle 56"/>
            <p:cNvSpPr/>
            <p:nvPr/>
          </p:nvSpPr>
          <p:spPr>
            <a:xfrm>
              <a:off x="798178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3666" y="65664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43666" y="69653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43666" y="73642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43666" y="7763122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85218" y="8451429"/>
            <a:ext cx="109748" cy="555676"/>
            <a:chOff x="2085218" y="8451429"/>
            <a:chExt cx="109748" cy="555676"/>
          </a:xfrm>
        </p:grpSpPr>
        <p:sp>
          <p:nvSpPr>
            <p:cNvPr id="62" name="Oval 61"/>
            <p:cNvSpPr/>
            <p:nvPr/>
          </p:nvSpPr>
          <p:spPr>
            <a:xfrm>
              <a:off x="2085218" y="8451429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085218" y="8666548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085218" y="8881667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185026" y="8451429"/>
            <a:ext cx="109748" cy="555676"/>
            <a:chOff x="6185026" y="8451429"/>
            <a:chExt cx="109748" cy="555676"/>
          </a:xfrm>
        </p:grpSpPr>
        <p:sp>
          <p:nvSpPr>
            <p:cNvPr id="66" name="Oval 65"/>
            <p:cNvSpPr/>
            <p:nvPr/>
          </p:nvSpPr>
          <p:spPr>
            <a:xfrm>
              <a:off x="6185026" y="8451429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185026" y="8666548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185026" y="8881667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798178" y="2169252"/>
            <a:ext cx="2678028" cy="1750705"/>
          </a:xfrm>
          <a:prstGeom prst="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187223" y="2109739"/>
            <a:ext cx="0" cy="68378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83352" y="8312605"/>
            <a:ext cx="463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R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77589" y="8312605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31061" y="4078769"/>
            <a:ext cx="109748" cy="814548"/>
            <a:chOff x="4131061" y="3230847"/>
            <a:chExt cx="109748" cy="814548"/>
          </a:xfrm>
        </p:grpSpPr>
        <p:sp>
          <p:nvSpPr>
            <p:cNvPr id="97" name="Oval 96"/>
            <p:cNvSpPr/>
            <p:nvPr/>
          </p:nvSpPr>
          <p:spPr>
            <a:xfrm>
              <a:off x="4131061" y="323084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131061" y="3571404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131061" y="391995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348616" y="2279010"/>
            <a:ext cx="40970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iteration of outer loop…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348616" y="5220505"/>
            <a:ext cx="41763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with all tuples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…and add matches to result</a:t>
            </a:r>
          </a:p>
        </p:txBody>
      </p:sp>
      <p:cxnSp>
        <p:nvCxnSpPr>
          <p:cNvPr id="72" name="Straight Arrow Connector 71"/>
          <p:cNvCxnSpPr>
            <a:stCxn id="69" idx="3"/>
            <a:endCxn id="24" idx="1"/>
          </p:cNvCxnSpPr>
          <p:nvPr/>
        </p:nvCxnSpPr>
        <p:spPr>
          <a:xfrm flipV="1">
            <a:off x="3476206" y="2433091"/>
            <a:ext cx="1575182" cy="61151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9" idx="3"/>
            <a:endCxn id="30" idx="1"/>
          </p:cNvCxnSpPr>
          <p:nvPr/>
        </p:nvCxnSpPr>
        <p:spPr>
          <a:xfrm flipV="1">
            <a:off x="3476206" y="2831969"/>
            <a:ext cx="1575182" cy="21263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3"/>
            <a:endCxn id="31" idx="1"/>
          </p:cNvCxnSpPr>
          <p:nvPr/>
        </p:nvCxnSpPr>
        <p:spPr>
          <a:xfrm>
            <a:off x="3476206" y="3044605"/>
            <a:ext cx="1575182" cy="186242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98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86885"/>
            <a:ext cx="11702892" cy="1626129"/>
          </a:xfrm>
        </p:spPr>
        <p:txBody>
          <a:bodyPr>
            <a:normAutofit fontScale="90000"/>
          </a:bodyPr>
          <a:lstStyle/>
          <a:p>
            <a:r>
              <a:rPr lang="en-US" dirty="0"/>
              <a:t>Page-Oriented Nested Loop Join</a:t>
            </a:r>
          </a:p>
        </p:txBody>
      </p:sp>
      <p:sp>
        <p:nvSpPr>
          <p:cNvPr id="4" name="Rectangle 3"/>
          <p:cNvSpPr/>
          <p:nvPr/>
        </p:nvSpPr>
        <p:spPr>
          <a:xfrm>
            <a:off x="650161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7882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905900" y="2169252"/>
            <a:ext cx="2678028" cy="1750705"/>
            <a:chOff x="4905900" y="2169252"/>
            <a:chExt cx="2678028" cy="1750705"/>
          </a:xfrm>
        </p:grpSpPr>
        <p:sp>
          <p:nvSpPr>
            <p:cNvPr id="19" name="Rectangle 18"/>
            <p:cNvSpPr/>
            <p:nvPr/>
          </p:nvSpPr>
          <p:spPr>
            <a:xfrm>
              <a:off x="4905900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51388" y="2279010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51388" y="26778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51388" y="30767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1388" y="34756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905900" y="4312991"/>
            <a:ext cx="2678028" cy="1750705"/>
            <a:chOff x="4905900" y="4312991"/>
            <a:chExt cx="2678028" cy="1750705"/>
          </a:xfrm>
        </p:grpSpPr>
        <p:sp>
          <p:nvSpPr>
            <p:cNvPr id="37" name="Rectangle 36"/>
            <p:cNvSpPr/>
            <p:nvPr/>
          </p:nvSpPr>
          <p:spPr>
            <a:xfrm>
              <a:off x="4905900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51388" y="4422749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51388" y="4821627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51388" y="5220505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51388" y="5619383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905900" y="6456730"/>
            <a:ext cx="2678028" cy="1750705"/>
            <a:chOff x="4905900" y="6456730"/>
            <a:chExt cx="2678028" cy="1750705"/>
          </a:xfrm>
        </p:grpSpPr>
        <p:sp>
          <p:nvSpPr>
            <p:cNvPr id="42" name="Rectangle 41"/>
            <p:cNvSpPr/>
            <p:nvPr/>
          </p:nvSpPr>
          <p:spPr>
            <a:xfrm>
              <a:off x="4905900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51388" y="65664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51388" y="69653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51388" y="73642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51388" y="7763122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8178" y="2169252"/>
            <a:ext cx="2678028" cy="1750705"/>
            <a:chOff x="798178" y="2169252"/>
            <a:chExt cx="2678028" cy="1750705"/>
          </a:xfrm>
        </p:grpSpPr>
        <p:sp>
          <p:nvSpPr>
            <p:cNvPr id="47" name="Rectangle 46"/>
            <p:cNvSpPr/>
            <p:nvPr/>
          </p:nvSpPr>
          <p:spPr>
            <a:xfrm>
              <a:off x="798178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3666" y="2279010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43666" y="26778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43666" y="30767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3666" y="34756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8178" y="4312991"/>
            <a:ext cx="2678028" cy="1750705"/>
            <a:chOff x="798178" y="4312991"/>
            <a:chExt cx="2678028" cy="1750705"/>
          </a:xfrm>
        </p:grpSpPr>
        <p:sp>
          <p:nvSpPr>
            <p:cNvPr id="52" name="Rectangle 51"/>
            <p:cNvSpPr/>
            <p:nvPr/>
          </p:nvSpPr>
          <p:spPr>
            <a:xfrm>
              <a:off x="798178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3666" y="4422749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43666" y="4821627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43666" y="5220505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43666" y="5619383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8178" y="6456730"/>
            <a:ext cx="2678028" cy="1750705"/>
            <a:chOff x="798178" y="6456730"/>
            <a:chExt cx="2678028" cy="1750705"/>
          </a:xfrm>
        </p:grpSpPr>
        <p:sp>
          <p:nvSpPr>
            <p:cNvPr id="57" name="Rectangle 56"/>
            <p:cNvSpPr/>
            <p:nvPr/>
          </p:nvSpPr>
          <p:spPr>
            <a:xfrm>
              <a:off x="798178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3666" y="65664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43666" y="69653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43666" y="73642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43666" y="7763122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85218" y="8451429"/>
            <a:ext cx="109748" cy="555676"/>
            <a:chOff x="2085218" y="8451429"/>
            <a:chExt cx="109748" cy="555676"/>
          </a:xfrm>
        </p:grpSpPr>
        <p:sp>
          <p:nvSpPr>
            <p:cNvPr id="62" name="Oval 61"/>
            <p:cNvSpPr/>
            <p:nvPr/>
          </p:nvSpPr>
          <p:spPr>
            <a:xfrm>
              <a:off x="2085218" y="8451429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085218" y="8666548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085218" y="8881667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185026" y="8451429"/>
            <a:ext cx="109748" cy="555676"/>
            <a:chOff x="6185026" y="8451429"/>
            <a:chExt cx="109748" cy="555676"/>
          </a:xfrm>
        </p:grpSpPr>
        <p:sp>
          <p:nvSpPr>
            <p:cNvPr id="66" name="Oval 65"/>
            <p:cNvSpPr/>
            <p:nvPr/>
          </p:nvSpPr>
          <p:spPr>
            <a:xfrm>
              <a:off x="6185026" y="8451429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185026" y="8666548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185026" y="8881667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798178" y="4312991"/>
            <a:ext cx="2678028" cy="1750705"/>
          </a:xfrm>
          <a:prstGeom prst="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187223" y="2109739"/>
            <a:ext cx="0" cy="68378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83352" y="8312605"/>
            <a:ext cx="463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R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77589" y="8312605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31061" y="4962979"/>
            <a:ext cx="109748" cy="814548"/>
            <a:chOff x="4131061" y="3230847"/>
            <a:chExt cx="109748" cy="814548"/>
          </a:xfrm>
        </p:grpSpPr>
        <p:sp>
          <p:nvSpPr>
            <p:cNvPr id="97" name="Oval 96"/>
            <p:cNvSpPr/>
            <p:nvPr/>
          </p:nvSpPr>
          <p:spPr>
            <a:xfrm>
              <a:off x="4131061" y="323084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131061" y="3571404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131061" y="391995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348616" y="2279010"/>
            <a:ext cx="44952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iteration of outer loop…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348616" y="5220505"/>
            <a:ext cx="41763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with all tuples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…and add matches to result</a:t>
            </a:r>
          </a:p>
        </p:txBody>
      </p:sp>
      <p:cxnSp>
        <p:nvCxnSpPr>
          <p:cNvPr id="72" name="Straight Arrow Connector 71"/>
          <p:cNvCxnSpPr>
            <a:stCxn id="69" idx="3"/>
            <a:endCxn id="19" idx="1"/>
          </p:cNvCxnSpPr>
          <p:nvPr/>
        </p:nvCxnSpPr>
        <p:spPr>
          <a:xfrm flipV="1">
            <a:off x="3476206" y="3044605"/>
            <a:ext cx="1429694" cy="2143739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5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86885"/>
            <a:ext cx="11702892" cy="1626129"/>
          </a:xfrm>
        </p:spPr>
        <p:txBody>
          <a:bodyPr>
            <a:normAutofit fontScale="90000"/>
          </a:bodyPr>
          <a:lstStyle/>
          <a:p>
            <a:r>
              <a:rPr lang="en-US" dirty="0"/>
              <a:t>Page-Oriented Nested Loop Join</a:t>
            </a:r>
          </a:p>
        </p:txBody>
      </p:sp>
      <p:sp>
        <p:nvSpPr>
          <p:cNvPr id="4" name="Rectangle 3"/>
          <p:cNvSpPr/>
          <p:nvPr/>
        </p:nvSpPr>
        <p:spPr>
          <a:xfrm>
            <a:off x="650161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7882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905900" y="2169252"/>
            <a:ext cx="2678028" cy="1750705"/>
            <a:chOff x="4905900" y="2169252"/>
            <a:chExt cx="2678028" cy="1750705"/>
          </a:xfrm>
        </p:grpSpPr>
        <p:sp>
          <p:nvSpPr>
            <p:cNvPr id="19" name="Rectangle 18"/>
            <p:cNvSpPr/>
            <p:nvPr/>
          </p:nvSpPr>
          <p:spPr>
            <a:xfrm>
              <a:off x="4905900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51388" y="2279010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51388" y="26778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51388" y="30767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1388" y="34756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905900" y="4312991"/>
            <a:ext cx="2678028" cy="1750705"/>
            <a:chOff x="4905900" y="4312991"/>
            <a:chExt cx="2678028" cy="1750705"/>
          </a:xfrm>
        </p:grpSpPr>
        <p:sp>
          <p:nvSpPr>
            <p:cNvPr id="37" name="Rectangle 36"/>
            <p:cNvSpPr/>
            <p:nvPr/>
          </p:nvSpPr>
          <p:spPr>
            <a:xfrm>
              <a:off x="4905900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51388" y="4422749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51388" y="4821627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51388" y="5220505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51388" y="5619383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905900" y="6456730"/>
            <a:ext cx="2678028" cy="1750705"/>
            <a:chOff x="4905900" y="6456730"/>
            <a:chExt cx="2678028" cy="1750705"/>
          </a:xfrm>
        </p:grpSpPr>
        <p:sp>
          <p:nvSpPr>
            <p:cNvPr id="42" name="Rectangle 41"/>
            <p:cNvSpPr/>
            <p:nvPr/>
          </p:nvSpPr>
          <p:spPr>
            <a:xfrm>
              <a:off x="4905900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51388" y="65664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51388" y="69653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51388" y="73642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51388" y="7763122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8178" y="2169252"/>
            <a:ext cx="2678028" cy="1750705"/>
            <a:chOff x="798178" y="2169252"/>
            <a:chExt cx="2678028" cy="1750705"/>
          </a:xfrm>
        </p:grpSpPr>
        <p:sp>
          <p:nvSpPr>
            <p:cNvPr id="47" name="Rectangle 46"/>
            <p:cNvSpPr/>
            <p:nvPr/>
          </p:nvSpPr>
          <p:spPr>
            <a:xfrm>
              <a:off x="798178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3666" y="2279010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43666" y="26778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43666" y="30767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3666" y="34756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8178" y="4312991"/>
            <a:ext cx="2678028" cy="1750705"/>
            <a:chOff x="798178" y="4312991"/>
            <a:chExt cx="2678028" cy="1750705"/>
          </a:xfrm>
        </p:grpSpPr>
        <p:sp>
          <p:nvSpPr>
            <p:cNvPr id="52" name="Rectangle 51"/>
            <p:cNvSpPr/>
            <p:nvPr/>
          </p:nvSpPr>
          <p:spPr>
            <a:xfrm>
              <a:off x="798178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3666" y="4422749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43666" y="4821627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43666" y="5220505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43666" y="5619383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8178" y="6456730"/>
            <a:ext cx="2678028" cy="1750705"/>
            <a:chOff x="798178" y="6456730"/>
            <a:chExt cx="2678028" cy="1750705"/>
          </a:xfrm>
        </p:grpSpPr>
        <p:sp>
          <p:nvSpPr>
            <p:cNvPr id="57" name="Rectangle 56"/>
            <p:cNvSpPr/>
            <p:nvPr/>
          </p:nvSpPr>
          <p:spPr>
            <a:xfrm>
              <a:off x="798178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3666" y="65664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43666" y="69653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43666" y="73642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43666" y="7763122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85218" y="8451429"/>
            <a:ext cx="109748" cy="555676"/>
            <a:chOff x="2085218" y="8451429"/>
            <a:chExt cx="109748" cy="555676"/>
          </a:xfrm>
        </p:grpSpPr>
        <p:sp>
          <p:nvSpPr>
            <p:cNvPr id="62" name="Oval 61"/>
            <p:cNvSpPr/>
            <p:nvPr/>
          </p:nvSpPr>
          <p:spPr>
            <a:xfrm>
              <a:off x="2085218" y="8451429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085218" y="8666548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085218" y="8881667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185026" y="8451429"/>
            <a:ext cx="109748" cy="555676"/>
            <a:chOff x="6185026" y="8451429"/>
            <a:chExt cx="109748" cy="555676"/>
          </a:xfrm>
        </p:grpSpPr>
        <p:sp>
          <p:nvSpPr>
            <p:cNvPr id="66" name="Oval 65"/>
            <p:cNvSpPr/>
            <p:nvPr/>
          </p:nvSpPr>
          <p:spPr>
            <a:xfrm>
              <a:off x="6185026" y="8451429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185026" y="8666548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185026" y="8881667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798178" y="6456730"/>
            <a:ext cx="2678028" cy="1750705"/>
          </a:xfrm>
          <a:prstGeom prst="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187223" y="2109739"/>
            <a:ext cx="0" cy="68378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83352" y="8312605"/>
            <a:ext cx="463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R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77589" y="8312605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31061" y="6178163"/>
            <a:ext cx="109748" cy="814548"/>
            <a:chOff x="4131061" y="3230847"/>
            <a:chExt cx="109748" cy="814548"/>
          </a:xfrm>
        </p:grpSpPr>
        <p:sp>
          <p:nvSpPr>
            <p:cNvPr id="97" name="Oval 96"/>
            <p:cNvSpPr/>
            <p:nvPr/>
          </p:nvSpPr>
          <p:spPr>
            <a:xfrm>
              <a:off x="4131061" y="323084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131061" y="3571404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131061" y="391995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/>
          <p:cNvCxnSpPr>
            <a:stCxn id="69" idx="3"/>
            <a:endCxn id="19" idx="1"/>
          </p:cNvCxnSpPr>
          <p:nvPr/>
        </p:nvCxnSpPr>
        <p:spPr>
          <a:xfrm flipV="1">
            <a:off x="3476206" y="3044605"/>
            <a:ext cx="1429694" cy="428747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483093" y="4252624"/>
            <a:ext cx="352054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Cost =</a:t>
            </a:r>
          </a:p>
          <a:p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</a:rPr>
              <a:t>[R]</a:t>
            </a:r>
            <a:r>
              <a:rPr lang="en-US" sz="6000" dirty="0" smtClean="0"/>
              <a:t> + </a:t>
            </a:r>
            <a:r>
              <a:rPr lang="en-US" sz="6000" dirty="0" smtClean="0">
                <a:solidFill>
                  <a:srgbClr val="77933C"/>
                </a:solidFill>
              </a:rPr>
              <a:t>[R]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4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86885"/>
            <a:ext cx="11702892" cy="1626129"/>
          </a:xfrm>
        </p:spPr>
        <p:txBody>
          <a:bodyPr>
            <a:normAutofit/>
          </a:bodyPr>
          <a:lstStyle/>
          <a:p>
            <a:r>
              <a:rPr lang="en-US" dirty="0" smtClean="0"/>
              <a:t>Chunk Nested Loop Join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61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7882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905900" y="2169252"/>
            <a:ext cx="2678028" cy="1750705"/>
            <a:chOff x="4905900" y="2169252"/>
            <a:chExt cx="2678028" cy="1750705"/>
          </a:xfrm>
        </p:grpSpPr>
        <p:sp>
          <p:nvSpPr>
            <p:cNvPr id="19" name="Rectangle 18"/>
            <p:cNvSpPr/>
            <p:nvPr/>
          </p:nvSpPr>
          <p:spPr>
            <a:xfrm>
              <a:off x="4905900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51388" y="2279010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51388" y="26778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51388" y="30767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1388" y="34756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905900" y="4312991"/>
            <a:ext cx="2678028" cy="1750705"/>
            <a:chOff x="4905900" y="4312991"/>
            <a:chExt cx="2678028" cy="1750705"/>
          </a:xfrm>
        </p:grpSpPr>
        <p:sp>
          <p:nvSpPr>
            <p:cNvPr id="37" name="Rectangle 36"/>
            <p:cNvSpPr/>
            <p:nvPr/>
          </p:nvSpPr>
          <p:spPr>
            <a:xfrm>
              <a:off x="4905900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51388" y="4422749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51388" y="4821627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51388" y="5220505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51388" y="5619383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905900" y="6456730"/>
            <a:ext cx="2678028" cy="1750705"/>
            <a:chOff x="4905900" y="6456730"/>
            <a:chExt cx="2678028" cy="1750705"/>
          </a:xfrm>
        </p:grpSpPr>
        <p:sp>
          <p:nvSpPr>
            <p:cNvPr id="42" name="Rectangle 41"/>
            <p:cNvSpPr/>
            <p:nvPr/>
          </p:nvSpPr>
          <p:spPr>
            <a:xfrm>
              <a:off x="4905900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51388" y="65664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51388" y="69653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51388" y="73642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51388" y="7763122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8178" y="2169252"/>
            <a:ext cx="2678028" cy="1750705"/>
            <a:chOff x="798178" y="2169252"/>
            <a:chExt cx="2678028" cy="1750705"/>
          </a:xfrm>
        </p:grpSpPr>
        <p:sp>
          <p:nvSpPr>
            <p:cNvPr id="47" name="Rectangle 46"/>
            <p:cNvSpPr/>
            <p:nvPr/>
          </p:nvSpPr>
          <p:spPr>
            <a:xfrm>
              <a:off x="798178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3666" y="2279010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43666" y="26778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43666" y="30767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3666" y="34756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8178" y="4312991"/>
            <a:ext cx="2678028" cy="1750705"/>
            <a:chOff x="798178" y="4312991"/>
            <a:chExt cx="2678028" cy="1750705"/>
          </a:xfrm>
        </p:grpSpPr>
        <p:sp>
          <p:nvSpPr>
            <p:cNvPr id="52" name="Rectangle 51"/>
            <p:cNvSpPr/>
            <p:nvPr/>
          </p:nvSpPr>
          <p:spPr>
            <a:xfrm>
              <a:off x="798178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3666" y="4422749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43666" y="4821627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43666" y="5220505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43666" y="5619383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8178" y="6456730"/>
            <a:ext cx="2678028" cy="1750705"/>
            <a:chOff x="798178" y="6456730"/>
            <a:chExt cx="2678028" cy="1750705"/>
          </a:xfrm>
        </p:grpSpPr>
        <p:sp>
          <p:nvSpPr>
            <p:cNvPr id="57" name="Rectangle 56"/>
            <p:cNvSpPr/>
            <p:nvPr/>
          </p:nvSpPr>
          <p:spPr>
            <a:xfrm>
              <a:off x="798178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3666" y="65664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43666" y="69653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43666" y="73642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43666" y="7763122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85218" y="8451429"/>
            <a:ext cx="109748" cy="555676"/>
            <a:chOff x="2085218" y="8451429"/>
            <a:chExt cx="109748" cy="555676"/>
          </a:xfrm>
        </p:grpSpPr>
        <p:sp>
          <p:nvSpPr>
            <p:cNvPr id="62" name="Oval 61"/>
            <p:cNvSpPr/>
            <p:nvPr/>
          </p:nvSpPr>
          <p:spPr>
            <a:xfrm>
              <a:off x="2085218" y="8451429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085218" y="8666548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085218" y="8881667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185026" y="8451429"/>
            <a:ext cx="109748" cy="555676"/>
            <a:chOff x="6185026" y="8451429"/>
            <a:chExt cx="109748" cy="555676"/>
          </a:xfrm>
        </p:grpSpPr>
        <p:sp>
          <p:nvSpPr>
            <p:cNvPr id="66" name="Oval 65"/>
            <p:cNvSpPr/>
            <p:nvPr/>
          </p:nvSpPr>
          <p:spPr>
            <a:xfrm>
              <a:off x="6185026" y="8451429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185026" y="8666548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185026" y="8881667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650161" y="2016852"/>
            <a:ext cx="2971533" cy="6295753"/>
          </a:xfrm>
          <a:prstGeom prst="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187223" y="2109739"/>
            <a:ext cx="0" cy="68378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83352" y="8312605"/>
            <a:ext cx="463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R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77589" y="8312605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31061" y="4893317"/>
            <a:ext cx="109748" cy="814548"/>
            <a:chOff x="4131061" y="3230847"/>
            <a:chExt cx="109748" cy="814548"/>
          </a:xfrm>
        </p:grpSpPr>
        <p:sp>
          <p:nvSpPr>
            <p:cNvPr id="97" name="Oval 96"/>
            <p:cNvSpPr/>
            <p:nvPr/>
          </p:nvSpPr>
          <p:spPr>
            <a:xfrm>
              <a:off x="4131061" y="323084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131061" y="3571404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131061" y="391995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348616" y="2279010"/>
            <a:ext cx="40970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iteration of outer loop…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348616" y="5220505"/>
            <a:ext cx="41763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with all tuples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…and add matches to result</a:t>
            </a:r>
          </a:p>
        </p:txBody>
      </p:sp>
      <p:cxnSp>
        <p:nvCxnSpPr>
          <p:cNvPr id="72" name="Straight Arrow Connector 71"/>
          <p:cNvCxnSpPr>
            <a:stCxn id="69" idx="3"/>
            <a:endCxn id="19" idx="1"/>
          </p:cNvCxnSpPr>
          <p:nvPr/>
        </p:nvCxnSpPr>
        <p:spPr>
          <a:xfrm flipV="1">
            <a:off x="3621694" y="3044605"/>
            <a:ext cx="1284206" cy="212012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48616" y="3466960"/>
            <a:ext cx="3919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 pages in memory!</a:t>
            </a:r>
          </a:p>
          <a:p>
            <a:r>
              <a:rPr lang="en-US" sz="3600" dirty="0" smtClean="0">
                <a:solidFill>
                  <a:srgbClr val="000000"/>
                </a:solidFill>
              </a:rPr>
              <a:t>Use B – 2 for </a:t>
            </a:r>
            <a:r>
              <a:rPr lang="en-US" sz="3600" dirty="0" smtClean="0">
                <a:solidFill>
                  <a:srgbClr val="77933C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01300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CNLJ?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</a:rPr>
              <a:t>[R] </a:t>
            </a:r>
            <a:r>
              <a:rPr lang="en-US" sz="6000" dirty="0" smtClean="0"/>
              <a:t>+ </a:t>
            </a:r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</a:rPr>
              <a:t>(# chunks in R) </a:t>
            </a:r>
            <a:r>
              <a:rPr lang="en-US" sz="6000" dirty="0" smtClean="0"/>
              <a:t>* </a:t>
            </a:r>
            <a:r>
              <a:rPr lang="en-US" sz="6000" dirty="0" smtClean="0">
                <a:solidFill>
                  <a:srgbClr val="E46C0A"/>
                </a:solidFill>
              </a:rPr>
              <a:t>[S]</a:t>
            </a: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			=</a:t>
            </a:r>
            <a:r>
              <a:rPr lang="en-US" sz="6000" dirty="0" smtClean="0">
                <a:solidFill>
                  <a:srgbClr val="77933C"/>
                </a:solidFill>
              </a:rPr>
              <a:t>[R] </a:t>
            </a:r>
            <a:r>
              <a:rPr lang="en-US" sz="6000" dirty="0" smtClean="0"/>
              <a:t>+ (</a:t>
            </a:r>
            <a:r>
              <a:rPr lang="en-US" sz="6000" baseline="30000" dirty="0" smtClean="0">
                <a:solidFill>
                  <a:srgbClr val="77933C"/>
                </a:solidFill>
              </a:rPr>
              <a:t>[R]</a:t>
            </a:r>
            <a:r>
              <a:rPr lang="en-US" sz="6000" baseline="30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6000" dirty="0" smtClean="0"/>
              <a:t>/</a:t>
            </a:r>
            <a:r>
              <a:rPr lang="en-US" sz="4000" baseline="-25000" dirty="0" err="1" smtClean="0"/>
              <a:t>chunksize</a:t>
            </a:r>
            <a:r>
              <a:rPr lang="en-US" sz="6000" dirty="0" smtClean="0"/>
              <a:t>) * </a:t>
            </a:r>
            <a:r>
              <a:rPr lang="en-US" sz="6000" dirty="0">
                <a:solidFill>
                  <a:srgbClr val="E46C0A"/>
                </a:solidFill>
              </a:rPr>
              <a:t>[S</a:t>
            </a:r>
            <a:r>
              <a:rPr lang="en-US" sz="6000" dirty="0" smtClean="0">
                <a:solidFill>
                  <a:srgbClr val="E46C0A"/>
                </a:solidFill>
              </a:rPr>
              <a:t>]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			=</a:t>
            </a:r>
            <a:r>
              <a:rPr lang="en-US" sz="8000" dirty="0" smtClean="0">
                <a:solidFill>
                  <a:srgbClr val="77933C"/>
                </a:solidFill>
              </a:rPr>
              <a:t>[R] </a:t>
            </a:r>
            <a:r>
              <a:rPr lang="en-US" sz="8000" dirty="0" smtClean="0"/>
              <a:t>+ </a:t>
            </a:r>
            <a:r>
              <a:rPr lang="en-US" sz="8000" baseline="30000" dirty="0" smtClean="0">
                <a:solidFill>
                  <a:srgbClr val="77933C"/>
                </a:solidFill>
              </a:rPr>
              <a:t>[R]</a:t>
            </a:r>
            <a:r>
              <a:rPr lang="en-US" sz="8000" baseline="30000" dirty="0" smtClean="0">
                <a:solidFill>
                  <a:srgbClr val="E46C0A"/>
                </a:solidFill>
              </a:rPr>
              <a:t>[S]</a:t>
            </a:r>
            <a:r>
              <a:rPr lang="en-US" sz="8000" dirty="0" smtClean="0"/>
              <a:t>/</a:t>
            </a:r>
            <a:r>
              <a:rPr lang="en-US" sz="8000" baseline="-25000" dirty="0" smtClean="0"/>
              <a:t>(B – 2)</a:t>
            </a:r>
            <a:endParaRPr lang="en-US" sz="80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2338336" y="5120291"/>
            <a:ext cx="8153937" cy="26407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Sort-Merge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dirty="0" smtClean="0"/>
              <a:t>Sort </a:t>
            </a:r>
            <a:r>
              <a:rPr lang="en-US" sz="4000" dirty="0" smtClean="0">
                <a:solidFill>
                  <a:srgbClr val="77933C"/>
                </a:solidFill>
              </a:rPr>
              <a:t>R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 </a:t>
            </a:r>
            <a:r>
              <a:rPr lang="en-US" sz="4000" dirty="0" smtClean="0"/>
              <a:t>using external sorting: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4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[R] </a:t>
            </a:r>
            <a:r>
              <a:rPr lang="en-US" dirty="0" smtClean="0"/>
              <a:t>+ 4</a:t>
            </a:r>
            <a:r>
              <a:rPr lang="en-US" dirty="0" smtClean="0">
                <a:solidFill>
                  <a:srgbClr val="E46C0A"/>
                </a:solidFill>
              </a:rPr>
              <a:t>[S]</a:t>
            </a:r>
            <a:r>
              <a:rPr lang="en-US" dirty="0" smtClean="0"/>
              <a:t>		(2 passes)</a:t>
            </a:r>
          </a:p>
          <a:p>
            <a:pPr marL="0" indent="0">
              <a:buNone/>
            </a:pPr>
            <a:endParaRPr lang="en-US" sz="2400" dirty="0" smtClean="0"/>
          </a:p>
          <a:p>
            <a:pPr marL="914400" indent="-914400">
              <a:buFont typeface="+mj-lt"/>
              <a:buAutoNum type="arabicPeriod" startAt="2"/>
            </a:pPr>
            <a:r>
              <a:rPr lang="en-US" sz="4000" dirty="0" smtClean="0"/>
              <a:t>Scan sorted R and sorted S “in tandem” and output matches: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77933C"/>
                </a:solidFill>
              </a:rPr>
              <a:t>[R]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[S]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4000" dirty="0" smtClean="0"/>
              <a:t>Does this include final write costs?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089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Sort-Merge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dirty="0" smtClean="0"/>
              <a:t>Sort </a:t>
            </a:r>
            <a:r>
              <a:rPr lang="en-US" sz="4000" dirty="0" smtClean="0">
                <a:solidFill>
                  <a:srgbClr val="77933C"/>
                </a:solidFill>
              </a:rPr>
              <a:t>R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 </a:t>
            </a:r>
            <a:r>
              <a:rPr lang="en-US" sz="4000" dirty="0" smtClean="0"/>
              <a:t>using external sorting, but stop before the final pass: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2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[R] </a:t>
            </a:r>
            <a:r>
              <a:rPr lang="en-US" dirty="0" smtClean="0"/>
              <a:t>+ 2</a:t>
            </a:r>
            <a:r>
              <a:rPr lang="en-US" dirty="0" smtClean="0">
                <a:solidFill>
                  <a:srgbClr val="E46C0A"/>
                </a:solidFill>
              </a:rPr>
              <a:t>[S]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sz="2400" dirty="0" smtClean="0"/>
          </a:p>
          <a:p>
            <a:pPr marL="914400" indent="-914400">
              <a:buFont typeface="+mj-lt"/>
              <a:buAutoNum type="arabicPeriod" startAt="2"/>
            </a:pPr>
            <a:r>
              <a:rPr lang="en-US" sz="4000" dirty="0" smtClean="0"/>
              <a:t>Join on the final merge pass!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77933C"/>
                </a:solidFill>
              </a:rPr>
              <a:t>[R]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[S]</a:t>
            </a:r>
            <a:r>
              <a:rPr lang="en-US" dirty="0" smtClean="0"/>
              <a:t> + [output]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>
                <a:solidFill>
                  <a:srgbClr val="77933C"/>
                </a:solidFill>
              </a:rPr>
              <a:t>[R] </a:t>
            </a:r>
            <a:r>
              <a:rPr lang="en-US" dirty="0"/>
              <a:t>+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[S]</a:t>
            </a:r>
            <a:r>
              <a:rPr lang="en-US" dirty="0"/>
              <a:t> </a:t>
            </a:r>
            <a:r>
              <a:rPr lang="en-US" dirty="0" smtClean="0"/>
              <a:t>an upper bound on join cost?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2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94382"/>
            <a:ext cx="11702892" cy="1626129"/>
          </a:xfrm>
        </p:spPr>
        <p:txBody>
          <a:bodyPr>
            <a:normAutofit/>
          </a:bodyPr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1599229"/>
            <a:ext cx="11702892" cy="76262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Partition both tables! =&gt; 2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[R] </a:t>
            </a:r>
            <a:r>
              <a:rPr lang="en-US" dirty="0" smtClean="0"/>
              <a:t>+ 2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[S]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Build a hash table for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</a:t>
            </a:r>
          </a:p>
          <a:p>
            <a:r>
              <a:rPr lang="en-US" dirty="0" smtClean="0"/>
              <a:t>Then match (“probe”) =&gt;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[R]</a:t>
            </a:r>
            <a:r>
              <a:rPr lang="en-US" dirty="0" smtClean="0"/>
              <a:t> +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[S]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Even better with hybrid hashing!</a:t>
            </a:r>
            <a:endParaRPr lang="en-US" dirty="0"/>
          </a:p>
        </p:txBody>
      </p:sp>
      <p:pic>
        <p:nvPicPr>
          <p:cNvPr id="5" name="Picture 4" descr="Screen Shot 2015-09-15 at 1.33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54" y="3788757"/>
            <a:ext cx="7680264" cy="42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4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Costs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Chunk Nested Loop Join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77933C"/>
                </a:solidFill>
              </a:rPr>
              <a:t>		[</a:t>
            </a:r>
            <a:r>
              <a:rPr lang="en-US" sz="6000" dirty="0">
                <a:solidFill>
                  <a:srgbClr val="77933C"/>
                </a:solidFill>
              </a:rPr>
              <a:t>R] </a:t>
            </a:r>
            <a:r>
              <a:rPr lang="en-US" sz="6000" dirty="0"/>
              <a:t>+ </a:t>
            </a:r>
            <a:r>
              <a:rPr lang="en-US" sz="6000" baseline="30000" dirty="0">
                <a:solidFill>
                  <a:srgbClr val="77933C"/>
                </a:solidFill>
              </a:rPr>
              <a:t>[R]</a:t>
            </a:r>
            <a:r>
              <a:rPr lang="en-US" sz="6000" baseline="30000" dirty="0">
                <a:solidFill>
                  <a:srgbClr val="E46C0A"/>
                </a:solidFill>
              </a:rPr>
              <a:t>[S]</a:t>
            </a:r>
            <a:r>
              <a:rPr lang="en-US" sz="6000" dirty="0"/>
              <a:t>/</a:t>
            </a:r>
            <a:r>
              <a:rPr lang="en-US" sz="6000" baseline="-25000" dirty="0"/>
              <a:t>(B – 2)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Sort-Merge Join / Hash Join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6000" dirty="0" smtClean="0"/>
              <a:t>		</a:t>
            </a:r>
            <a:r>
              <a:rPr lang="en-US" sz="5400" dirty="0" smtClean="0"/>
              <a:t>3</a:t>
            </a:r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</a:rPr>
              <a:t>[R]</a:t>
            </a:r>
            <a:r>
              <a:rPr lang="en-US" sz="5400" dirty="0" smtClean="0"/>
              <a:t> + 3</a:t>
            </a: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[S]</a:t>
            </a: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74124"/>
            <a:ext cx="11702892" cy="1626129"/>
          </a:xfrm>
        </p:spPr>
        <p:txBody>
          <a:bodyPr/>
          <a:lstStyle/>
          <a:p>
            <a:r>
              <a:rPr lang="en-US" dirty="0" smtClean="0"/>
              <a:t>Sort-Merge vs. Hash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161" y="4548358"/>
            <a:ext cx="5745344" cy="91018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Sort-Merge Join</a:t>
            </a:r>
            <a:endParaRPr lang="en-US" sz="40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161" y="5458538"/>
            <a:ext cx="5745344" cy="3745913"/>
          </a:xfrm>
        </p:spPr>
        <p:txBody>
          <a:bodyPr>
            <a:normAutofit/>
          </a:bodyPr>
          <a:lstStyle/>
          <a:p>
            <a:r>
              <a:rPr lang="en-US" dirty="0" smtClean="0"/>
              <a:t>Good with sorted input/output</a:t>
            </a:r>
          </a:p>
          <a:p>
            <a:r>
              <a:rPr lang="en-US" dirty="0" smtClean="0"/>
              <a:t>Handles data skew + bad hashing (large partitions)</a:t>
            </a:r>
          </a:p>
          <a:p>
            <a:r>
              <a:rPr lang="en-US" dirty="0" smtClean="0"/>
              <a:t>Good with limited memory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452" y="4548358"/>
            <a:ext cx="5747601" cy="91018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Hash Join</a:t>
            </a:r>
            <a:endParaRPr lang="en-US" sz="4000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452" y="5458538"/>
            <a:ext cx="5747601" cy="3624397"/>
          </a:xfrm>
        </p:spPr>
        <p:txBody>
          <a:bodyPr/>
          <a:lstStyle/>
          <a:p>
            <a:r>
              <a:rPr lang="en-US" dirty="0" smtClean="0"/>
              <a:t>Good with hashed input/output</a:t>
            </a:r>
          </a:p>
          <a:p>
            <a:r>
              <a:rPr lang="en-US" dirty="0" smtClean="0"/>
              <a:t># passes bounded by </a:t>
            </a:r>
            <a:r>
              <a:rPr lang="en-US" b="1" dirty="0" smtClean="0"/>
              <a:t>smaller</a:t>
            </a:r>
            <a:r>
              <a:rPr lang="en-US" i="1" dirty="0" smtClean="0"/>
              <a:t> </a:t>
            </a:r>
            <a:r>
              <a:rPr lang="en-US" dirty="0" smtClean="0"/>
              <a:t>relation! </a:t>
            </a:r>
            <a:r>
              <a:rPr lang="en-US" i="1" dirty="0" smtClean="0">
                <a:solidFill>
                  <a:srgbClr val="FF0000"/>
                </a:solidFill>
              </a:rPr>
              <a:t>Why?</a:t>
            </a:r>
          </a:p>
          <a:p>
            <a:r>
              <a:rPr lang="en-US" dirty="0" smtClean="0"/>
              <a:t>Hybrid hashing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0161" y="2276581"/>
            <a:ext cx="11702892" cy="6439021"/>
          </a:xfrm>
          <a:prstGeom prst="rect">
            <a:avLst/>
          </a:prstGeom>
        </p:spPr>
        <p:txBody>
          <a:bodyPr vert="horz" lIns="130055" tIns="65028" rIns="130055" bIns="65028" rtlCol="0" anchor="b">
            <a:normAutofit/>
          </a:bodyPr>
          <a:lstStyle>
            <a:lvl1pPr marL="0" indent="0" algn="l" defTabSz="650276" rtl="0" eaLnBrk="1" latinLnBrk="0" hangingPunct="1">
              <a:spcBef>
                <a:spcPct val="20000"/>
              </a:spcBef>
              <a:buFont typeface="Arial"/>
              <a:buNone/>
              <a:defRPr sz="34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50276" indent="0" algn="l" defTabSz="650276" rtl="0" eaLnBrk="1" latinLnBrk="0" hangingPunct="1">
              <a:spcBef>
                <a:spcPct val="20000"/>
              </a:spcBef>
              <a:buFont typeface="Arial"/>
              <a:buNone/>
              <a:defRPr sz="28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300551" indent="0" algn="l" defTabSz="650276" rtl="0" eaLnBrk="1" latinLnBrk="0" hangingPunct="1">
              <a:spcBef>
                <a:spcPct val="20000"/>
              </a:spcBef>
              <a:buFont typeface="Arial"/>
              <a:buNone/>
              <a:defRPr sz="26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950827" indent="0" algn="l" defTabSz="650276" rtl="0" eaLnBrk="1" latinLnBrk="0" hangingPunct="1">
              <a:spcBef>
                <a:spcPct val="20000"/>
              </a:spcBef>
              <a:buFont typeface="Arial"/>
              <a:buNone/>
              <a:defRPr sz="23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601102" indent="0" algn="l" defTabSz="650276" rtl="0" eaLnBrk="1" latinLnBrk="0" hangingPunct="1">
              <a:spcBef>
                <a:spcPct val="20000"/>
              </a:spcBef>
              <a:buFont typeface="Arial"/>
              <a:buNone/>
              <a:defRPr sz="2300" b="1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3251378" indent="0" algn="l" defTabSz="650276" rtl="0" eaLnBrk="1" latinLnBrk="0" hangingPunct="1">
              <a:spcBef>
                <a:spcPct val="20000"/>
              </a:spcBef>
              <a:buFont typeface="Arial"/>
              <a:buNone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653" indent="0" algn="l" defTabSz="650276" rtl="0" eaLnBrk="1" latinLnBrk="0" hangingPunct="1">
              <a:spcBef>
                <a:spcPct val="20000"/>
              </a:spcBef>
              <a:buFont typeface="Arial"/>
              <a:buNone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929" indent="0" algn="l" defTabSz="650276" rtl="0" eaLnBrk="1" latinLnBrk="0" hangingPunct="1">
              <a:spcBef>
                <a:spcPct val="20000"/>
              </a:spcBef>
              <a:buFont typeface="Arial"/>
              <a:buNone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2204" indent="0" algn="l" defTabSz="650276" rtl="0" eaLnBrk="1" latinLnBrk="0" hangingPunct="1">
              <a:spcBef>
                <a:spcPct val="20000"/>
              </a:spcBef>
              <a:buFont typeface="Arial"/>
              <a:buNone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161" y="1700253"/>
            <a:ext cx="11702892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Helvetica Light"/>
                <a:cs typeface="Helvetica Light"/>
              </a:rPr>
              <a:t>Chunk Nested Loop Join</a:t>
            </a:r>
            <a:endParaRPr lang="en-US" sz="1050" b="1" dirty="0" smtClean="0">
              <a:latin typeface="Helvetica Light"/>
              <a:cs typeface="Helvetica Light"/>
            </a:endParaRPr>
          </a:p>
          <a:p>
            <a:pPr marL="457200" indent="-457200">
              <a:spcBef>
                <a:spcPts val="816"/>
              </a:spcBef>
              <a:buFont typeface="Arial"/>
              <a:buChar char="•"/>
            </a:pPr>
            <a:r>
              <a:rPr lang="en-US" sz="3400" dirty="0" smtClean="0">
                <a:latin typeface="Helvetica Light"/>
                <a:cs typeface="Helvetica Light"/>
              </a:rPr>
              <a:t>Works for cross (Cartesian) products</a:t>
            </a:r>
          </a:p>
          <a:p>
            <a:pPr marL="457200" indent="-457200">
              <a:spcBef>
                <a:spcPts val="816"/>
              </a:spcBef>
              <a:buFont typeface="Arial"/>
              <a:buChar char="•"/>
            </a:pPr>
            <a:r>
              <a:rPr lang="en-US" sz="3400" dirty="0" smtClean="0">
                <a:latin typeface="Helvetica Light"/>
                <a:cs typeface="Helvetica Light"/>
              </a:rPr>
              <a:t>Works for non-equality predicates</a:t>
            </a:r>
          </a:p>
          <a:p>
            <a:pPr marL="457200" indent="-457200">
              <a:spcBef>
                <a:spcPts val="816"/>
              </a:spcBef>
              <a:buFont typeface="Arial"/>
              <a:buChar char="•"/>
            </a:pPr>
            <a:r>
              <a:rPr lang="en-US" sz="3400" dirty="0" smtClean="0">
                <a:latin typeface="Helvetica Light"/>
                <a:cs typeface="Helvetica Light"/>
              </a:rPr>
              <a:t>Scales nicely with buffer size!</a:t>
            </a:r>
            <a:endParaRPr lang="en-US" sz="34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029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HW2 coming soon, due 9/28</a:t>
            </a:r>
          </a:p>
          <a:p>
            <a:pPr lvl="1"/>
            <a:r>
              <a:rPr lang="en-US" sz="3800" dirty="0" smtClean="0"/>
              <a:t>Query Planning and Joins</a:t>
            </a:r>
          </a:p>
          <a:p>
            <a:pPr lvl="1"/>
            <a:r>
              <a:rPr lang="en-US" sz="3800" dirty="0" smtClean="0"/>
              <a:t>Partners Optional</a:t>
            </a:r>
          </a:p>
          <a:p>
            <a:pPr lvl="2"/>
            <a:r>
              <a:rPr lang="en-US" sz="3200" dirty="0" smtClean="0"/>
              <a:t>Sharing one </a:t>
            </a:r>
            <a:r>
              <a:rPr lang="en-US" sz="3200" dirty="0" err="1" smtClean="0"/>
              <a:t>Github</a:t>
            </a:r>
            <a:r>
              <a:rPr lang="en-US" sz="3200" dirty="0" smtClean="0"/>
              <a:t> repo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38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242047"/>
            <a:ext cx="11702892" cy="1626129"/>
          </a:xfrm>
        </p:spPr>
        <p:txBody>
          <a:bodyPr/>
          <a:lstStyle/>
          <a:p>
            <a:r>
              <a:rPr lang="en-US" dirty="0" smtClean="0"/>
              <a:t>Revisiting SQL…</a:t>
            </a:r>
            <a:endParaRPr lang="en-US" dirty="0"/>
          </a:p>
        </p:txBody>
      </p:sp>
      <p:pic>
        <p:nvPicPr>
          <p:cNvPr id="5" name="Picture 4" descr="Screen Shot 2015-09-14 at 10.35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39" y="1881580"/>
            <a:ext cx="7939489" cy="73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3833943"/>
            <a:ext cx="11052731" cy="2091383"/>
          </a:xfrm>
        </p:spPr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161" y="390723"/>
            <a:ext cx="11702892" cy="1626129"/>
          </a:xfrm>
        </p:spPr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11451" y="2016852"/>
            <a:ext cx="26251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TABLE Students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5742" y="2016852"/>
            <a:ext cx="29026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TABLE Enrollment</a:t>
            </a:r>
            <a:endParaRPr lang="en-US" dirty="0">
              <a:latin typeface="Helvetica"/>
              <a:cs typeface="Helvetic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97375"/>
              </p:ext>
            </p:extLst>
          </p:nvPr>
        </p:nvGraphicFramePr>
        <p:xfrm>
          <a:off x="934802" y="2665975"/>
          <a:ext cx="5163104" cy="2438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581552"/>
                <a:gridCol w="2581552"/>
              </a:tblGrid>
              <a:tr h="377420">
                <a:tc>
                  <a:txBody>
                    <a:bodyPr/>
                    <a:lstStyle/>
                    <a:p>
                      <a:pPr algn="l"/>
                      <a:r>
                        <a:rPr lang="en-US" b="0" u="sng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u="sng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solidFill>
                          <a:srgbClr val="FF000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24821529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Anonymous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27983421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Nicholas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Helvetica"/>
                          <a:cs typeface="Helvetica"/>
                        </a:rPr>
                        <a:t>Oskicat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0123"/>
              </p:ext>
            </p:extLst>
          </p:nvPr>
        </p:nvGraphicFramePr>
        <p:xfrm>
          <a:off x="6912285" y="2665975"/>
          <a:ext cx="5163104" cy="2926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81552"/>
                <a:gridCol w="258155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u="none" dirty="0" smtClean="0">
                          <a:latin typeface="Helvetica"/>
                          <a:cs typeface="Helvetica"/>
                        </a:rPr>
                        <a:t>CCN</a:t>
                      </a:r>
                      <a:endParaRPr lang="en-US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25227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solidFill>
                          <a:srgbClr val="FF000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solidFill>
                          <a:srgbClr val="FF000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21545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21592421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23495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23374219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74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04977"/>
              </p:ext>
            </p:extLst>
          </p:nvPr>
        </p:nvGraphicFramePr>
        <p:xfrm>
          <a:off x="934800" y="6118758"/>
          <a:ext cx="11140588" cy="2926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85147"/>
                <a:gridCol w="2785147"/>
                <a:gridCol w="2785147"/>
                <a:gridCol w="2785147"/>
              </a:tblGrid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CCN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"/>
                          <a:cs typeface="Helvetica"/>
                        </a:rPr>
                        <a:t>SID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25227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Bob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the Builder</a:t>
                      </a:r>
                      <a:endParaRPr lang="en-US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Helvetica"/>
                          <a:cs typeface="Helvetica"/>
                        </a:rPr>
                        <a:t>23357852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24821529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Anonymous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27983421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5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Helvetica"/>
                          <a:cs typeface="Helvetica"/>
                        </a:rPr>
                        <a:t>Nicholas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9787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Helvetica"/>
                          <a:cs typeface="Helvetica"/>
                        </a:rPr>
                        <a:t>Oskicat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Helvetica"/>
                          <a:cs typeface="Helvetica"/>
                        </a:rPr>
                        <a:t>26586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27994495</a:t>
                      </a:r>
                      <a:endParaRPr lang="en-US" b="0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51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[R] </a:t>
            </a:r>
            <a:r>
              <a:rPr lang="en-US" dirty="0" smtClean="0"/>
              <a:t>	= number of pages in Table 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baseline="-25000" dirty="0" err="1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= number of records per page of 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|R|	</a:t>
            </a:r>
            <a:r>
              <a:rPr lang="en-US" dirty="0" smtClean="0"/>
              <a:t>	= number of records in R</a:t>
            </a:r>
          </a:p>
          <a:p>
            <a:pPr lvl="4">
              <a:lnSpc>
                <a:spcPct val="150000"/>
              </a:lnSpc>
            </a:pPr>
            <a:r>
              <a:rPr lang="en-US" dirty="0" smtClean="0"/>
              <a:t>(cardinality)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Note: |R| 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R</a:t>
            </a:r>
            <a:r>
              <a:rPr lang="en-US" dirty="0" smtClean="0"/>
              <a:t>*[R]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0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86885"/>
            <a:ext cx="11702892" cy="1626129"/>
          </a:xfrm>
        </p:spPr>
        <p:txBody>
          <a:bodyPr/>
          <a:lstStyle/>
          <a:p>
            <a:r>
              <a:rPr lang="en-US" dirty="0" smtClean="0"/>
              <a:t>Simple Nested Loop Join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61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7882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905900" y="2169252"/>
            <a:ext cx="2678028" cy="1750705"/>
            <a:chOff x="4905900" y="2169252"/>
            <a:chExt cx="2678028" cy="1750705"/>
          </a:xfrm>
        </p:grpSpPr>
        <p:sp>
          <p:nvSpPr>
            <p:cNvPr id="19" name="Rectangle 18"/>
            <p:cNvSpPr/>
            <p:nvPr/>
          </p:nvSpPr>
          <p:spPr>
            <a:xfrm>
              <a:off x="4905900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51388" y="2279010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51388" y="26778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51388" y="30767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1388" y="34756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905900" y="4312991"/>
            <a:ext cx="2678028" cy="1750705"/>
            <a:chOff x="4905900" y="4312991"/>
            <a:chExt cx="2678028" cy="1750705"/>
          </a:xfrm>
        </p:grpSpPr>
        <p:sp>
          <p:nvSpPr>
            <p:cNvPr id="37" name="Rectangle 36"/>
            <p:cNvSpPr/>
            <p:nvPr/>
          </p:nvSpPr>
          <p:spPr>
            <a:xfrm>
              <a:off x="4905900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51388" y="4422749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51388" y="4821627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51388" y="5220505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51388" y="5619383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905900" y="6456730"/>
            <a:ext cx="2678028" cy="1750705"/>
            <a:chOff x="4905900" y="6456730"/>
            <a:chExt cx="2678028" cy="1750705"/>
          </a:xfrm>
        </p:grpSpPr>
        <p:sp>
          <p:nvSpPr>
            <p:cNvPr id="42" name="Rectangle 41"/>
            <p:cNvSpPr/>
            <p:nvPr/>
          </p:nvSpPr>
          <p:spPr>
            <a:xfrm>
              <a:off x="4905900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51388" y="65664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51388" y="69653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51388" y="73642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51388" y="7763122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8178" y="2169252"/>
            <a:ext cx="2678028" cy="1750705"/>
            <a:chOff x="798178" y="2169252"/>
            <a:chExt cx="2678028" cy="1750705"/>
          </a:xfrm>
        </p:grpSpPr>
        <p:sp>
          <p:nvSpPr>
            <p:cNvPr id="47" name="Rectangle 46"/>
            <p:cNvSpPr/>
            <p:nvPr/>
          </p:nvSpPr>
          <p:spPr>
            <a:xfrm>
              <a:off x="798178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3666" y="2279010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43666" y="26778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43666" y="30767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3666" y="34756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8178" y="4312991"/>
            <a:ext cx="2678028" cy="1750705"/>
            <a:chOff x="798178" y="4312991"/>
            <a:chExt cx="2678028" cy="1750705"/>
          </a:xfrm>
        </p:grpSpPr>
        <p:sp>
          <p:nvSpPr>
            <p:cNvPr id="52" name="Rectangle 51"/>
            <p:cNvSpPr/>
            <p:nvPr/>
          </p:nvSpPr>
          <p:spPr>
            <a:xfrm>
              <a:off x="798178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3666" y="4422749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43666" y="4821627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43666" y="5220505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43666" y="5619383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8178" y="6456730"/>
            <a:ext cx="2678028" cy="1750705"/>
            <a:chOff x="798178" y="6456730"/>
            <a:chExt cx="2678028" cy="1750705"/>
          </a:xfrm>
        </p:grpSpPr>
        <p:sp>
          <p:nvSpPr>
            <p:cNvPr id="57" name="Rectangle 56"/>
            <p:cNvSpPr/>
            <p:nvPr/>
          </p:nvSpPr>
          <p:spPr>
            <a:xfrm>
              <a:off x="798178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3666" y="65664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43666" y="69653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43666" y="73642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43666" y="7763122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85218" y="8451429"/>
            <a:ext cx="109748" cy="555676"/>
            <a:chOff x="2085218" y="8451429"/>
            <a:chExt cx="109748" cy="555676"/>
          </a:xfrm>
        </p:grpSpPr>
        <p:sp>
          <p:nvSpPr>
            <p:cNvPr id="62" name="Oval 61"/>
            <p:cNvSpPr/>
            <p:nvPr/>
          </p:nvSpPr>
          <p:spPr>
            <a:xfrm>
              <a:off x="2085218" y="8451429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085218" y="8666548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085218" y="8881667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185026" y="8451429"/>
            <a:ext cx="109748" cy="555676"/>
            <a:chOff x="6185026" y="8451429"/>
            <a:chExt cx="109748" cy="555676"/>
          </a:xfrm>
        </p:grpSpPr>
        <p:sp>
          <p:nvSpPr>
            <p:cNvPr id="66" name="Oval 65"/>
            <p:cNvSpPr/>
            <p:nvPr/>
          </p:nvSpPr>
          <p:spPr>
            <a:xfrm>
              <a:off x="6185026" y="8451429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185026" y="8666548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185026" y="8881667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43666" y="2250450"/>
            <a:ext cx="2380140" cy="327201"/>
          </a:xfrm>
          <a:prstGeom prst="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187223" y="2109739"/>
            <a:ext cx="0" cy="68378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83352" y="8312605"/>
            <a:ext cx="463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R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77589" y="8312605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/>
          <p:cNvCxnSpPr>
            <a:stCxn id="69" idx="3"/>
            <a:endCxn id="24" idx="1"/>
          </p:cNvCxnSpPr>
          <p:nvPr/>
        </p:nvCxnSpPr>
        <p:spPr>
          <a:xfrm>
            <a:off x="3323806" y="2414051"/>
            <a:ext cx="1727582" cy="1904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3"/>
            <a:endCxn id="30" idx="1"/>
          </p:cNvCxnSpPr>
          <p:nvPr/>
        </p:nvCxnSpPr>
        <p:spPr>
          <a:xfrm>
            <a:off x="3323806" y="2414051"/>
            <a:ext cx="1727582" cy="41791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9" idx="3"/>
            <a:endCxn id="31" idx="1"/>
          </p:cNvCxnSpPr>
          <p:nvPr/>
        </p:nvCxnSpPr>
        <p:spPr>
          <a:xfrm>
            <a:off x="3323806" y="2414051"/>
            <a:ext cx="1727582" cy="81679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4131061" y="3230847"/>
            <a:ext cx="109748" cy="814548"/>
            <a:chOff x="4131061" y="3230847"/>
            <a:chExt cx="109748" cy="814548"/>
          </a:xfrm>
        </p:grpSpPr>
        <p:sp>
          <p:nvSpPr>
            <p:cNvPr id="97" name="Oval 96"/>
            <p:cNvSpPr/>
            <p:nvPr/>
          </p:nvSpPr>
          <p:spPr>
            <a:xfrm>
              <a:off x="4131061" y="323084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131061" y="3571404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131061" y="391995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348616" y="5220505"/>
            <a:ext cx="41763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with all tuples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…and add matches to result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348616" y="2279010"/>
            <a:ext cx="40970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iteration of outer loop…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5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86885"/>
            <a:ext cx="11702892" cy="1626129"/>
          </a:xfrm>
        </p:spPr>
        <p:txBody>
          <a:bodyPr/>
          <a:lstStyle/>
          <a:p>
            <a:r>
              <a:rPr lang="en-US" dirty="0" smtClean="0"/>
              <a:t>Simple Nested Loop Join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61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7882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905900" y="2169252"/>
            <a:ext cx="2678028" cy="1750705"/>
            <a:chOff x="4905900" y="2169252"/>
            <a:chExt cx="2678028" cy="1750705"/>
          </a:xfrm>
        </p:grpSpPr>
        <p:sp>
          <p:nvSpPr>
            <p:cNvPr id="19" name="Rectangle 18"/>
            <p:cNvSpPr/>
            <p:nvPr/>
          </p:nvSpPr>
          <p:spPr>
            <a:xfrm>
              <a:off x="4905900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51388" y="2279010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51388" y="26778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51388" y="30767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1388" y="34756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905900" y="4312991"/>
            <a:ext cx="2678028" cy="1750705"/>
            <a:chOff x="4905900" y="4312991"/>
            <a:chExt cx="2678028" cy="1750705"/>
          </a:xfrm>
        </p:grpSpPr>
        <p:sp>
          <p:nvSpPr>
            <p:cNvPr id="37" name="Rectangle 36"/>
            <p:cNvSpPr/>
            <p:nvPr/>
          </p:nvSpPr>
          <p:spPr>
            <a:xfrm>
              <a:off x="4905900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51388" y="4422749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51388" y="4821627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51388" y="5220505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51388" y="5619383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905900" y="6456730"/>
            <a:ext cx="2678028" cy="1750705"/>
            <a:chOff x="4905900" y="6456730"/>
            <a:chExt cx="2678028" cy="1750705"/>
          </a:xfrm>
        </p:grpSpPr>
        <p:sp>
          <p:nvSpPr>
            <p:cNvPr id="42" name="Rectangle 41"/>
            <p:cNvSpPr/>
            <p:nvPr/>
          </p:nvSpPr>
          <p:spPr>
            <a:xfrm>
              <a:off x="4905900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51388" y="65664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51388" y="69653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51388" y="73642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51388" y="7763122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8178" y="2169252"/>
            <a:ext cx="2678028" cy="1750705"/>
            <a:chOff x="798178" y="2169252"/>
            <a:chExt cx="2678028" cy="1750705"/>
          </a:xfrm>
        </p:grpSpPr>
        <p:sp>
          <p:nvSpPr>
            <p:cNvPr id="47" name="Rectangle 46"/>
            <p:cNvSpPr/>
            <p:nvPr/>
          </p:nvSpPr>
          <p:spPr>
            <a:xfrm>
              <a:off x="798178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3666" y="2279010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43666" y="26778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43666" y="30767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3666" y="34756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8178" y="4312991"/>
            <a:ext cx="2678028" cy="1750705"/>
            <a:chOff x="798178" y="4312991"/>
            <a:chExt cx="2678028" cy="1750705"/>
          </a:xfrm>
        </p:grpSpPr>
        <p:sp>
          <p:nvSpPr>
            <p:cNvPr id="52" name="Rectangle 51"/>
            <p:cNvSpPr/>
            <p:nvPr/>
          </p:nvSpPr>
          <p:spPr>
            <a:xfrm>
              <a:off x="798178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3666" y="4422749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43666" y="4821627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43666" y="5220505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43666" y="5619383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8178" y="6456730"/>
            <a:ext cx="2678028" cy="1750705"/>
            <a:chOff x="798178" y="6456730"/>
            <a:chExt cx="2678028" cy="1750705"/>
          </a:xfrm>
        </p:grpSpPr>
        <p:sp>
          <p:nvSpPr>
            <p:cNvPr id="57" name="Rectangle 56"/>
            <p:cNvSpPr/>
            <p:nvPr/>
          </p:nvSpPr>
          <p:spPr>
            <a:xfrm>
              <a:off x="798178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3666" y="65664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43666" y="69653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43666" y="73642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43666" y="7763122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85218" y="8451429"/>
            <a:ext cx="109748" cy="555676"/>
            <a:chOff x="2085218" y="8451429"/>
            <a:chExt cx="109748" cy="555676"/>
          </a:xfrm>
        </p:grpSpPr>
        <p:sp>
          <p:nvSpPr>
            <p:cNvPr id="62" name="Oval 61"/>
            <p:cNvSpPr/>
            <p:nvPr/>
          </p:nvSpPr>
          <p:spPr>
            <a:xfrm>
              <a:off x="2085218" y="8451429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085218" y="8666548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085218" y="8881667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185026" y="8451429"/>
            <a:ext cx="109748" cy="555676"/>
            <a:chOff x="6185026" y="8451429"/>
            <a:chExt cx="109748" cy="555676"/>
          </a:xfrm>
        </p:grpSpPr>
        <p:sp>
          <p:nvSpPr>
            <p:cNvPr id="66" name="Oval 65"/>
            <p:cNvSpPr/>
            <p:nvPr/>
          </p:nvSpPr>
          <p:spPr>
            <a:xfrm>
              <a:off x="6185026" y="8451429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185026" y="8666548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185026" y="8881667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43666" y="2648061"/>
            <a:ext cx="2380140" cy="327201"/>
          </a:xfrm>
          <a:prstGeom prst="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187223" y="2109739"/>
            <a:ext cx="0" cy="68378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83352" y="8312605"/>
            <a:ext cx="463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R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77589" y="8312605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/>
          <p:cNvCxnSpPr>
            <a:stCxn id="69" idx="3"/>
            <a:endCxn id="24" idx="1"/>
          </p:cNvCxnSpPr>
          <p:nvPr/>
        </p:nvCxnSpPr>
        <p:spPr>
          <a:xfrm flipV="1">
            <a:off x="3323806" y="2433091"/>
            <a:ext cx="1727582" cy="378571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3"/>
            <a:endCxn id="30" idx="1"/>
          </p:cNvCxnSpPr>
          <p:nvPr/>
        </p:nvCxnSpPr>
        <p:spPr>
          <a:xfrm>
            <a:off x="3323806" y="2811662"/>
            <a:ext cx="1727582" cy="20307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9" idx="3"/>
            <a:endCxn id="31" idx="1"/>
          </p:cNvCxnSpPr>
          <p:nvPr/>
        </p:nvCxnSpPr>
        <p:spPr>
          <a:xfrm>
            <a:off x="3323806" y="2811662"/>
            <a:ext cx="1727582" cy="419185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4131061" y="3230847"/>
            <a:ext cx="109748" cy="814548"/>
            <a:chOff x="4131061" y="3230847"/>
            <a:chExt cx="109748" cy="814548"/>
          </a:xfrm>
        </p:grpSpPr>
        <p:sp>
          <p:nvSpPr>
            <p:cNvPr id="97" name="Oval 96"/>
            <p:cNvSpPr/>
            <p:nvPr/>
          </p:nvSpPr>
          <p:spPr>
            <a:xfrm>
              <a:off x="4131061" y="323084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131061" y="3571404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131061" y="391995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348616" y="2279010"/>
            <a:ext cx="44952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iteration of outer loop…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348616" y="5220505"/>
            <a:ext cx="417631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with all tuples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…and add matches to result</a:t>
            </a:r>
          </a:p>
        </p:txBody>
      </p:sp>
    </p:spTree>
    <p:extLst>
      <p:ext uri="{BB962C8B-B14F-4D97-AF65-F5344CB8AC3E}">
        <p14:creationId xmlns:p14="http://schemas.microsoft.com/office/powerpoint/2010/main" val="410566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86885"/>
            <a:ext cx="11702892" cy="1626129"/>
          </a:xfrm>
        </p:spPr>
        <p:txBody>
          <a:bodyPr/>
          <a:lstStyle/>
          <a:p>
            <a:r>
              <a:rPr lang="en-US" dirty="0" smtClean="0"/>
              <a:t>Simple Nested Loop Join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161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7882" y="2016852"/>
            <a:ext cx="2971533" cy="7187209"/>
          </a:xfrm>
          <a:prstGeom prst="rect">
            <a:avLst/>
          </a:prstGeom>
          <a:noFill/>
          <a:ln w="571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905900" y="2169252"/>
            <a:ext cx="2678028" cy="1750705"/>
            <a:chOff x="4905900" y="2169252"/>
            <a:chExt cx="2678028" cy="1750705"/>
          </a:xfrm>
        </p:grpSpPr>
        <p:sp>
          <p:nvSpPr>
            <p:cNvPr id="19" name="Rectangle 18"/>
            <p:cNvSpPr/>
            <p:nvPr/>
          </p:nvSpPr>
          <p:spPr>
            <a:xfrm>
              <a:off x="4905900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51388" y="2279010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51388" y="26778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51388" y="30767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51388" y="34756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905900" y="4312991"/>
            <a:ext cx="2678028" cy="1750705"/>
            <a:chOff x="4905900" y="4312991"/>
            <a:chExt cx="2678028" cy="1750705"/>
          </a:xfrm>
        </p:grpSpPr>
        <p:sp>
          <p:nvSpPr>
            <p:cNvPr id="37" name="Rectangle 36"/>
            <p:cNvSpPr/>
            <p:nvPr/>
          </p:nvSpPr>
          <p:spPr>
            <a:xfrm>
              <a:off x="4905900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51388" y="4422749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51388" y="4821627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51388" y="5220505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51388" y="5619383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905900" y="6456730"/>
            <a:ext cx="2678028" cy="1750705"/>
            <a:chOff x="4905900" y="6456730"/>
            <a:chExt cx="2678028" cy="1750705"/>
          </a:xfrm>
        </p:grpSpPr>
        <p:sp>
          <p:nvSpPr>
            <p:cNvPr id="42" name="Rectangle 41"/>
            <p:cNvSpPr/>
            <p:nvPr/>
          </p:nvSpPr>
          <p:spPr>
            <a:xfrm>
              <a:off x="4905900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6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51388" y="6566488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51388" y="6965366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51388" y="7364244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51388" y="7763122"/>
              <a:ext cx="2380140" cy="308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8178" y="2169252"/>
            <a:ext cx="2678028" cy="1750705"/>
            <a:chOff x="798178" y="2169252"/>
            <a:chExt cx="2678028" cy="1750705"/>
          </a:xfrm>
        </p:grpSpPr>
        <p:sp>
          <p:nvSpPr>
            <p:cNvPr id="47" name="Rectangle 46"/>
            <p:cNvSpPr/>
            <p:nvPr/>
          </p:nvSpPr>
          <p:spPr>
            <a:xfrm>
              <a:off x="798178" y="2169252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3666" y="2279010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43666" y="26778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43666" y="30767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3666" y="34756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8178" y="4312991"/>
            <a:ext cx="2678028" cy="1750705"/>
            <a:chOff x="798178" y="4312991"/>
            <a:chExt cx="2678028" cy="1750705"/>
          </a:xfrm>
        </p:grpSpPr>
        <p:sp>
          <p:nvSpPr>
            <p:cNvPr id="52" name="Rectangle 51"/>
            <p:cNvSpPr/>
            <p:nvPr/>
          </p:nvSpPr>
          <p:spPr>
            <a:xfrm>
              <a:off x="798178" y="4312991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3666" y="4422749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43666" y="4821627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43666" y="5220505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43666" y="5619383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8178" y="6456730"/>
            <a:ext cx="2678028" cy="1750705"/>
            <a:chOff x="798178" y="6456730"/>
            <a:chExt cx="2678028" cy="1750705"/>
          </a:xfrm>
        </p:grpSpPr>
        <p:sp>
          <p:nvSpPr>
            <p:cNvPr id="57" name="Rectangle 56"/>
            <p:cNvSpPr/>
            <p:nvPr/>
          </p:nvSpPr>
          <p:spPr>
            <a:xfrm>
              <a:off x="798178" y="6456730"/>
              <a:ext cx="2678028" cy="1750705"/>
            </a:xfrm>
            <a:prstGeom prst="rect">
              <a:avLst/>
            </a:prstGeom>
            <a:noFill/>
            <a:ln w="28575" cmpd="sng">
              <a:solidFill>
                <a:schemeClr val="accent3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3666" y="6566488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43666" y="6965366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43666" y="7364244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43666" y="7763122"/>
              <a:ext cx="2380140" cy="3081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mpd="sng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85218" y="8451429"/>
            <a:ext cx="109748" cy="555676"/>
            <a:chOff x="2085218" y="8451429"/>
            <a:chExt cx="109748" cy="555676"/>
          </a:xfrm>
        </p:grpSpPr>
        <p:sp>
          <p:nvSpPr>
            <p:cNvPr id="62" name="Oval 61"/>
            <p:cNvSpPr/>
            <p:nvPr/>
          </p:nvSpPr>
          <p:spPr>
            <a:xfrm>
              <a:off x="2085218" y="8451429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085218" y="8666548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085218" y="8881667"/>
              <a:ext cx="109748" cy="1254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185026" y="8451429"/>
            <a:ext cx="109748" cy="555676"/>
            <a:chOff x="6185026" y="8451429"/>
            <a:chExt cx="109748" cy="555676"/>
          </a:xfrm>
        </p:grpSpPr>
        <p:sp>
          <p:nvSpPr>
            <p:cNvPr id="66" name="Oval 65"/>
            <p:cNvSpPr/>
            <p:nvPr/>
          </p:nvSpPr>
          <p:spPr>
            <a:xfrm>
              <a:off x="6185026" y="8451429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185026" y="8666548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185026" y="8881667"/>
              <a:ext cx="109748" cy="12543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43666" y="3067246"/>
            <a:ext cx="2380140" cy="327201"/>
          </a:xfrm>
          <a:prstGeom prst="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187223" y="2109739"/>
            <a:ext cx="0" cy="68378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83352" y="8312605"/>
            <a:ext cx="463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R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77589" y="8312605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/>
          <p:cNvCxnSpPr>
            <a:stCxn id="69" idx="3"/>
            <a:endCxn id="24" idx="1"/>
          </p:cNvCxnSpPr>
          <p:nvPr/>
        </p:nvCxnSpPr>
        <p:spPr>
          <a:xfrm flipV="1">
            <a:off x="3323806" y="2433091"/>
            <a:ext cx="1727582" cy="79775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3"/>
            <a:endCxn id="30" idx="1"/>
          </p:cNvCxnSpPr>
          <p:nvPr/>
        </p:nvCxnSpPr>
        <p:spPr>
          <a:xfrm flipV="1">
            <a:off x="3323806" y="2831969"/>
            <a:ext cx="1727582" cy="39887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9" idx="3"/>
            <a:endCxn id="31" idx="1"/>
          </p:cNvCxnSpPr>
          <p:nvPr/>
        </p:nvCxnSpPr>
        <p:spPr>
          <a:xfrm>
            <a:off x="3323806" y="3230847"/>
            <a:ext cx="1727582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4131061" y="3475644"/>
            <a:ext cx="109748" cy="814548"/>
            <a:chOff x="4131061" y="3230847"/>
            <a:chExt cx="109748" cy="814548"/>
          </a:xfrm>
        </p:grpSpPr>
        <p:sp>
          <p:nvSpPr>
            <p:cNvPr id="97" name="Oval 96"/>
            <p:cNvSpPr/>
            <p:nvPr/>
          </p:nvSpPr>
          <p:spPr>
            <a:xfrm>
              <a:off x="4131061" y="323084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131061" y="3571404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4131061" y="3919957"/>
              <a:ext cx="109748" cy="125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483093" y="4252624"/>
            <a:ext cx="420331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Cost =</a:t>
            </a:r>
          </a:p>
          <a:p>
            <a:r>
              <a:rPr lang="en-US" sz="6000" dirty="0" smtClean="0">
                <a:solidFill>
                  <a:schemeClr val="accent3">
                    <a:lumMod val="75000"/>
                  </a:schemeClr>
                </a:solidFill>
              </a:rPr>
              <a:t>[R]</a:t>
            </a:r>
            <a:r>
              <a:rPr lang="en-US" sz="6000" dirty="0" smtClean="0"/>
              <a:t> + </a:t>
            </a:r>
            <a:r>
              <a:rPr lang="en-US" sz="6000" dirty="0" err="1" smtClean="0">
                <a:solidFill>
                  <a:srgbClr val="77933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77933C"/>
                </a:solidFill>
              </a:rPr>
              <a:t>R</a:t>
            </a:r>
            <a:r>
              <a:rPr lang="en-US" sz="6000" dirty="0" smtClean="0">
                <a:solidFill>
                  <a:srgbClr val="77933C"/>
                </a:solidFill>
              </a:rPr>
              <a:t>[R]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477</Words>
  <Application>Microsoft Macintosh PowerPoint</Application>
  <PresentationFormat>Custom</PresentationFormat>
  <Paragraphs>168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CS 186 Discussion #3</vt:lpstr>
      <vt:lpstr>Logistics</vt:lpstr>
      <vt:lpstr>Revisiting SQL…</vt:lpstr>
      <vt:lpstr>Joins</vt:lpstr>
      <vt:lpstr>Left Outer Join</vt:lpstr>
      <vt:lpstr>Cost Notation</vt:lpstr>
      <vt:lpstr>Simple Nested Loop Join</vt:lpstr>
      <vt:lpstr>Simple Nested Loop Join</vt:lpstr>
      <vt:lpstr>Simple Nested Loop Join</vt:lpstr>
      <vt:lpstr>Page-Oriented Nested Loop Join</vt:lpstr>
      <vt:lpstr>Page-Oriented Nested Loop Join</vt:lpstr>
      <vt:lpstr>Page-Oriented Nested Loop Join</vt:lpstr>
      <vt:lpstr>Chunk Nested Loop Join</vt:lpstr>
      <vt:lpstr>Cost of CNLJ?</vt:lpstr>
      <vt:lpstr>Sort-Merge Join</vt:lpstr>
      <vt:lpstr>Optimized Sort-Merge Join</vt:lpstr>
      <vt:lpstr>Hash Join</vt:lpstr>
      <vt:lpstr>Join Costs Overview</vt:lpstr>
      <vt:lpstr>Sort-Merge vs. Hash Join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186 Discussion #2</dc:title>
  <dc:creator>P Y</dc:creator>
  <cp:lastModifiedBy>P Y</cp:lastModifiedBy>
  <cp:revision>98</cp:revision>
  <dcterms:created xsi:type="dcterms:W3CDTF">2015-08-31T18:31:27Z</dcterms:created>
  <dcterms:modified xsi:type="dcterms:W3CDTF">2015-09-16T19:16:08Z</dcterms:modified>
</cp:coreProperties>
</file>