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2" r:id="rId3"/>
    <p:sldId id="257" r:id="rId4"/>
    <p:sldId id="259" r:id="rId5"/>
    <p:sldId id="258" r:id="rId6"/>
    <p:sldId id="293" r:id="rId7"/>
    <p:sldId id="260" r:id="rId8"/>
    <p:sldId id="263" r:id="rId9"/>
    <p:sldId id="262" r:id="rId10"/>
    <p:sldId id="261" r:id="rId11"/>
    <p:sldId id="29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3003213" cy="9756775"/>
  <p:notesSz cx="6858000" cy="9144000"/>
  <p:defaultTextStyle>
    <a:defPPr>
      <a:defRPr lang="en-US"/>
    </a:defPPr>
    <a:lvl1pPr marL="0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76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551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827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1102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3" autoAdjust="0"/>
  </p:normalViewPr>
  <p:slideViewPr>
    <p:cSldViewPr snapToGrid="0" snapToObjects="1">
      <p:cViewPr varScale="1">
        <p:scale>
          <a:sx n="76" d="100"/>
          <a:sy n="76" d="100"/>
        </p:scale>
        <p:origin x="-1656" y="-120"/>
      </p:cViewPr>
      <p:guideLst>
        <p:guide orient="horz" pos="3073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67C8-8D86-FC45-8698-6FC64FA35F29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1D07-A10D-E847-904F-AB9B2AFD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0276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551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0827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1102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than likely you will get a faster response on Piazza.</a:t>
            </a:r>
          </a:p>
          <a:p>
            <a:r>
              <a:rPr lang="en-US" baseline="0" dirty="0" smtClean="0"/>
              <a:t>For the first 2 weeks, please attend the section you are enrolled in – this is to avoid overcrowding 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7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group is contained within a partition!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9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6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Unfortunately, we don’t have much to tell you.  We are every bit as confused as</a:t>
            </a:r>
            <a:r>
              <a:rPr lang="en-US" baseline="0" dirty="0" smtClean="0"/>
              <a:t> you are with how the waitlist is being processed.  If you are immensely concerned, contact MDS.</a:t>
            </a:r>
            <a:endParaRPr lang="en-US" dirty="0" smtClean="0"/>
          </a:p>
          <a:p>
            <a:r>
              <a:rPr lang="en-US" dirty="0" smtClean="0"/>
              <a:t>Vitamins are</a:t>
            </a:r>
            <a:r>
              <a:rPr lang="en-US" baseline="0" dirty="0" smtClean="0"/>
              <a:t> independent, but really it’s just for you.  It should be a low stress experience for you, but what that does mean is that you need to be keeping up with lecture.</a:t>
            </a:r>
          </a:p>
          <a:p>
            <a:r>
              <a:rPr lang="en-US" baseline="0" dirty="0" smtClean="0"/>
              <a:t>SQL / Joins / Spark / Recovery</a:t>
            </a:r>
          </a:p>
          <a:p>
            <a:r>
              <a:rPr lang="en-US" baseline="0" dirty="0" smtClean="0"/>
              <a:t>No extension for solo projects, deduct slip days for both partners, round up</a:t>
            </a:r>
            <a:endParaRPr lang="en-US" baseline="0" dirty="0"/>
          </a:p>
          <a:p>
            <a:r>
              <a:rPr lang="en-US" baseline="0" dirty="0"/>
              <a:t>Questions?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for Passes</a:t>
            </a:r>
            <a:r>
              <a:rPr lang="en-US" baseline="0" dirty="0" smtClean="0"/>
              <a:t> 1+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Passes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What we called a “two-way” merge sort is not a generalized merge sort with B = 3!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Not magical equations!  Do you understand why?</a:t>
            </a:r>
            <a:endParaRPr lang="en-US" dirty="0" smtClean="0"/>
          </a:p>
          <a:p>
            <a:r>
              <a:rPr lang="en-US" dirty="0" smtClean="0"/>
              <a:t>Why 2N?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N.</a:t>
            </a:r>
          </a:p>
          <a:p>
            <a:r>
              <a:rPr lang="en-US" dirty="0" smtClean="0"/>
              <a:t>N/B runs after Pass</a:t>
            </a:r>
            <a:r>
              <a:rPr lang="en-US" baseline="0" dirty="0" smtClean="0"/>
              <a:t> 0.</a:t>
            </a:r>
          </a:p>
          <a:p>
            <a:r>
              <a:rPr lang="en-US" baseline="0" dirty="0" smtClean="0"/>
              <a:t>Sort will terminate after Pass 1 if you start with (B – 1) runs.</a:t>
            </a:r>
          </a:p>
          <a:p>
            <a:r>
              <a:rPr lang="en-US" baseline="0" dirty="0" smtClean="0"/>
              <a:t>So, N/B = (B-1), N = B(B-1)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Hash? Aggregate data that doesn’t fit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1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389431"/>
            <a:ext cx="11052731" cy="2091383"/>
          </a:xfrm>
        </p:spPr>
        <p:txBody>
          <a:bodyPr>
            <a:noAutofit/>
          </a:bodyPr>
          <a:lstStyle>
            <a:lvl1pPr>
              <a:defRPr sz="7700" b="0" i="0"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122307"/>
            <a:ext cx="9102249" cy="2493398"/>
          </a:xfrm>
        </p:spPr>
        <p:txBody>
          <a:bodyPr>
            <a:normAutofit/>
          </a:bodyPr>
          <a:lstStyle>
            <a:lvl1pPr marL="0" indent="0" algn="ctr">
              <a:buNone/>
              <a:defRPr sz="46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65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1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2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7329" y="390724"/>
            <a:ext cx="2925723" cy="83248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0" y="390724"/>
            <a:ext cx="8560449" cy="8324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96692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6269632"/>
            <a:ext cx="11052731" cy="1937804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135338"/>
            <a:ext cx="11052731" cy="213429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7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5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8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11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3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9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22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4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183982"/>
            <a:ext cx="5745344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161" y="3094162"/>
            <a:ext cx="5745344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452" y="2183982"/>
            <a:ext cx="5747601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452" y="3094162"/>
            <a:ext cx="5747601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2" y="388464"/>
            <a:ext cx="4277967" cy="165323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895" y="388465"/>
            <a:ext cx="7269157" cy="832713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162" y="2041696"/>
            <a:ext cx="4277967" cy="6673906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721" y="6829742"/>
            <a:ext cx="7801928" cy="8062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8721" y="871786"/>
            <a:ext cx="7801928" cy="5854065"/>
          </a:xfrm>
        </p:spPr>
        <p:txBody>
          <a:bodyPr/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8721" y="7636032"/>
            <a:ext cx="7801928" cy="1145065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  <a:prstGeom prst="rect">
            <a:avLst/>
          </a:prstGeom>
        </p:spPr>
        <p:txBody>
          <a:bodyPr vert="horz" lIns="130055" tIns="65028" rIns="130055" bIns="6502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276581"/>
            <a:ext cx="11702892" cy="6439021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161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26C9-5FE5-2741-B24F-07994D1B26EB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765" y="9043086"/>
            <a:ext cx="4117684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8969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50276" rtl="0" eaLnBrk="1" latinLnBrk="0" hangingPunct="1">
        <a:spcBef>
          <a:spcPct val="0"/>
        </a:spcBef>
        <a:buNone/>
        <a:defRPr sz="63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487707" indent="-487707" algn="l" defTabSz="650276" rtl="0" eaLnBrk="1" latinLnBrk="0" hangingPunct="1">
        <a:spcBef>
          <a:spcPct val="20000"/>
        </a:spcBef>
        <a:buFont typeface="Arial"/>
        <a:buChar char="•"/>
        <a:defRPr sz="46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1056698" indent="-406422" algn="l" defTabSz="650276" rtl="0" eaLnBrk="1" latinLnBrk="0" hangingPunct="1">
        <a:spcBef>
          <a:spcPct val="20000"/>
        </a:spcBef>
        <a:buFont typeface="Arial"/>
        <a:buChar char="–"/>
        <a:defRPr sz="40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625689" indent="-325138" algn="l" defTabSz="650276" rtl="0" eaLnBrk="1" latinLnBrk="0" hangingPunct="1">
        <a:spcBef>
          <a:spcPct val="20000"/>
        </a:spcBef>
        <a:buFont typeface="Arial"/>
        <a:buChar char="•"/>
        <a:defRPr sz="3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2275964" indent="-325138" algn="l" defTabSz="650276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926240" indent="-325138" algn="l" defTabSz="650276" rtl="0" eaLnBrk="1" latinLnBrk="0" hangingPunct="1">
        <a:spcBef>
          <a:spcPct val="20000"/>
        </a:spcBef>
        <a:buFont typeface="Arial"/>
        <a:buChar char="»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278028"/>
            <a:ext cx="11052731" cy="2091383"/>
          </a:xfrm>
        </p:spPr>
        <p:txBody>
          <a:bodyPr>
            <a:normAutofit/>
          </a:bodyPr>
          <a:lstStyle/>
          <a:p>
            <a:r>
              <a:rPr lang="en-US" dirty="0"/>
              <a:t>CS 186 Discussion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091285"/>
            <a:ext cx="9102249" cy="2493398"/>
          </a:xfrm>
        </p:spPr>
        <p:txBody>
          <a:bodyPr/>
          <a:lstStyle/>
          <a:p>
            <a:r>
              <a:rPr lang="en-US" dirty="0" smtClean="0">
                <a:latin typeface="Helvetica Light"/>
                <a:cs typeface="Helvetica Light"/>
              </a:rPr>
              <a:t>External Sorting &amp; Hashing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1177" y="8975632"/>
            <a:ext cx="5957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Original Slides + Diagrams by Michelle Nguyen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2400"/>
              </a:spcAft>
            </a:pPr>
            <a:r>
              <a:rPr lang="en-US" i="1" dirty="0" smtClean="0"/>
              <a:t>N</a:t>
            </a:r>
            <a:r>
              <a:rPr lang="en-US" dirty="0" smtClean="0"/>
              <a:t> blocks in file, </a:t>
            </a:r>
            <a:r>
              <a:rPr lang="en-US" i="1" dirty="0" smtClean="0"/>
              <a:t>B</a:t>
            </a:r>
            <a:r>
              <a:rPr lang="en-US" dirty="0" smtClean="0"/>
              <a:t> blocks in memory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Number of Passes</a:t>
            </a:r>
          </a:p>
          <a:p>
            <a:pPr lvl="1"/>
            <a:r>
              <a:rPr lang="en-US" dirty="0" smtClean="0"/>
              <a:t>Two-way</a:t>
            </a:r>
          </a:p>
          <a:p>
            <a:pPr marL="65027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Generalized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Total Cost (I/</a:t>
            </a:r>
            <a:r>
              <a:rPr lang="en-US" dirty="0" err="1" smtClean="0"/>
              <a:t>Os</a:t>
            </a:r>
            <a:r>
              <a:rPr lang="en-US" dirty="0" smtClean="0"/>
              <a:t>)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4000" dirty="0" smtClean="0"/>
              <a:t>2</a:t>
            </a:r>
            <a:r>
              <a:rPr lang="en-US" sz="4000" i="1" dirty="0" smtClean="0"/>
              <a:t>N</a:t>
            </a:r>
            <a:r>
              <a:rPr lang="en-US" sz="4000" dirty="0" smtClean="0"/>
              <a:t> * [# of passes]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67646"/>
              </p:ext>
            </p:extLst>
          </p:nvPr>
        </p:nvGraphicFramePr>
        <p:xfrm>
          <a:off x="7176967" y="4168399"/>
          <a:ext cx="2489626" cy="82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723900" imgH="241300" progId="Equation.3">
                  <p:embed/>
                </p:oleObj>
              </mc:Choice>
              <mc:Fallback>
                <p:oleObj name="Equation" r:id="rId4" imgW="723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6967" y="4168399"/>
                        <a:ext cx="2489626" cy="82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442092"/>
              </p:ext>
            </p:extLst>
          </p:nvPr>
        </p:nvGraphicFramePr>
        <p:xfrm>
          <a:off x="7026275" y="5146675"/>
          <a:ext cx="27908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939800" imgH="457200" progId="Equation.3">
                  <p:embed/>
                </p:oleObj>
              </mc:Choice>
              <mc:Fallback>
                <p:oleObj name="Equation" r:id="rId6" imgW="939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26275" y="5146675"/>
                        <a:ext cx="2790825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9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4000" dirty="0" smtClean="0"/>
              <a:t>How big of a file can we sort in two passes?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en-US" sz="4000" i="1" dirty="0" smtClean="0"/>
              <a:t>B</a:t>
            </a:r>
            <a:r>
              <a:rPr lang="en-US" sz="4000" dirty="0"/>
              <a:t>(</a:t>
            </a:r>
            <a:r>
              <a:rPr lang="en-US" sz="4000" i="1" dirty="0"/>
              <a:t>B</a:t>
            </a:r>
            <a:r>
              <a:rPr lang="en-US" sz="4000" dirty="0"/>
              <a:t> – 1</a:t>
            </a:r>
            <a:r>
              <a:rPr lang="en-US" sz="4000" dirty="0" smtClean="0"/>
              <a:t>)</a:t>
            </a:r>
          </a:p>
          <a:p>
            <a:pPr>
              <a:spcAft>
                <a:spcPts val="2400"/>
              </a:spcAft>
            </a:pPr>
            <a:r>
              <a:rPr lang="en-US" sz="4000" dirty="0" smtClean="0"/>
              <a:t>Why?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7644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Hashing</a:t>
            </a:r>
            <a:endParaRPr lang="en-US" dirty="0"/>
          </a:p>
        </p:txBody>
      </p:sp>
      <p:sp>
        <p:nvSpPr>
          <p:cNvPr id="4" name="Shape 159"/>
          <p:cNvSpPr/>
          <p:nvPr/>
        </p:nvSpPr>
        <p:spPr>
          <a:xfrm>
            <a:off x="9043390" y="3654837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5" name="Shape 147"/>
          <p:cNvSpPr/>
          <p:nvPr/>
        </p:nvSpPr>
        <p:spPr>
          <a:xfrm>
            <a:off x="1818010" y="3654837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6" name="Shape 148"/>
          <p:cNvSpPr/>
          <p:nvPr/>
        </p:nvSpPr>
        <p:spPr>
          <a:xfrm>
            <a:off x="4198193" y="3380919"/>
            <a:ext cx="4518621" cy="3411935"/>
          </a:xfrm>
          <a:prstGeom prst="roundRect">
            <a:avLst>
              <a:gd name="adj" fmla="val 14277"/>
            </a:avLst>
          </a:prstGeom>
          <a:solidFill>
            <a:srgbClr val="F5D328">
              <a:alpha val="1193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7" name="Shape 149"/>
          <p:cNvSpPr/>
          <p:nvPr/>
        </p:nvSpPr>
        <p:spPr>
          <a:xfrm>
            <a:off x="6964089" y="3766878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8" name="Shape 150"/>
          <p:cNvSpPr/>
          <p:nvPr/>
        </p:nvSpPr>
        <p:spPr>
          <a:xfrm>
            <a:off x="2428237" y="4850925"/>
            <a:ext cx="70532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Helvetica Light"/>
                <a:cs typeface="Helvetica Light"/>
              </a:rPr>
              <a:t>Disk</a:t>
            </a:r>
          </a:p>
        </p:txBody>
      </p:sp>
      <p:sp>
        <p:nvSpPr>
          <p:cNvPr id="9" name="Shape 151"/>
          <p:cNvSpPr/>
          <p:nvPr/>
        </p:nvSpPr>
        <p:spPr>
          <a:xfrm>
            <a:off x="9673778" y="4850925"/>
            <a:ext cx="70532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Disk</a:t>
            </a:r>
          </a:p>
        </p:txBody>
      </p:sp>
      <p:sp>
        <p:nvSpPr>
          <p:cNvPr id="10" name="Shape 152"/>
          <p:cNvSpPr/>
          <p:nvPr/>
        </p:nvSpPr>
        <p:spPr>
          <a:xfrm>
            <a:off x="6969448" y="4526347"/>
            <a:ext cx="1322934" cy="728962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12" name="Shape 154"/>
          <p:cNvSpPr/>
          <p:nvPr/>
        </p:nvSpPr>
        <p:spPr>
          <a:xfrm>
            <a:off x="6992234" y="3895397"/>
            <a:ext cx="13001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sz="2400" dirty="0" smtClean="0">
                <a:latin typeface="Helvetica Light"/>
                <a:cs typeface="Helvetica Light"/>
              </a:rPr>
              <a:t>Output </a:t>
            </a:r>
            <a:r>
              <a:rPr sz="2400" dirty="0" smtClean="0">
                <a:latin typeface="Helvetica Light"/>
                <a:cs typeface="Helvetica Light"/>
              </a:rPr>
              <a:t>1</a:t>
            </a:r>
            <a:endParaRPr sz="2400" dirty="0">
              <a:latin typeface="Helvetica Light"/>
              <a:cs typeface="Helvetica Light"/>
            </a:endParaRPr>
          </a:p>
        </p:txBody>
      </p:sp>
      <p:sp>
        <p:nvSpPr>
          <p:cNvPr id="13" name="Shape 155"/>
          <p:cNvSpPr/>
          <p:nvPr/>
        </p:nvSpPr>
        <p:spPr>
          <a:xfrm>
            <a:off x="6989608" y="4654866"/>
            <a:ext cx="13001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sz="2400" dirty="0" smtClean="0">
                <a:latin typeface="Helvetica Light"/>
                <a:cs typeface="Helvetica Light"/>
              </a:rPr>
              <a:t>Output </a:t>
            </a:r>
            <a:r>
              <a:rPr sz="2400" dirty="0" smtClean="0">
                <a:latin typeface="Helvetica Light"/>
                <a:cs typeface="Helvetica Light"/>
              </a:rPr>
              <a:t>2</a:t>
            </a:r>
            <a:endParaRPr sz="2400" dirty="0">
              <a:latin typeface="Helvetica Light"/>
              <a:cs typeface="Helvetica Ligh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551609" y="4762309"/>
            <a:ext cx="1322934" cy="728961"/>
            <a:chOff x="6959600" y="4800600"/>
            <a:chExt cx="1322934" cy="728961"/>
          </a:xfrm>
        </p:grpSpPr>
        <p:sp>
          <p:nvSpPr>
            <p:cNvPr id="11" name="Shape 153"/>
            <p:cNvSpPr/>
            <p:nvPr/>
          </p:nvSpPr>
          <p:spPr>
            <a:xfrm>
              <a:off x="6959600" y="4800600"/>
              <a:ext cx="1322934" cy="728961"/>
            </a:xfrm>
            <a:prstGeom prst="rect">
              <a:avLst/>
            </a:prstGeom>
            <a:solidFill>
              <a:srgbClr val="70BF41">
                <a:alpha val="55602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>
                <a:latin typeface="Helvetica Light"/>
                <a:cs typeface="Helvetica Light"/>
              </a:endParaRPr>
            </a:p>
          </p:txBody>
        </p:sp>
        <p:sp>
          <p:nvSpPr>
            <p:cNvPr id="14" name="Shape 156"/>
            <p:cNvSpPr/>
            <p:nvPr/>
          </p:nvSpPr>
          <p:spPr>
            <a:xfrm>
              <a:off x="7235974" y="4929119"/>
              <a:ext cx="804012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 algn="ctr">
                <a:defRPr sz="1800"/>
              </a:pPr>
              <a:r>
                <a:rPr lang="en-US" sz="2400" dirty="0" smtClean="0">
                  <a:latin typeface="Helvetica Light"/>
                  <a:cs typeface="Helvetica Light"/>
                </a:rPr>
                <a:t>Input</a:t>
              </a:r>
              <a:endParaRPr sz="2400" dirty="0">
                <a:latin typeface="Helvetica Light"/>
                <a:cs typeface="Helvetica Light"/>
              </a:endParaRPr>
            </a:p>
          </p:txBody>
        </p:sp>
      </p:grpSp>
      <p:sp>
        <p:nvSpPr>
          <p:cNvPr id="15" name="Shape 157"/>
          <p:cNvSpPr/>
          <p:nvPr/>
        </p:nvSpPr>
        <p:spPr>
          <a:xfrm>
            <a:off x="8287023" y="4132750"/>
            <a:ext cx="756367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18" name="Shape 161"/>
          <p:cNvSpPr/>
          <p:nvPr/>
        </p:nvSpPr>
        <p:spPr>
          <a:xfrm flipV="1">
            <a:off x="5874543" y="4890827"/>
            <a:ext cx="1050144" cy="23595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0" name="Shape 164"/>
          <p:cNvSpPr/>
          <p:nvPr/>
        </p:nvSpPr>
        <p:spPr>
          <a:xfrm>
            <a:off x="6964089" y="5655358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1" name="Shape 165"/>
          <p:cNvSpPr/>
          <p:nvPr/>
        </p:nvSpPr>
        <p:spPr>
          <a:xfrm>
            <a:off x="7063662" y="5776135"/>
            <a:ext cx="116318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sz="2400" dirty="0" smtClean="0">
                <a:latin typeface="Helvetica Light"/>
                <a:cs typeface="Helvetica Light"/>
              </a:rPr>
              <a:t>Out </a:t>
            </a:r>
            <a:r>
              <a:rPr sz="2400" dirty="0" smtClean="0">
                <a:latin typeface="Helvetica Light"/>
                <a:cs typeface="Helvetica Light"/>
              </a:rPr>
              <a:t>B</a:t>
            </a:r>
            <a:r>
              <a:rPr sz="2400" dirty="0">
                <a:latin typeface="Helvetica Light"/>
                <a:cs typeface="Helvetica Light"/>
              </a:rPr>
              <a:t>-1</a:t>
            </a:r>
          </a:p>
        </p:txBody>
      </p:sp>
      <p:sp>
        <p:nvSpPr>
          <p:cNvPr id="23" name="Shape 167"/>
          <p:cNvSpPr/>
          <p:nvPr/>
        </p:nvSpPr>
        <p:spPr>
          <a:xfrm>
            <a:off x="5874543" y="5255309"/>
            <a:ext cx="1050144" cy="71613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4" name="Shape 168"/>
          <p:cNvSpPr/>
          <p:nvPr/>
        </p:nvSpPr>
        <p:spPr>
          <a:xfrm rot="16200000" flipH="1">
            <a:off x="7230789" y="5127039"/>
            <a:ext cx="5642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Helvetica Light"/>
                <a:cs typeface="Helvetica Light"/>
              </a:rPr>
              <a:t>…</a:t>
            </a:r>
          </a:p>
        </p:txBody>
      </p:sp>
      <p:sp>
        <p:nvSpPr>
          <p:cNvPr id="27" name="Shape 162"/>
          <p:cNvSpPr/>
          <p:nvPr/>
        </p:nvSpPr>
        <p:spPr>
          <a:xfrm>
            <a:off x="3785618" y="5126789"/>
            <a:ext cx="76599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9" name="Shape 157"/>
          <p:cNvSpPr/>
          <p:nvPr/>
        </p:nvSpPr>
        <p:spPr>
          <a:xfrm>
            <a:off x="8292382" y="5971444"/>
            <a:ext cx="756367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0" name="Shape 157"/>
          <p:cNvSpPr/>
          <p:nvPr/>
        </p:nvSpPr>
        <p:spPr>
          <a:xfrm>
            <a:off x="8292382" y="4922511"/>
            <a:ext cx="756367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1" name="Shape 161"/>
          <p:cNvSpPr/>
          <p:nvPr/>
        </p:nvSpPr>
        <p:spPr>
          <a:xfrm flipV="1">
            <a:off x="5874542" y="4132750"/>
            <a:ext cx="1067041" cy="83615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650161" y="2276581"/>
            <a:ext cx="11702892" cy="64390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Partition (Divide) Step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Buffer size of </a:t>
            </a:r>
            <a:r>
              <a:rPr lang="en-US" i="1" dirty="0" smtClean="0"/>
              <a:t>B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= hash function!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14562" y="381606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*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Aggregating Colors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952384" y="2604348"/>
            <a:ext cx="11098445" cy="3843646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 dirty="0"/>
              <a:t>Goal: Group squares by color</a:t>
            </a:r>
          </a:p>
          <a:p>
            <a:pPr lvl="0">
              <a:defRPr sz="1800"/>
            </a:pPr>
            <a:r>
              <a:rPr sz="3600" dirty="0"/>
              <a:t>Setup: 12 squares, </a:t>
            </a:r>
            <a:r>
              <a:rPr lang="en-US" sz="3600" dirty="0" smtClean="0"/>
              <a:t>each page fits 2 squares</a:t>
            </a:r>
            <a:r>
              <a:rPr sz="3600" dirty="0" smtClean="0"/>
              <a:t>. </a:t>
            </a:r>
            <a:r>
              <a:rPr sz="3600" dirty="0"/>
              <a:t>We can hold </a:t>
            </a:r>
            <a:r>
              <a:rPr lang="en-US" sz="3600" dirty="0"/>
              <a:t>4</a:t>
            </a:r>
            <a:r>
              <a:rPr lang="en-US" sz="3600" dirty="0" smtClean="0"/>
              <a:t> pages </a:t>
            </a:r>
            <a:r>
              <a:rPr sz="3600" dirty="0" smtClean="0"/>
              <a:t>in </a:t>
            </a:r>
            <a:r>
              <a:rPr sz="3600" dirty="0"/>
              <a:t>memory.</a:t>
            </a:r>
          </a:p>
          <a:p>
            <a:pPr lvl="0">
              <a:defRPr sz="1800"/>
            </a:pPr>
            <a:r>
              <a:rPr sz="3600" i="1" dirty="0" smtClean="0"/>
              <a:t>N</a:t>
            </a:r>
            <a:r>
              <a:rPr lang="en-US" sz="3600" dirty="0" smtClean="0"/>
              <a:t> </a:t>
            </a:r>
            <a:r>
              <a:rPr sz="3600" dirty="0" smtClean="0"/>
              <a:t>=</a:t>
            </a:r>
            <a:r>
              <a:rPr lang="en-US" sz="3600" dirty="0" smtClean="0"/>
              <a:t> </a:t>
            </a:r>
            <a:r>
              <a:rPr sz="3600" dirty="0" smtClean="0"/>
              <a:t>6</a:t>
            </a:r>
            <a:r>
              <a:rPr sz="3600" dirty="0"/>
              <a:t>, </a:t>
            </a:r>
            <a:r>
              <a:rPr sz="3600" i="1" dirty="0" smtClean="0"/>
              <a:t>B</a:t>
            </a:r>
            <a:r>
              <a:rPr lang="en-US" sz="3600" dirty="0" smtClean="0"/>
              <a:t> </a:t>
            </a:r>
            <a:r>
              <a:rPr sz="3600" dirty="0" smtClean="0"/>
              <a:t>=</a:t>
            </a:r>
            <a:r>
              <a:rPr lang="en-US" sz="3600" dirty="0" smtClean="0"/>
              <a:t> </a:t>
            </a:r>
            <a:r>
              <a:rPr sz="3600" dirty="0" smtClean="0"/>
              <a:t>4</a:t>
            </a:r>
            <a:endParaRPr sz="3600" dirty="0"/>
          </a:p>
        </p:txBody>
      </p:sp>
      <p:sp>
        <p:nvSpPr>
          <p:cNvPr id="182" name="Shape 182"/>
          <p:cNvSpPr/>
          <p:nvPr/>
        </p:nvSpPr>
        <p:spPr>
          <a:xfrm>
            <a:off x="949432" y="7088906"/>
            <a:ext cx="1834480" cy="1589755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803406" y="708890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657380" y="708890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511353" y="708890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365327" y="708890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0219301" y="708890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127112" y="7550076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870219" y="7550076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981085" y="7550076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724193" y="7550076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835059" y="7550076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578166" y="7550076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689033" y="7550076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432140" y="7550076"/>
            <a:ext cx="736014" cy="667415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8543006" y="7550076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9286114" y="7550076"/>
            <a:ext cx="736014" cy="667415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0400527" y="7550076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143635" y="7550076"/>
            <a:ext cx="736015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507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952384" y="431940"/>
            <a:ext cx="11098445" cy="21597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Read all pages in, hash to B-1 partitions/buckets so that each group guaranteed to be in same partition.</a:t>
            </a:r>
          </a:p>
          <a:p>
            <a:pPr lvl="0">
              <a:defRPr sz="1800"/>
            </a:pPr>
            <a:r>
              <a:rPr sz="3600"/>
              <a:t>May not be a whole partition for each group.</a:t>
            </a:r>
          </a:p>
          <a:p>
            <a:pPr lvl="0">
              <a:defRPr sz="1800"/>
            </a:pPr>
            <a:r>
              <a:rPr sz="3600"/>
              <a:t># I/O’s = 2N</a:t>
            </a:r>
          </a:p>
        </p:txBody>
      </p:sp>
    </p:spTree>
    <p:extLst>
      <p:ext uri="{BB962C8B-B14F-4D97-AF65-F5344CB8AC3E}">
        <p14:creationId xmlns:p14="http://schemas.microsoft.com/office/powerpoint/2010/main" val="2598097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05" name="Shape 205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206" name="Shape 206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697258" y="4747556"/>
            <a:ext cx="3699017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</a:p>
          <a:p>
            <a:pPr lvl="0">
              <a:defRPr sz="1800"/>
            </a:pPr>
            <a:r>
              <a:rPr sz="2500"/>
              <a:t>using hash function.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12" name="Shape 212"/>
          <p:cNvSpPr/>
          <p:nvPr/>
        </p:nvSpPr>
        <p:spPr>
          <a:xfrm>
            <a:off x="9361386" y="5430330"/>
            <a:ext cx="2528073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</a:p>
          <a:p>
            <a:pPr lvl="0">
              <a:defRPr sz="1800"/>
            </a:pPr>
            <a:r>
              <a:rPr sz="2500"/>
              <a:t>{G,P} -&gt; 1</a:t>
            </a:r>
          </a:p>
          <a:p>
            <a:pPr lvl="0">
              <a:defRPr sz="1800"/>
            </a:pPr>
            <a:r>
              <a:rPr sz="2500"/>
              <a:t>{B} -&gt; 2</a:t>
            </a:r>
          </a:p>
          <a:p>
            <a:pPr lvl="0">
              <a:defRPr sz="1800"/>
            </a:pPr>
            <a:r>
              <a:rPr sz="2500"/>
              <a:t>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13" name="Shape 213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6511353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365327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689033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7432140" y="2798730"/>
            <a:ext cx="736014" cy="667415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543006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9286114" y="2798730"/>
            <a:ext cx="736014" cy="667415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0219301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10396980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1140087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128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33" name="Shape 233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234" name="Shape 234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8697258" y="4747556"/>
            <a:ext cx="3699017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</a:p>
          <a:p>
            <a:pPr lvl="0">
              <a:defRPr sz="1800"/>
            </a:pPr>
            <a:r>
              <a:rPr sz="2500"/>
              <a:t>using hash function.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40" name="Shape 240"/>
          <p:cNvSpPr/>
          <p:nvPr/>
        </p:nvSpPr>
        <p:spPr>
          <a:xfrm>
            <a:off x="9361386" y="5430330"/>
            <a:ext cx="2528073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</a:p>
          <a:p>
            <a:pPr lvl="0">
              <a:defRPr sz="1800"/>
            </a:pPr>
            <a:r>
              <a:rPr sz="2500"/>
              <a:t>{G,P} -&gt; 1</a:t>
            </a:r>
          </a:p>
          <a:p>
            <a:pPr lvl="0">
              <a:defRPr sz="1800"/>
            </a:pPr>
            <a:r>
              <a:rPr sz="2500"/>
              <a:t>{B} -&gt; 2</a:t>
            </a:r>
          </a:p>
          <a:p>
            <a:pPr lvl="0">
              <a:defRPr sz="1800"/>
            </a:pPr>
            <a:r>
              <a:rPr sz="2500"/>
              <a:t>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41" name="Shape 241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511353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8365327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689033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432140" y="2798730"/>
            <a:ext cx="736014" cy="667415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543006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286114" y="2798730"/>
            <a:ext cx="736014" cy="667415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78029" y="6734829"/>
            <a:ext cx="736014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721136" y="6734829"/>
            <a:ext cx="736014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82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60" name="Shape 260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261" name="Shape 261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697258" y="4747556"/>
            <a:ext cx="3699017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</a:p>
          <a:p>
            <a:pPr lvl="0">
              <a:defRPr sz="1800"/>
            </a:pPr>
            <a:r>
              <a:rPr sz="2500"/>
              <a:t>using hash function.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67" name="Shape 267"/>
          <p:cNvSpPr/>
          <p:nvPr/>
        </p:nvSpPr>
        <p:spPr>
          <a:xfrm>
            <a:off x="9361386" y="5430330"/>
            <a:ext cx="2528073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</a:p>
          <a:p>
            <a:pPr lvl="0">
              <a:defRPr sz="1800"/>
            </a:pPr>
            <a:r>
              <a:rPr sz="2500"/>
              <a:t>{G,P} -&gt; 1</a:t>
            </a:r>
          </a:p>
          <a:p>
            <a:pPr lvl="0">
              <a:defRPr sz="1800"/>
            </a:pPr>
            <a:r>
              <a:rPr sz="2500"/>
              <a:t>{B} -&gt; 2</a:t>
            </a:r>
          </a:p>
          <a:p>
            <a:pPr lvl="0">
              <a:defRPr sz="1800"/>
            </a:pPr>
            <a:r>
              <a:rPr sz="2500"/>
              <a:t>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68" name="Shape 268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6511353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365327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6689033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432140" y="2798730"/>
            <a:ext cx="736014" cy="667415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8543006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9286114" y="2798730"/>
            <a:ext cx="736014" cy="667415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273282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86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287" name="Shape 287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288" name="Shape 288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8697258" y="4747556"/>
            <a:ext cx="3699017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</a:p>
          <a:p>
            <a:pPr lvl="0">
              <a:defRPr sz="1800"/>
            </a:pPr>
            <a:r>
              <a:rPr sz="2500"/>
              <a:t>using hash function.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94" name="Shape 294"/>
          <p:cNvSpPr/>
          <p:nvPr/>
        </p:nvSpPr>
        <p:spPr>
          <a:xfrm>
            <a:off x="9361386" y="5430330"/>
            <a:ext cx="2528073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</a:p>
          <a:p>
            <a:pPr lvl="0">
              <a:defRPr sz="1800"/>
            </a:pPr>
            <a:r>
              <a:rPr sz="2500"/>
              <a:t>{G,P} -&gt; 1</a:t>
            </a:r>
          </a:p>
          <a:p>
            <a:pPr lvl="0">
              <a:defRPr sz="1800"/>
            </a:pPr>
            <a:r>
              <a:rPr sz="2500"/>
              <a:t>{B} -&gt; 2</a:t>
            </a:r>
          </a:p>
          <a:p>
            <a:pPr lvl="0">
              <a:defRPr sz="1800"/>
            </a:pPr>
            <a:r>
              <a:rPr sz="2500"/>
              <a:t>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295" name="Shape 295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6511353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6689033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432140" y="2798730"/>
            <a:ext cx="736014" cy="667415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974482" y="6768772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717589" y="6768772"/>
            <a:ext cx="736014" cy="667415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273282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189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313" name="Shape 313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314" name="Shape 314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8697258" y="4747556"/>
            <a:ext cx="3699017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Assign colors to 3 partitions</a:t>
            </a:r>
          </a:p>
          <a:p>
            <a:pPr lvl="0">
              <a:defRPr sz="1800"/>
            </a:pPr>
            <a:r>
              <a:rPr sz="2500"/>
              <a:t>using hash function.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20" name="Shape 320"/>
          <p:cNvSpPr/>
          <p:nvPr/>
        </p:nvSpPr>
        <p:spPr>
          <a:xfrm>
            <a:off x="9361386" y="5430330"/>
            <a:ext cx="2528073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</a:t>
            </a:r>
          </a:p>
          <a:p>
            <a:pPr lvl="0">
              <a:defRPr sz="1800"/>
            </a:pPr>
            <a:r>
              <a:rPr sz="2500"/>
              <a:t>{G,P} -&gt; 1</a:t>
            </a:r>
          </a:p>
          <a:p>
            <a:pPr lvl="0">
              <a:defRPr sz="1800"/>
            </a:pPr>
            <a:r>
              <a:rPr sz="2500"/>
              <a:t>{B} -&gt; 2</a:t>
            </a:r>
          </a:p>
          <a:p>
            <a:pPr lvl="0">
              <a:defRPr sz="1800"/>
            </a:pPr>
            <a:r>
              <a:rPr sz="2500"/>
              <a:t>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21" name="Shape 321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511353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6689033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7432140" y="2798730"/>
            <a:ext cx="736014" cy="667415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6273282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273282" y="8350436"/>
            <a:ext cx="736014" cy="667415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013339" y="5187107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784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Introductions</a:t>
            </a:r>
          </a:p>
          <a:p>
            <a:r>
              <a:rPr lang="en-US" sz="4400" dirty="0" smtClean="0"/>
              <a:t>Logistics</a:t>
            </a:r>
          </a:p>
          <a:p>
            <a:r>
              <a:rPr lang="en-US" sz="4400" dirty="0" smtClean="0"/>
              <a:t>Rendezvous</a:t>
            </a:r>
          </a:p>
          <a:p>
            <a:r>
              <a:rPr lang="en-US" sz="4400" dirty="0" smtClean="0"/>
              <a:t>External Sorting + Hashing</a:t>
            </a:r>
          </a:p>
        </p:txBody>
      </p:sp>
    </p:spTree>
    <p:extLst>
      <p:ext uri="{BB962C8B-B14F-4D97-AF65-F5344CB8AC3E}">
        <p14:creationId xmlns:p14="http://schemas.microsoft.com/office/powerpoint/2010/main" val="3083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339" name="Shape 339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340" name="Shape 340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46" name="Shape 346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273282" y="8350436"/>
            <a:ext cx="736014" cy="667415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6511353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6689033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7432140" y="2798730"/>
            <a:ext cx="736014" cy="667415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785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365" name="Shape 365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366" name="Shape 366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72" name="Shape 372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273282" y="8350436"/>
            <a:ext cx="736014" cy="667415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978029" y="6768772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721136" y="6768772"/>
            <a:ext cx="736014" cy="667415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356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390" name="Shape 390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391" name="Shape 391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397" name="Shape 397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273282" y="8350436"/>
            <a:ext cx="736014" cy="667415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978029" y="6768772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7016390" y="8350436"/>
            <a:ext cx="736014" cy="667415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686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415" name="Shape 415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416" name="Shape 416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422" name="Shape 422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978029" y="6768772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58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441" name="Shape 441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442" name="Shape 442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448" name="Shape 448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4657380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835059" y="2798730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5578166" y="2798730"/>
            <a:ext cx="736014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6273282" y="5174403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32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467" name="Shape 467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468" name="Shape 468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474" name="Shape 474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6273282" y="5174403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978029" y="6734829"/>
            <a:ext cx="736014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1721136" y="6734829"/>
            <a:ext cx="736014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076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492" name="Shape 492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493" name="Shape 493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499" name="Shape 499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6273282" y="5174403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978029" y="6734829"/>
            <a:ext cx="736014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6273282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7014864" y="6768772"/>
            <a:ext cx="736015" cy="667415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544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517" name="Shape 517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518" name="Shape 518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524" name="Shape 524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6273282" y="5174403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978029" y="6734829"/>
            <a:ext cx="736014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8864361" y="6307603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9042041" y="6812195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9785148" y="6812195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775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543" name="Shape 543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544" name="Shape 544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550" name="Shape 550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6273282" y="5174403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022491" y="5174403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8864361" y="6307603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9042041" y="6812195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9785148" y="6812195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87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569" name="Shape 569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570" name="Shape 570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576" name="Shape 576"/>
          <p:cNvSpPr/>
          <p:nvPr/>
        </p:nvSpPr>
        <p:spPr>
          <a:xfrm>
            <a:off x="2803406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2981085" y="2798730"/>
            <a:ext cx="736014" cy="667415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724193" y="2798730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8864361" y="6307603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9042041" y="6812195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9785148" y="6812195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10716314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1091594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11665151" y="5187107"/>
            <a:ext cx="736015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339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Pete </a:t>
            </a:r>
            <a:r>
              <a:rPr lang="en-US" dirty="0" err="1" smtClean="0">
                <a:latin typeface="Helvetica Light"/>
                <a:cs typeface="Helvetica Light"/>
              </a:rPr>
              <a:t>Yeh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EECS 2016</a:t>
            </a:r>
          </a:p>
          <a:p>
            <a:pPr marL="0" indent="0">
              <a:spcAft>
                <a:spcPts val="853"/>
              </a:spcAft>
              <a:buNone/>
            </a:pPr>
            <a:r>
              <a:rPr lang="en-US" sz="3400" dirty="0"/>
              <a:t>		</a:t>
            </a:r>
            <a:r>
              <a:rPr lang="en-US" sz="3400" dirty="0" err="1"/>
              <a:t>peteyeh@berkeley.edu</a:t>
            </a:r>
            <a:endParaRPr lang="en-US" sz="3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Discussions</a:t>
            </a:r>
          </a:p>
          <a:p>
            <a:pPr marL="0" indent="0">
              <a:buNone/>
            </a:pPr>
            <a:r>
              <a:rPr lang="en-US" sz="3400" dirty="0"/>
              <a:t>		Tue 5-6 pm		3107 </a:t>
            </a:r>
            <a:r>
              <a:rPr lang="en-US" sz="3400" dirty="0" err="1"/>
              <a:t>Etcheverry</a:t>
            </a:r>
            <a:endParaRPr lang="en-US" sz="3400" dirty="0"/>
          </a:p>
          <a:p>
            <a:pPr marL="0" indent="0">
              <a:spcAft>
                <a:spcPts val="853"/>
              </a:spcAft>
              <a:buNone/>
            </a:pPr>
            <a:r>
              <a:rPr lang="en-US" sz="3400" dirty="0"/>
              <a:t>		Wed 1-2pm 		</a:t>
            </a:r>
            <a:r>
              <a:rPr lang="en-US" sz="3400" dirty="0" smtClean="0"/>
              <a:t>	3113 </a:t>
            </a:r>
            <a:r>
              <a:rPr lang="en-US" sz="3400" dirty="0" err="1"/>
              <a:t>Etcheverry</a:t>
            </a:r>
            <a:endParaRPr lang="en-US" sz="3400" dirty="0"/>
          </a:p>
          <a:p>
            <a:pPr marL="0" indent="0">
              <a:buNone/>
            </a:pPr>
            <a:r>
              <a:rPr lang="en-US" dirty="0" smtClean="0"/>
              <a:t>	Office Hours</a:t>
            </a:r>
          </a:p>
          <a:p>
            <a:pPr marL="0" indent="0">
              <a:buNone/>
            </a:pPr>
            <a:r>
              <a:rPr lang="en-US" sz="3400" dirty="0"/>
              <a:t>		MF 10-11 am 	651 Soda</a:t>
            </a:r>
          </a:p>
        </p:txBody>
      </p:sp>
    </p:spTree>
    <p:extLst>
      <p:ext uri="{BB962C8B-B14F-4D97-AF65-F5344CB8AC3E}">
        <p14:creationId xmlns:p14="http://schemas.microsoft.com/office/powerpoint/2010/main" val="2334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596" name="Shape 596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597" name="Shape 597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603" name="Shape 603"/>
          <p:cNvSpPr/>
          <p:nvPr/>
        </p:nvSpPr>
        <p:spPr>
          <a:xfrm>
            <a:off x="978029" y="6734829"/>
            <a:ext cx="736014" cy="66741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1721136" y="6734829"/>
            <a:ext cx="736014" cy="66741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8864361" y="6307603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9042041" y="6812195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9785148" y="6812195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10716314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091594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11665151" y="5187107"/>
            <a:ext cx="736015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613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622" name="Shape 622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623" name="Shape 623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629" name="Shape 629"/>
          <p:cNvSpPr/>
          <p:nvPr/>
        </p:nvSpPr>
        <p:spPr>
          <a:xfrm>
            <a:off x="6279880" y="8411874"/>
            <a:ext cx="736014" cy="66741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6279880" y="5187107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949432" y="233756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1127112" y="2798730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870219" y="2798730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8864361" y="6307603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9042041" y="6812195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9785148" y="6812195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10716314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1091594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11665151" y="5187107"/>
            <a:ext cx="736015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61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648" name="Shape 648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649" name="Shape 649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655" name="Shape 655"/>
          <p:cNvSpPr/>
          <p:nvPr/>
        </p:nvSpPr>
        <p:spPr>
          <a:xfrm>
            <a:off x="6279880" y="8411874"/>
            <a:ext cx="736014" cy="66741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6279880" y="5187107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8864361" y="6307603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9042041" y="6812195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9785148" y="6812195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10716314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1091594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11665151" y="5187107"/>
            <a:ext cx="736015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978029" y="6768772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1721136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034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673" name="Shape 673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674" name="Shape 674"/>
          <p:cNvSpPr/>
          <p:nvPr/>
        </p:nvSpPr>
        <p:spPr>
          <a:xfrm>
            <a:off x="495611" y="4687826"/>
            <a:ext cx="8005877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6068681" y="471323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6055982" y="630760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6043284" y="7901972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680" name="Shape 680"/>
          <p:cNvSpPr/>
          <p:nvPr/>
        </p:nvSpPr>
        <p:spPr>
          <a:xfrm>
            <a:off x="6279880" y="8411874"/>
            <a:ext cx="736014" cy="66741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6279880" y="5187107"/>
            <a:ext cx="736014" cy="667415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8862340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9041545" y="5187107"/>
            <a:ext cx="736014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978160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8864361" y="7889268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9042041" y="8437282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9785148" y="8437282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8864361" y="6307603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9042041" y="6812195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9785148" y="6812195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0716314" y="472593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0915942" y="5187107"/>
            <a:ext cx="736015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11665151" y="5187107"/>
            <a:ext cx="736015" cy="667415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7035189" y="5187107"/>
            <a:ext cx="736014" cy="667415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6279880" y="6768772"/>
            <a:ext cx="736014" cy="667415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130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1: Divide</a:t>
            </a:r>
          </a:p>
        </p:txBody>
      </p:sp>
      <p:sp>
        <p:nvSpPr>
          <p:cNvPr id="698" name="Shape 698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699" name="Shape 699"/>
          <p:cNvSpPr/>
          <p:nvPr/>
        </p:nvSpPr>
        <p:spPr>
          <a:xfrm>
            <a:off x="495612" y="4687826"/>
            <a:ext cx="5448442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800349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9840121" y="4691995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7986147" y="627365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7986147" y="785532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070904" y="4125271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Our hash function: {G,P} -&gt; 1, {B} -&gt; 2,{R, Y} -&gt; 3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705" name="Shape 705"/>
          <p:cNvSpPr/>
          <p:nvPr/>
        </p:nvSpPr>
        <p:spPr>
          <a:xfrm>
            <a:off x="8222743" y="8365226"/>
            <a:ext cx="736014" cy="66741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10051319" y="5165869"/>
            <a:ext cx="736014" cy="66741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6132173" y="4691995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6311378" y="5153165"/>
            <a:ext cx="736014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7051435" y="5153165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6134194" y="7855324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6311874" y="8403338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7054982" y="8403338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6134194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6311874" y="6778251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7054982" y="6778251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7986147" y="4691995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8185776" y="5153165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8934984" y="5153165"/>
            <a:ext cx="736015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10806629" y="5165869"/>
            <a:ext cx="736014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8210044" y="6734829"/>
            <a:ext cx="736014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3668674" y="4722713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3655975" y="6317081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3643277" y="7911450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00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/>
          </p:cNvSpPr>
          <p:nvPr>
            <p:ph type="title"/>
          </p:nvPr>
        </p:nvSpPr>
        <p:spPr>
          <a:xfrm>
            <a:off x="952384" y="431940"/>
            <a:ext cx="11098445" cy="21597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2: Conquer</a:t>
            </a:r>
          </a:p>
        </p:txBody>
      </p:sp>
      <p:sp>
        <p:nvSpPr>
          <p:cNvPr id="726" name="Shape 7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 dirty="0"/>
              <a:t>Rehash each partition.</a:t>
            </a:r>
          </a:p>
          <a:p>
            <a:pPr lvl="0">
              <a:defRPr sz="1800"/>
            </a:pPr>
            <a:r>
              <a:rPr sz="3600" dirty="0"/>
              <a:t>For a partition to fit in memory, it can only have B pages.</a:t>
            </a:r>
          </a:p>
          <a:p>
            <a:pPr lvl="0">
              <a:defRPr sz="1800"/>
            </a:pPr>
            <a:r>
              <a:rPr sz="3600" dirty="0"/>
              <a:t>To hash larger tables, use the partition algorithm recursively until the partition fits into memory</a:t>
            </a:r>
          </a:p>
          <a:p>
            <a:pPr lvl="0">
              <a:defRPr sz="1800"/>
            </a:pPr>
            <a:r>
              <a:rPr sz="3600" dirty="0"/>
              <a:t># I/O’s = 2N</a:t>
            </a:r>
          </a:p>
        </p:txBody>
      </p:sp>
    </p:spTree>
    <p:extLst>
      <p:ext uri="{BB962C8B-B14F-4D97-AF65-F5344CB8AC3E}">
        <p14:creationId xmlns:p14="http://schemas.microsoft.com/office/powerpoint/2010/main" val="1516102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2: Conquer</a:t>
            </a:r>
          </a:p>
        </p:txBody>
      </p:sp>
      <p:sp>
        <p:nvSpPr>
          <p:cNvPr id="729" name="Shape 729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730" name="Shape 730"/>
          <p:cNvSpPr/>
          <p:nvPr/>
        </p:nvSpPr>
        <p:spPr>
          <a:xfrm>
            <a:off x="495612" y="4687826"/>
            <a:ext cx="5448442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9840121" y="4691995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7986147" y="627365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7986147" y="785532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2608124" y="2473734"/>
            <a:ext cx="7779240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Create in-memory table for each partition.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735" name="Shape 735"/>
          <p:cNvSpPr/>
          <p:nvPr/>
        </p:nvSpPr>
        <p:spPr>
          <a:xfrm>
            <a:off x="8222743" y="8365226"/>
            <a:ext cx="736014" cy="66741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10051319" y="5165869"/>
            <a:ext cx="736014" cy="66741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6132173" y="4691995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6311378" y="5153165"/>
            <a:ext cx="736014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7051435" y="5153165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6134194" y="7855324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6311874" y="8403338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7054982" y="8403338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6134194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6311874" y="6778251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7054982" y="6778251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7986147" y="4691995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8185776" y="5153165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8934984" y="5153165"/>
            <a:ext cx="736015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0806629" y="5165869"/>
            <a:ext cx="736014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8210044" y="6734829"/>
            <a:ext cx="736014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552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2: Conquer</a:t>
            </a:r>
          </a:p>
        </p:txBody>
      </p:sp>
      <p:sp>
        <p:nvSpPr>
          <p:cNvPr id="753" name="Shape 753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754" name="Shape 754"/>
          <p:cNvSpPr/>
          <p:nvPr/>
        </p:nvSpPr>
        <p:spPr>
          <a:xfrm>
            <a:off x="495612" y="4687826"/>
            <a:ext cx="5448442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1375605" y="7296342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986147" y="627365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7986147" y="785532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2608123" y="2473734"/>
            <a:ext cx="7779241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Create in-memory table for each partition.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759" name="Shape 759"/>
          <p:cNvSpPr/>
          <p:nvPr/>
        </p:nvSpPr>
        <p:spPr>
          <a:xfrm>
            <a:off x="8222743" y="8365226"/>
            <a:ext cx="736014" cy="66741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1586804" y="7770216"/>
            <a:ext cx="736015" cy="66741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6134194" y="7855324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6311874" y="8403338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7054982" y="8403338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6134194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6311874" y="6778251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7054982" y="6778251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2342114" y="7770216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8210044" y="6734829"/>
            <a:ext cx="736014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1375605" y="569562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1554810" y="6156791"/>
            <a:ext cx="736015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294867" y="6156791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3229579" y="5695621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3429208" y="6156791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4178417" y="6156791"/>
            <a:ext cx="736015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898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Pass 2: Conquer</a:t>
            </a:r>
          </a:p>
        </p:txBody>
      </p:sp>
      <p:sp>
        <p:nvSpPr>
          <p:cNvPr id="777" name="Shape 777"/>
          <p:cNvSpPr/>
          <p:nvPr/>
        </p:nvSpPr>
        <p:spPr>
          <a:xfrm>
            <a:off x="805522" y="3979276"/>
            <a:ext cx="17991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N=6, B=4</a:t>
            </a:r>
          </a:p>
        </p:txBody>
      </p:sp>
      <p:sp>
        <p:nvSpPr>
          <p:cNvPr id="778" name="Shape 778"/>
          <p:cNvSpPr/>
          <p:nvPr/>
        </p:nvSpPr>
        <p:spPr>
          <a:xfrm>
            <a:off x="495612" y="4687826"/>
            <a:ext cx="5448442" cy="4761420"/>
          </a:xfrm>
          <a:prstGeom prst="roundRect">
            <a:avLst>
              <a:gd name="adj" fmla="val 15000"/>
            </a:avLst>
          </a:prstGeom>
          <a:solidFill>
            <a:srgbClr val="F5D328">
              <a:alpha val="1515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7986147" y="6273659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7986147" y="7855324"/>
            <a:ext cx="1834481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2608123" y="2473734"/>
            <a:ext cx="7779241" cy="86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500"/>
              <a:t>Create in-memory table for each partition.</a:t>
            </a:r>
          </a:p>
          <a:p>
            <a:pPr lvl="0">
              <a:defRPr sz="1800"/>
            </a:pPr>
            <a:r>
              <a:rPr sz="2500"/>
              <a:t> </a:t>
            </a:r>
          </a:p>
        </p:txBody>
      </p:sp>
      <p:sp>
        <p:nvSpPr>
          <p:cNvPr id="782" name="Shape 782"/>
          <p:cNvSpPr/>
          <p:nvPr/>
        </p:nvSpPr>
        <p:spPr>
          <a:xfrm>
            <a:off x="8222743" y="8365226"/>
            <a:ext cx="736014" cy="667414"/>
          </a:xfrm>
          <a:prstGeom prst="rect">
            <a:avLst/>
          </a:prstGeom>
          <a:solidFill>
            <a:srgbClr val="EC5D57">
              <a:alpha val="8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2342114" y="6156791"/>
            <a:ext cx="736015" cy="667414"/>
          </a:xfrm>
          <a:prstGeom prst="rect">
            <a:avLst/>
          </a:prstGeom>
          <a:solidFill>
            <a:srgbClr val="70BF41">
              <a:alpha val="6082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6134194" y="7855324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6311874" y="8403338"/>
            <a:ext cx="736015" cy="667414"/>
          </a:xfrm>
          <a:prstGeom prst="rect">
            <a:avLst/>
          </a:prstGeom>
          <a:solidFill>
            <a:srgbClr val="DCBD23">
              <a:alpha val="9412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7054982" y="8403338"/>
            <a:ext cx="736015" cy="667414"/>
          </a:xfrm>
          <a:prstGeom prst="rect">
            <a:avLst/>
          </a:prstGeom>
          <a:solidFill>
            <a:srgbClr val="EC5D57">
              <a:alpha val="8692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6134194" y="6273659"/>
            <a:ext cx="1834480" cy="1589754"/>
          </a:xfrm>
          <a:prstGeom prst="roundRect">
            <a:avLst>
              <a:gd name="adj" fmla="val 15000"/>
            </a:avLst>
          </a:prstGeom>
          <a:solidFill>
            <a:srgbClr val="51A7F9">
              <a:alpha val="2440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6311874" y="6778251"/>
            <a:ext cx="736015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7054982" y="6778251"/>
            <a:ext cx="736015" cy="667414"/>
          </a:xfrm>
          <a:prstGeom prst="rect">
            <a:avLst/>
          </a:prstGeom>
          <a:solidFill>
            <a:srgbClr val="0365C0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1554810" y="7376388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8210044" y="6734829"/>
            <a:ext cx="736014" cy="667414"/>
          </a:xfrm>
          <a:prstGeom prst="rect">
            <a:avLst/>
          </a:prstGeom>
          <a:solidFill>
            <a:srgbClr val="0365C0">
              <a:alpha val="600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1554810" y="6156791"/>
            <a:ext cx="736015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2342114" y="7376388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3129418" y="7376388"/>
            <a:ext cx="736015" cy="667414"/>
          </a:xfrm>
          <a:prstGeom prst="rect">
            <a:avLst/>
          </a:prstGeom>
          <a:solidFill>
            <a:srgbClr val="773F9B">
              <a:alpha val="3455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3129418" y="6156791"/>
            <a:ext cx="736015" cy="667414"/>
          </a:xfrm>
          <a:prstGeom prst="rect">
            <a:avLst/>
          </a:prstGeom>
          <a:solidFill>
            <a:srgbClr val="70BF41">
              <a:alpha val="6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1427418" y="5638359"/>
            <a:ext cx="90409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Green</a:t>
            </a:r>
          </a:p>
        </p:txBody>
      </p:sp>
      <p:sp>
        <p:nvSpPr>
          <p:cNvPr id="797" name="Shape 797"/>
          <p:cNvSpPr/>
          <p:nvPr/>
        </p:nvSpPr>
        <p:spPr>
          <a:xfrm>
            <a:off x="1407101" y="6824880"/>
            <a:ext cx="94996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Purple</a:t>
            </a:r>
          </a:p>
        </p:txBody>
      </p:sp>
    </p:spTree>
    <p:extLst>
      <p:ext uri="{BB962C8B-B14F-4D97-AF65-F5344CB8AC3E}">
        <p14:creationId xmlns:p14="http://schemas.microsoft.com/office/powerpoint/2010/main" val="2168329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 New Friends!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(or project partners)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Enrollment</a:t>
            </a:r>
          </a:p>
          <a:p>
            <a:r>
              <a:rPr lang="en-US" dirty="0" smtClean="0"/>
              <a:t>Vitamins</a:t>
            </a:r>
          </a:p>
          <a:p>
            <a:pPr lvl="1"/>
            <a:r>
              <a:rPr lang="en-US" dirty="0" smtClean="0"/>
              <a:t>Weekly, Online</a:t>
            </a:r>
          </a:p>
          <a:p>
            <a:pPr lvl="1"/>
            <a:r>
              <a:rPr lang="en-US" dirty="0" smtClean="0"/>
              <a:t>Released Thursday, Due Monday</a:t>
            </a:r>
          </a:p>
          <a:p>
            <a:r>
              <a:rPr lang="en-US" dirty="0" smtClean="0"/>
              <a:t>Projects</a:t>
            </a:r>
            <a:r>
              <a:rPr lang="en-US" sz="3700" dirty="0"/>
              <a:t>	</a:t>
            </a:r>
          </a:p>
          <a:p>
            <a:pPr lvl="1"/>
            <a:r>
              <a:rPr lang="en-US" dirty="0" smtClean="0"/>
              <a:t>Five Projects,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Four slip days, -25% per day after</a:t>
            </a:r>
          </a:p>
          <a:p>
            <a:pPr lvl="1"/>
            <a:r>
              <a:rPr lang="en-US" dirty="0" smtClean="0"/>
              <a:t>Partners (Optional)</a:t>
            </a:r>
          </a:p>
        </p:txBody>
      </p:sp>
    </p:spTree>
    <p:extLst>
      <p:ext uri="{BB962C8B-B14F-4D97-AF65-F5344CB8AC3E}">
        <p14:creationId xmlns:p14="http://schemas.microsoft.com/office/powerpoint/2010/main" val="6346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Time-Space Rendezvous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6"/>
          <p:cNvSpPr/>
          <p:nvPr/>
        </p:nvSpPr>
        <p:spPr>
          <a:xfrm>
            <a:off x="9043390" y="3836268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Two-way Merge Sort (Merge Step)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Buffer size of 3 pages</a:t>
            </a:r>
            <a:endParaRPr lang="en-US" dirty="0"/>
          </a:p>
        </p:txBody>
      </p:sp>
      <p:sp>
        <p:nvSpPr>
          <p:cNvPr id="21" name="Shape 65"/>
          <p:cNvSpPr/>
          <p:nvPr/>
        </p:nvSpPr>
        <p:spPr>
          <a:xfrm>
            <a:off x="4198193" y="3562350"/>
            <a:ext cx="4518621" cy="3411935"/>
          </a:xfrm>
          <a:prstGeom prst="roundRect">
            <a:avLst>
              <a:gd name="adj" fmla="val 14277"/>
            </a:avLst>
          </a:prstGeom>
          <a:solidFill>
            <a:srgbClr val="F5D328">
              <a:alpha val="1193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2" name="Shape 66"/>
          <p:cNvSpPr/>
          <p:nvPr/>
        </p:nvSpPr>
        <p:spPr>
          <a:xfrm>
            <a:off x="4864100" y="431800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4" name="Shape 68"/>
          <p:cNvSpPr/>
          <p:nvPr/>
        </p:nvSpPr>
        <p:spPr>
          <a:xfrm>
            <a:off x="9673778" y="5032356"/>
            <a:ext cx="70532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Helvetica Light"/>
                <a:cs typeface="Helvetica Light"/>
              </a:rPr>
              <a:t>Disk</a:t>
            </a:r>
          </a:p>
        </p:txBody>
      </p:sp>
      <p:sp>
        <p:nvSpPr>
          <p:cNvPr id="25" name="Shape 69"/>
          <p:cNvSpPr/>
          <p:nvPr/>
        </p:nvSpPr>
        <p:spPr>
          <a:xfrm>
            <a:off x="4864100" y="5388619"/>
            <a:ext cx="1322934" cy="728962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6" name="Shape 70"/>
          <p:cNvSpPr/>
          <p:nvPr/>
        </p:nvSpPr>
        <p:spPr>
          <a:xfrm>
            <a:off x="6959600" y="480060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7" name="Shape 71"/>
          <p:cNvSpPr/>
          <p:nvPr/>
        </p:nvSpPr>
        <p:spPr>
          <a:xfrm>
            <a:off x="4993995" y="4446519"/>
            <a:ext cx="106069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Helvetica Light"/>
                <a:cs typeface="Helvetica Light"/>
              </a:rPr>
              <a:t>Input 1</a:t>
            </a:r>
          </a:p>
        </p:txBody>
      </p:sp>
      <p:sp>
        <p:nvSpPr>
          <p:cNvPr id="28" name="Shape 72"/>
          <p:cNvSpPr/>
          <p:nvPr/>
        </p:nvSpPr>
        <p:spPr>
          <a:xfrm>
            <a:off x="4993995" y="5517138"/>
            <a:ext cx="106069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Input 2</a:t>
            </a:r>
          </a:p>
        </p:txBody>
      </p:sp>
      <p:sp>
        <p:nvSpPr>
          <p:cNvPr id="29" name="Shape 73"/>
          <p:cNvSpPr/>
          <p:nvPr/>
        </p:nvSpPr>
        <p:spPr>
          <a:xfrm>
            <a:off x="7094854" y="4929119"/>
            <a:ext cx="104346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Output</a:t>
            </a:r>
          </a:p>
        </p:txBody>
      </p:sp>
      <p:sp>
        <p:nvSpPr>
          <p:cNvPr id="30" name="Shape 74"/>
          <p:cNvSpPr/>
          <p:nvPr/>
        </p:nvSpPr>
        <p:spPr>
          <a:xfrm>
            <a:off x="3781117" y="4682480"/>
            <a:ext cx="104607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1" name="Shape 75"/>
          <p:cNvSpPr/>
          <p:nvPr/>
        </p:nvSpPr>
        <p:spPr>
          <a:xfrm>
            <a:off x="3781117" y="5753100"/>
            <a:ext cx="1046074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3" name="Shape 77"/>
          <p:cNvSpPr/>
          <p:nvPr/>
        </p:nvSpPr>
        <p:spPr>
          <a:xfrm flipV="1">
            <a:off x="6137732" y="5326196"/>
            <a:ext cx="746448" cy="45230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4" name="Shape 78"/>
          <p:cNvSpPr/>
          <p:nvPr/>
        </p:nvSpPr>
        <p:spPr>
          <a:xfrm>
            <a:off x="6100884" y="4652848"/>
            <a:ext cx="821090" cy="4590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5" name="Shape 79"/>
          <p:cNvSpPr/>
          <p:nvPr/>
        </p:nvSpPr>
        <p:spPr>
          <a:xfrm>
            <a:off x="8313809" y="5165080"/>
            <a:ext cx="70683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6" name="Shape 76"/>
          <p:cNvSpPr/>
          <p:nvPr/>
        </p:nvSpPr>
        <p:spPr>
          <a:xfrm>
            <a:off x="1813509" y="3836268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7" name="Shape 68"/>
          <p:cNvSpPr/>
          <p:nvPr/>
        </p:nvSpPr>
        <p:spPr>
          <a:xfrm>
            <a:off x="2431367" y="5040930"/>
            <a:ext cx="70532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Helvetica Light"/>
                <a:cs typeface="Helvetica Light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42334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159"/>
          <p:cNvSpPr/>
          <p:nvPr/>
        </p:nvSpPr>
        <p:spPr>
          <a:xfrm>
            <a:off x="9043390" y="3836268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Merge Sort (Merge Step)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Buffer size of </a:t>
            </a:r>
            <a:r>
              <a:rPr lang="en-US" i="1" dirty="0" smtClean="0"/>
              <a:t>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20" name="Shape 147"/>
          <p:cNvSpPr/>
          <p:nvPr/>
        </p:nvSpPr>
        <p:spPr>
          <a:xfrm>
            <a:off x="1818010" y="3836268"/>
            <a:ext cx="1967608" cy="2864099"/>
          </a:xfrm>
          <a:prstGeom prst="roundRect">
            <a:avLst>
              <a:gd name="adj" fmla="val 15000"/>
            </a:avLst>
          </a:prstGeom>
          <a:solidFill>
            <a:srgbClr val="70BF41">
              <a:alpha val="4363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23" name="Shape 148"/>
          <p:cNvSpPr/>
          <p:nvPr/>
        </p:nvSpPr>
        <p:spPr>
          <a:xfrm>
            <a:off x="4198193" y="3562350"/>
            <a:ext cx="4518621" cy="3411935"/>
          </a:xfrm>
          <a:prstGeom prst="roundRect">
            <a:avLst>
              <a:gd name="adj" fmla="val 14277"/>
            </a:avLst>
          </a:prstGeom>
          <a:solidFill>
            <a:srgbClr val="F5D328">
              <a:alpha val="1193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8" name="Shape 149"/>
          <p:cNvSpPr/>
          <p:nvPr/>
        </p:nvSpPr>
        <p:spPr>
          <a:xfrm>
            <a:off x="4864100" y="394970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39" name="Shape 150"/>
          <p:cNvSpPr/>
          <p:nvPr/>
        </p:nvSpPr>
        <p:spPr>
          <a:xfrm>
            <a:off x="2428237" y="5032356"/>
            <a:ext cx="70532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Helvetica Light"/>
                <a:cs typeface="Helvetica Light"/>
              </a:rPr>
              <a:t>Disk</a:t>
            </a:r>
          </a:p>
        </p:txBody>
      </p:sp>
      <p:sp>
        <p:nvSpPr>
          <p:cNvPr id="40" name="Shape 151"/>
          <p:cNvSpPr/>
          <p:nvPr/>
        </p:nvSpPr>
        <p:spPr>
          <a:xfrm>
            <a:off x="9673778" y="5032356"/>
            <a:ext cx="70532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Disk</a:t>
            </a:r>
          </a:p>
        </p:txBody>
      </p:sp>
      <p:sp>
        <p:nvSpPr>
          <p:cNvPr id="41" name="Shape 152"/>
          <p:cNvSpPr/>
          <p:nvPr/>
        </p:nvSpPr>
        <p:spPr>
          <a:xfrm>
            <a:off x="4869459" y="4709169"/>
            <a:ext cx="1322934" cy="728962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42" name="Shape 153"/>
          <p:cNvSpPr/>
          <p:nvPr/>
        </p:nvSpPr>
        <p:spPr>
          <a:xfrm>
            <a:off x="6959600" y="480060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43" name="Shape 154"/>
          <p:cNvSpPr/>
          <p:nvPr/>
        </p:nvSpPr>
        <p:spPr>
          <a:xfrm>
            <a:off x="4993995" y="4078219"/>
            <a:ext cx="106069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Input 1</a:t>
            </a:r>
          </a:p>
        </p:txBody>
      </p:sp>
      <p:sp>
        <p:nvSpPr>
          <p:cNvPr id="44" name="Shape 155"/>
          <p:cNvSpPr/>
          <p:nvPr/>
        </p:nvSpPr>
        <p:spPr>
          <a:xfrm>
            <a:off x="4992588" y="4837688"/>
            <a:ext cx="106069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Input 2</a:t>
            </a:r>
          </a:p>
        </p:txBody>
      </p:sp>
      <p:sp>
        <p:nvSpPr>
          <p:cNvPr id="45" name="Shape 156"/>
          <p:cNvSpPr/>
          <p:nvPr/>
        </p:nvSpPr>
        <p:spPr>
          <a:xfrm>
            <a:off x="7094854" y="4929119"/>
            <a:ext cx="104346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Output</a:t>
            </a:r>
          </a:p>
        </p:txBody>
      </p:sp>
      <p:sp>
        <p:nvSpPr>
          <p:cNvPr id="46" name="Shape 157"/>
          <p:cNvSpPr/>
          <p:nvPr/>
        </p:nvSpPr>
        <p:spPr>
          <a:xfrm>
            <a:off x="3781117" y="4314180"/>
            <a:ext cx="104607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47" name="Shape 158"/>
          <p:cNvSpPr/>
          <p:nvPr/>
        </p:nvSpPr>
        <p:spPr>
          <a:xfrm>
            <a:off x="3781117" y="5158077"/>
            <a:ext cx="104607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49" name="Shape 160"/>
          <p:cNvSpPr/>
          <p:nvPr/>
        </p:nvSpPr>
        <p:spPr>
          <a:xfrm flipV="1">
            <a:off x="6137732" y="5079052"/>
            <a:ext cx="743084" cy="17385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50" name="Shape 161"/>
          <p:cNvSpPr/>
          <p:nvPr/>
        </p:nvSpPr>
        <p:spPr>
          <a:xfrm>
            <a:off x="6114201" y="4360748"/>
            <a:ext cx="821090" cy="4590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51" name="Shape 162"/>
          <p:cNvSpPr/>
          <p:nvPr/>
        </p:nvSpPr>
        <p:spPr>
          <a:xfrm>
            <a:off x="8313809" y="5165080"/>
            <a:ext cx="70683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53" name="Shape 164"/>
          <p:cNvSpPr/>
          <p:nvPr/>
        </p:nvSpPr>
        <p:spPr>
          <a:xfrm>
            <a:off x="4864100" y="5838180"/>
            <a:ext cx="1322934" cy="728961"/>
          </a:xfrm>
          <a:prstGeom prst="rect">
            <a:avLst/>
          </a:prstGeom>
          <a:solidFill>
            <a:srgbClr val="70BF41">
              <a:alpha val="5560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54" name="Shape 165"/>
          <p:cNvSpPr/>
          <p:nvPr/>
        </p:nvSpPr>
        <p:spPr>
          <a:xfrm>
            <a:off x="4841595" y="5966699"/>
            <a:ext cx="136847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Input B-1</a:t>
            </a:r>
          </a:p>
        </p:txBody>
      </p:sp>
      <p:sp>
        <p:nvSpPr>
          <p:cNvPr id="55" name="Shape 166"/>
          <p:cNvSpPr/>
          <p:nvPr/>
        </p:nvSpPr>
        <p:spPr>
          <a:xfrm>
            <a:off x="3781117" y="6202660"/>
            <a:ext cx="104607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56" name="Shape 167"/>
          <p:cNvSpPr/>
          <p:nvPr/>
        </p:nvSpPr>
        <p:spPr>
          <a:xfrm flipV="1">
            <a:off x="6226835" y="5601342"/>
            <a:ext cx="697852" cy="69785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57" name="Shape 168"/>
          <p:cNvSpPr/>
          <p:nvPr/>
        </p:nvSpPr>
        <p:spPr>
          <a:xfrm rot="16200000" flipH="1">
            <a:off x="5130800" y="5309861"/>
            <a:ext cx="5642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Helvetica Light"/>
                <a:cs typeface="Helvetica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10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-12450"/>
            <a:ext cx="11702892" cy="1626129"/>
          </a:xfrm>
        </p:spPr>
        <p:txBody>
          <a:bodyPr/>
          <a:lstStyle/>
          <a:p>
            <a:r>
              <a:rPr lang="en-US" dirty="0" smtClean="0"/>
              <a:t>External Sorting</a:t>
            </a:r>
            <a:endParaRPr lang="en-US" dirty="0"/>
          </a:p>
        </p:txBody>
      </p:sp>
      <p:sp>
        <p:nvSpPr>
          <p:cNvPr id="20" name="Shape 82"/>
          <p:cNvSpPr/>
          <p:nvPr/>
        </p:nvSpPr>
        <p:spPr>
          <a:xfrm>
            <a:off x="1346200" y="23677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3,4</a:t>
            </a:r>
            <a:endParaRPr sz="2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23" name="Shape 83"/>
          <p:cNvSpPr/>
          <p:nvPr/>
        </p:nvSpPr>
        <p:spPr>
          <a:xfrm>
            <a:off x="1346200" y="31932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6,2</a:t>
            </a:r>
          </a:p>
        </p:txBody>
      </p:sp>
      <p:sp>
        <p:nvSpPr>
          <p:cNvPr id="38" name="Shape 84"/>
          <p:cNvSpPr/>
          <p:nvPr/>
        </p:nvSpPr>
        <p:spPr>
          <a:xfrm>
            <a:off x="1346200" y="40187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9,4</a:t>
            </a:r>
          </a:p>
        </p:txBody>
      </p:sp>
      <p:sp>
        <p:nvSpPr>
          <p:cNvPr id="39" name="Shape 85"/>
          <p:cNvSpPr/>
          <p:nvPr/>
        </p:nvSpPr>
        <p:spPr>
          <a:xfrm>
            <a:off x="1346200" y="48442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8,7</a:t>
            </a:r>
          </a:p>
        </p:txBody>
      </p:sp>
      <p:sp>
        <p:nvSpPr>
          <p:cNvPr id="40" name="Shape 86"/>
          <p:cNvSpPr/>
          <p:nvPr/>
        </p:nvSpPr>
        <p:spPr>
          <a:xfrm>
            <a:off x="1346200" y="56697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5,6</a:t>
            </a:r>
          </a:p>
        </p:txBody>
      </p:sp>
      <p:sp>
        <p:nvSpPr>
          <p:cNvPr id="41" name="Shape 87"/>
          <p:cNvSpPr/>
          <p:nvPr/>
        </p:nvSpPr>
        <p:spPr>
          <a:xfrm>
            <a:off x="1064164" y="1302051"/>
            <a:ext cx="11547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>
                <a:latin typeface="Helvetica Light"/>
                <a:cs typeface="Helvetica Light"/>
              </a:rPr>
              <a:t>Input</a:t>
            </a:r>
          </a:p>
        </p:txBody>
      </p:sp>
      <p:sp>
        <p:nvSpPr>
          <p:cNvPr id="42" name="Shape 88"/>
          <p:cNvSpPr/>
          <p:nvPr/>
        </p:nvSpPr>
        <p:spPr>
          <a:xfrm>
            <a:off x="3092221" y="1283801"/>
            <a:ext cx="148804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>
                <a:latin typeface="Helvetica Light"/>
                <a:cs typeface="Helvetica Light"/>
              </a:rPr>
              <a:t>Pass 0</a:t>
            </a:r>
          </a:p>
        </p:txBody>
      </p:sp>
      <p:sp>
        <p:nvSpPr>
          <p:cNvPr id="43" name="Shape 89"/>
          <p:cNvSpPr/>
          <p:nvPr/>
        </p:nvSpPr>
        <p:spPr>
          <a:xfrm>
            <a:off x="3539306" y="23677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3,4</a:t>
            </a:r>
          </a:p>
        </p:txBody>
      </p:sp>
      <p:sp>
        <p:nvSpPr>
          <p:cNvPr id="44" name="Shape 90"/>
          <p:cNvSpPr/>
          <p:nvPr/>
        </p:nvSpPr>
        <p:spPr>
          <a:xfrm>
            <a:off x="3539306" y="31932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2,6</a:t>
            </a:r>
          </a:p>
        </p:txBody>
      </p:sp>
      <p:sp>
        <p:nvSpPr>
          <p:cNvPr id="45" name="Shape 91"/>
          <p:cNvSpPr/>
          <p:nvPr/>
        </p:nvSpPr>
        <p:spPr>
          <a:xfrm>
            <a:off x="3539306" y="40187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4,9</a:t>
            </a:r>
          </a:p>
        </p:txBody>
      </p:sp>
      <p:sp>
        <p:nvSpPr>
          <p:cNvPr id="46" name="Shape 92"/>
          <p:cNvSpPr/>
          <p:nvPr/>
        </p:nvSpPr>
        <p:spPr>
          <a:xfrm>
            <a:off x="3539306" y="48442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7,8</a:t>
            </a:r>
          </a:p>
        </p:txBody>
      </p:sp>
      <p:sp>
        <p:nvSpPr>
          <p:cNvPr id="47" name="Shape 93"/>
          <p:cNvSpPr/>
          <p:nvPr/>
        </p:nvSpPr>
        <p:spPr>
          <a:xfrm>
            <a:off x="3539306" y="56697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5,6</a:t>
            </a:r>
          </a:p>
        </p:txBody>
      </p:sp>
      <p:sp>
        <p:nvSpPr>
          <p:cNvPr id="48" name="Shape 94"/>
          <p:cNvSpPr/>
          <p:nvPr/>
        </p:nvSpPr>
        <p:spPr>
          <a:xfrm>
            <a:off x="2956661" y="8970733"/>
            <a:ext cx="18273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1 page runs</a:t>
            </a:r>
          </a:p>
        </p:txBody>
      </p:sp>
      <p:sp>
        <p:nvSpPr>
          <p:cNvPr id="49" name="Shape 95"/>
          <p:cNvSpPr/>
          <p:nvPr/>
        </p:nvSpPr>
        <p:spPr>
          <a:xfrm>
            <a:off x="5585936" y="1283801"/>
            <a:ext cx="148804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Helvetica Light"/>
                <a:cs typeface="Helvetica Light"/>
              </a:rPr>
              <a:t>Pass 1</a:t>
            </a:r>
          </a:p>
        </p:txBody>
      </p:sp>
      <p:sp>
        <p:nvSpPr>
          <p:cNvPr id="50" name="Shape 96"/>
          <p:cNvSpPr/>
          <p:nvPr/>
        </p:nvSpPr>
        <p:spPr>
          <a:xfrm>
            <a:off x="6033021" y="2367744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Helvetica Light"/>
                <a:cs typeface="Helvetica Light"/>
              </a:rPr>
              <a:t>2,3</a:t>
            </a:r>
          </a:p>
        </p:txBody>
      </p:sp>
      <p:sp>
        <p:nvSpPr>
          <p:cNvPr id="51" name="Shape 97"/>
          <p:cNvSpPr/>
          <p:nvPr/>
        </p:nvSpPr>
        <p:spPr>
          <a:xfrm>
            <a:off x="6033021" y="295187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4,6</a:t>
            </a:r>
          </a:p>
        </p:txBody>
      </p:sp>
      <p:sp>
        <p:nvSpPr>
          <p:cNvPr id="52" name="Shape 98"/>
          <p:cNvSpPr/>
          <p:nvPr/>
        </p:nvSpPr>
        <p:spPr>
          <a:xfrm>
            <a:off x="6033021" y="4018744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4,7</a:t>
            </a:r>
          </a:p>
        </p:txBody>
      </p:sp>
      <p:sp>
        <p:nvSpPr>
          <p:cNvPr id="53" name="Shape 99"/>
          <p:cNvSpPr/>
          <p:nvPr/>
        </p:nvSpPr>
        <p:spPr>
          <a:xfrm>
            <a:off x="6033021" y="4607161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8,9</a:t>
            </a:r>
          </a:p>
        </p:txBody>
      </p:sp>
      <p:sp>
        <p:nvSpPr>
          <p:cNvPr id="54" name="Shape 100"/>
          <p:cNvSpPr/>
          <p:nvPr/>
        </p:nvSpPr>
        <p:spPr>
          <a:xfrm>
            <a:off x="6033021" y="5669744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5,5</a:t>
            </a:r>
          </a:p>
        </p:txBody>
      </p:sp>
      <p:sp>
        <p:nvSpPr>
          <p:cNvPr id="55" name="Shape 101"/>
          <p:cNvSpPr/>
          <p:nvPr/>
        </p:nvSpPr>
        <p:spPr>
          <a:xfrm>
            <a:off x="5450377" y="8970733"/>
            <a:ext cx="18273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2 page runs</a:t>
            </a:r>
          </a:p>
        </p:txBody>
      </p:sp>
      <p:sp>
        <p:nvSpPr>
          <p:cNvPr id="56" name="Shape 102"/>
          <p:cNvSpPr/>
          <p:nvPr/>
        </p:nvSpPr>
        <p:spPr>
          <a:xfrm>
            <a:off x="3539306" y="6495245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5,6</a:t>
            </a:r>
          </a:p>
        </p:txBody>
      </p:sp>
      <p:sp>
        <p:nvSpPr>
          <p:cNvPr id="57" name="Shape 103"/>
          <p:cNvSpPr/>
          <p:nvPr/>
        </p:nvSpPr>
        <p:spPr>
          <a:xfrm>
            <a:off x="6033021" y="6262452"/>
            <a:ext cx="592188" cy="554585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6,6</a:t>
            </a:r>
          </a:p>
        </p:txBody>
      </p:sp>
      <p:sp>
        <p:nvSpPr>
          <p:cNvPr id="58" name="Shape 104"/>
          <p:cNvSpPr/>
          <p:nvPr/>
        </p:nvSpPr>
        <p:spPr>
          <a:xfrm>
            <a:off x="4209601" y="2712623"/>
            <a:ext cx="1568861" cy="17872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59" name="Shape 105"/>
          <p:cNvSpPr/>
          <p:nvPr/>
        </p:nvSpPr>
        <p:spPr>
          <a:xfrm flipV="1">
            <a:off x="4210949" y="3136066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60" name="Shape 106"/>
          <p:cNvSpPr/>
          <p:nvPr/>
        </p:nvSpPr>
        <p:spPr>
          <a:xfrm>
            <a:off x="4209870" y="4284862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61" name="Shape 107"/>
          <p:cNvSpPr/>
          <p:nvPr/>
        </p:nvSpPr>
        <p:spPr>
          <a:xfrm flipV="1">
            <a:off x="4211217" y="4708305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62" name="Shape 108"/>
          <p:cNvSpPr/>
          <p:nvPr/>
        </p:nvSpPr>
        <p:spPr>
          <a:xfrm>
            <a:off x="4209870" y="6014671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63" name="Shape 109"/>
          <p:cNvSpPr/>
          <p:nvPr/>
        </p:nvSpPr>
        <p:spPr>
          <a:xfrm flipV="1">
            <a:off x="4211217" y="6438114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64" name="Shape 110"/>
          <p:cNvSpPr/>
          <p:nvPr/>
        </p:nvSpPr>
        <p:spPr>
          <a:xfrm>
            <a:off x="1341684" y="64952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6,5</a:t>
            </a:r>
          </a:p>
        </p:txBody>
      </p:sp>
      <p:sp>
        <p:nvSpPr>
          <p:cNvPr id="65" name="Shape 111"/>
          <p:cNvSpPr/>
          <p:nvPr/>
        </p:nvSpPr>
        <p:spPr>
          <a:xfrm>
            <a:off x="1346200" y="73207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1,4</a:t>
            </a:r>
          </a:p>
        </p:txBody>
      </p:sp>
      <p:sp>
        <p:nvSpPr>
          <p:cNvPr id="66" name="Shape 112"/>
          <p:cNvSpPr/>
          <p:nvPr/>
        </p:nvSpPr>
        <p:spPr>
          <a:xfrm>
            <a:off x="3539306" y="73207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1,4</a:t>
            </a:r>
          </a:p>
        </p:txBody>
      </p:sp>
      <p:sp>
        <p:nvSpPr>
          <p:cNvPr id="67" name="Shape 113"/>
          <p:cNvSpPr/>
          <p:nvPr/>
        </p:nvSpPr>
        <p:spPr>
          <a:xfrm>
            <a:off x="6033021" y="73207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1,2</a:t>
            </a:r>
          </a:p>
        </p:txBody>
      </p:sp>
      <p:sp>
        <p:nvSpPr>
          <p:cNvPr id="68" name="Shape 114"/>
          <p:cNvSpPr/>
          <p:nvPr/>
        </p:nvSpPr>
        <p:spPr>
          <a:xfrm>
            <a:off x="3539306" y="8146245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2,4</a:t>
            </a:r>
          </a:p>
        </p:txBody>
      </p:sp>
      <p:sp>
        <p:nvSpPr>
          <p:cNvPr id="69" name="Shape 115"/>
          <p:cNvSpPr/>
          <p:nvPr/>
        </p:nvSpPr>
        <p:spPr>
          <a:xfrm>
            <a:off x="6033021" y="7913453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4,4</a:t>
            </a:r>
          </a:p>
        </p:txBody>
      </p:sp>
      <p:sp>
        <p:nvSpPr>
          <p:cNvPr id="70" name="Shape 116"/>
          <p:cNvSpPr/>
          <p:nvPr/>
        </p:nvSpPr>
        <p:spPr>
          <a:xfrm>
            <a:off x="4209870" y="7665671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71" name="Shape 117"/>
          <p:cNvSpPr/>
          <p:nvPr/>
        </p:nvSpPr>
        <p:spPr>
          <a:xfrm flipV="1">
            <a:off x="4211217" y="8089114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72" name="Shape 118"/>
          <p:cNvSpPr/>
          <p:nvPr/>
        </p:nvSpPr>
        <p:spPr>
          <a:xfrm>
            <a:off x="1341684" y="81462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4,2</a:t>
            </a:r>
          </a:p>
        </p:txBody>
      </p:sp>
      <p:sp>
        <p:nvSpPr>
          <p:cNvPr id="73" name="Shape 119"/>
          <p:cNvSpPr/>
          <p:nvPr/>
        </p:nvSpPr>
        <p:spPr>
          <a:xfrm>
            <a:off x="8079652" y="1283801"/>
            <a:ext cx="148804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Helvetica Light"/>
                <a:cs typeface="Helvetica Light"/>
              </a:rPr>
              <a:t>Pass 2</a:t>
            </a:r>
          </a:p>
        </p:txBody>
      </p:sp>
      <p:sp>
        <p:nvSpPr>
          <p:cNvPr id="74" name="Shape 120"/>
          <p:cNvSpPr/>
          <p:nvPr/>
        </p:nvSpPr>
        <p:spPr>
          <a:xfrm>
            <a:off x="8526737" y="2416511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2,3</a:t>
            </a:r>
          </a:p>
        </p:txBody>
      </p:sp>
      <p:sp>
        <p:nvSpPr>
          <p:cNvPr id="75" name="Shape 121"/>
          <p:cNvSpPr/>
          <p:nvPr/>
        </p:nvSpPr>
        <p:spPr>
          <a:xfrm>
            <a:off x="8526737" y="3000636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4,4</a:t>
            </a:r>
          </a:p>
        </p:txBody>
      </p:sp>
      <p:sp>
        <p:nvSpPr>
          <p:cNvPr id="76" name="Shape 122"/>
          <p:cNvSpPr/>
          <p:nvPr/>
        </p:nvSpPr>
        <p:spPr>
          <a:xfrm>
            <a:off x="8526737" y="3584762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6,7</a:t>
            </a:r>
          </a:p>
        </p:txBody>
      </p:sp>
      <p:sp>
        <p:nvSpPr>
          <p:cNvPr id="77" name="Shape 123"/>
          <p:cNvSpPr/>
          <p:nvPr/>
        </p:nvSpPr>
        <p:spPr>
          <a:xfrm>
            <a:off x="8526737" y="4173178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Helvetica Light"/>
                <a:cs typeface="Helvetica Light"/>
              </a:rPr>
              <a:t>8,9</a:t>
            </a:r>
          </a:p>
        </p:txBody>
      </p:sp>
      <p:sp>
        <p:nvSpPr>
          <p:cNvPr id="78" name="Shape 124"/>
          <p:cNvSpPr/>
          <p:nvPr/>
        </p:nvSpPr>
        <p:spPr>
          <a:xfrm>
            <a:off x="8526737" y="565704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1,2</a:t>
            </a:r>
          </a:p>
        </p:txBody>
      </p:sp>
      <p:sp>
        <p:nvSpPr>
          <p:cNvPr id="79" name="Shape 125"/>
          <p:cNvSpPr/>
          <p:nvPr/>
        </p:nvSpPr>
        <p:spPr>
          <a:xfrm>
            <a:off x="8526737" y="6249753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4,4</a:t>
            </a:r>
          </a:p>
        </p:txBody>
      </p:sp>
      <p:sp>
        <p:nvSpPr>
          <p:cNvPr id="80" name="Shape 126"/>
          <p:cNvSpPr/>
          <p:nvPr/>
        </p:nvSpPr>
        <p:spPr>
          <a:xfrm>
            <a:off x="8526737" y="6846578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5,5</a:t>
            </a:r>
          </a:p>
        </p:txBody>
      </p:sp>
      <p:sp>
        <p:nvSpPr>
          <p:cNvPr id="81" name="Shape 127"/>
          <p:cNvSpPr/>
          <p:nvPr/>
        </p:nvSpPr>
        <p:spPr>
          <a:xfrm>
            <a:off x="8526737" y="7439286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6,6</a:t>
            </a:r>
          </a:p>
        </p:txBody>
      </p:sp>
      <p:sp>
        <p:nvSpPr>
          <p:cNvPr id="82" name="Shape 128"/>
          <p:cNvSpPr/>
          <p:nvPr/>
        </p:nvSpPr>
        <p:spPr>
          <a:xfrm>
            <a:off x="6792485" y="3332362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83" name="Shape 129"/>
          <p:cNvSpPr/>
          <p:nvPr/>
        </p:nvSpPr>
        <p:spPr>
          <a:xfrm flipV="1">
            <a:off x="6793832" y="3755805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84" name="Shape 130"/>
          <p:cNvSpPr/>
          <p:nvPr/>
        </p:nvSpPr>
        <p:spPr>
          <a:xfrm>
            <a:off x="6792485" y="6596262"/>
            <a:ext cx="1568861" cy="1787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85" name="Shape 131"/>
          <p:cNvSpPr/>
          <p:nvPr/>
        </p:nvSpPr>
        <p:spPr>
          <a:xfrm flipV="1">
            <a:off x="6793832" y="7019705"/>
            <a:ext cx="1567603" cy="42476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86" name="Shape 132"/>
          <p:cNvSpPr/>
          <p:nvPr/>
        </p:nvSpPr>
        <p:spPr>
          <a:xfrm>
            <a:off x="10573367" y="1283801"/>
            <a:ext cx="148804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latin typeface="Helvetica Light"/>
                <a:cs typeface="Helvetica Light"/>
              </a:rPr>
              <a:t>Pass 3</a:t>
            </a:r>
          </a:p>
        </p:txBody>
      </p:sp>
      <p:sp>
        <p:nvSpPr>
          <p:cNvPr id="87" name="Shape 133"/>
          <p:cNvSpPr/>
          <p:nvPr/>
        </p:nvSpPr>
        <p:spPr>
          <a:xfrm>
            <a:off x="7944092" y="8976607"/>
            <a:ext cx="18273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4 page runs</a:t>
            </a:r>
          </a:p>
        </p:txBody>
      </p:sp>
      <p:sp>
        <p:nvSpPr>
          <p:cNvPr id="88" name="Shape 134"/>
          <p:cNvSpPr/>
          <p:nvPr/>
        </p:nvSpPr>
        <p:spPr>
          <a:xfrm>
            <a:off x="11020452" y="2545150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1,2</a:t>
            </a:r>
          </a:p>
        </p:txBody>
      </p:sp>
      <p:sp>
        <p:nvSpPr>
          <p:cNvPr id="89" name="Shape 135"/>
          <p:cNvSpPr/>
          <p:nvPr/>
        </p:nvSpPr>
        <p:spPr>
          <a:xfrm>
            <a:off x="11020452" y="312927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2,3</a:t>
            </a:r>
          </a:p>
        </p:txBody>
      </p:sp>
      <p:sp>
        <p:nvSpPr>
          <p:cNvPr id="90" name="Shape 136"/>
          <p:cNvSpPr/>
          <p:nvPr/>
        </p:nvSpPr>
        <p:spPr>
          <a:xfrm>
            <a:off x="11020452" y="3713401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4,4</a:t>
            </a:r>
          </a:p>
        </p:txBody>
      </p:sp>
      <p:sp>
        <p:nvSpPr>
          <p:cNvPr id="91" name="Shape 137"/>
          <p:cNvSpPr/>
          <p:nvPr/>
        </p:nvSpPr>
        <p:spPr>
          <a:xfrm>
            <a:off x="11020452" y="4301818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4,4</a:t>
            </a:r>
          </a:p>
        </p:txBody>
      </p:sp>
      <p:sp>
        <p:nvSpPr>
          <p:cNvPr id="92" name="Shape 138"/>
          <p:cNvSpPr/>
          <p:nvPr/>
        </p:nvSpPr>
        <p:spPr>
          <a:xfrm>
            <a:off x="11020452" y="4886931"/>
            <a:ext cx="592188" cy="554585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5,5</a:t>
            </a:r>
          </a:p>
        </p:txBody>
      </p:sp>
      <p:sp>
        <p:nvSpPr>
          <p:cNvPr id="93" name="Shape 139"/>
          <p:cNvSpPr/>
          <p:nvPr/>
        </p:nvSpPr>
        <p:spPr>
          <a:xfrm>
            <a:off x="11020452" y="5479639"/>
            <a:ext cx="592188" cy="554585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6,6</a:t>
            </a:r>
          </a:p>
        </p:txBody>
      </p:sp>
      <p:sp>
        <p:nvSpPr>
          <p:cNvPr id="94" name="Shape 140"/>
          <p:cNvSpPr/>
          <p:nvPr/>
        </p:nvSpPr>
        <p:spPr>
          <a:xfrm>
            <a:off x="11020452" y="6076465"/>
            <a:ext cx="592188" cy="554584"/>
          </a:xfrm>
          <a:prstGeom prst="rect">
            <a:avLst/>
          </a:prstGeom>
          <a:solidFill>
            <a:srgbClr val="70BF41">
              <a:alpha val="5810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6,7</a:t>
            </a:r>
          </a:p>
        </p:txBody>
      </p:sp>
      <p:sp>
        <p:nvSpPr>
          <p:cNvPr id="95" name="Shape 141"/>
          <p:cNvSpPr/>
          <p:nvPr/>
        </p:nvSpPr>
        <p:spPr>
          <a:xfrm>
            <a:off x="11020452" y="6669173"/>
            <a:ext cx="592188" cy="554584"/>
          </a:xfrm>
          <a:prstGeom prst="rect">
            <a:avLst/>
          </a:prstGeom>
          <a:solidFill>
            <a:srgbClr val="70BF41">
              <a:alpha val="58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Helvetica Light"/>
                <a:cs typeface="Helvetica Light"/>
              </a:rPr>
              <a:t>8,9</a:t>
            </a:r>
          </a:p>
        </p:txBody>
      </p:sp>
      <p:sp>
        <p:nvSpPr>
          <p:cNvPr id="96" name="Shape 142"/>
          <p:cNvSpPr/>
          <p:nvPr/>
        </p:nvSpPr>
        <p:spPr>
          <a:xfrm>
            <a:off x="9198706" y="3547220"/>
            <a:ext cx="1749647" cy="132911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97" name="Shape 143"/>
          <p:cNvSpPr/>
          <p:nvPr/>
        </p:nvSpPr>
        <p:spPr>
          <a:xfrm flipV="1">
            <a:off x="9163431" y="5046919"/>
            <a:ext cx="1765856" cy="17658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  <a:endParaRPr>
              <a:latin typeface="Helvetica Light"/>
              <a:cs typeface="Helvetica Light"/>
            </a:endParaRPr>
          </a:p>
        </p:txBody>
      </p:sp>
      <p:sp>
        <p:nvSpPr>
          <p:cNvPr id="98" name="Shape 144"/>
          <p:cNvSpPr/>
          <p:nvPr/>
        </p:nvSpPr>
        <p:spPr>
          <a:xfrm>
            <a:off x="10437807" y="8976607"/>
            <a:ext cx="18273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>
                <a:latin typeface="Helvetica Light"/>
                <a:cs typeface="Helvetica Light"/>
              </a:rPr>
              <a:t>8 page runs</a:t>
            </a:r>
          </a:p>
        </p:txBody>
      </p:sp>
    </p:spTree>
    <p:extLst>
      <p:ext uri="{BB962C8B-B14F-4D97-AF65-F5344CB8AC3E}">
        <p14:creationId xmlns:p14="http://schemas.microsoft.com/office/powerpoint/2010/main" val="22612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1526</Words>
  <Application>Microsoft Macintosh PowerPoint</Application>
  <PresentationFormat>Custom</PresentationFormat>
  <Paragraphs>300</Paragraphs>
  <Slides>38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Helvetica Light</vt:lpstr>
      <vt:lpstr>Arial</vt:lpstr>
      <vt:lpstr>Office Theme</vt:lpstr>
      <vt:lpstr>Equation</vt:lpstr>
      <vt:lpstr>CS 186 Discussion #1</vt:lpstr>
      <vt:lpstr>Topics for Today</vt:lpstr>
      <vt:lpstr>Pete Yeh</vt:lpstr>
      <vt:lpstr>Meet New Friends!</vt:lpstr>
      <vt:lpstr>Logistics</vt:lpstr>
      <vt:lpstr>Time-Space Rendezvous</vt:lpstr>
      <vt:lpstr>External Sorting</vt:lpstr>
      <vt:lpstr>External Sorting</vt:lpstr>
      <vt:lpstr>External Sorting</vt:lpstr>
      <vt:lpstr>External Sorting</vt:lpstr>
      <vt:lpstr>External Sorting</vt:lpstr>
      <vt:lpstr>External Hashing</vt:lpstr>
      <vt:lpstr>Aggregating Colors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1: Divide</vt:lpstr>
      <vt:lpstr>Pass 2: Conquer</vt:lpstr>
      <vt:lpstr>Pass 2: Conquer</vt:lpstr>
      <vt:lpstr>Pass 2: Conquer</vt:lpstr>
      <vt:lpstr>Pass 2: Conquer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186 Discussion #2</dc:title>
  <dc:creator>P Y</dc:creator>
  <cp:lastModifiedBy/>
  <cp:revision>30</cp:revision>
  <dcterms:created xsi:type="dcterms:W3CDTF">2015-08-31T18:31:27Z</dcterms:created>
  <dcterms:modified xsi:type="dcterms:W3CDTF">2015-09-02T18:46:28Z</dcterms:modified>
</cp:coreProperties>
</file>